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4458EF2-F327-4A39-814F-9569E922B8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세훈 정" initials="세정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83765" autoAdjust="0"/>
  </p:normalViewPr>
  <p:slideViewPr>
    <p:cSldViewPr snapToGrid="0">
      <p:cViewPr varScale="1">
        <p:scale>
          <a:sx n="95" d="100"/>
          <a:sy n="95" d="100"/>
        </p:scale>
        <p:origin x="11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558B834-2AED-405D-A542-EE12BAC51829}" type="datetime1">
              <a:rPr lang="ko-KR" altLang="en-US"/>
              <a:pPr lvl="0"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82986F2-06F8-4B55-8467-49AB853B80D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흔히 보면 드라이브 기능</a:t>
            </a:r>
            <a:r>
              <a:rPr lang="en-US" altLang="ko-KR" dirty="0"/>
              <a:t>(</a:t>
            </a:r>
            <a:r>
              <a:rPr lang="ko-KR" altLang="en-US" dirty="0"/>
              <a:t>스토리지 기능</a:t>
            </a:r>
            <a:r>
              <a:rPr lang="en-US" altLang="ko-KR" dirty="0"/>
              <a:t>)</a:t>
            </a:r>
            <a:r>
              <a:rPr lang="ko-KR" altLang="en-US" dirty="0"/>
              <a:t>을 사용할 때 우리는 파일을 저장합니다</a:t>
            </a:r>
            <a:r>
              <a:rPr lang="en-US" altLang="ko-KR" dirty="0"/>
              <a:t>. </a:t>
            </a:r>
            <a:r>
              <a:rPr lang="ko-KR" altLang="en-US" dirty="0"/>
              <a:t>하지만 이때 날짜별로 파일을 저장할 일이 있을 때 </a:t>
            </a:r>
            <a:r>
              <a:rPr lang="ko-KR" altLang="en-US" dirty="0" err="1"/>
              <a:t>일일히</a:t>
            </a:r>
            <a:r>
              <a:rPr lang="ko-KR" altLang="en-US" dirty="0"/>
              <a:t> 날짜 별로 분류하여 </a:t>
            </a:r>
            <a:r>
              <a:rPr lang="ko-KR" altLang="en-US" dirty="0" err="1"/>
              <a:t>저장해야하는</a:t>
            </a:r>
            <a:r>
              <a:rPr lang="ko-KR" altLang="en-US" dirty="0"/>
              <a:t> 불편함이 있습니다</a:t>
            </a:r>
            <a:r>
              <a:rPr lang="en-US" altLang="ko-KR" dirty="0"/>
              <a:t>. </a:t>
            </a:r>
            <a:r>
              <a:rPr lang="ko-KR" altLang="en-US" dirty="0"/>
              <a:t>그래서 저희는 드라이브 기능에 캘린더 기능을 추가하여 새로운 클라우드 환경을 구축해보려고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사용자 인증화면은 회원가입</a:t>
            </a:r>
            <a:r>
              <a:rPr lang="en-US" altLang="ko-KR"/>
              <a:t>, </a:t>
            </a:r>
            <a:r>
              <a:rPr lang="ko-KR" altLang="en-US"/>
              <a:t>로그인 두가지 기능을 수행하도록 </a:t>
            </a:r>
            <a:r>
              <a:rPr lang="en-US" altLang="ko-KR"/>
              <a:t>UI</a:t>
            </a:r>
            <a:r>
              <a:rPr lang="ko-KR" altLang="en-US"/>
              <a:t>를 구성할 예정이며</a:t>
            </a:r>
            <a:r>
              <a:rPr lang="en-US" altLang="ko-KR"/>
              <a:t>, </a:t>
            </a:r>
            <a:r>
              <a:rPr lang="ko-KR" altLang="en-US"/>
              <a:t>회원 등록을 할 시 정보들을 암호화하여 </a:t>
            </a:r>
            <a:r>
              <a:rPr lang="en-US" altLang="ko-KR"/>
              <a:t>DB</a:t>
            </a:r>
            <a:r>
              <a:rPr lang="ko-KR" altLang="en-US"/>
              <a:t>에 저장할 예정입니다</a:t>
            </a:r>
            <a:r>
              <a:rPr lang="en-US" altLang="ko-KR"/>
              <a:t>. </a:t>
            </a:r>
            <a:r>
              <a:rPr lang="ko-KR" altLang="en-US"/>
              <a:t>이 때 </a:t>
            </a:r>
            <a:r>
              <a:rPr lang="en-US" altLang="ko-KR"/>
              <a:t>DB</a:t>
            </a:r>
            <a:r>
              <a:rPr lang="ko-KR" altLang="en-US"/>
              <a:t>는 </a:t>
            </a:r>
            <a:r>
              <a:rPr lang="en-US" altLang="ko-KR"/>
              <a:t>Mongo DB</a:t>
            </a:r>
            <a:r>
              <a:rPr lang="ko-KR" altLang="en-US"/>
              <a:t>를 사용할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데이터는 서버에 저장이 되며 파일 시스템 형식으로 보관할 것입니다</a:t>
            </a:r>
            <a:r>
              <a:rPr lang="en-US" altLang="ko-KR"/>
              <a:t>. </a:t>
            </a:r>
            <a:r>
              <a:rPr lang="ko-KR" altLang="en-US"/>
              <a:t>이후 저장된 파일에 접근할 때 권한을 부여 받은 사람만 접근할 수 있도록 구현할 예정입니다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데이터는 모두 암호화하여 저장할 예정입니다</a:t>
            </a:r>
            <a:r>
              <a:rPr lang="en-US" altLang="ko-KR"/>
              <a:t>. </a:t>
            </a:r>
            <a:r>
              <a:rPr lang="ko-KR" altLang="en-US"/>
              <a:t>암호화 과정은 이후에 암호화 구현계획에서 설명 드리도록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암호화는 </a:t>
            </a:r>
            <a:r>
              <a:rPr lang="en-US" altLang="ko-KR" dirty="0"/>
              <a:t>SSL</a:t>
            </a:r>
            <a:r>
              <a:rPr lang="ko-KR" altLang="en-US" dirty="0"/>
              <a:t> 형식을 구현할 것입니다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는 대칭키를 사용하여 암호화 통신을 할 것이며 대칭키를 교환하는 방식은 공개키와 비밀키를 이용하는 </a:t>
            </a:r>
            <a:r>
              <a:rPr lang="en-US" altLang="ko-KR" dirty="0"/>
              <a:t>RSA</a:t>
            </a:r>
            <a:r>
              <a:rPr lang="ko-KR" altLang="en-US" dirty="0"/>
              <a:t> 방식을 사용할 것입니다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en-US" altLang="ko-KR" dirty="0"/>
              <a:t>DB</a:t>
            </a:r>
            <a:r>
              <a:rPr lang="ko-KR" altLang="en-US" dirty="0"/>
              <a:t> 암호화는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를 </a:t>
            </a:r>
            <a:r>
              <a:rPr lang="en-US" altLang="ko-KR" dirty="0"/>
              <a:t>SHA-1</a:t>
            </a:r>
            <a:r>
              <a:rPr lang="ko-KR" altLang="en-US" dirty="0"/>
              <a:t>으로 암호화하여 </a:t>
            </a:r>
            <a:r>
              <a:rPr lang="en-US" altLang="ko-KR" dirty="0"/>
              <a:t>MongoDB</a:t>
            </a:r>
            <a:r>
              <a:rPr lang="ko-KR" altLang="en-US" dirty="0"/>
              <a:t>에 넣고 </a:t>
            </a:r>
            <a:r>
              <a:rPr lang="en-US" altLang="ko-KR" dirty="0" err="1"/>
              <a:t>Tahles</a:t>
            </a:r>
            <a:r>
              <a:rPr lang="en-US" altLang="ko-KR" dirty="0"/>
              <a:t> Vormetric</a:t>
            </a:r>
            <a:r>
              <a:rPr lang="ko-KR" altLang="en-US" dirty="0"/>
              <a:t>을 활용하여 </a:t>
            </a:r>
            <a:r>
              <a:rPr lang="en-US" altLang="ko-KR" dirty="0"/>
              <a:t>2</a:t>
            </a:r>
            <a:r>
              <a:rPr lang="ko-KR" altLang="en-US" dirty="0"/>
              <a:t>중암호화 방식으로 진행할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87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저희가 만들 클라우드 캘린더에 대해 서비스 개요</a:t>
            </a:r>
            <a:r>
              <a:rPr lang="en-US" altLang="ko-KR"/>
              <a:t>, </a:t>
            </a:r>
            <a:r>
              <a:rPr lang="ko-KR" altLang="en-US"/>
              <a:t>기능</a:t>
            </a:r>
            <a:r>
              <a:rPr lang="en-US" altLang="ko-KR"/>
              <a:t>, </a:t>
            </a:r>
            <a:r>
              <a:rPr lang="ko-KR" altLang="en-US"/>
              <a:t>구현 계획</a:t>
            </a:r>
            <a:r>
              <a:rPr lang="en-US" altLang="ko-KR"/>
              <a:t>, Q&amp;A </a:t>
            </a:r>
            <a:r>
              <a:rPr lang="ko-KR" altLang="en-US"/>
              <a:t>순으로 설명하도록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클라우드 캘린더를 크게 </a:t>
            </a:r>
            <a:r>
              <a:rPr lang="en-US" altLang="ko-KR" dirty="0"/>
              <a:t>2</a:t>
            </a:r>
            <a:r>
              <a:rPr lang="ko-KR" altLang="en-US" dirty="0"/>
              <a:t>개의 기능으로 나눌 수 있는데</a:t>
            </a:r>
            <a:r>
              <a:rPr lang="en-US" altLang="ko-KR" dirty="0"/>
              <a:t>, </a:t>
            </a:r>
            <a:r>
              <a:rPr lang="ko-KR" altLang="en-US" dirty="0"/>
              <a:t>하나는 클라우드 기능이고</a:t>
            </a:r>
            <a:r>
              <a:rPr lang="en-US" altLang="ko-KR" dirty="0"/>
              <a:t>, </a:t>
            </a:r>
            <a:r>
              <a:rPr lang="ko-KR" altLang="en-US" dirty="0"/>
              <a:t>다른 하나는</a:t>
            </a:r>
            <a:r>
              <a:rPr lang="en-US" altLang="ko-KR" dirty="0"/>
              <a:t> </a:t>
            </a:r>
            <a:r>
              <a:rPr lang="ko-KR" altLang="en-US" dirty="0"/>
              <a:t>캘린더 및 게시판 기능입니다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이 중 클라우드 기능으로는 어느 기기에서 로그인을 하던 저장해 놓은 파일을 접근할 수 있으며</a:t>
            </a:r>
            <a:r>
              <a:rPr lang="en-US" altLang="ko-KR" dirty="0"/>
              <a:t>, </a:t>
            </a:r>
            <a:r>
              <a:rPr lang="ko-KR" altLang="en-US" dirty="0"/>
              <a:t>그룹을 만들어 다른 사람과 일정 혹은 파일을 공유할 수 있는 역할을 합니다</a:t>
            </a:r>
            <a:r>
              <a:rPr lang="en-US" altLang="ko-KR" dirty="0"/>
              <a:t>. </a:t>
            </a:r>
            <a:r>
              <a:rPr lang="ko-KR" altLang="en-US" dirty="0"/>
              <a:t>캘린더 및 게시판 기능으로는 캘린더의 특정한 날짜를 클릭하면 게시판 형태로 그날 올렸던 자료 및 일정들을 확인하고 접근할 수 있는 역할을 수행할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앞에서 설명했던 역할들을 조금 더 자세하게 설명하도록 하겠습니다</a:t>
            </a:r>
            <a:r>
              <a:rPr lang="en-US" altLang="ko-KR"/>
              <a:t>. </a:t>
            </a:r>
            <a:r>
              <a:rPr lang="ko-KR" altLang="en-US"/>
              <a:t>크게 </a:t>
            </a:r>
            <a:r>
              <a:rPr lang="en-US" altLang="ko-KR"/>
              <a:t>3</a:t>
            </a:r>
            <a:r>
              <a:rPr lang="ko-KR" altLang="en-US"/>
              <a:t>가지로 기능을 나눌 수 있는데 앞에 있는 </a:t>
            </a:r>
            <a:r>
              <a:rPr lang="en-US" altLang="ko-KR"/>
              <a:t>ppt</a:t>
            </a:r>
            <a:r>
              <a:rPr lang="ko-KR" altLang="en-US"/>
              <a:t>에서 볼 수 있듯이 스토리지</a:t>
            </a:r>
            <a:r>
              <a:rPr lang="en-US" altLang="ko-KR"/>
              <a:t>, User </a:t>
            </a:r>
            <a:r>
              <a:rPr lang="ko-KR" altLang="en-US"/>
              <a:t>그룹화</a:t>
            </a:r>
            <a:r>
              <a:rPr lang="en-US" altLang="ko-KR"/>
              <a:t>, </a:t>
            </a:r>
            <a:r>
              <a:rPr lang="ko-KR" altLang="en-US"/>
              <a:t>일정 알림기능이 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각 기능별로 나누어서 설명드리겠습니다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첫번째로 스토리지 기능입니다</a:t>
            </a:r>
            <a:r>
              <a:rPr lang="en-US" altLang="ko-KR" dirty="0"/>
              <a:t>. </a:t>
            </a:r>
            <a:r>
              <a:rPr lang="ko-KR" altLang="en-US" dirty="0"/>
              <a:t>저희 클라우드 캘린더가 수행하는 기능 중 가장 큰 특징인 기능인데</a:t>
            </a:r>
            <a:r>
              <a:rPr lang="en-US" altLang="ko-KR" dirty="0"/>
              <a:t>, </a:t>
            </a:r>
            <a:r>
              <a:rPr lang="ko-KR" altLang="en-US" dirty="0"/>
              <a:t>사용자는 본인 기기에 저장하지 않고 클라우드 서버에 저장해 필요할 때 접속하여 파일 및 일정을 받아올 수 있습니다</a:t>
            </a:r>
            <a:r>
              <a:rPr lang="en-US" altLang="ko-KR" dirty="0"/>
              <a:t>. </a:t>
            </a:r>
            <a:r>
              <a:rPr lang="ko-KR" altLang="en-US" dirty="0"/>
              <a:t>이 파일들은 중간자 공격이나 직접적으로 서버를 공격하게 될 때 보안에 문제가 될 수 있기 때문에 암호화 후 서버에 저장됩니다</a:t>
            </a:r>
            <a:r>
              <a:rPr lang="en-US" altLang="ko-KR" dirty="0"/>
              <a:t>. </a:t>
            </a:r>
            <a:r>
              <a:rPr lang="ko-KR" altLang="en-US" dirty="0"/>
              <a:t>또한 사진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 err="1"/>
              <a:t>일정뿐만</a:t>
            </a:r>
            <a:r>
              <a:rPr lang="ko-KR" altLang="en-US" dirty="0"/>
              <a:t> 아니라 문서파일인 </a:t>
            </a:r>
            <a:r>
              <a:rPr lang="en-US" altLang="ko-KR" dirty="0"/>
              <a:t>doc, </a:t>
            </a:r>
            <a:r>
              <a:rPr lang="en-US" altLang="ko-KR" dirty="0" err="1"/>
              <a:t>hwp</a:t>
            </a:r>
            <a:r>
              <a:rPr lang="ko-KR" altLang="en-US" dirty="0"/>
              <a:t>파일 등을 날짜 별로 저장하고 캘린더 </a:t>
            </a:r>
            <a:r>
              <a:rPr lang="en-US" altLang="ko-KR" dirty="0"/>
              <a:t>UI</a:t>
            </a:r>
            <a:r>
              <a:rPr lang="ko-KR" altLang="en-US" dirty="0"/>
              <a:t>를 통해 한눈에 볼 수 있도록 구현할 것입니다</a:t>
            </a:r>
            <a:r>
              <a:rPr lang="en-US" altLang="ko-KR" dirty="0"/>
              <a:t>. </a:t>
            </a:r>
            <a:r>
              <a:rPr lang="ko-KR" altLang="en-US" dirty="0"/>
              <a:t>마지막으로 그룹을 생성하여 그룹 사용자 간에 스토리지를 공유하는 기능을 추가 할 것입니다</a:t>
            </a:r>
            <a:r>
              <a:rPr lang="en-US" altLang="ko-KR" dirty="0"/>
              <a:t>. </a:t>
            </a:r>
            <a:r>
              <a:rPr lang="ko-KR" altLang="en-US" dirty="0"/>
              <a:t>이 기능은 추가 결재가 필요한 </a:t>
            </a:r>
            <a:r>
              <a:rPr lang="en-US" altLang="ko-KR" dirty="0"/>
              <a:t>On-demand </a:t>
            </a:r>
            <a:r>
              <a:rPr lang="ko-KR" altLang="en-US" dirty="0"/>
              <a:t>서비스로 구현할 계획입니다</a:t>
            </a:r>
            <a:r>
              <a:rPr lang="en-US" altLang="ko-KR" dirty="0"/>
              <a:t>. </a:t>
            </a:r>
            <a:r>
              <a:rPr lang="ko-KR" altLang="en-US" dirty="0"/>
              <a:t>이 스토리지 공유는 다음장에서 더 자세히 설명하겠습니다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User</a:t>
            </a:r>
            <a:r>
              <a:rPr lang="ko-KR" altLang="en-US"/>
              <a:t>의 그룹화 기능입니다</a:t>
            </a:r>
            <a:r>
              <a:rPr lang="en-US" altLang="ko-KR"/>
              <a:t>. </a:t>
            </a:r>
            <a:r>
              <a:rPr lang="ko-KR" altLang="en-US"/>
              <a:t>앞서 말씀드렸다싶이 사용자가 원하면 신청할 수 있는 </a:t>
            </a:r>
            <a:r>
              <a:rPr lang="en-US" altLang="ko-KR"/>
              <a:t>on-demand</a:t>
            </a:r>
            <a:r>
              <a:rPr lang="ko-KR" altLang="en-US"/>
              <a:t>서비스로 구현해 추가 결재를 한 </a:t>
            </a:r>
            <a:r>
              <a:rPr lang="en-US" altLang="ko-KR"/>
              <a:t>user</a:t>
            </a:r>
            <a:r>
              <a:rPr lang="ko-KR" altLang="en-US"/>
              <a:t>들만 사용할 수 있도록 할 예정이며</a:t>
            </a:r>
            <a:r>
              <a:rPr lang="en-US" altLang="ko-KR"/>
              <a:t>, </a:t>
            </a:r>
            <a:r>
              <a:rPr lang="ko-KR" altLang="en-US"/>
              <a:t>이 기능을 사용했을 때 그룹 내 모든 </a:t>
            </a:r>
            <a:r>
              <a:rPr lang="en-US" altLang="ko-KR"/>
              <a:t>User</a:t>
            </a:r>
            <a:r>
              <a:rPr lang="ko-KR" altLang="en-US"/>
              <a:t>들이 일정과</a:t>
            </a:r>
            <a:r>
              <a:rPr lang="en-US" altLang="ko-KR"/>
              <a:t> </a:t>
            </a:r>
            <a:r>
              <a:rPr lang="ko-KR" altLang="en-US"/>
              <a:t>스토리지를 공유할 수 있습니다</a:t>
            </a:r>
            <a:r>
              <a:rPr lang="en-US" altLang="ko-KR"/>
              <a:t>. </a:t>
            </a:r>
            <a:r>
              <a:rPr lang="ko-KR" altLang="en-US"/>
              <a:t>이 때 그룹을 생성한 </a:t>
            </a:r>
            <a:r>
              <a:rPr lang="en-US" altLang="ko-KR"/>
              <a:t>user</a:t>
            </a:r>
            <a:r>
              <a:rPr lang="ko-KR" altLang="en-US"/>
              <a:t>는 타 </a:t>
            </a:r>
            <a:r>
              <a:rPr lang="en-US" altLang="ko-KR"/>
              <a:t>user</a:t>
            </a:r>
            <a:r>
              <a:rPr lang="ko-KR" altLang="en-US"/>
              <a:t>들의 권한을 관리할 수 있는데 이는 그룹 내 역할에 따라 접근할 수 있는 파일을 다르게 하여 보다 효율적으로 파일들을 관리할 수 있도록 도와줍니다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구현계획은 개발환경</a:t>
            </a:r>
            <a:r>
              <a:rPr lang="en-US" altLang="ko-KR"/>
              <a:t>, </a:t>
            </a:r>
            <a:r>
              <a:rPr lang="ko-KR" altLang="en-US"/>
              <a:t>사용자인증</a:t>
            </a:r>
            <a:r>
              <a:rPr lang="en-US" altLang="ko-KR"/>
              <a:t>, </a:t>
            </a:r>
            <a:r>
              <a:rPr lang="ko-KR" altLang="en-US"/>
              <a:t>데이터 관리</a:t>
            </a:r>
            <a:r>
              <a:rPr lang="en-US" altLang="ko-KR"/>
              <a:t>, </a:t>
            </a:r>
            <a:r>
              <a:rPr lang="ko-KR" altLang="en-US"/>
              <a:t>암호화 순으로 말씀드리겠습니다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서버는 우분투를</a:t>
            </a:r>
            <a:r>
              <a:rPr lang="en-US" altLang="ko-KR"/>
              <a:t>, </a:t>
            </a:r>
            <a:r>
              <a:rPr lang="ko-KR" altLang="en-US"/>
              <a:t>클라이언트는 윈도우를 사용할 예정이며</a:t>
            </a:r>
            <a:r>
              <a:rPr lang="en-US" altLang="ko-KR"/>
              <a:t>…</a:t>
            </a:r>
            <a:r>
              <a:rPr lang="ko-KR" altLang="en-US"/>
              <a:t> 키워드 읽기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82986F2-06F8-4B55-8467-49AB853B80D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B18C2-80B6-49ED-BB5A-74F3D2A61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523E4-0DE8-4A03-8A56-0DF440B33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4C4D9-155F-4FE1-995A-EEFBD99C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52BF4-CD0C-4EC8-93B0-25AEF60C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5660F-8B9E-478E-9237-7DECF8A1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1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0A9A2-2AA3-40AF-8BC1-3C05ADF6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39FE3-DCBB-4A8C-B536-21A1D135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DA95-3BCF-43AD-B145-83E78648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53295-3F95-4894-B17C-586F0C7B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F47E6-075F-48FA-BEB8-F35C5319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24C046-D50D-496B-95E8-6FE61CDAF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4C3A1-A60E-4AE3-8123-FFC0970F7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B8271-AE96-4DD1-8EB2-075EDF1E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2CAEE-D760-451D-B449-19480E9C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E580-85B9-4BA6-9F96-6FBDFC4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0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D97FB-000C-40A8-A9F6-2A05E472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84743-0A24-4DBB-868D-0B36F6D04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469FD-C706-4DBA-B184-F3E65E8E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5BE41-9528-4CBA-93BC-B0144FDF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83D3D-DD4A-4936-A8E1-424254A2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F03F3-B29D-4324-B311-5EA50339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93741-8430-4F94-A95C-D947BFF8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1789C-9530-4C44-A5B2-CBCB06CB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AEB0-9A9B-4F2B-8DF9-09B49BB0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6F35-D258-4890-AA76-693D7CD7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2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8732-2DA8-4676-B3EA-7B6B84D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556F7-EEE0-4322-8D97-86A478960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631C6-AEA4-49C8-92D4-D3935F55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F39DB-1F45-4C62-9ED6-48B2E367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D3A425-B20C-441E-9BE1-0F70CF39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EB7DE9-F25C-4033-82F5-98F18B24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2B4B2-1CD3-4DD9-B0A0-3FF0A5B4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95E2C-83DB-4C31-9C1A-3BA69470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DF9BC-B2A5-452C-9B59-00BEED8E5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7A5564-12F4-455B-819F-9097826C9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F9F74E-00E0-4CD0-886E-175A40D15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CA89F2-4993-4C19-A44B-FDC2E77A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A936FD-614D-488E-8657-EDF11AB7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73DE95-37DE-42C5-A4EA-F2B9A224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3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996FE-6851-4C1F-9299-31656E0A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D778CD-102D-4C88-ABC7-E9FE7822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6EA44C-7CC7-44E0-8CAA-94CB7E7C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A7CA0-9354-422E-89FB-F85B10CD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AC4A3-BC3F-4AEE-82B9-92222E1A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F90597-920A-4D19-AFF2-8A6FB08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0CC96-D5AC-4EEB-A707-B1173367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1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8036-7117-4789-B17C-175208D2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15111-2124-4736-8C39-2AD556E3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3F574-771E-4A38-81D5-A8A3FFDBA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389EBF-CF21-4011-90E4-AED50207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66D9B-966A-4106-83FF-4880AC07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8651F-BBCF-49ED-B431-6546661F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7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5557-0F7A-402D-A8C3-2E72CD1E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5EA63D-B6AC-4AA2-A40D-FB12C562D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200F5-EAEA-4613-B486-4D46C0EA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2668F-D8BC-49FD-83FD-ECE4C203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5C615-3C6F-45D3-B856-BF17A1B5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E86E8-EDEA-4BAD-91F3-136D1629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93E57-9E22-4FD0-BFE3-DF514DE3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127D1-5AE1-4247-B875-07D67D1F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9F1A3-29BF-4748-9075-32F6ABB6F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40FD-F5EC-4F55-9806-AF0DF24342DD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11D1E-F3D0-416B-914E-4BFE4CA85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3D25D-47C6-4D0A-99F2-3A760D965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84FB9-21F3-4D0A-BAFB-09F990373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8AF65-D98F-4CD1-A7A1-7C3753C55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06018-315B-4804-B488-7C19DBA4F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43">
            <a:extLst>
              <a:ext uri="{FF2B5EF4-FFF2-40B4-BE49-F238E27FC236}">
                <a16:creationId xmlns:a16="http://schemas.microsoft.com/office/drawing/2014/main" id="{3E626094-AD5D-489D-A9D4-0EAC5471E2BC}"/>
              </a:ext>
            </a:extLst>
          </p:cNvPr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ACC90480-76B5-47BF-AB2C-2974454FC840}"/>
              </a:ext>
            </a:extLst>
          </p:cNvPr>
          <p:cNvSpPr/>
          <p:nvPr/>
        </p:nvSpPr>
        <p:spPr>
          <a:xfrm rot="16200000">
            <a:off x="1413312" y="1071089"/>
            <a:ext cx="5360082" cy="471581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61182E8B-14FB-4C51-AF49-0DAF1F49B333}"/>
              </a:ext>
            </a:extLst>
          </p:cNvPr>
          <p:cNvSpPr/>
          <p:nvPr/>
        </p:nvSpPr>
        <p:spPr>
          <a:xfrm rot="16200000">
            <a:off x="5630051" y="1071090"/>
            <a:ext cx="5360082" cy="471581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83259-25E4-4C8B-8E6B-B3F1D5EB3AF2}"/>
              </a:ext>
            </a:extLst>
          </p:cNvPr>
          <p:cNvSpPr txBox="1"/>
          <p:nvPr/>
        </p:nvSpPr>
        <p:spPr>
          <a:xfrm>
            <a:off x="2224793" y="1816094"/>
            <a:ext cx="795179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클라우드 서비스 보안</a:t>
            </a:r>
            <a:endParaRPr lang="en-US" altLang="ko-KR" sz="4000" dirty="0"/>
          </a:p>
          <a:p>
            <a:pPr algn="ctr"/>
            <a:r>
              <a:rPr lang="ko-KR" altLang="en-US" sz="4000" dirty="0"/>
              <a:t>팀 프로젝트</a:t>
            </a:r>
            <a:endParaRPr lang="en-US" altLang="ko-KR" sz="40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2800" dirty="0"/>
              <a:t>- 2</a:t>
            </a:r>
            <a:r>
              <a:rPr lang="ko-KR" altLang="en-US" sz="2800" dirty="0"/>
              <a:t>조 </a:t>
            </a:r>
            <a:r>
              <a:rPr lang="en-US" altLang="ko-KR" sz="2800" dirty="0"/>
              <a:t>-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DBD8C-D0A6-4244-86C5-6D77210DE56E}"/>
              </a:ext>
            </a:extLst>
          </p:cNvPr>
          <p:cNvSpPr txBox="1"/>
          <p:nvPr/>
        </p:nvSpPr>
        <p:spPr>
          <a:xfrm>
            <a:off x="3399217" y="3994208"/>
            <a:ext cx="560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201520896 </a:t>
            </a:r>
            <a:r>
              <a:rPr lang="ko-KR" altLang="en-US" dirty="0"/>
              <a:t>배성진</a:t>
            </a:r>
            <a:endParaRPr lang="en-US" altLang="ko-KR" dirty="0"/>
          </a:p>
          <a:p>
            <a:pPr algn="ctr"/>
            <a:r>
              <a:rPr lang="en-US" altLang="ko-KR" dirty="0"/>
              <a:t>201520900 </a:t>
            </a:r>
            <a:r>
              <a:rPr lang="ko-KR" altLang="en-US" dirty="0"/>
              <a:t>정세훈</a:t>
            </a:r>
            <a:endParaRPr lang="en-US" altLang="ko-KR" dirty="0"/>
          </a:p>
          <a:p>
            <a:pPr algn="ctr"/>
            <a:r>
              <a:rPr lang="en-US" altLang="ko-KR" dirty="0"/>
              <a:t>201520932 </a:t>
            </a:r>
            <a:r>
              <a:rPr lang="ko-KR" altLang="en-US" dirty="0"/>
              <a:t>윤지우</a:t>
            </a:r>
            <a:endParaRPr lang="en-US" altLang="ko-KR" dirty="0"/>
          </a:p>
          <a:p>
            <a:pPr algn="ctr"/>
            <a:r>
              <a:rPr lang="en-US" altLang="ko-KR" dirty="0"/>
              <a:t>201520935 </a:t>
            </a:r>
            <a:r>
              <a:rPr lang="ko-KR" altLang="en-US" dirty="0" err="1"/>
              <a:t>권성은</a:t>
            </a:r>
            <a:endParaRPr lang="ko-KR" altLang="en-US" sz="15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3DF8BC-769B-4C9E-884D-F4D43E711F03}"/>
              </a:ext>
            </a:extLst>
          </p:cNvPr>
          <p:cNvGrpSpPr/>
          <p:nvPr/>
        </p:nvGrpSpPr>
        <p:grpSpPr>
          <a:xfrm>
            <a:off x="1208123" y="1068704"/>
            <a:ext cx="951310" cy="4688036"/>
            <a:chOff x="1208123" y="1108442"/>
            <a:chExt cx="951310" cy="468803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240A88-F278-4920-B515-FFBD6A8A5C83}"/>
                </a:ext>
              </a:extLst>
            </p:cNvPr>
            <p:cNvSpPr/>
            <p:nvPr/>
          </p:nvSpPr>
          <p:spPr>
            <a:xfrm>
              <a:off x="1219853" y="110844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9C02A70-A2FC-4EA8-B4C4-CB3CE2835341}"/>
                </a:ext>
              </a:extLst>
            </p:cNvPr>
            <p:cNvSpPr/>
            <p:nvPr/>
          </p:nvSpPr>
          <p:spPr>
            <a:xfrm>
              <a:off x="1219853" y="3864948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1D7D9B0-1F0A-4BFB-AF89-BB1F67B46179}"/>
                </a:ext>
              </a:extLst>
            </p:cNvPr>
            <p:cNvSpPr/>
            <p:nvPr/>
          </p:nvSpPr>
          <p:spPr>
            <a:xfrm>
              <a:off x="2013384" y="110844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7FE3FC5-6929-4884-AB27-9973E7EAE80F}"/>
                </a:ext>
              </a:extLst>
            </p:cNvPr>
            <p:cNvSpPr/>
            <p:nvPr/>
          </p:nvSpPr>
          <p:spPr>
            <a:xfrm>
              <a:off x="2013384" y="3864948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82">
              <a:extLst>
                <a:ext uri="{FF2B5EF4-FFF2-40B4-BE49-F238E27FC236}">
                  <a16:creationId xmlns:a16="http://schemas.microsoft.com/office/drawing/2014/main" id="{D8818FEC-FC7F-4E7F-AFE4-371A4223FD45}"/>
                </a:ext>
              </a:extLst>
            </p:cNvPr>
            <p:cNvSpPr/>
            <p:nvPr/>
          </p:nvSpPr>
          <p:spPr>
            <a:xfrm>
              <a:off x="1289856" y="1153450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83">
              <a:extLst>
                <a:ext uri="{FF2B5EF4-FFF2-40B4-BE49-F238E27FC236}">
                  <a16:creationId xmlns:a16="http://schemas.microsoft.com/office/drawing/2014/main" id="{9C79FCF4-9AD9-47C0-A8E9-52457A2F0830}"/>
                </a:ext>
              </a:extLst>
            </p:cNvPr>
            <p:cNvSpPr/>
            <p:nvPr/>
          </p:nvSpPr>
          <p:spPr>
            <a:xfrm>
              <a:off x="1289855" y="3909956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D3F733C-C0DA-41E0-94A0-D799FDDB208B}"/>
                </a:ext>
              </a:extLst>
            </p:cNvPr>
            <p:cNvSpPr/>
            <p:nvPr/>
          </p:nvSpPr>
          <p:spPr>
            <a:xfrm>
              <a:off x="1208123" y="1524523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3AA3FC-6986-4D2D-B14C-578294834E35}"/>
                </a:ext>
              </a:extLst>
            </p:cNvPr>
            <p:cNvSpPr/>
            <p:nvPr/>
          </p:nvSpPr>
          <p:spPr>
            <a:xfrm>
              <a:off x="1208123" y="4281029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6D43AC2-659C-4EEF-9D31-C33BA0C46928}"/>
                </a:ext>
              </a:extLst>
            </p:cNvPr>
            <p:cNvSpPr/>
            <p:nvPr/>
          </p:nvSpPr>
          <p:spPr>
            <a:xfrm>
              <a:off x="2001654" y="1524523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D0A221-9CCD-430F-A615-A9105DA03F29}"/>
                </a:ext>
              </a:extLst>
            </p:cNvPr>
            <p:cNvSpPr/>
            <p:nvPr/>
          </p:nvSpPr>
          <p:spPr>
            <a:xfrm>
              <a:off x="2001654" y="4281029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95">
              <a:extLst>
                <a:ext uri="{FF2B5EF4-FFF2-40B4-BE49-F238E27FC236}">
                  <a16:creationId xmlns:a16="http://schemas.microsoft.com/office/drawing/2014/main" id="{134166FB-3698-4D94-A93E-443CC1BCFB21}"/>
                </a:ext>
              </a:extLst>
            </p:cNvPr>
            <p:cNvSpPr/>
            <p:nvPr/>
          </p:nvSpPr>
          <p:spPr>
            <a:xfrm>
              <a:off x="1278126" y="1569531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96">
              <a:extLst>
                <a:ext uri="{FF2B5EF4-FFF2-40B4-BE49-F238E27FC236}">
                  <a16:creationId xmlns:a16="http://schemas.microsoft.com/office/drawing/2014/main" id="{F9F28367-D446-4D39-9382-0AF9EEBB3C40}"/>
                </a:ext>
              </a:extLst>
            </p:cNvPr>
            <p:cNvSpPr/>
            <p:nvPr/>
          </p:nvSpPr>
          <p:spPr>
            <a:xfrm>
              <a:off x="1278125" y="4326037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EF9B420-4C37-40DE-A235-AB62441A3331}"/>
                </a:ext>
              </a:extLst>
            </p:cNvPr>
            <p:cNvSpPr/>
            <p:nvPr/>
          </p:nvSpPr>
          <p:spPr>
            <a:xfrm>
              <a:off x="1208594" y="1970563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8450126-9186-46CE-9ACD-39BCF3A864BC}"/>
                </a:ext>
              </a:extLst>
            </p:cNvPr>
            <p:cNvSpPr/>
            <p:nvPr/>
          </p:nvSpPr>
          <p:spPr>
            <a:xfrm>
              <a:off x="1208594" y="4727069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F04711C-B78C-444B-897A-EDF8E7659943}"/>
                </a:ext>
              </a:extLst>
            </p:cNvPr>
            <p:cNvSpPr/>
            <p:nvPr/>
          </p:nvSpPr>
          <p:spPr>
            <a:xfrm>
              <a:off x="2002125" y="1970563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8D7ECF3-C6B1-42FA-8003-5E0EDFCF627E}"/>
                </a:ext>
              </a:extLst>
            </p:cNvPr>
            <p:cNvSpPr/>
            <p:nvPr/>
          </p:nvSpPr>
          <p:spPr>
            <a:xfrm>
              <a:off x="2002125" y="4727069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모서리가 둥근 직사각형 102">
              <a:extLst>
                <a:ext uri="{FF2B5EF4-FFF2-40B4-BE49-F238E27FC236}">
                  <a16:creationId xmlns:a16="http://schemas.microsoft.com/office/drawing/2014/main" id="{65F88B5B-1481-466B-B1B3-9484F65CA7D0}"/>
                </a:ext>
              </a:extLst>
            </p:cNvPr>
            <p:cNvSpPr/>
            <p:nvPr/>
          </p:nvSpPr>
          <p:spPr>
            <a:xfrm>
              <a:off x="1278597" y="2015571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103">
              <a:extLst>
                <a:ext uri="{FF2B5EF4-FFF2-40B4-BE49-F238E27FC236}">
                  <a16:creationId xmlns:a16="http://schemas.microsoft.com/office/drawing/2014/main" id="{F8927633-70F8-4F77-A1CB-88C428FF35DF}"/>
                </a:ext>
              </a:extLst>
            </p:cNvPr>
            <p:cNvSpPr/>
            <p:nvPr/>
          </p:nvSpPr>
          <p:spPr>
            <a:xfrm>
              <a:off x="1278596" y="4772077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5B5E9A-AFA7-48A7-BC80-EF88EE8ACBAC}"/>
                </a:ext>
              </a:extLst>
            </p:cNvPr>
            <p:cNvSpPr/>
            <p:nvPr/>
          </p:nvSpPr>
          <p:spPr>
            <a:xfrm>
              <a:off x="1221886" y="245419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6814A8D-E2BC-4BB5-94C0-11EC68CD71A3}"/>
                </a:ext>
              </a:extLst>
            </p:cNvPr>
            <p:cNvSpPr/>
            <p:nvPr/>
          </p:nvSpPr>
          <p:spPr>
            <a:xfrm>
              <a:off x="1221886" y="521070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FF80FCB-B60C-4E64-B112-A04C3510E145}"/>
                </a:ext>
              </a:extLst>
            </p:cNvPr>
            <p:cNvSpPr/>
            <p:nvPr/>
          </p:nvSpPr>
          <p:spPr>
            <a:xfrm>
              <a:off x="2015417" y="2454196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A8E5CE7-2D10-4327-8903-28C98103F0C2}"/>
                </a:ext>
              </a:extLst>
            </p:cNvPr>
            <p:cNvSpPr/>
            <p:nvPr/>
          </p:nvSpPr>
          <p:spPr>
            <a:xfrm>
              <a:off x="2015417" y="521070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109">
              <a:extLst>
                <a:ext uri="{FF2B5EF4-FFF2-40B4-BE49-F238E27FC236}">
                  <a16:creationId xmlns:a16="http://schemas.microsoft.com/office/drawing/2014/main" id="{7974624A-3C5E-4C79-9F06-226F4C80196B}"/>
                </a:ext>
              </a:extLst>
            </p:cNvPr>
            <p:cNvSpPr/>
            <p:nvPr/>
          </p:nvSpPr>
          <p:spPr>
            <a:xfrm>
              <a:off x="1291889" y="2499204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110">
              <a:extLst>
                <a:ext uri="{FF2B5EF4-FFF2-40B4-BE49-F238E27FC236}">
                  <a16:creationId xmlns:a16="http://schemas.microsoft.com/office/drawing/2014/main" id="{E00104CC-625C-475E-AF8D-D09390A95157}"/>
                </a:ext>
              </a:extLst>
            </p:cNvPr>
            <p:cNvSpPr/>
            <p:nvPr/>
          </p:nvSpPr>
          <p:spPr>
            <a:xfrm>
              <a:off x="1291888" y="5255710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C561EEA-545C-42EA-8110-E3A9D9F3D1C0}"/>
                </a:ext>
              </a:extLst>
            </p:cNvPr>
            <p:cNvSpPr/>
            <p:nvPr/>
          </p:nvSpPr>
          <p:spPr>
            <a:xfrm>
              <a:off x="1221116" y="289595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03E4C52-FF22-47B7-8D49-BCFC30DABCB5}"/>
                </a:ext>
              </a:extLst>
            </p:cNvPr>
            <p:cNvSpPr/>
            <p:nvPr/>
          </p:nvSpPr>
          <p:spPr>
            <a:xfrm>
              <a:off x="1221116" y="5652462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A602665-6A5B-4F5E-87C3-1B4CED9501D8}"/>
                </a:ext>
              </a:extLst>
            </p:cNvPr>
            <p:cNvSpPr/>
            <p:nvPr/>
          </p:nvSpPr>
          <p:spPr>
            <a:xfrm>
              <a:off x="2014647" y="2895956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5AA60EE-F041-4951-BB60-6BE6ECC54FBE}"/>
                </a:ext>
              </a:extLst>
            </p:cNvPr>
            <p:cNvSpPr/>
            <p:nvPr/>
          </p:nvSpPr>
          <p:spPr>
            <a:xfrm>
              <a:off x="2014647" y="5652462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116">
              <a:extLst>
                <a:ext uri="{FF2B5EF4-FFF2-40B4-BE49-F238E27FC236}">
                  <a16:creationId xmlns:a16="http://schemas.microsoft.com/office/drawing/2014/main" id="{DE668729-ED97-44A9-A077-FABEEC4A0D01}"/>
                </a:ext>
              </a:extLst>
            </p:cNvPr>
            <p:cNvSpPr/>
            <p:nvPr/>
          </p:nvSpPr>
          <p:spPr>
            <a:xfrm>
              <a:off x="1291119" y="2940964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117">
              <a:extLst>
                <a:ext uri="{FF2B5EF4-FFF2-40B4-BE49-F238E27FC236}">
                  <a16:creationId xmlns:a16="http://schemas.microsoft.com/office/drawing/2014/main" id="{C7CF1222-FCE8-4060-9A82-2F5595D7BB8A}"/>
                </a:ext>
              </a:extLst>
            </p:cNvPr>
            <p:cNvSpPr/>
            <p:nvPr/>
          </p:nvSpPr>
          <p:spPr>
            <a:xfrm>
              <a:off x="1291118" y="5697470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A6A2A8-2907-4293-8086-39D59E1A1F72}"/>
                </a:ext>
              </a:extLst>
            </p:cNvPr>
            <p:cNvSpPr/>
            <p:nvPr/>
          </p:nvSpPr>
          <p:spPr>
            <a:xfrm>
              <a:off x="1220428" y="3379589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F584A5B-BCE7-40E0-87CA-3686E2B5653B}"/>
                </a:ext>
              </a:extLst>
            </p:cNvPr>
            <p:cNvSpPr/>
            <p:nvPr/>
          </p:nvSpPr>
          <p:spPr>
            <a:xfrm>
              <a:off x="2013959" y="3379589"/>
              <a:ext cx="144016" cy="14401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123">
              <a:extLst>
                <a:ext uri="{FF2B5EF4-FFF2-40B4-BE49-F238E27FC236}">
                  <a16:creationId xmlns:a16="http://schemas.microsoft.com/office/drawing/2014/main" id="{8CED568F-49B2-4654-821D-554603B43929}"/>
                </a:ext>
              </a:extLst>
            </p:cNvPr>
            <p:cNvSpPr/>
            <p:nvPr/>
          </p:nvSpPr>
          <p:spPr>
            <a:xfrm>
              <a:off x="1290431" y="3424597"/>
              <a:ext cx="793531" cy="5400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94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15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다리꼴 57"/>
          <p:cNvSpPr/>
          <p:nvPr/>
        </p:nvSpPr>
        <p:spPr>
          <a:xfrm rot="16200000">
            <a:off x="8300663" y="329057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45654" y="638047"/>
            <a:ext cx="236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 인증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8F1639-EBEC-4C98-B6BB-07BC51BE1B50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6757CF6-561B-46D8-906D-01ED2FAF83DE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BD8BA186-8A32-4FBC-81BE-D7FCD6D5457D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F437C43E-C1D1-4345-ADA5-6D792FA77915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025F8C2-3593-4D61-B731-472D7A14DB0E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C2163E50-5626-49A5-8DB7-05CAF8DEB77D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BE10DE39-B53B-434D-AFBB-BF1596CAD38F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017E2EBC-3523-4F3B-9EE1-402791F9525F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983E9AB3-3162-4E13-AF94-CBB0E2D2A822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DA52C99F-5A0F-4B9F-9D85-F6AC17235183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CF37687D-3657-4916-A8CC-B9689505F7BA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5C93023-BE98-4C17-B2B1-0C785ED3D6D3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2BEF613-4B1E-4EC8-9ED2-31F4908E5483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F9D61DE9-6B45-4E59-916E-1CA7B04E0799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4F70F85-30D6-49F3-96FA-6874132C3EAA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4FD6416E-732F-4374-91F0-1BD7483BF9A7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3488DE11-180D-47AE-A9FC-6DE49DE859DB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79A5BFF2-9774-49EC-A851-94CC1B2A7717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4D42FCB-17F7-401D-971D-910B811706F7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96A3F546-750A-4973-B710-89990FD0F408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B886FB6-F5F7-4B0F-8734-7C4B41EE0B21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B1FA81C8-739E-45BD-A03F-C527A5E8F225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74BB8F89-9D8C-4F84-BA91-57B679B34B1D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14002A3-D232-4594-BA09-89200866D804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3F2655C5-8C35-4255-97EB-307234623418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86EBE0E-D5E7-4243-8774-F23A948AEBB1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735EC9E9-3E47-4A8C-A8E0-B1807279AD2E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0DC0FC42-9080-499E-BCE6-22FCFEDE1126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316FCC50-BDDD-485F-9B8A-43B69D9A7F36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CE68A0C8-1BB9-4F72-9DC1-1526C021737D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DF2DFAA-01D4-44EE-B1C3-A4F3F211CF79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F47DBEA-6820-40A4-B169-A6EA811C6B76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1C0FDBA2-A747-4833-AFDB-BEA0FA5E6A25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36CA50B0-0E95-4994-AD76-EDA9D3604667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0E0CC14E-0EB1-4735-9C81-506B2BB4A55F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CFD85F84-EB05-4B88-933C-B84AB620A8FF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117A2828-27D4-47A0-994A-B2B0F4C31EB4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EDCA67F0-9A21-4414-994D-7A8709F6F4BE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9C2ADD1-71B7-4E8A-AE9B-7606DEDD5D48}"/>
              </a:ext>
            </a:extLst>
          </p:cNvPr>
          <p:cNvSpPr txBox="1"/>
          <p:nvPr/>
        </p:nvSpPr>
        <p:spPr>
          <a:xfrm>
            <a:off x="2447365" y="1439325"/>
            <a:ext cx="83371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로그인 화면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회원가입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	-</a:t>
            </a:r>
            <a:r>
              <a:rPr lang="ko-KR" altLang="en-US" dirty="0">
                <a:latin typeface="+mj-ea"/>
                <a:ea typeface="+mj-ea"/>
              </a:rPr>
              <a:t>로그인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b="1" dirty="0">
              <a:latin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회원 등록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</a:rPr>
              <a:t>	</a:t>
            </a:r>
            <a:r>
              <a:rPr lang="en-US" altLang="ko-KR" dirty="0">
                <a:latin typeface="+mj-ea"/>
              </a:rPr>
              <a:t>-</a:t>
            </a:r>
            <a:r>
              <a:rPr lang="ko-KR" altLang="en-US" dirty="0">
                <a:latin typeface="+mj-ea"/>
              </a:rPr>
              <a:t>회원 정보 암호화</a:t>
            </a:r>
            <a:endParaRPr lang="en-US" altLang="ko-KR" dirty="0">
              <a:latin typeface="+mj-ea"/>
            </a:endParaRPr>
          </a:p>
          <a:p>
            <a:r>
              <a:rPr lang="en-US" altLang="ko-KR" sz="2400" dirty="0">
                <a:latin typeface="+mj-ea"/>
              </a:rPr>
              <a:t>	</a:t>
            </a:r>
            <a:endParaRPr lang="en-US" altLang="ko-KR" sz="2400" strike="sngStrike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사용자 </a:t>
            </a:r>
            <a:r>
              <a:rPr lang="en-US" altLang="ko-KR" sz="2800" b="1" dirty="0">
                <a:latin typeface="+mj-ea"/>
                <a:ea typeface="+mj-ea"/>
              </a:rPr>
              <a:t>DB</a:t>
            </a: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-Mongo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DB</a:t>
            </a:r>
            <a:endParaRPr lang="en-US" altLang="ko-KR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5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다리꼴 57"/>
          <p:cNvSpPr/>
          <p:nvPr/>
        </p:nvSpPr>
        <p:spPr>
          <a:xfrm rot="16200000">
            <a:off x="8300663" y="329057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45654" y="638047"/>
            <a:ext cx="236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관리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666894F-81AE-4D3A-8118-56A550C4A60C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C43013F-FCE3-49F2-B9AF-B5ECA99F4CA3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39991A4A-BC4B-4E86-B99C-B85D18056F79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49F19086-EA05-46E2-93FF-0D888EDF82AE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2B04ACD-5F2F-486E-9348-9BD9E937D198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A54B641-7F41-457E-B9F8-F929395CE91C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59DF5BB7-5BDD-418E-ABC1-3458A431651E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A20258AE-ABF1-4BA0-B81A-2974E0CB2DAB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59D639B-1A5F-43C5-B99D-94FAEEC47738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6D51EF71-D153-4FAC-94AD-16884522C2A4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DD665803-6BBF-4244-90F5-C678E6463FE1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CAFD6AE-BF9F-4F5C-82F0-5A0FC240B210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30A44F33-F832-46D1-971A-4F04CE217835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D4FCAD22-4DB1-43C1-A8BE-E5AAA687F02F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28B866C-AEFA-42AE-8ABF-9F7F447734A6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3BE262FC-0B38-4DA6-8ACC-66D3164FD834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C6175BB5-ECBE-4C56-8C45-4B24BE8AFE63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3F245B64-7045-4ABE-A185-9754A6851A7D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B615FFE6-C551-4370-AAA0-5438B32C8BD4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25DCAB1-1C18-4761-9F41-0E7281E98D3E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C671E62-9A74-4372-ADF0-DE10B0F465A8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84626EE6-8509-4B9B-8F7B-14DBC8022A40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79F4E542-7962-4536-B656-FE1BCC645259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A9308655-22DE-48F0-8EE7-A956AE4279C5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29C36B9B-4CFB-4277-8339-67A949C56282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E6423810-17AD-410A-B497-CA1B6AC0C681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9D957618-C1DE-4120-9952-AFD88FC15A5C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8D98EE94-12B6-489C-8021-62B4E3FA7860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41A23DF8-19FD-4377-AAEA-B4A67739068E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08100366-DE0F-4B54-A3D9-11B6CA5B248B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C22A54F-4B4F-491E-AF68-883387F742BA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BB2A82CE-4C13-4470-AA4D-EACCC1C9E097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73FAD722-7CA9-47BE-AEA6-5922EC533640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1FCFCE27-6C70-4EA3-9FEB-F716BE4EB70F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A9AB2177-EA70-4A4F-B4AF-6A1F300D22EE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ADA8CA26-CFE2-4B9B-ACA5-20AA067B5600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F47F10B1-8356-480E-95E6-AEF3C4C39772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5FB3E11F-1A69-4DD6-9C65-EDCC68157619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9C2ADD1-71B7-4E8A-AE9B-7606DEDD5D48}"/>
              </a:ext>
            </a:extLst>
          </p:cNvPr>
          <p:cNvSpPr txBox="1"/>
          <p:nvPr/>
        </p:nvSpPr>
        <p:spPr>
          <a:xfrm>
            <a:off x="2447365" y="1439325"/>
            <a:ext cx="83371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저장 공간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서버 디렉토리에 파일시스템 형태로 보관</a:t>
            </a:r>
            <a:endParaRPr lang="en-US" altLang="ko-KR" sz="28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그룹 내 접근 권한 부여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사용자 권한에 따라 파일 접근 여부 지정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28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데이터 암호화</a:t>
            </a:r>
            <a:endParaRPr lang="en-US" altLang="ko-KR" sz="2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535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/>
            <p:cNvSpPr/>
            <p:nvPr/>
          </p:nvSpPr>
          <p:spPr>
            <a:xfrm rot="16024081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/>
            <p:cNvSpPr/>
            <p:nvPr/>
          </p:nvSpPr>
          <p:spPr>
            <a:xfrm rot="16024081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/>
            <p:cNvSpPr/>
            <p:nvPr/>
          </p:nvSpPr>
          <p:spPr>
            <a:xfrm rot="16024081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/>
            <p:cNvSpPr/>
            <p:nvPr/>
          </p:nvSpPr>
          <p:spPr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45654" y="638047"/>
            <a:ext cx="2369620" cy="56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배달의민족 주아"/>
                <a:ea typeface="배달의민족 주아"/>
              </a:rPr>
              <a:t>암호화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/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Freeform 11"/>
            <p:cNvSpPr>
              <a:spLocks noEditPoints="1"/>
            </p:cNvSpPr>
            <p:nvPr/>
          </p:nvSpPr>
          <p:spPr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/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/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/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/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/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/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/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/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/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/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/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/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/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/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447365" y="1439324"/>
            <a:ext cx="8337176" cy="3102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800" b="1" dirty="0">
                <a:latin typeface="+mj-ea"/>
                <a:ea typeface="+mj-ea"/>
              </a:rPr>
              <a:t>데이터 암호화</a:t>
            </a:r>
          </a:p>
          <a:p>
            <a:pPr lvl="0">
              <a:defRPr/>
            </a:pPr>
            <a:r>
              <a:rPr lang="ko-KR" altLang="en-US" dirty="0">
                <a:latin typeface="+mj-ea"/>
              </a:rPr>
              <a:t>	</a:t>
            </a:r>
            <a:r>
              <a:rPr lang="en-US" altLang="ko-KR" dirty="0">
                <a:latin typeface="+mj-ea"/>
              </a:rPr>
              <a:t>-SSL</a:t>
            </a:r>
            <a:r>
              <a:rPr lang="ko-KR" altLang="en-US" dirty="0">
                <a:latin typeface="+mj-ea"/>
              </a:rPr>
              <a:t> 구현</a:t>
            </a:r>
          </a:p>
          <a:p>
            <a:pPr lvl="0">
              <a:defRPr/>
            </a:pPr>
            <a:r>
              <a:rPr lang="ko-KR" altLang="en-US" dirty="0">
                <a:latin typeface="+mj-ea"/>
              </a:rPr>
              <a:t>	</a:t>
            </a:r>
            <a:r>
              <a:rPr lang="en-US" altLang="ko-KR" dirty="0">
                <a:latin typeface="+mj-ea"/>
              </a:rPr>
              <a:t>-</a:t>
            </a:r>
            <a:r>
              <a:rPr lang="ko-KR" altLang="en-US" dirty="0" err="1">
                <a:latin typeface="+mj-ea"/>
              </a:rPr>
              <a:t>대칭키</a:t>
            </a:r>
            <a:r>
              <a:rPr lang="ko-KR" altLang="en-US" dirty="0">
                <a:latin typeface="+mj-ea"/>
              </a:rPr>
              <a:t> 사용</a:t>
            </a:r>
          </a:p>
          <a:p>
            <a:pPr lvl="0">
              <a:defRPr/>
            </a:pPr>
            <a:r>
              <a:rPr lang="en-US" altLang="ko-KR" dirty="0">
                <a:latin typeface="+mj-ea"/>
              </a:rPr>
              <a:t>	-</a:t>
            </a:r>
            <a:r>
              <a:rPr lang="ko-KR" altLang="en-US" dirty="0">
                <a:latin typeface="+mj-ea"/>
              </a:rPr>
              <a:t>키 교환 방식</a:t>
            </a:r>
            <a:r>
              <a:rPr lang="en-US" altLang="ko-KR" dirty="0">
                <a:latin typeface="+mj-ea"/>
              </a:rPr>
              <a:t>(RSA)</a:t>
            </a:r>
          </a:p>
          <a:p>
            <a:pPr lvl="0">
              <a:defRPr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800" b="1" dirty="0">
                <a:latin typeface="+mj-ea"/>
                <a:ea typeface="+mj-ea"/>
              </a:rPr>
              <a:t>사용자</a:t>
            </a:r>
            <a:r>
              <a:rPr lang="en-US" altLang="ko-KR" sz="2800" b="1" dirty="0">
                <a:latin typeface="+mj-ea"/>
                <a:ea typeface="+mj-ea"/>
              </a:rPr>
              <a:t> </a:t>
            </a:r>
            <a:r>
              <a:rPr lang="ko-KR" altLang="en-US" sz="2800" b="1" dirty="0">
                <a:latin typeface="+mj-ea"/>
                <a:ea typeface="+mj-ea"/>
              </a:rPr>
              <a:t>정보 암호화</a:t>
            </a:r>
          </a:p>
          <a:p>
            <a:pPr lvl="0">
              <a:defRPr/>
            </a:pPr>
            <a:r>
              <a:rPr lang="en-US" altLang="ko-KR" sz="24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-ID, Password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SHA-1 </a:t>
            </a:r>
            <a:r>
              <a:rPr lang="ko-KR" altLang="en-US" dirty="0">
                <a:latin typeface="+mj-ea"/>
                <a:ea typeface="+mj-ea"/>
              </a:rPr>
              <a:t>단방향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암호화</a:t>
            </a:r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	-</a:t>
            </a:r>
            <a:r>
              <a:rPr lang="en-US" altLang="ko-KR" dirty="0" err="1">
                <a:latin typeface="+mj-ea"/>
                <a:ea typeface="+mj-ea"/>
              </a:rPr>
              <a:t>Mongodb</a:t>
            </a:r>
            <a:r>
              <a:rPr lang="en-US" altLang="ko-KR" dirty="0">
                <a:latin typeface="+mj-ea"/>
                <a:ea typeface="+mj-ea"/>
              </a:rPr>
              <a:t> Thales Vormetric</a:t>
            </a:r>
            <a:r>
              <a:rPr lang="ko-KR" altLang="en-US" dirty="0">
                <a:latin typeface="+mj-ea"/>
                <a:ea typeface="+mj-ea"/>
              </a:rPr>
              <a:t> 활용</a:t>
            </a:r>
          </a:p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-2</a:t>
            </a:r>
            <a:r>
              <a:rPr lang="ko-KR" altLang="en-US" dirty="0">
                <a:latin typeface="+mj-ea"/>
                <a:ea typeface="+mj-ea"/>
              </a:rPr>
              <a:t>중 암호화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3" name="그룹 2"/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30" name="사다리꼴 29"/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다리꼴 84"/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6" name="그룹 85"/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/>
            <p:cNvSpPr/>
            <p:nvPr/>
          </p:nvSpPr>
          <p:spPr>
            <a:xfrm rot="16024081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/>
            <p:cNvSpPr/>
            <p:nvPr/>
          </p:nvSpPr>
          <p:spPr>
            <a:xfrm rot="16024081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/>
            <p:cNvSpPr/>
            <p:nvPr/>
          </p:nvSpPr>
          <p:spPr>
            <a:xfrm rot="16024081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/>
            <p:cNvSpPr/>
            <p:nvPr/>
          </p:nvSpPr>
          <p:spPr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18759" y="638046"/>
            <a:ext cx="2369620" cy="569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>
                <a:latin typeface="배달의민족 주아"/>
                <a:ea typeface="배달의민족 주아"/>
              </a:rPr>
              <a:t>Q&amp;A</a:t>
            </a:r>
            <a:endParaRPr lang="ko-KR" altLang="en-US" sz="3200" b="1">
              <a:latin typeface="배달의민족 주아"/>
              <a:ea typeface="배달의민족 주아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/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Freeform 11"/>
            <p:cNvSpPr>
              <a:spLocks noEditPoints="1"/>
            </p:cNvSpPr>
            <p:nvPr/>
          </p:nvSpPr>
          <p:spPr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47365" y="1564835"/>
            <a:ext cx="8337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endParaRPr lang="en-US" altLang="ko-KR" sz="3200" b="1">
              <a:latin typeface="+mj-ea"/>
              <a:ea typeface="+mj-ea"/>
            </a:endParaRPr>
          </a:p>
          <a:p>
            <a:pPr marL="457200" indent="-457200">
              <a:buFont typeface="Arial"/>
              <a:buChar char="•"/>
              <a:defRPr/>
            </a:pPr>
            <a:endParaRPr lang="en-US" altLang="ko-KR" sz="3200" b="1"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50848" y="2955733"/>
            <a:ext cx="3848516" cy="90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endParaRPr lang="en-US" altLang="ko-KR" sz="5400" b="1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FF149F2-069C-4475-AF69-851104514FCD}"/>
              </a:ext>
            </a:extLst>
          </p:cNvPr>
          <p:cNvGrpSpPr/>
          <p:nvPr/>
        </p:nvGrpSpPr>
        <p:grpSpPr>
          <a:xfrm>
            <a:off x="1208123" y="617721"/>
            <a:ext cx="10021757" cy="5360090"/>
            <a:chOff x="1208123" y="617721"/>
            <a:chExt cx="10021757" cy="5360090"/>
          </a:xfrm>
        </p:grpSpPr>
        <p:sp>
          <p:nvSpPr>
            <p:cNvPr id="48" name="사다리꼴 47"/>
            <p:cNvSpPr/>
            <p:nvPr/>
          </p:nvSpPr>
          <p:spPr>
            <a:xfrm rot="16200000">
              <a:off x="8300662" y="3045301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사다리꼴 50"/>
            <p:cNvSpPr/>
            <p:nvPr/>
          </p:nvSpPr>
          <p:spPr>
            <a:xfrm rot="16200000">
              <a:off x="8303473" y="1697028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사다리꼴 29"/>
            <p:cNvSpPr/>
            <p:nvPr/>
          </p:nvSpPr>
          <p:spPr>
            <a:xfrm rot="16200000">
              <a:off x="1413311" y="939860"/>
              <a:ext cx="5360082" cy="4715819"/>
            </a:xfrm>
            <a:prstGeom prst="trapezoid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사다리꼴 84"/>
            <p:cNvSpPr/>
            <p:nvPr/>
          </p:nvSpPr>
          <p:spPr>
            <a:xfrm rot="16200000">
              <a:off x="6160532" y="908456"/>
              <a:ext cx="5360084" cy="4778613"/>
            </a:xfrm>
            <a:prstGeom prst="trapezoid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1208123" y="952163"/>
              <a:ext cx="951310" cy="4688036"/>
              <a:chOff x="1208123" y="1108442"/>
              <a:chExt cx="951310" cy="4688036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447365" y="1564835"/>
              <a:ext cx="833717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Arial"/>
                <a:buChar char="•"/>
                <a:defRPr/>
              </a:pPr>
              <a:endParaRPr lang="en-US" altLang="ko-KR" sz="3200" b="1">
                <a:latin typeface="+mj-ea"/>
                <a:ea typeface="+mj-ea"/>
              </a:endParaRPr>
            </a:p>
            <a:p>
              <a:pPr marL="457200" indent="-457200">
                <a:buFont typeface="Arial"/>
                <a:buChar char="•"/>
                <a:defRPr/>
              </a:pPr>
              <a:endParaRPr lang="en-US" altLang="ko-KR" sz="3200" b="1">
                <a:latin typeface="+mj-ea"/>
                <a:ea typeface="+mj-ea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123E271-AB2E-4958-BC20-7D59151FCEAC}"/>
              </a:ext>
            </a:extLst>
          </p:cNvPr>
          <p:cNvSpPr txBox="1"/>
          <p:nvPr/>
        </p:nvSpPr>
        <p:spPr>
          <a:xfrm>
            <a:off x="2391076" y="906272"/>
            <a:ext cx="83371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>
                <a:latin typeface="+mj-ea"/>
                <a:ea typeface="+mj-ea"/>
              </a:rPr>
              <a:t>- SHA-1 </a:t>
            </a:r>
            <a:r>
              <a:rPr lang="ko-KR" altLang="en-US" b="1" dirty="0">
                <a:latin typeface="+mj-ea"/>
                <a:ea typeface="+mj-ea"/>
              </a:rPr>
              <a:t>충돌관련 취약점 </a:t>
            </a:r>
            <a:r>
              <a:rPr lang="en-US" altLang="ko-KR" b="1" dirty="0">
                <a:latin typeface="+mj-ea"/>
                <a:ea typeface="+mj-ea"/>
              </a:rPr>
              <a:t>issue?</a:t>
            </a:r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  SHA-1</a:t>
            </a:r>
            <a:r>
              <a:rPr lang="ko-KR" altLang="en-US" dirty="0">
                <a:latin typeface="+mj-ea"/>
                <a:ea typeface="+mj-ea"/>
              </a:rPr>
              <a:t>의 문제점을 충분히 인지하고 있었으나</a:t>
            </a:r>
            <a:r>
              <a:rPr lang="en-US" altLang="ko-KR" dirty="0">
                <a:latin typeface="+mj-ea"/>
                <a:ea typeface="+mj-ea"/>
              </a:rPr>
              <a:t>, ppt</a:t>
            </a:r>
            <a:r>
              <a:rPr lang="ko-KR" altLang="en-US" dirty="0">
                <a:latin typeface="+mj-ea"/>
                <a:ea typeface="+mj-ea"/>
              </a:rPr>
              <a:t>에 반영되지 </a:t>
            </a:r>
            <a:r>
              <a:rPr lang="ko-KR" altLang="en-US" dirty="0" err="1">
                <a:latin typeface="+mj-ea"/>
                <a:ea typeface="+mj-ea"/>
              </a:rPr>
              <a:t>않은것</a:t>
            </a:r>
            <a:r>
              <a:rPr lang="ko-KR" altLang="en-US" dirty="0">
                <a:latin typeface="+mj-ea"/>
                <a:ea typeface="+mj-ea"/>
              </a:rPr>
              <a:t> 같다</a:t>
            </a:r>
            <a:r>
              <a:rPr lang="en-US" altLang="ko-KR" dirty="0">
                <a:latin typeface="+mj-ea"/>
                <a:ea typeface="+mj-ea"/>
              </a:rPr>
              <a:t>. SHA-256</a:t>
            </a:r>
            <a:r>
              <a:rPr lang="ko-KR" altLang="en-US" dirty="0">
                <a:latin typeface="+mj-ea"/>
                <a:ea typeface="+mj-ea"/>
              </a:rPr>
              <a:t>을 사용할 것이다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endParaRPr lang="en-US" altLang="ko-KR" sz="400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b="1" dirty="0">
                <a:latin typeface="+mj-ea"/>
                <a:ea typeface="+mj-ea"/>
              </a:rPr>
              <a:t>- Thales </a:t>
            </a:r>
            <a:r>
              <a:rPr lang="en-US" altLang="ko-KR" b="1" dirty="0" err="1">
                <a:latin typeface="+mj-ea"/>
                <a:ea typeface="+mj-ea"/>
              </a:rPr>
              <a:t>Vometric</a:t>
            </a:r>
            <a:r>
              <a:rPr lang="ko-KR" altLang="en-US" b="1" dirty="0">
                <a:latin typeface="+mj-ea"/>
                <a:ea typeface="+mj-ea"/>
              </a:rPr>
              <a:t>이란 무엇인가</a:t>
            </a:r>
            <a:r>
              <a:rPr lang="en-US" altLang="ko-KR" b="1" dirty="0">
                <a:latin typeface="+mj-ea"/>
                <a:ea typeface="+mj-ea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  </a:t>
            </a:r>
            <a:r>
              <a:rPr lang="en-US" altLang="ko-KR" dirty="0">
                <a:latin typeface="+mj-ea"/>
                <a:ea typeface="+mj-ea"/>
              </a:rPr>
              <a:t>Thales</a:t>
            </a:r>
            <a:r>
              <a:rPr lang="ko-KR" altLang="en-US" dirty="0">
                <a:latin typeface="+mj-ea"/>
                <a:ea typeface="+mj-ea"/>
              </a:rPr>
              <a:t>와 </a:t>
            </a:r>
            <a:r>
              <a:rPr lang="en-US" altLang="ko-KR" dirty="0" err="1">
                <a:latin typeface="+mj-ea"/>
                <a:ea typeface="+mj-ea"/>
              </a:rPr>
              <a:t>Vometric</a:t>
            </a:r>
            <a:r>
              <a:rPr lang="ko-KR" altLang="en-US" dirty="0">
                <a:latin typeface="+mj-ea"/>
                <a:ea typeface="+mj-ea"/>
              </a:rPr>
              <a:t>이 협약하여 </a:t>
            </a:r>
            <a:r>
              <a:rPr lang="en-US" altLang="ko-KR" dirty="0">
                <a:latin typeface="+mj-ea"/>
                <a:ea typeface="+mj-ea"/>
              </a:rPr>
              <a:t>MongoDB</a:t>
            </a:r>
            <a:r>
              <a:rPr lang="ko-KR" altLang="en-US" dirty="0">
                <a:latin typeface="+mj-ea"/>
                <a:ea typeface="+mj-ea"/>
              </a:rPr>
              <a:t>의 고성능 암호화 기능을 제공한다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endParaRPr lang="en-US" altLang="ko-KR" sz="400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동시에 파일을 접근할 때 해결방법</a:t>
            </a:r>
            <a:endParaRPr lang="en-US" altLang="ko-KR" b="1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작업 큐 순서에 따라 처리하도록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endParaRPr lang="en-US" altLang="ko-KR" sz="400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서버와의 통신은 </a:t>
            </a:r>
            <a:r>
              <a:rPr lang="en-US" altLang="ko-KR" b="1" dirty="0">
                <a:latin typeface="+mj-ea"/>
                <a:ea typeface="+mj-ea"/>
              </a:rPr>
              <a:t>socket</a:t>
            </a:r>
            <a:r>
              <a:rPr lang="ko-KR" altLang="en-US" b="1" dirty="0">
                <a:latin typeface="+mj-ea"/>
                <a:ea typeface="+mj-ea"/>
              </a:rPr>
              <a:t>을 통해 진행할 것인지</a:t>
            </a:r>
            <a:r>
              <a:rPr lang="en-US" altLang="ko-KR" b="1" dirty="0">
                <a:latin typeface="+mj-ea"/>
                <a:ea typeface="+mj-ea"/>
              </a:rPr>
              <a:t>, </a:t>
            </a:r>
            <a:r>
              <a:rPr lang="ko-KR" altLang="en-US" b="1" dirty="0">
                <a:latin typeface="+mj-ea"/>
                <a:ea typeface="+mj-ea"/>
              </a:rPr>
              <a:t>웹으로 진행할 것인지</a:t>
            </a:r>
            <a:r>
              <a:rPr lang="en-US" altLang="ko-KR" b="1" dirty="0">
                <a:latin typeface="+mj-ea"/>
                <a:ea typeface="+mj-ea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  서버와의 통신은 </a:t>
            </a:r>
            <a:r>
              <a:rPr lang="en-US" altLang="ko-KR" dirty="0">
                <a:latin typeface="+mj-ea"/>
                <a:ea typeface="+mj-ea"/>
              </a:rPr>
              <a:t>socket </a:t>
            </a:r>
            <a:r>
              <a:rPr lang="ko-KR" altLang="en-US" dirty="0">
                <a:latin typeface="+mj-ea"/>
                <a:ea typeface="+mj-ea"/>
              </a:rPr>
              <a:t>통신을 통해 진행할 예정이다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endParaRPr lang="en-US" altLang="ko-KR" sz="400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알림이 인터넷에 연결 되어있지 않을 때 어떻게 할 예정인가</a:t>
            </a:r>
            <a:r>
              <a:rPr lang="en-US" altLang="ko-KR" b="1" dirty="0">
                <a:latin typeface="+mj-ea"/>
                <a:ea typeface="+mj-ea"/>
              </a:rPr>
              <a:t>?</a:t>
            </a:r>
          </a:p>
          <a:p>
            <a:pPr lvl="0">
              <a:defRPr/>
            </a:pPr>
            <a:r>
              <a:rPr lang="ko-KR" altLang="en-US" dirty="0">
                <a:latin typeface="+mj-ea"/>
                <a:ea typeface="+mj-ea"/>
              </a:rPr>
              <a:t>  서버 측에서 알림을 보내지만 클라이언트가 인터넷에 연결이 되어있을 때 확인을 하지는 못할 것이다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lvl="0">
              <a:defRPr/>
            </a:pPr>
            <a:endParaRPr lang="en-US" altLang="ko-KR" sz="400" dirty="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b="1" dirty="0">
                <a:latin typeface="+mj-ea"/>
                <a:ea typeface="+mj-ea"/>
              </a:rPr>
              <a:t>- </a:t>
            </a:r>
            <a:r>
              <a:rPr lang="ko-KR" altLang="en-US" b="1" dirty="0">
                <a:latin typeface="+mj-ea"/>
                <a:ea typeface="+mj-ea"/>
              </a:rPr>
              <a:t>주제와 관련된 테마를 다시 </a:t>
            </a:r>
            <a:r>
              <a:rPr lang="en-US" altLang="ko-KR" b="1" dirty="0">
                <a:latin typeface="+mj-ea"/>
                <a:ea typeface="+mj-ea"/>
              </a:rPr>
              <a:t>define</a:t>
            </a:r>
          </a:p>
          <a:p>
            <a:pPr lvl="0">
              <a:defRPr/>
            </a:pP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기존에 있던 캘린더 클라우드에서 그룹화 공유 기능이 중심이 되는 스토리지 클라우드로 변경하였고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로그인 후 메인 화면에서 그룹 생성 및 추가하기 기능을 제공한다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82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86744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6C08BB4-3DC5-4C20-B90C-0683A4615BE3}"/>
              </a:ext>
            </a:extLst>
          </p:cNvPr>
          <p:cNvGrpSpPr/>
          <p:nvPr/>
        </p:nvGrpSpPr>
        <p:grpSpPr>
          <a:xfrm>
            <a:off x="6451262" y="627221"/>
            <a:ext cx="4735755" cy="1350967"/>
            <a:chOff x="6450072" y="615029"/>
            <a:chExt cx="4736945" cy="1350967"/>
          </a:xfrm>
        </p:grpSpPr>
        <p:sp>
          <p:nvSpPr>
            <p:cNvPr id="62" name="사다리꼴 61"/>
            <p:cNvSpPr/>
            <p:nvPr/>
          </p:nvSpPr>
          <p:spPr>
            <a:xfrm rot="16200000">
              <a:off x="8133845" y="-1068744"/>
              <a:ext cx="1348273" cy="4715820"/>
            </a:xfrm>
            <a:prstGeom prst="trapezoid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사다리꼴 62"/>
            <p:cNvSpPr/>
            <p:nvPr/>
          </p:nvSpPr>
          <p:spPr>
            <a:xfrm rot="16200000">
              <a:off x="10384509" y="1163488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6EB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88566" y="958207"/>
              <a:ext cx="3036984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서비스 개요 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35F93D-FC2D-475F-8B17-FF4271810680}"/>
                </a:ext>
              </a:extLst>
            </p:cNvPr>
            <p:cNvGrpSpPr/>
            <p:nvPr/>
          </p:nvGrpSpPr>
          <p:grpSpPr>
            <a:xfrm>
              <a:off x="6819256" y="901906"/>
              <a:ext cx="769170" cy="769170"/>
              <a:chOff x="6819256" y="812256"/>
              <a:chExt cx="769170" cy="76917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6819256" y="812256"/>
                <a:ext cx="769170" cy="769170"/>
              </a:xfrm>
              <a:prstGeom prst="ellipse">
                <a:avLst/>
              </a:prstGeom>
              <a:solidFill>
                <a:srgbClr val="6EB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D2F86ACF-4D9E-43E4-9472-0F7F3F4683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11262" y="1041852"/>
                <a:ext cx="258699" cy="317610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사다리꼴 48"/>
          <p:cNvSpPr/>
          <p:nvPr/>
        </p:nvSpPr>
        <p:spPr>
          <a:xfrm rot="16200000">
            <a:off x="8133846" y="2929455"/>
            <a:ext cx="1348273" cy="4748436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사다리꼴 49"/>
          <p:cNvSpPr/>
          <p:nvPr/>
        </p:nvSpPr>
        <p:spPr>
          <a:xfrm rot="16200000">
            <a:off x="10381698" y="5175301"/>
            <a:ext cx="1348273" cy="256743"/>
          </a:xfrm>
          <a:prstGeom prst="trapezoid">
            <a:avLst>
              <a:gd name="adj" fmla="val 0"/>
            </a:avLst>
          </a:prstGeom>
          <a:solidFill>
            <a:srgbClr val="3D5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다리꼴 55"/>
          <p:cNvSpPr/>
          <p:nvPr/>
        </p:nvSpPr>
        <p:spPr>
          <a:xfrm rot="16200000">
            <a:off x="8135035" y="1597491"/>
            <a:ext cx="1348273" cy="471581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사다리꼴 56"/>
          <p:cNvSpPr/>
          <p:nvPr/>
        </p:nvSpPr>
        <p:spPr>
          <a:xfrm rot="16200000">
            <a:off x="10384509" y="3827028"/>
            <a:ext cx="1348273" cy="256743"/>
          </a:xfrm>
          <a:prstGeom prst="trapezoid">
            <a:avLst>
              <a:gd name="adj" fmla="val 0"/>
            </a:avLst>
          </a:prstGeom>
          <a:solidFill>
            <a:srgbClr val="FCAF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다리꼴 57"/>
          <p:cNvSpPr/>
          <p:nvPr/>
        </p:nvSpPr>
        <p:spPr>
          <a:xfrm rot="16200000">
            <a:off x="8303473" y="36525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사다리꼴 58"/>
          <p:cNvSpPr/>
          <p:nvPr/>
        </p:nvSpPr>
        <p:spPr>
          <a:xfrm rot="16200000">
            <a:off x="8135035" y="265721"/>
            <a:ext cx="1348273" cy="4715819"/>
          </a:xfrm>
          <a:prstGeom prst="trapezoid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사다리꼴 59"/>
          <p:cNvSpPr/>
          <p:nvPr/>
        </p:nvSpPr>
        <p:spPr>
          <a:xfrm rot="16200000">
            <a:off x="10384509" y="2495258"/>
            <a:ext cx="1348273" cy="256743"/>
          </a:xfrm>
          <a:prstGeom prst="trapezoid">
            <a:avLst>
              <a:gd name="adj" fmla="val 0"/>
            </a:avLst>
          </a:prstGeom>
          <a:solidFill>
            <a:srgbClr val="F47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33764" y="563933"/>
            <a:ext cx="25400" cy="53600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786882" y="2269758"/>
            <a:ext cx="303698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696D2AE-8584-4FFA-AC0C-042C5B978432}"/>
              </a:ext>
            </a:extLst>
          </p:cNvPr>
          <p:cNvGrpSpPr/>
          <p:nvPr/>
        </p:nvGrpSpPr>
        <p:grpSpPr>
          <a:xfrm>
            <a:off x="1208123" y="617729"/>
            <a:ext cx="5243138" cy="5360082"/>
            <a:chOff x="1208123" y="563939"/>
            <a:chExt cx="5243138" cy="5360082"/>
          </a:xfrm>
        </p:grpSpPr>
        <p:sp>
          <p:nvSpPr>
            <p:cNvPr id="143" name="사다리꼴 142">
              <a:extLst>
                <a:ext uri="{FF2B5EF4-FFF2-40B4-BE49-F238E27FC236}">
                  <a16:creationId xmlns:a16="http://schemas.microsoft.com/office/drawing/2014/main" id="{2E979649-9B63-4BE7-BF97-01028A3DD807}"/>
                </a:ext>
              </a:extLst>
            </p:cNvPr>
            <p:cNvSpPr/>
            <p:nvPr/>
          </p:nvSpPr>
          <p:spPr>
            <a:xfrm rot="16200000">
              <a:off x="1413311" y="886070"/>
              <a:ext cx="5360082" cy="4715819"/>
            </a:xfrm>
            <a:prstGeom prst="trapezoid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4758018-963B-4F89-BE97-B3E25EF5043D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9F1CECB2-3D22-4454-91BB-7BB849AB38CB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F33965E-9657-4E88-9526-8B0938391C2F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672FE39-7453-4F5A-B526-A0841277B45D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AD1EAF0E-5AE3-4D28-9750-1F3D9A8253B4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82">
                <a:extLst>
                  <a:ext uri="{FF2B5EF4-FFF2-40B4-BE49-F238E27FC236}">
                    <a16:creationId xmlns:a16="http://schemas.microsoft.com/office/drawing/2014/main" id="{B00EAFB2-B805-4C6B-B50C-1CC4692731BD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모서리가 둥근 직사각형 83">
                <a:extLst>
                  <a:ext uri="{FF2B5EF4-FFF2-40B4-BE49-F238E27FC236}">
                    <a16:creationId xmlns:a16="http://schemas.microsoft.com/office/drawing/2014/main" id="{8ADCB234-A501-429A-B286-A140F3D38027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D5B39E16-1689-4AD9-AFC4-C4BB679CEB9E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4BE0B54-DF93-4C67-B55E-5BE97704AC59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35D621F2-4041-4D6C-9968-ECEA68A136C7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2F0EBD2-94A1-4690-B68F-424044A58C5A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모서리가 둥근 직사각형 95">
                <a:extLst>
                  <a:ext uri="{FF2B5EF4-FFF2-40B4-BE49-F238E27FC236}">
                    <a16:creationId xmlns:a16="http://schemas.microsoft.com/office/drawing/2014/main" id="{4523EBD2-4102-46F7-AED0-1DAE6CFC5F45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모서리가 둥근 직사각형 96">
                <a:extLst>
                  <a:ext uri="{FF2B5EF4-FFF2-40B4-BE49-F238E27FC236}">
                    <a16:creationId xmlns:a16="http://schemas.microsoft.com/office/drawing/2014/main" id="{874D36B8-3311-4109-89F5-E2F981E33B9C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13F0730D-9F33-4348-9F04-338CA6766B4E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B1A14A47-1C22-47B6-93C9-048D7232117E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99A0FC4E-A64B-4199-9F8C-66DF33843464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F828BA0-BF1B-49DF-AF46-294D78239BB2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모서리가 둥근 직사각형 102">
                <a:extLst>
                  <a:ext uri="{FF2B5EF4-FFF2-40B4-BE49-F238E27FC236}">
                    <a16:creationId xmlns:a16="http://schemas.microsoft.com/office/drawing/2014/main" id="{12B91935-B0A7-47A9-A64D-22AFE3222F6C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모서리가 둥근 직사각형 103">
                <a:extLst>
                  <a:ext uri="{FF2B5EF4-FFF2-40B4-BE49-F238E27FC236}">
                    <a16:creationId xmlns:a16="http://schemas.microsoft.com/office/drawing/2014/main" id="{98F558D4-910C-4B55-AA63-C1ADC2B84F14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665AB351-A576-4D85-A8F5-B289E31FB48B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7E25124-20A0-406F-B523-231E7ABDE838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0CF7CA59-E85B-4ED8-9F6D-FED6F373B414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5DC9099-E3E2-4D28-A47D-E3678E646268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모서리가 둥근 직사각형 109">
                <a:extLst>
                  <a:ext uri="{FF2B5EF4-FFF2-40B4-BE49-F238E27FC236}">
                    <a16:creationId xmlns:a16="http://schemas.microsoft.com/office/drawing/2014/main" id="{AF4949D8-93C0-44B8-B3CE-F55C0EC1EEDA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10">
                <a:extLst>
                  <a:ext uri="{FF2B5EF4-FFF2-40B4-BE49-F238E27FC236}">
                    <a16:creationId xmlns:a16="http://schemas.microsoft.com/office/drawing/2014/main" id="{0651B757-1BCF-4BEA-B787-1E3FD0C789C3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FA5C6D70-A304-46C4-8959-89E5E3BB528C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54BC5EFA-F9D7-46A8-81ED-A220008CF33C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E64CEE32-EBEA-4FDC-9988-B4FBFE7A1EA2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F7D3CDCF-36A0-4A2D-B4E2-1E4139AB5157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모서리가 둥근 직사각형 116">
                <a:extLst>
                  <a:ext uri="{FF2B5EF4-FFF2-40B4-BE49-F238E27FC236}">
                    <a16:creationId xmlns:a16="http://schemas.microsoft.com/office/drawing/2014/main" id="{28769CF6-BA1E-4F35-96B1-175DE1B123B3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모서리가 둥근 직사각형 117">
                <a:extLst>
                  <a:ext uri="{FF2B5EF4-FFF2-40B4-BE49-F238E27FC236}">
                    <a16:creationId xmlns:a16="http://schemas.microsoft.com/office/drawing/2014/main" id="{CC253186-C165-4E6C-BFF0-05C046832993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0506F581-FC18-4D88-8EB3-AE629DCFE623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C2394AEA-6778-4B10-97F3-09565CD36432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모서리가 둥근 직사각형 123">
                <a:extLst>
                  <a:ext uri="{FF2B5EF4-FFF2-40B4-BE49-F238E27FC236}">
                    <a16:creationId xmlns:a16="http://schemas.microsoft.com/office/drawing/2014/main" id="{3276ADC4-4176-442B-8ACD-AA8D5E148A37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직사각형 39"/>
          <p:cNvSpPr/>
          <p:nvPr/>
        </p:nvSpPr>
        <p:spPr>
          <a:xfrm>
            <a:off x="7762695" y="3617601"/>
            <a:ext cx="303698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계획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825786" y="4918197"/>
            <a:ext cx="756000" cy="756000"/>
            <a:chOff x="4383803" y="3944581"/>
            <a:chExt cx="863816" cy="863816"/>
          </a:xfrm>
        </p:grpSpPr>
        <p:sp>
          <p:nvSpPr>
            <p:cNvPr id="41" name="타원 40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auto">
            <a:xfrm>
              <a:off x="4702345" y="4173846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7786882" y="4872058"/>
            <a:ext cx="303698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91667" y="1314454"/>
            <a:ext cx="40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클라우드 캘린더</a:t>
            </a:r>
            <a:endParaRPr lang="ko-KR" altLang="en-US" sz="3600" b="1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A4B1F4-FE15-4478-89D7-AE36766FDC55}"/>
              </a:ext>
            </a:extLst>
          </p:cNvPr>
          <p:cNvGrpSpPr/>
          <p:nvPr/>
        </p:nvGrpSpPr>
        <p:grpSpPr>
          <a:xfrm>
            <a:off x="6804972" y="3558254"/>
            <a:ext cx="756000" cy="756000"/>
            <a:chOff x="6804972" y="3558254"/>
            <a:chExt cx="756000" cy="756000"/>
          </a:xfrm>
        </p:grpSpPr>
        <p:sp>
          <p:nvSpPr>
            <p:cNvPr id="33" name="타원 32"/>
            <p:cNvSpPr/>
            <p:nvPr/>
          </p:nvSpPr>
          <p:spPr>
            <a:xfrm>
              <a:off x="6804972" y="3558254"/>
              <a:ext cx="756000" cy="756000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F60E3B7B-0CAD-466F-90A9-EC446E007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5046" y="3768484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01C2ED-C454-41FF-AC15-3205A89A90DF}"/>
              </a:ext>
            </a:extLst>
          </p:cNvPr>
          <p:cNvGrpSpPr/>
          <p:nvPr/>
        </p:nvGrpSpPr>
        <p:grpSpPr>
          <a:xfrm>
            <a:off x="6798946" y="2226484"/>
            <a:ext cx="756000" cy="756000"/>
            <a:chOff x="6798946" y="2226484"/>
            <a:chExt cx="756000" cy="756000"/>
          </a:xfrm>
        </p:grpSpPr>
        <p:grpSp>
          <p:nvGrpSpPr>
            <p:cNvPr id="2" name="그룹 1"/>
            <p:cNvGrpSpPr/>
            <p:nvPr/>
          </p:nvGrpSpPr>
          <p:grpSpPr>
            <a:xfrm>
              <a:off x="6798946" y="2226484"/>
              <a:ext cx="756000" cy="756000"/>
              <a:chOff x="6306974" y="2436553"/>
              <a:chExt cx="865635" cy="865635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6306974" y="2436553"/>
                <a:ext cx="865635" cy="865635"/>
              </a:xfrm>
              <a:prstGeom prst="ellipse">
                <a:avLst/>
              </a:prstGeom>
              <a:solidFill>
                <a:srgbClr val="F470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30"/>
              <p:cNvSpPr>
                <a:spLocks/>
              </p:cNvSpPr>
              <p:nvPr/>
            </p:nvSpPr>
            <p:spPr bwMode="auto">
              <a:xfrm>
                <a:off x="6664582" y="3001249"/>
                <a:ext cx="61568" cy="64366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A3CE5C19-E276-4192-A73A-D88A3B816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85046" y="2431648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2F9FD079-3DA7-4258-969F-51F64825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77" y="1987311"/>
            <a:ext cx="2888945" cy="342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53F343-B16C-4CD5-B1C8-2A688D73B8CF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8C82D75-5E9F-4D7C-A220-5C7DDDED1160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30" name="사다리꼴 29"/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사다리꼴 84">
                <a:extLst>
                  <a:ext uri="{FF2B5EF4-FFF2-40B4-BE49-F238E27FC236}">
                    <a16:creationId xmlns:a16="http://schemas.microsoft.com/office/drawing/2014/main" id="{C49AA183-311A-4851-9726-6B8F91C76DA5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82"/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모서리가 둥근 직사각형 110"/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7" name="모서리가 둥근 직사각형 116"/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6EB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18759" y="638046"/>
            <a:ext cx="236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개요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6EB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6445E43-196F-419F-9373-5C7A694602CD}"/>
              </a:ext>
            </a:extLst>
          </p:cNvPr>
          <p:cNvSpPr txBox="1"/>
          <p:nvPr/>
        </p:nvSpPr>
        <p:spPr>
          <a:xfrm>
            <a:off x="2447365" y="1564835"/>
            <a:ext cx="8337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84DA9C-EA8A-4545-B97A-A33A7F532360}"/>
              </a:ext>
            </a:extLst>
          </p:cNvPr>
          <p:cNvSpPr txBox="1"/>
          <p:nvPr/>
        </p:nvSpPr>
        <p:spPr>
          <a:xfrm>
            <a:off x="2447365" y="1439325"/>
            <a:ext cx="83371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클라우드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어느 기기에서 로그인 하던 저장해 놓은 파일 접근 가능</a:t>
            </a:r>
            <a:endParaRPr lang="en-US" altLang="ko-KR" sz="4000" b="1" dirty="0">
              <a:latin typeface="+mj-ea"/>
            </a:endParaRPr>
          </a:p>
          <a:p>
            <a:r>
              <a:rPr lang="en-US" altLang="ko-KR" sz="4000" b="1" dirty="0">
                <a:latin typeface="+mj-ea"/>
              </a:rPr>
              <a:t>	</a:t>
            </a:r>
            <a:r>
              <a:rPr lang="en-US" altLang="ko-KR" dirty="0">
                <a:latin typeface="+mj-ea"/>
              </a:rPr>
              <a:t>-</a:t>
            </a:r>
            <a:r>
              <a:rPr lang="ko-KR" altLang="en-US" dirty="0">
                <a:latin typeface="+mj-ea"/>
              </a:rPr>
              <a:t>그룹을 만들어 일정 및 파일 공유</a:t>
            </a:r>
            <a:endParaRPr lang="en-US" altLang="ko-KR" sz="3600" dirty="0">
              <a:latin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캘린더 </a:t>
            </a:r>
            <a:r>
              <a:rPr lang="en-US" altLang="ko-KR" sz="2800" b="1" dirty="0">
                <a:latin typeface="+mj-ea"/>
                <a:ea typeface="+mj-ea"/>
              </a:rPr>
              <a:t>+ </a:t>
            </a:r>
            <a:r>
              <a:rPr lang="ko-KR" altLang="en-US" sz="2800" b="1" dirty="0">
                <a:latin typeface="+mj-ea"/>
                <a:ea typeface="+mj-ea"/>
              </a:rPr>
              <a:t>게시판</a:t>
            </a: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B5B2E79-7DF5-45F5-BE76-F738829A636F}"/>
              </a:ext>
            </a:extLst>
          </p:cNvPr>
          <p:cNvGrpSpPr/>
          <p:nvPr/>
        </p:nvGrpSpPr>
        <p:grpSpPr>
          <a:xfrm>
            <a:off x="3168235" y="3851996"/>
            <a:ext cx="4220087" cy="2017011"/>
            <a:chOff x="6834094" y="3244547"/>
            <a:chExt cx="4220087" cy="201701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3AEEF9A-A17C-447A-AB94-F94EFD885C31}"/>
                </a:ext>
              </a:extLst>
            </p:cNvPr>
            <p:cNvGrpSpPr/>
            <p:nvPr/>
          </p:nvGrpSpPr>
          <p:grpSpPr>
            <a:xfrm>
              <a:off x="6834094" y="3250211"/>
              <a:ext cx="4210039" cy="2011347"/>
              <a:chOff x="6834094" y="3250211"/>
              <a:chExt cx="4210039" cy="2011347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A572F412-9FCB-48B3-936F-BA93B1C204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" t="11068" r="-793" b="11415"/>
              <a:stretch/>
            </p:blipFill>
            <p:spPr>
              <a:xfrm>
                <a:off x="6834094" y="3250211"/>
                <a:ext cx="2204635" cy="2011347"/>
              </a:xfrm>
              <a:prstGeom prst="rect">
                <a:avLst/>
              </a:prstGeom>
            </p:spPr>
          </p:pic>
          <p:pic>
            <p:nvPicPr>
              <p:cNvPr id="64" name="그림 6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EAA0539F-78F1-44EB-9FB3-D3B09E809D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50" r="28780" b="31250"/>
              <a:stretch/>
            </p:blipFill>
            <p:spPr>
              <a:xfrm>
                <a:off x="9751326" y="3255855"/>
                <a:ext cx="1292807" cy="2000060"/>
              </a:xfrm>
              <a:prstGeom prst="rect">
                <a:avLst/>
              </a:prstGeom>
            </p:spPr>
          </p:pic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8C2D404-938A-4B29-99A5-1127D7675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7097" y="3255856"/>
                <a:ext cx="1084272" cy="1000028"/>
              </a:xfrm>
              <a:prstGeom prst="line">
                <a:avLst/>
              </a:prstGeom>
              <a:ln w="19050">
                <a:solidFill>
                  <a:srgbClr val="E56F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E7505EAB-ADF3-4846-92FD-211B8CD63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3445" y="4315957"/>
                <a:ext cx="981817" cy="900975"/>
              </a:xfrm>
              <a:prstGeom prst="line">
                <a:avLst/>
              </a:prstGeom>
              <a:ln w="19050">
                <a:solidFill>
                  <a:srgbClr val="E56F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38E469-DCDA-4B2D-B6EA-16B9B977A78E}"/>
                </a:ext>
              </a:extLst>
            </p:cNvPr>
            <p:cNvSpPr/>
            <p:nvPr/>
          </p:nvSpPr>
          <p:spPr>
            <a:xfrm>
              <a:off x="9725262" y="3244547"/>
              <a:ext cx="1328919" cy="2011347"/>
            </a:xfrm>
            <a:prstGeom prst="rect">
              <a:avLst/>
            </a:prstGeom>
            <a:noFill/>
            <a:ln w="22225">
              <a:solidFill>
                <a:srgbClr val="E56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40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688712" y="691837"/>
            <a:ext cx="1046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기능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634301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49E0C-A568-48DC-AFA8-EAF6686E8C71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AB63939-143C-4DA7-A44B-6126706D0C25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0CC74771-9996-40C0-902B-8ED10420CC1F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4C202003-180A-4C10-8A05-DD2E1F57ED6F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E614296-3E4A-47C6-A995-45E9B1ED63FD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6A88EA3-84C5-4460-A684-E347733867C5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3BD74CC-B3D3-46C7-86B1-87221F30DF28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4DF08B4-11BA-4B47-B918-F368D5EE9D3E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3F3CC40-CF75-4F53-9A15-1E0831FF2A40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77A795CA-C517-4B91-A712-83C110D78613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E953374B-AD07-4368-8EAD-CC1DB03325F5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7DB67165-8E64-4891-9CF1-3A610E72FB67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E1F9B25D-770C-49B9-A982-0ABD6D8E4CA9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C8D3BD1-32F4-42EB-BAD0-F3D201001CCB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398E91-4799-49CC-AA92-21C1B9DE6487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B3A65D56-6F2D-4B99-A5AD-DA9F8DD76D3F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4672BCC8-6C1F-4813-8074-BB281801EA72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155F30-F9EB-4084-8F91-2D8ACE515209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192F4CF-4CC9-4D03-A8CE-283ADC74520B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A123E5A-6FC1-4CAF-917D-02B1293F73BA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72AA833-8200-40D6-A4A5-2ED18B86D7EB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DA45B344-74C1-4C99-8C47-6421D4D4714A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2E5533DE-B626-4DE4-92B4-74E585F05119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9BCF84D-3497-418D-905B-818C6147D83E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066F902-D604-429F-9388-B5BC79138EC9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B72B6E7-C6FA-49B6-857E-F05090616C8F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52ED297-31EC-4506-AC21-D789620B03B6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60B8C863-D8FD-49C7-95CD-2E620DE78547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0DAFE5E2-EBAF-4506-AC64-A2E93F3451D4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1C04543-DB4B-4F78-9667-6A133ADF7E60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7028D7-E4D8-4A36-B84F-031C98B202C3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4DD4F75-3B5A-42CF-A84C-F594F69FCB05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EE0FB31E-DC42-46F7-8514-E7EEE537CF28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A7B4089D-5685-4508-9454-B6D6B0F953FB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70C67F51-C883-42C3-A368-BE4B4BD2DA09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B495C09-165E-4AEE-ACEC-5F794D8420DD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8B76A9B6-53F7-4B12-A7DA-4BA301F94A8B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1155162C-B747-4BAE-9E22-BAC64BE878D5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416A08E6-F281-4652-BB1B-19690DCB916F}"/>
              </a:ext>
            </a:extLst>
          </p:cNvPr>
          <p:cNvSpPr txBox="1"/>
          <p:nvPr/>
        </p:nvSpPr>
        <p:spPr>
          <a:xfrm>
            <a:off x="2447365" y="1439325"/>
            <a:ext cx="83371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스토리지 기능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32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각종 파일 및 일정 저장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32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j-ea"/>
                <a:ea typeface="+mj-ea"/>
              </a:rPr>
              <a:t>User</a:t>
            </a:r>
            <a:r>
              <a:rPr lang="ko-KR" altLang="en-US" sz="2800" b="1" dirty="0">
                <a:latin typeface="+mj-ea"/>
                <a:ea typeface="+mj-ea"/>
              </a:rPr>
              <a:t> 그룹화</a:t>
            </a:r>
            <a:endParaRPr lang="en-US" altLang="ko-KR" sz="3200" b="1" dirty="0">
              <a:latin typeface="+mj-ea"/>
              <a:ea typeface="+mj-ea"/>
            </a:endParaRPr>
          </a:p>
          <a:p>
            <a:pPr lvl="1"/>
            <a:r>
              <a:rPr lang="en-US" altLang="ko-KR" sz="32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</a:rPr>
              <a:t>-</a:t>
            </a:r>
            <a:r>
              <a:rPr lang="ko-KR" altLang="en-US" dirty="0">
                <a:latin typeface="+mj-ea"/>
              </a:rPr>
              <a:t>유저들끼리 그룹을 형성</a:t>
            </a:r>
            <a:endParaRPr lang="en-US" altLang="ko-KR" sz="2000" dirty="0">
              <a:latin typeface="+mj-ea"/>
            </a:endParaRPr>
          </a:p>
          <a:p>
            <a:pPr lvl="1"/>
            <a:endParaRPr lang="en-US" altLang="ko-KR" sz="24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캘린더 기능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1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94265" y="664943"/>
            <a:ext cx="29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스토리지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634301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49E0C-A568-48DC-AFA8-EAF6686E8C71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AB63939-143C-4DA7-A44B-6126706D0C25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0CC74771-9996-40C0-902B-8ED10420CC1F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4C202003-180A-4C10-8A05-DD2E1F57ED6F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E614296-3E4A-47C6-A995-45E9B1ED63FD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6A88EA3-84C5-4460-A684-E347733867C5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3BD74CC-B3D3-46C7-86B1-87221F30DF28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4DF08B4-11BA-4B47-B918-F368D5EE9D3E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3F3CC40-CF75-4F53-9A15-1E0831FF2A40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77A795CA-C517-4B91-A712-83C110D78613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E953374B-AD07-4368-8EAD-CC1DB03325F5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7DB67165-8E64-4891-9CF1-3A610E72FB67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E1F9B25D-770C-49B9-A982-0ABD6D8E4CA9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C8D3BD1-32F4-42EB-BAD0-F3D201001CCB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398E91-4799-49CC-AA92-21C1B9DE6487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B3A65D56-6F2D-4B99-A5AD-DA9F8DD76D3F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4672BCC8-6C1F-4813-8074-BB281801EA72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155F30-F9EB-4084-8F91-2D8ACE515209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192F4CF-4CC9-4D03-A8CE-283ADC74520B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A123E5A-6FC1-4CAF-917D-02B1293F73BA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72AA833-8200-40D6-A4A5-2ED18B86D7EB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DA45B344-74C1-4C99-8C47-6421D4D4714A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2E5533DE-B626-4DE4-92B4-74E585F05119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9BCF84D-3497-418D-905B-818C6147D83E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066F902-D604-429F-9388-B5BC79138EC9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B72B6E7-C6FA-49B6-857E-F05090616C8F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52ED297-31EC-4506-AC21-D789620B03B6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60B8C863-D8FD-49C7-95CD-2E620DE78547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0DAFE5E2-EBAF-4506-AC64-A2E93F3451D4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1C04543-DB4B-4F78-9667-6A133ADF7E60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7028D7-E4D8-4A36-B84F-031C98B202C3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4DD4F75-3B5A-42CF-A84C-F594F69FCB05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EE0FB31E-DC42-46F7-8514-E7EEE537CF28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A7B4089D-5685-4508-9454-B6D6B0F953FB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70C67F51-C883-42C3-A368-BE4B4BD2DA09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B495C09-165E-4AEE-ACEC-5F794D8420DD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8B76A9B6-53F7-4B12-A7DA-4BA301F94A8B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1155162C-B747-4BAE-9E22-BAC64BE878D5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B5DB81-5698-460F-8F6D-F55B6251A4E8}"/>
              </a:ext>
            </a:extLst>
          </p:cNvPr>
          <p:cNvSpPr txBox="1"/>
          <p:nvPr/>
        </p:nvSpPr>
        <p:spPr>
          <a:xfrm>
            <a:off x="2447365" y="1439325"/>
            <a:ext cx="833717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</a:rPr>
              <a:t>스토리지 공유</a:t>
            </a:r>
            <a:endParaRPr lang="en-US" altLang="ko-KR" sz="2800" dirty="0">
              <a:latin typeface="+mj-ea"/>
            </a:endParaRPr>
          </a:p>
          <a:p>
            <a:r>
              <a:rPr lang="en-US" altLang="ko-KR" sz="3200" dirty="0">
                <a:latin typeface="+mj-ea"/>
              </a:rPr>
              <a:t>	</a:t>
            </a:r>
            <a:r>
              <a:rPr lang="en-US" altLang="ko-KR" sz="2000" dirty="0">
                <a:latin typeface="+mj-ea"/>
              </a:rPr>
              <a:t>-</a:t>
            </a:r>
            <a:r>
              <a:rPr lang="ko-KR" altLang="en-US" sz="2000" dirty="0">
                <a:latin typeface="+mj-ea"/>
              </a:rPr>
              <a:t>그룹화</a:t>
            </a:r>
            <a:endParaRPr lang="en-US" altLang="ko-KR" sz="2000" dirty="0">
              <a:latin typeface="+mj-ea"/>
            </a:endParaRPr>
          </a:p>
          <a:p>
            <a:r>
              <a:rPr lang="en-US" altLang="ko-KR" sz="2000" dirty="0">
                <a:latin typeface="+mj-ea"/>
              </a:rPr>
              <a:t>	-On-demand</a:t>
            </a:r>
            <a:r>
              <a:rPr lang="ko-KR" altLang="en-US" sz="2000" dirty="0">
                <a:latin typeface="+mj-ea"/>
              </a:rPr>
              <a:t> 서비스</a:t>
            </a: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메모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문서</a:t>
            </a:r>
            <a:r>
              <a:rPr lang="en-US" altLang="ko-KR" sz="2800" b="1" dirty="0">
                <a:latin typeface="+mj-ea"/>
                <a:ea typeface="+mj-ea"/>
              </a:rPr>
              <a:t>, </a:t>
            </a:r>
            <a:r>
              <a:rPr lang="ko-KR" altLang="en-US" sz="2800" b="1" dirty="0">
                <a:latin typeface="+mj-ea"/>
                <a:ea typeface="+mj-ea"/>
              </a:rPr>
              <a:t>사진</a:t>
            </a:r>
            <a:r>
              <a:rPr lang="en-US" altLang="ko-KR" sz="2800" b="1" dirty="0">
                <a:latin typeface="+mj-ea"/>
                <a:ea typeface="+mj-ea"/>
              </a:rPr>
              <a:t> </a:t>
            </a:r>
            <a:r>
              <a:rPr lang="ko-KR" altLang="en-US" sz="2800" b="1" dirty="0">
                <a:latin typeface="+mj-ea"/>
                <a:ea typeface="+mj-ea"/>
              </a:rPr>
              <a:t>등 각종 파일 저장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4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캘린더 </a:t>
            </a:r>
            <a:r>
              <a:rPr lang="en-US" altLang="ko-KR" dirty="0">
                <a:latin typeface="+mj-ea"/>
                <a:ea typeface="+mj-ea"/>
              </a:rPr>
              <a:t>UI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</a:rPr>
              <a:t>암호화 저장</a:t>
            </a:r>
            <a:endParaRPr lang="en-US" altLang="ko-KR" sz="2800" b="1" dirty="0">
              <a:latin typeface="+mj-ea"/>
            </a:endParaRPr>
          </a:p>
          <a:p>
            <a:r>
              <a:rPr lang="en-US" altLang="ko-KR" sz="2800" b="1" dirty="0">
                <a:latin typeface="+mj-ea"/>
              </a:rPr>
              <a:t>	</a:t>
            </a:r>
            <a:r>
              <a:rPr lang="en-US" altLang="ko-KR" sz="2000" dirty="0">
                <a:latin typeface="+mj-ea"/>
              </a:rPr>
              <a:t>-</a:t>
            </a:r>
            <a:r>
              <a:rPr lang="ko-KR" altLang="en-US" sz="2000" dirty="0">
                <a:latin typeface="+mj-ea"/>
              </a:rPr>
              <a:t>파일 암호화</a:t>
            </a:r>
            <a:endParaRPr lang="en-US" altLang="ko-KR" sz="2400" dirty="0">
              <a:latin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DE35A0-9543-4EB6-8A13-7189047360D0}"/>
              </a:ext>
            </a:extLst>
          </p:cNvPr>
          <p:cNvGrpSpPr/>
          <p:nvPr/>
        </p:nvGrpSpPr>
        <p:grpSpPr>
          <a:xfrm>
            <a:off x="6449751" y="3720692"/>
            <a:ext cx="4220087" cy="2017011"/>
            <a:chOff x="6834094" y="3244547"/>
            <a:chExt cx="4220087" cy="201701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5B27602-AFF7-4B4E-A576-90B202E0AE5B}"/>
                </a:ext>
              </a:extLst>
            </p:cNvPr>
            <p:cNvGrpSpPr/>
            <p:nvPr/>
          </p:nvGrpSpPr>
          <p:grpSpPr>
            <a:xfrm>
              <a:off x="6834094" y="3250211"/>
              <a:ext cx="4210039" cy="2011347"/>
              <a:chOff x="6834094" y="3250211"/>
              <a:chExt cx="4210039" cy="2011347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49B58753-8FED-4ED6-891D-55590DBE5D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" t="11068" r="-793" b="11415"/>
              <a:stretch/>
            </p:blipFill>
            <p:spPr>
              <a:xfrm>
                <a:off x="6834094" y="3250211"/>
                <a:ext cx="2204635" cy="2011347"/>
              </a:xfrm>
              <a:prstGeom prst="rect">
                <a:avLst/>
              </a:prstGeom>
            </p:spPr>
          </p:pic>
          <p:pic>
            <p:nvPicPr>
              <p:cNvPr id="58" name="그림 57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1F91CEB4-5D70-4D8D-88AB-FEB0F79C7B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50" r="28780" b="31250"/>
              <a:stretch/>
            </p:blipFill>
            <p:spPr>
              <a:xfrm>
                <a:off x="9751326" y="3255855"/>
                <a:ext cx="1292807" cy="2000060"/>
              </a:xfrm>
              <a:prstGeom prst="rect">
                <a:avLst/>
              </a:prstGeom>
            </p:spPr>
          </p:pic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50799941-DD15-4AF4-9BC5-FAD7068CAB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7097" y="3255856"/>
                <a:ext cx="1084272" cy="1000028"/>
              </a:xfrm>
              <a:prstGeom prst="line">
                <a:avLst/>
              </a:prstGeom>
              <a:ln w="19050">
                <a:solidFill>
                  <a:srgbClr val="E56F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96490491-DF68-4497-93DF-50697A096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3445" y="4315957"/>
                <a:ext cx="981817" cy="900975"/>
              </a:xfrm>
              <a:prstGeom prst="line">
                <a:avLst/>
              </a:prstGeom>
              <a:ln w="19050">
                <a:solidFill>
                  <a:srgbClr val="E56F5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AE599B-CD5F-4B61-AC9C-6AFFB33044DA}"/>
                </a:ext>
              </a:extLst>
            </p:cNvPr>
            <p:cNvSpPr/>
            <p:nvPr/>
          </p:nvSpPr>
          <p:spPr>
            <a:xfrm>
              <a:off x="9725262" y="3244547"/>
              <a:ext cx="1328919" cy="2011347"/>
            </a:xfrm>
            <a:prstGeom prst="rect">
              <a:avLst/>
            </a:prstGeom>
            <a:noFill/>
            <a:ln w="22225">
              <a:solidFill>
                <a:srgbClr val="E56F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28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94265" y="664943"/>
            <a:ext cx="29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</a:t>
            </a:r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그룹화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634301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49E0C-A568-48DC-AFA8-EAF6686E8C71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AB63939-143C-4DA7-A44B-6126706D0C25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0CC74771-9996-40C0-902B-8ED10420CC1F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4C202003-180A-4C10-8A05-DD2E1F57ED6F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E614296-3E4A-47C6-A995-45E9B1ED63FD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6A88EA3-84C5-4460-A684-E347733867C5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3BD74CC-B3D3-46C7-86B1-87221F30DF28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4DF08B4-11BA-4B47-B918-F368D5EE9D3E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3F3CC40-CF75-4F53-9A15-1E0831FF2A40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77A795CA-C517-4B91-A712-83C110D78613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E953374B-AD07-4368-8EAD-CC1DB03325F5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7DB67165-8E64-4891-9CF1-3A610E72FB67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E1F9B25D-770C-49B9-A982-0ABD6D8E4CA9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C8D3BD1-32F4-42EB-BAD0-F3D201001CCB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398E91-4799-49CC-AA92-21C1B9DE6487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B3A65D56-6F2D-4B99-A5AD-DA9F8DD76D3F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4672BCC8-6C1F-4813-8074-BB281801EA72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155F30-F9EB-4084-8F91-2D8ACE515209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192F4CF-4CC9-4D03-A8CE-283ADC74520B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A123E5A-6FC1-4CAF-917D-02B1293F73BA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72AA833-8200-40D6-A4A5-2ED18B86D7EB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DA45B344-74C1-4C99-8C47-6421D4D4714A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2E5533DE-B626-4DE4-92B4-74E585F05119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9BCF84D-3497-418D-905B-818C6147D83E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066F902-D604-429F-9388-B5BC79138EC9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B72B6E7-C6FA-49B6-857E-F05090616C8F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52ED297-31EC-4506-AC21-D789620B03B6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60B8C863-D8FD-49C7-95CD-2E620DE78547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0DAFE5E2-EBAF-4506-AC64-A2E93F3451D4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1C04543-DB4B-4F78-9667-6A133ADF7E60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7028D7-E4D8-4A36-B84F-031C98B202C3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4DD4F75-3B5A-42CF-A84C-F594F69FCB05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EE0FB31E-DC42-46F7-8514-E7EEE537CF28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A7B4089D-5685-4508-9454-B6D6B0F953FB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70C67F51-C883-42C3-A368-BE4B4BD2DA09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B495C09-165E-4AEE-ACEC-5F794D8420DD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8B76A9B6-53F7-4B12-A7DA-4BA301F94A8B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1155162C-B747-4BAE-9E22-BAC64BE878D5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B5DB81-5698-460F-8F6D-F55B6251A4E8}"/>
              </a:ext>
            </a:extLst>
          </p:cNvPr>
          <p:cNvSpPr txBox="1"/>
          <p:nvPr/>
        </p:nvSpPr>
        <p:spPr>
          <a:xfrm>
            <a:off x="2447365" y="1439325"/>
            <a:ext cx="8337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j-ea"/>
                <a:ea typeface="+mj-ea"/>
              </a:rPr>
              <a:t>On-demand </a:t>
            </a:r>
            <a:r>
              <a:rPr lang="ko-KR" altLang="en-US" sz="2800" b="1" dirty="0">
                <a:latin typeface="+mj-ea"/>
                <a:ea typeface="+mj-ea"/>
              </a:rPr>
              <a:t>서비스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추가기능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</a:rPr>
              <a:t>	</a:t>
            </a:r>
            <a:r>
              <a:rPr lang="en-US" altLang="ko-KR" dirty="0">
                <a:latin typeface="+mj-ea"/>
              </a:rPr>
              <a:t>-</a:t>
            </a:r>
            <a:r>
              <a:rPr lang="ko-KR" altLang="en-US" dirty="0">
                <a:latin typeface="+mj-ea"/>
              </a:rPr>
              <a:t>결재</a:t>
            </a:r>
            <a:endParaRPr lang="en-US" altLang="ko-KR" sz="20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그룹 내 캘린더 및 스토리지 공유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8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그룹 내 권한 설정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그룹 멤버관리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	-</a:t>
            </a:r>
            <a:r>
              <a:rPr lang="ko-KR" altLang="en-US" dirty="0">
                <a:latin typeface="+mj-ea"/>
                <a:ea typeface="+mj-ea"/>
              </a:rPr>
              <a:t>파일 접근 권한 설정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65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94265" y="664943"/>
            <a:ext cx="2919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+mj-ea"/>
              </a:rPr>
              <a:t>캘린더 기능</a:t>
            </a:r>
            <a:endParaRPr lang="en-US" altLang="ko-KR" sz="2800" dirty="0">
              <a:latin typeface="+mj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634301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47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C49E0C-A568-48DC-AFA8-EAF6686E8C71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AB63939-143C-4DA7-A44B-6126706D0C25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0CC74771-9996-40C0-902B-8ED10420CC1F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4C202003-180A-4C10-8A05-DD2E1F57ED6F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E614296-3E4A-47C6-A995-45E9B1ED63FD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6A88EA3-84C5-4460-A684-E347733867C5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3BD74CC-B3D3-46C7-86B1-87221F30DF28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4DF08B4-11BA-4B47-B918-F368D5EE9D3E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3F3CC40-CF75-4F53-9A15-1E0831FF2A40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77A795CA-C517-4B91-A712-83C110D78613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E953374B-AD07-4368-8EAD-CC1DB03325F5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7DB67165-8E64-4891-9CF1-3A610E72FB67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E1F9B25D-770C-49B9-A982-0ABD6D8E4CA9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1C8D3BD1-32F4-42EB-BAD0-F3D201001CCB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72398E91-4799-49CC-AA92-21C1B9DE6487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B3A65D56-6F2D-4B99-A5AD-DA9F8DD76D3F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4672BCC8-6C1F-4813-8074-BB281801EA72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EC155F30-F9EB-4084-8F91-2D8ACE515209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192F4CF-4CC9-4D03-A8CE-283ADC74520B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A123E5A-6FC1-4CAF-917D-02B1293F73BA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672AA833-8200-40D6-A4A5-2ED18B86D7EB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DA45B344-74C1-4C99-8C47-6421D4D4714A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2E5533DE-B626-4DE4-92B4-74E585F05119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69BCF84D-3497-418D-905B-818C6147D83E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7066F902-D604-429F-9388-B5BC79138EC9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B72B6E7-C6FA-49B6-857E-F05090616C8F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A52ED297-31EC-4506-AC21-D789620B03B6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60B8C863-D8FD-49C7-95CD-2E620DE78547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0DAFE5E2-EBAF-4506-AC64-A2E93F3451D4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1C04543-DB4B-4F78-9667-6A133ADF7E60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97028D7-E4D8-4A36-B84F-031C98B202C3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4DD4F75-3B5A-42CF-A84C-F594F69FCB05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EE0FB31E-DC42-46F7-8514-E7EEE537CF28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A7B4089D-5685-4508-9454-B6D6B0F953FB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70C67F51-C883-42C3-A368-BE4B4BD2DA09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8B495C09-165E-4AEE-ACEC-5F794D8420DD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8B76A9B6-53F7-4B12-A7DA-4BA301F94A8B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1155162C-B747-4BAE-9E22-BAC64BE878D5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B5DB81-5698-460F-8F6D-F55B6251A4E8}"/>
              </a:ext>
            </a:extLst>
          </p:cNvPr>
          <p:cNvSpPr txBox="1"/>
          <p:nvPr/>
        </p:nvSpPr>
        <p:spPr>
          <a:xfrm>
            <a:off x="2447365" y="1439325"/>
            <a:ext cx="8337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푸시 알림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ko-KR" sz="2800" b="1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지정한 날짜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시간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장소</a:t>
            </a:r>
            <a:endParaRPr lang="en-US" altLang="ko-KR" sz="24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디데이</a:t>
            </a: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캘린더 </a:t>
            </a:r>
            <a:r>
              <a:rPr lang="en-US" altLang="ko-KR" sz="2800" b="1" dirty="0">
                <a:latin typeface="+mj-ea"/>
                <a:ea typeface="+mj-ea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1210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다리꼴 57"/>
          <p:cNvSpPr/>
          <p:nvPr/>
        </p:nvSpPr>
        <p:spPr>
          <a:xfrm rot="16200000">
            <a:off x="8300663" y="329057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B17200C-167D-4FDF-9099-74EFEF55DB0E}"/>
              </a:ext>
            </a:extLst>
          </p:cNvPr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>
              <a:extLst>
                <a:ext uri="{FF2B5EF4-FFF2-40B4-BE49-F238E27FC236}">
                  <a16:creationId xmlns:a16="http://schemas.microsoft.com/office/drawing/2014/main" id="{63593B54-8BD2-4526-8E99-90DBDEB02D47}"/>
                </a:ext>
              </a:extLst>
            </p:cNvPr>
            <p:cNvSpPr/>
            <p:nvPr/>
          </p:nvSpPr>
          <p:spPr>
            <a:xfrm rot="16024082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>
              <a:extLst>
                <a:ext uri="{FF2B5EF4-FFF2-40B4-BE49-F238E27FC236}">
                  <a16:creationId xmlns:a16="http://schemas.microsoft.com/office/drawing/2014/main" id="{E9278261-4379-4E92-9F8D-4BD117E89461}"/>
                </a:ext>
              </a:extLst>
            </p:cNvPr>
            <p:cNvSpPr/>
            <p:nvPr/>
          </p:nvSpPr>
          <p:spPr>
            <a:xfrm rot="16024082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>
              <a:extLst>
                <a:ext uri="{FF2B5EF4-FFF2-40B4-BE49-F238E27FC236}">
                  <a16:creationId xmlns:a16="http://schemas.microsoft.com/office/drawing/2014/main" id="{994B3632-11B0-4466-96AC-2A98B09C4DE7}"/>
                </a:ext>
              </a:extLst>
            </p:cNvPr>
            <p:cNvSpPr/>
            <p:nvPr/>
          </p:nvSpPr>
          <p:spPr>
            <a:xfrm rot="16024082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4A0DD8D6-7387-4588-8DD5-3A4B914B90D7}"/>
                </a:ext>
              </a:extLst>
            </p:cNvPr>
            <p:cNvSpPr>
              <a:spLocks/>
            </p:cNvSpPr>
            <p:nvPr/>
          </p:nvSpPr>
          <p:spPr bwMode="auto"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C095063-4A54-42AE-9686-E919D1AB08C2}"/>
                </a:ext>
              </a:extLst>
            </p:cNvPr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37F9B62-578D-40B6-9B52-DFDB0CF55A5F}"/>
              </a:ext>
            </a:extLst>
          </p:cNvPr>
          <p:cNvSpPr txBox="1"/>
          <p:nvPr/>
        </p:nvSpPr>
        <p:spPr>
          <a:xfrm>
            <a:off x="8245654" y="602187"/>
            <a:ext cx="2369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 계획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A8B5F85-9B6D-4E17-A3F0-8BA4E6E52FE1}"/>
              </a:ext>
            </a:extLst>
          </p:cNvPr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F8BE12A-33AA-4D17-876E-A9B166A2D362}"/>
                </a:ext>
              </a:extLst>
            </p:cNvPr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>
                <a:extLst>
                  <a:ext uri="{FF2B5EF4-FFF2-40B4-BE49-F238E27FC236}">
                    <a16:creationId xmlns:a16="http://schemas.microsoft.com/office/drawing/2014/main" id="{BBB6177F-5C71-4D61-9801-AD7E926DA228}"/>
                  </a:ext>
                </a:extLst>
              </p:cNvPr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>
                <a:extLst>
                  <a:ext uri="{FF2B5EF4-FFF2-40B4-BE49-F238E27FC236}">
                    <a16:creationId xmlns:a16="http://schemas.microsoft.com/office/drawing/2014/main" id="{7C35CEFF-E51A-4D33-8814-2D97084AF4AB}"/>
                  </a:ext>
                </a:extLst>
              </p:cNvPr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524813F-97FB-4922-9B0B-F393C2FCA2A9}"/>
                </a:ext>
              </a:extLst>
            </p:cNvPr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C55E44E-3FB8-4A1E-81C9-A954F7B9E136}"/>
                  </a:ext>
                </a:extLst>
              </p:cNvPr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2E020D9-526F-4EB1-9DA0-4FBD4655BA82}"/>
                  </a:ext>
                </a:extLst>
              </p:cNvPr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35F8DA2-2A79-4C57-821A-E386457CCBE0}"/>
                  </a:ext>
                </a:extLst>
              </p:cNvPr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A7B74AAA-E53B-4499-8DD6-7485FEAF140B}"/>
                  </a:ext>
                </a:extLst>
              </p:cNvPr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>
                <a:extLst>
                  <a:ext uri="{FF2B5EF4-FFF2-40B4-BE49-F238E27FC236}">
                    <a16:creationId xmlns:a16="http://schemas.microsoft.com/office/drawing/2014/main" id="{3F207F41-BB71-4E47-9997-DC3B8AC66EFB}"/>
                  </a:ext>
                </a:extLst>
              </p:cNvPr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>
                <a:extLst>
                  <a:ext uri="{FF2B5EF4-FFF2-40B4-BE49-F238E27FC236}">
                    <a16:creationId xmlns:a16="http://schemas.microsoft.com/office/drawing/2014/main" id="{AE517928-D6A1-4696-AB63-9FC3BE0A6F16}"/>
                  </a:ext>
                </a:extLst>
              </p:cNvPr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589550C0-6C5F-40A1-9EFC-0ECB08847FB8}"/>
                  </a:ext>
                </a:extLst>
              </p:cNvPr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EA6C2DB-D848-4535-9921-6FB3D661A41C}"/>
                  </a:ext>
                </a:extLst>
              </p:cNvPr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64C3D08-8C36-4C39-9ECC-E90EAE2112BD}"/>
                  </a:ext>
                </a:extLst>
              </p:cNvPr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6E903C31-F5F0-44C7-AC79-0B35457E256A}"/>
                  </a:ext>
                </a:extLst>
              </p:cNvPr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>
                <a:extLst>
                  <a:ext uri="{FF2B5EF4-FFF2-40B4-BE49-F238E27FC236}">
                    <a16:creationId xmlns:a16="http://schemas.microsoft.com/office/drawing/2014/main" id="{5A9284A5-62E8-4344-A84B-C77027D952E6}"/>
                  </a:ext>
                </a:extLst>
              </p:cNvPr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>
                <a:extLst>
                  <a:ext uri="{FF2B5EF4-FFF2-40B4-BE49-F238E27FC236}">
                    <a16:creationId xmlns:a16="http://schemas.microsoft.com/office/drawing/2014/main" id="{19E29C4A-3ADD-461E-9A70-29D40BB64F4F}"/>
                  </a:ext>
                </a:extLst>
              </p:cNvPr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EC50344-3FC6-47BD-BFCE-491BF0DBDA66}"/>
                  </a:ext>
                </a:extLst>
              </p:cNvPr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648333CB-EBAF-45A3-AD9D-8CA82B50A815}"/>
                  </a:ext>
                </a:extLst>
              </p:cNvPr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D24266C-6535-48CB-BB10-0B9AAB9D4D91}"/>
                  </a:ext>
                </a:extLst>
              </p:cNvPr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1D0169F-ED5D-42E7-A864-E866CD5AEE01}"/>
                  </a:ext>
                </a:extLst>
              </p:cNvPr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>
                <a:extLst>
                  <a:ext uri="{FF2B5EF4-FFF2-40B4-BE49-F238E27FC236}">
                    <a16:creationId xmlns:a16="http://schemas.microsoft.com/office/drawing/2014/main" id="{C21672DF-A170-41F1-9DEF-F0D40BE79D24}"/>
                  </a:ext>
                </a:extLst>
              </p:cNvPr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>
                <a:extLst>
                  <a:ext uri="{FF2B5EF4-FFF2-40B4-BE49-F238E27FC236}">
                    <a16:creationId xmlns:a16="http://schemas.microsoft.com/office/drawing/2014/main" id="{A1C4701F-602E-4A72-97AD-618760C0F5F9}"/>
                  </a:ext>
                </a:extLst>
              </p:cNvPr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DCA33327-F682-4E9A-98C7-FFE4A3E9BFA0}"/>
                  </a:ext>
                </a:extLst>
              </p:cNvPr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17C1E61F-0F5D-4DD1-BD10-148C2D20CBD3}"/>
                  </a:ext>
                </a:extLst>
              </p:cNvPr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7C45094-EAB3-4B24-A6AB-043579754FE9}"/>
                  </a:ext>
                </a:extLst>
              </p:cNvPr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1E3D572C-1A43-49CA-AC63-101E5486D761}"/>
                  </a:ext>
                </a:extLst>
              </p:cNvPr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>
                <a:extLst>
                  <a:ext uri="{FF2B5EF4-FFF2-40B4-BE49-F238E27FC236}">
                    <a16:creationId xmlns:a16="http://schemas.microsoft.com/office/drawing/2014/main" id="{29B2F0FF-A0B2-4AD2-8BDC-1C5DF7D0CC1B}"/>
                  </a:ext>
                </a:extLst>
              </p:cNvPr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>
                <a:extLst>
                  <a:ext uri="{FF2B5EF4-FFF2-40B4-BE49-F238E27FC236}">
                    <a16:creationId xmlns:a16="http://schemas.microsoft.com/office/drawing/2014/main" id="{BC6D1EAF-77E8-4F50-959F-F0FDF4A4CDEC}"/>
                  </a:ext>
                </a:extLst>
              </p:cNvPr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DBB58896-DD3A-4018-9AA0-F2C5E91D3E42}"/>
                  </a:ext>
                </a:extLst>
              </p:cNvPr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53DB8072-4A74-4BCC-B80D-53942E57E3A9}"/>
                  </a:ext>
                </a:extLst>
              </p:cNvPr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1D59C2B9-B049-4146-95A8-39D97B73618F}"/>
                  </a:ext>
                </a:extLst>
              </p:cNvPr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467C8FBD-87BC-4B68-9EC4-015D82F34071}"/>
                  </a:ext>
                </a:extLst>
              </p:cNvPr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>
                <a:extLst>
                  <a:ext uri="{FF2B5EF4-FFF2-40B4-BE49-F238E27FC236}">
                    <a16:creationId xmlns:a16="http://schemas.microsoft.com/office/drawing/2014/main" id="{79126B45-CD40-4417-BBDF-0182560E2CBE}"/>
                  </a:ext>
                </a:extLst>
              </p:cNvPr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>
                <a:extLst>
                  <a:ext uri="{FF2B5EF4-FFF2-40B4-BE49-F238E27FC236}">
                    <a16:creationId xmlns:a16="http://schemas.microsoft.com/office/drawing/2014/main" id="{96B48EEB-B873-49E9-B040-1A46737CFF9E}"/>
                  </a:ext>
                </a:extLst>
              </p:cNvPr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12FE0A2-9A48-4423-B4D4-617E8C30AE81}"/>
                  </a:ext>
                </a:extLst>
              </p:cNvPr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CA03212C-A24A-4131-84E5-C3D887B7AE14}"/>
                  </a:ext>
                </a:extLst>
              </p:cNvPr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>
                <a:extLst>
                  <a:ext uri="{FF2B5EF4-FFF2-40B4-BE49-F238E27FC236}">
                    <a16:creationId xmlns:a16="http://schemas.microsoft.com/office/drawing/2014/main" id="{8C480C84-1FBE-4038-8221-4E5020EACF5B}"/>
                  </a:ext>
                </a:extLst>
              </p:cNvPr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9C2ADD1-71B7-4E8A-AE9B-7606DEDD5D48}"/>
              </a:ext>
            </a:extLst>
          </p:cNvPr>
          <p:cNvSpPr txBox="1"/>
          <p:nvPr/>
        </p:nvSpPr>
        <p:spPr>
          <a:xfrm>
            <a:off x="2447365" y="1439325"/>
            <a:ext cx="8337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개발 환경</a:t>
            </a: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사용자 인증</a:t>
            </a: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데이터 관리</a:t>
            </a: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j-ea"/>
                <a:ea typeface="+mj-ea"/>
              </a:rPr>
              <a:t>암호화</a:t>
            </a:r>
            <a:endParaRPr lang="en-US" altLang="ko-KR" sz="2800" b="1" dirty="0">
              <a:latin typeface="+mj-ea"/>
              <a:ea typeface="+mj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F8FC5C-5E77-4BA7-B21E-5914DDFA2030}"/>
              </a:ext>
            </a:extLst>
          </p:cNvPr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450BD81-1D61-4E0F-BF1B-A843AFCB7119}"/>
                </a:ext>
              </a:extLst>
            </p:cNvPr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359CEA1-AE8C-43F3-9B34-A4A166646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719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43"/>
          <p:cNvSpPr/>
          <p:nvPr/>
        </p:nvSpPr>
        <p:spPr>
          <a:xfrm rot="16200000">
            <a:off x="3077945" y="-1975973"/>
            <a:ext cx="6245487" cy="10804611"/>
          </a:xfrm>
          <a:prstGeom prst="roundRect">
            <a:avLst>
              <a:gd name="adj" fmla="val 6120"/>
            </a:avLst>
          </a:prstGeom>
          <a:solidFill>
            <a:srgbClr val="64504F"/>
          </a:solidFill>
          <a:ln>
            <a:noFill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다리꼴 47"/>
          <p:cNvSpPr/>
          <p:nvPr/>
        </p:nvSpPr>
        <p:spPr>
          <a:xfrm rot="16200000">
            <a:off x="8300662" y="3045301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/>
          <p:cNvSpPr/>
          <p:nvPr/>
        </p:nvSpPr>
        <p:spPr>
          <a:xfrm rot="16200000">
            <a:off x="8303473" y="1697028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다리꼴 57"/>
          <p:cNvSpPr/>
          <p:nvPr/>
        </p:nvSpPr>
        <p:spPr>
          <a:xfrm rot="16200000">
            <a:off x="8300663" y="329057"/>
            <a:ext cx="1348273" cy="4409164"/>
          </a:xfrm>
          <a:prstGeom prst="trapezoid">
            <a:avLst>
              <a:gd name="adj" fmla="val 0"/>
            </a:avLst>
          </a:prstGeom>
          <a:solidFill>
            <a:srgbClr val="E0DBD5"/>
          </a:solidFill>
          <a:ln>
            <a:noFill/>
          </a:ln>
          <a:effectLst>
            <a:outerShdw blurRad="266700" dist="38100" dir="58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07039" y="166950"/>
            <a:ext cx="4730709" cy="1462846"/>
            <a:chOff x="6677175" y="164975"/>
            <a:chExt cx="4730709" cy="1462846"/>
          </a:xfrm>
        </p:grpSpPr>
        <p:sp>
          <p:nvSpPr>
            <p:cNvPr id="87" name="사다리꼴 86"/>
            <p:cNvSpPr/>
            <p:nvPr/>
          </p:nvSpPr>
          <p:spPr>
            <a:xfrm rot="16024081">
              <a:off x="8529165" y="-1259512"/>
              <a:ext cx="1348273" cy="4409164"/>
            </a:xfrm>
            <a:prstGeom prst="trapezoid">
              <a:avLst>
                <a:gd name="adj" fmla="val 0"/>
              </a:avLst>
            </a:prstGeom>
            <a:solidFill>
              <a:srgbClr val="E0DBD5"/>
            </a:solidFill>
            <a:ln>
              <a:noFill/>
            </a:ln>
            <a:effectLst>
              <a:outerShdw blurRad="266700" dist="38100" dir="588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자유형 279"/>
            <p:cNvSpPr/>
            <p:nvPr/>
          </p:nvSpPr>
          <p:spPr>
            <a:xfrm rot="16024081">
              <a:off x="8360948" y="-1404225"/>
              <a:ext cx="1348273" cy="4715820"/>
            </a:xfrm>
            <a:custGeom>
              <a:avLst/>
              <a:gdLst>
                <a:gd name="connsiteX0" fmla="*/ 62306 w 1348273"/>
                <a:gd name="connsiteY0" fmla="*/ 0 h 4715820"/>
                <a:gd name="connsiteX1" fmla="*/ 0 w 1348273"/>
                <a:gd name="connsiteY1" fmla="*/ 335 h 4715820"/>
                <a:gd name="connsiteX2" fmla="*/ 0 w 1348273"/>
                <a:gd name="connsiteY2" fmla="*/ 0 h 4715820"/>
                <a:gd name="connsiteX3" fmla="*/ 1348273 w 1348273"/>
                <a:gd name="connsiteY3" fmla="*/ 4715819 h 4715820"/>
                <a:gd name="connsiteX4" fmla="*/ 0 w 1348273"/>
                <a:gd name="connsiteY4" fmla="*/ 4715820 h 4715820"/>
                <a:gd name="connsiteX5" fmla="*/ 0 w 1348273"/>
                <a:gd name="connsiteY5" fmla="*/ 107554 h 4715820"/>
                <a:gd name="connsiteX6" fmla="*/ 8652 w 1348273"/>
                <a:gd name="connsiteY6" fmla="*/ 122288 h 4715820"/>
                <a:gd name="connsiteX7" fmla="*/ 72957 w 1348273"/>
                <a:gd name="connsiteY7" fmla="*/ 10033 h 4715820"/>
                <a:gd name="connsiteX8" fmla="*/ 138463 w 1348273"/>
                <a:gd name="connsiteY8" fmla="*/ 121590 h 4715820"/>
                <a:gd name="connsiteX9" fmla="*/ 208115 w 1348273"/>
                <a:gd name="connsiteY9" fmla="*/ 0 h 4715820"/>
                <a:gd name="connsiteX10" fmla="*/ 209027 w 1348273"/>
                <a:gd name="connsiteY10" fmla="*/ 0 h 4715820"/>
                <a:gd name="connsiteX11" fmla="*/ 279979 w 1348273"/>
                <a:gd name="connsiteY11" fmla="*/ 120829 h 4715820"/>
                <a:gd name="connsiteX12" fmla="*/ 349195 w 1348273"/>
                <a:gd name="connsiteY12" fmla="*/ 0 h 4715820"/>
                <a:gd name="connsiteX13" fmla="*/ 352083 w 1348273"/>
                <a:gd name="connsiteY13" fmla="*/ 0 h 4715820"/>
                <a:gd name="connsiteX14" fmla="*/ 421485 w 1348273"/>
                <a:gd name="connsiteY14" fmla="*/ 118190 h 4715820"/>
                <a:gd name="connsiteX15" fmla="*/ 489189 w 1348273"/>
                <a:gd name="connsiteY15" fmla="*/ 0 h 4715820"/>
                <a:gd name="connsiteX16" fmla="*/ 490478 w 1348273"/>
                <a:gd name="connsiteY16" fmla="*/ 0 h 4715820"/>
                <a:gd name="connsiteX17" fmla="*/ 559444 w 1348273"/>
                <a:gd name="connsiteY17" fmla="*/ 117448 h 4715820"/>
                <a:gd name="connsiteX18" fmla="*/ 623749 w 1348273"/>
                <a:gd name="connsiteY18" fmla="*/ 5192 h 4715820"/>
                <a:gd name="connsiteX19" fmla="*/ 689255 w 1348273"/>
                <a:gd name="connsiteY19" fmla="*/ 116750 h 4715820"/>
                <a:gd name="connsiteX20" fmla="*/ 756134 w 1348273"/>
                <a:gd name="connsiteY20" fmla="*/ 0 h 4715820"/>
                <a:gd name="connsiteX21" fmla="*/ 762662 w 1348273"/>
                <a:gd name="connsiteY21" fmla="*/ 0 h 4715820"/>
                <a:gd name="connsiteX22" fmla="*/ 830771 w 1348273"/>
                <a:gd name="connsiteY22" fmla="*/ 115989 h 4715820"/>
                <a:gd name="connsiteX23" fmla="*/ 897214 w 1348273"/>
                <a:gd name="connsiteY23" fmla="*/ 0 h 4715820"/>
                <a:gd name="connsiteX24" fmla="*/ 906877 w 1348273"/>
                <a:gd name="connsiteY24" fmla="*/ 0 h 4715820"/>
                <a:gd name="connsiteX25" fmla="*/ 974533 w 1348273"/>
                <a:gd name="connsiteY25" fmla="*/ 115216 h 4715820"/>
                <a:gd name="connsiteX26" fmla="*/ 1040533 w 1348273"/>
                <a:gd name="connsiteY26" fmla="*/ 0 h 4715820"/>
                <a:gd name="connsiteX27" fmla="*/ 1045273 w 1348273"/>
                <a:gd name="connsiteY27" fmla="*/ 0 h 4715820"/>
                <a:gd name="connsiteX28" fmla="*/ 1112492 w 1348273"/>
                <a:gd name="connsiteY28" fmla="*/ 114474 h 4715820"/>
                <a:gd name="connsiteX29" fmla="*/ 1176797 w 1348273"/>
                <a:gd name="connsiteY29" fmla="*/ 2218 h 4715820"/>
                <a:gd name="connsiteX30" fmla="*/ 1242303 w 1348273"/>
                <a:gd name="connsiteY30" fmla="*/ 113776 h 4715820"/>
                <a:gd name="connsiteX31" fmla="*/ 1307478 w 1348273"/>
                <a:gd name="connsiteY31" fmla="*/ 0 h 4715820"/>
                <a:gd name="connsiteX32" fmla="*/ 1317456 w 1348273"/>
                <a:gd name="connsiteY32" fmla="*/ 0 h 4715820"/>
                <a:gd name="connsiteX33" fmla="*/ 1348273 w 1348273"/>
                <a:gd name="connsiteY33" fmla="*/ 52481 h 471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48273" h="4715820">
                  <a:moveTo>
                    <a:pt x="62306" y="0"/>
                  </a:moveTo>
                  <a:lnTo>
                    <a:pt x="0" y="335"/>
                  </a:lnTo>
                  <a:lnTo>
                    <a:pt x="0" y="0"/>
                  </a:lnTo>
                  <a:close/>
                  <a:moveTo>
                    <a:pt x="1348273" y="4715819"/>
                  </a:moveTo>
                  <a:lnTo>
                    <a:pt x="0" y="4715820"/>
                  </a:lnTo>
                  <a:lnTo>
                    <a:pt x="0" y="107554"/>
                  </a:lnTo>
                  <a:lnTo>
                    <a:pt x="8652" y="122288"/>
                  </a:lnTo>
                  <a:lnTo>
                    <a:pt x="72957" y="10033"/>
                  </a:lnTo>
                  <a:lnTo>
                    <a:pt x="138463" y="121590"/>
                  </a:lnTo>
                  <a:lnTo>
                    <a:pt x="208115" y="0"/>
                  </a:lnTo>
                  <a:lnTo>
                    <a:pt x="209027" y="0"/>
                  </a:lnTo>
                  <a:lnTo>
                    <a:pt x="279979" y="120829"/>
                  </a:lnTo>
                  <a:lnTo>
                    <a:pt x="349195" y="0"/>
                  </a:lnTo>
                  <a:lnTo>
                    <a:pt x="352083" y="0"/>
                  </a:lnTo>
                  <a:lnTo>
                    <a:pt x="421485" y="118190"/>
                  </a:lnTo>
                  <a:lnTo>
                    <a:pt x="489189" y="0"/>
                  </a:lnTo>
                  <a:lnTo>
                    <a:pt x="490478" y="0"/>
                  </a:lnTo>
                  <a:lnTo>
                    <a:pt x="559444" y="117448"/>
                  </a:lnTo>
                  <a:lnTo>
                    <a:pt x="623749" y="5192"/>
                  </a:lnTo>
                  <a:lnTo>
                    <a:pt x="689255" y="116750"/>
                  </a:lnTo>
                  <a:lnTo>
                    <a:pt x="756134" y="0"/>
                  </a:lnTo>
                  <a:lnTo>
                    <a:pt x="762662" y="0"/>
                  </a:lnTo>
                  <a:lnTo>
                    <a:pt x="830771" y="115989"/>
                  </a:lnTo>
                  <a:lnTo>
                    <a:pt x="897214" y="0"/>
                  </a:lnTo>
                  <a:lnTo>
                    <a:pt x="906877" y="0"/>
                  </a:lnTo>
                  <a:lnTo>
                    <a:pt x="974533" y="115216"/>
                  </a:lnTo>
                  <a:lnTo>
                    <a:pt x="1040533" y="0"/>
                  </a:lnTo>
                  <a:lnTo>
                    <a:pt x="1045273" y="0"/>
                  </a:lnTo>
                  <a:lnTo>
                    <a:pt x="1112492" y="114474"/>
                  </a:lnTo>
                  <a:lnTo>
                    <a:pt x="1176797" y="2218"/>
                  </a:lnTo>
                  <a:lnTo>
                    <a:pt x="1242303" y="113776"/>
                  </a:lnTo>
                  <a:lnTo>
                    <a:pt x="1307478" y="0"/>
                  </a:lnTo>
                  <a:lnTo>
                    <a:pt x="1317456" y="0"/>
                  </a:lnTo>
                  <a:lnTo>
                    <a:pt x="1348273" y="524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사다리꼴 88"/>
            <p:cNvSpPr/>
            <p:nvPr/>
          </p:nvSpPr>
          <p:spPr>
            <a:xfrm rot="16024081">
              <a:off x="10597965" y="710740"/>
              <a:ext cx="1348273" cy="256743"/>
            </a:xfrm>
            <a:prstGeom prst="trapezoid">
              <a:avLst>
                <a:gd name="adj" fmla="val 0"/>
              </a:avLst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Freeform 17"/>
            <p:cNvSpPr/>
            <p:nvPr/>
          </p:nvSpPr>
          <p:spPr>
            <a:xfrm rot="21424082">
              <a:off x="7396040" y="915114"/>
              <a:ext cx="62500" cy="6307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 rot="21424082">
              <a:off x="8013439" y="763386"/>
              <a:ext cx="303698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45654" y="602187"/>
            <a:ext cx="2369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b="1">
                <a:latin typeface="배달의민족 주아"/>
                <a:ea typeface="배달의민족 주아"/>
              </a:rPr>
              <a:t>개발 환경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7140017" y="553618"/>
            <a:ext cx="769170" cy="769170"/>
            <a:chOff x="6819256" y="812256"/>
            <a:chExt cx="769170" cy="769170"/>
          </a:xfrm>
        </p:grpSpPr>
        <p:sp>
          <p:nvSpPr>
            <p:cNvPr id="56" name="타원 55"/>
            <p:cNvSpPr/>
            <p:nvPr/>
          </p:nvSpPr>
          <p:spPr>
            <a:xfrm>
              <a:off x="6819256" y="812256"/>
              <a:ext cx="769170" cy="769170"/>
            </a:xfrm>
            <a:prstGeom prst="ellipse">
              <a:avLst/>
            </a:prstGeom>
            <a:solidFill>
              <a:srgbClr val="FCAF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Freeform 11"/>
            <p:cNvSpPr>
              <a:spLocks noEditPoints="1"/>
            </p:cNvSpPr>
            <p:nvPr/>
          </p:nvSpPr>
          <p:spPr>
            <a:xfrm>
              <a:off x="7111262" y="1041852"/>
              <a:ext cx="258699" cy="31761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208123" y="617729"/>
            <a:ext cx="10021757" cy="5360082"/>
            <a:chOff x="1208123" y="563939"/>
            <a:chExt cx="10021757" cy="5360082"/>
          </a:xfrm>
        </p:grpSpPr>
        <p:grpSp>
          <p:nvGrpSpPr>
            <p:cNvPr id="59" name="그룹 58"/>
            <p:cNvGrpSpPr/>
            <p:nvPr/>
          </p:nvGrpSpPr>
          <p:grpSpPr>
            <a:xfrm>
              <a:off x="1735442" y="563939"/>
              <a:ext cx="9494438" cy="5360082"/>
              <a:chOff x="1735442" y="563939"/>
              <a:chExt cx="9494438" cy="5360082"/>
            </a:xfrm>
          </p:grpSpPr>
          <p:sp>
            <p:nvSpPr>
              <p:cNvPr id="134" name="사다리꼴 133"/>
              <p:cNvSpPr/>
              <p:nvPr/>
            </p:nvSpPr>
            <p:spPr>
              <a:xfrm rot="16200000">
                <a:off x="1413311" y="886070"/>
                <a:ext cx="5360082" cy="4715819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5" name="사다리꼴 134"/>
              <p:cNvSpPr/>
              <p:nvPr/>
            </p:nvSpPr>
            <p:spPr>
              <a:xfrm rot="16200000">
                <a:off x="6781315" y="1475450"/>
                <a:ext cx="4118517" cy="4778613"/>
              </a:xfrm>
              <a:prstGeom prst="trapezoid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208123" y="898373"/>
              <a:ext cx="951310" cy="4688036"/>
              <a:chOff x="1208123" y="1108442"/>
              <a:chExt cx="951310" cy="4688036"/>
            </a:xfrm>
          </p:grpSpPr>
          <p:sp>
            <p:nvSpPr>
              <p:cNvPr id="61" name="타원 60"/>
              <p:cNvSpPr/>
              <p:nvPr/>
            </p:nvSpPr>
            <p:spPr>
              <a:xfrm>
                <a:off x="1219853" y="110844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1219853" y="3864948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013384" y="110844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013384" y="3864948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모서리가 둥근 직사각형 82"/>
              <p:cNvSpPr/>
              <p:nvPr/>
            </p:nvSpPr>
            <p:spPr>
              <a:xfrm>
                <a:off x="1289856" y="115345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모서리가 둥근 직사각형 83"/>
              <p:cNvSpPr/>
              <p:nvPr/>
            </p:nvSpPr>
            <p:spPr>
              <a:xfrm>
                <a:off x="1289855" y="3909956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208123" y="152452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1208123" y="428102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001654" y="152452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001654" y="428102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모서리가 둥근 직사각형 95"/>
              <p:cNvSpPr/>
              <p:nvPr/>
            </p:nvSpPr>
            <p:spPr>
              <a:xfrm>
                <a:off x="1278126" y="156953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96"/>
              <p:cNvSpPr/>
              <p:nvPr/>
            </p:nvSpPr>
            <p:spPr>
              <a:xfrm>
                <a:off x="1278125" y="432603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208594" y="1970563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208594" y="472706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002125" y="1970563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002125" y="472706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02"/>
              <p:cNvSpPr/>
              <p:nvPr/>
            </p:nvSpPr>
            <p:spPr>
              <a:xfrm>
                <a:off x="1278597" y="2015571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모서리가 둥근 직사각형 103"/>
              <p:cNvSpPr/>
              <p:nvPr/>
            </p:nvSpPr>
            <p:spPr>
              <a:xfrm>
                <a:off x="1278596" y="477207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21886" y="245419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221886" y="521070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2015417" y="245419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2015417" y="521070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모서리가 둥근 직사각형 109"/>
              <p:cNvSpPr/>
              <p:nvPr/>
            </p:nvSpPr>
            <p:spPr>
              <a:xfrm>
                <a:off x="1291889" y="249920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모서리가 둥근 직사각형 110"/>
              <p:cNvSpPr/>
              <p:nvPr/>
            </p:nvSpPr>
            <p:spPr>
              <a:xfrm>
                <a:off x="1291888" y="525571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1221116" y="289595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221116" y="5652462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014647" y="2895956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014647" y="5652462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모서리가 둥근 직사각형 116"/>
              <p:cNvSpPr/>
              <p:nvPr/>
            </p:nvSpPr>
            <p:spPr>
              <a:xfrm>
                <a:off x="1291119" y="2940964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모서리가 둥근 직사각형 117"/>
              <p:cNvSpPr/>
              <p:nvPr/>
            </p:nvSpPr>
            <p:spPr>
              <a:xfrm>
                <a:off x="1291118" y="5697470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20428" y="3379589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2013959" y="3379589"/>
                <a:ext cx="144016" cy="14401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모서리가 둥근 직사각형 123"/>
              <p:cNvSpPr/>
              <p:nvPr/>
            </p:nvSpPr>
            <p:spPr>
              <a:xfrm>
                <a:off x="1290431" y="3424597"/>
                <a:ext cx="793531" cy="54000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94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2447365" y="1439325"/>
            <a:ext cx="8337176" cy="404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  <a:defRPr/>
            </a:pPr>
            <a:r>
              <a:rPr lang="ko-KR" altLang="en-US" sz="2400" b="1">
                <a:latin typeface="+mj-ea"/>
                <a:ea typeface="+mj-ea"/>
              </a:rPr>
              <a:t>서버</a:t>
            </a:r>
          </a:p>
          <a:p>
            <a:pPr lvl="0">
              <a:defRPr/>
            </a:pPr>
            <a:r>
              <a:rPr lang="en-US" altLang="ko-KR" sz="2400" b="1">
                <a:latin typeface="+mj-ea"/>
                <a:ea typeface="+mj-ea"/>
              </a:rPr>
              <a:t>	</a:t>
            </a:r>
            <a:r>
              <a:rPr lang="en-US" altLang="ko-KR">
                <a:latin typeface="+mj-ea"/>
                <a:ea typeface="+mj-ea"/>
              </a:rPr>
              <a:t>-</a:t>
            </a:r>
            <a:r>
              <a:rPr lang="ko-KR" altLang="en-US">
                <a:latin typeface="+mj-ea"/>
                <a:ea typeface="+mj-ea"/>
              </a:rPr>
              <a:t>리눅스 우분투</a:t>
            </a:r>
          </a:p>
          <a:p>
            <a:pPr lvl="0">
              <a:defRPr/>
            </a:pPr>
            <a:endParaRPr lang="en-US" altLang="ko-KR">
              <a:latin typeface="+mj-ea"/>
              <a:ea typeface="+mj-ea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400" b="1">
                <a:latin typeface="+mj-ea"/>
              </a:rPr>
              <a:t>클라이언트</a:t>
            </a:r>
            <a:r>
              <a:rPr lang="en-US" altLang="ko-KR" sz="2400" b="1">
                <a:latin typeface="+mj-ea"/>
              </a:rPr>
              <a:t>(</a:t>
            </a:r>
            <a:r>
              <a:rPr lang="ko-KR" altLang="en-US" sz="2400" b="1">
                <a:latin typeface="+mj-ea"/>
              </a:rPr>
              <a:t>시연 환경</a:t>
            </a:r>
            <a:r>
              <a:rPr lang="en-US" altLang="ko-KR" sz="2400" b="1">
                <a:latin typeface="+mj-ea"/>
              </a:rPr>
              <a:t>)</a:t>
            </a:r>
          </a:p>
          <a:p>
            <a:pPr lvl="0">
              <a:defRPr/>
            </a:pPr>
            <a:r>
              <a:rPr lang="en-US" altLang="ko-KR" sz="2400" b="1">
                <a:latin typeface="+mj-ea"/>
              </a:rPr>
              <a:t>	</a:t>
            </a:r>
            <a:r>
              <a:rPr lang="en-US" altLang="ko-KR">
                <a:latin typeface="+mj-ea"/>
              </a:rPr>
              <a:t>-windows 10(</a:t>
            </a:r>
            <a:r>
              <a:rPr lang="ko-KR" altLang="en-US">
                <a:latin typeface="+mj-ea"/>
              </a:rPr>
              <a:t>예정</a:t>
            </a:r>
            <a:r>
              <a:rPr lang="en-US" altLang="ko-KR">
                <a:latin typeface="+mj-ea"/>
              </a:rPr>
              <a:t>)</a:t>
            </a:r>
          </a:p>
          <a:p>
            <a:pPr lvl="0">
              <a:defRPr/>
            </a:pPr>
            <a:endParaRPr lang="en-US" altLang="ko-KR">
              <a:latin typeface="+mj-ea"/>
              <a:ea typeface="+mj-ea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400" b="1">
                <a:latin typeface="+mj-ea"/>
              </a:rPr>
              <a:t>개발 언어</a:t>
            </a:r>
          </a:p>
          <a:p>
            <a:pPr lvl="0">
              <a:defRPr/>
            </a:pPr>
            <a:r>
              <a:rPr lang="en-US" altLang="ko-KR" sz="2400" b="1">
                <a:latin typeface="+mj-ea"/>
              </a:rPr>
              <a:t>	</a:t>
            </a:r>
            <a:r>
              <a:rPr lang="en-US" altLang="ko-KR">
                <a:latin typeface="+mj-ea"/>
              </a:rPr>
              <a:t>-python</a:t>
            </a:r>
          </a:p>
          <a:p>
            <a:pPr lvl="0">
              <a:defRPr/>
            </a:pPr>
            <a:endParaRPr lang="en-US" altLang="ko-KR" sz="2400" b="1">
              <a:latin typeface="+mj-ea"/>
            </a:endParaRPr>
          </a:p>
          <a:p>
            <a:pPr marL="457200" indent="-457200">
              <a:buFont typeface="Arial"/>
              <a:buChar char="•"/>
              <a:defRPr/>
            </a:pPr>
            <a:r>
              <a:rPr lang="ko-KR" altLang="en-US" sz="2400" b="1">
                <a:latin typeface="+mj-ea"/>
              </a:rPr>
              <a:t>네트워크 환경</a:t>
            </a:r>
          </a:p>
          <a:p>
            <a:pPr lvl="0">
              <a:defRPr/>
            </a:pPr>
            <a:r>
              <a:rPr lang="en-US" altLang="ko-KR" sz="3200" b="1">
                <a:latin typeface="+mj-ea"/>
              </a:rPr>
              <a:t>	</a:t>
            </a:r>
            <a:r>
              <a:rPr lang="en-US" altLang="ko-KR">
                <a:latin typeface="+mj-ea"/>
              </a:rPr>
              <a:t>-socket </a:t>
            </a:r>
            <a:r>
              <a:rPr lang="ko-KR" altLang="en-US">
                <a:latin typeface="+mj-ea"/>
              </a:rPr>
              <a:t>통신</a:t>
            </a:r>
            <a:endParaRPr lang="en-US" altLang="ko-KR"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936</Words>
  <Application>Microsoft Office PowerPoint</Application>
  <PresentationFormat>와이드스크린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배달의민족 주아</vt:lpstr>
      <vt:lpstr>Arial</vt:lpstr>
      <vt:lpstr>Office 테마</vt:lpstr>
      <vt:lpstr>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정세훈</dc:creator>
  <cp:lastModifiedBy>배 성진</cp:lastModifiedBy>
  <cp:revision>89</cp:revision>
  <dcterms:created xsi:type="dcterms:W3CDTF">2019-11-19T05:27:25Z</dcterms:created>
  <dcterms:modified xsi:type="dcterms:W3CDTF">2019-11-27T08:34:49Z</dcterms:modified>
  <cp:version>1000.0000.01</cp:version>
</cp:coreProperties>
</file>