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3" r:id="rId9"/>
    <p:sldId id="271" r:id="rId10"/>
    <p:sldId id="266" r:id="rId11"/>
    <p:sldId id="267" r:id="rId12"/>
    <p:sldId id="272" r:id="rId13"/>
    <p:sldId id="276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8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6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84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4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6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3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6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2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1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9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B942-AECA-4392-AF7E-EFA32EEFDA99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319B-6B37-4182-988A-76B92DE2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iit kalya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91" y="236754"/>
            <a:ext cx="1495425" cy="19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46392" y="2761823"/>
            <a:ext cx="9725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>
                  <a:solidFill>
                    <a:schemeClr val="tx1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SMART STREET LIGHT SYSTEM</a:t>
            </a:r>
          </a:p>
          <a:p>
            <a:pPr algn="ctr"/>
            <a:r>
              <a:rPr lang="en-US" sz="4400" b="0" cap="none" spc="0" dirty="0" smtClean="0">
                <a:ln w="0">
                  <a:solidFill>
                    <a:schemeClr val="tx1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 USING ARDUINO</a:t>
            </a:r>
            <a:endParaRPr lang="en-US" sz="4400" b="0" cap="none" spc="0" dirty="0">
              <a:ln w="0">
                <a:solidFill>
                  <a:schemeClr val="tx1"/>
                </a:solidFill>
              </a:ln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55000" endA="300" endPos="45500" dir="5400000" sy="-100000" algn="bl" rotWithShape="0"/>
              </a:effectLst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79" y="5424785"/>
            <a:ext cx="1228725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Presented by: 		Pratik Gupta (39/CSE/16027-183) </a:t>
            </a:r>
          </a:p>
          <a:p>
            <a:pPr algn="ctr"/>
            <a:r>
              <a:rPr lang="en-US" sz="2800" dirty="0" smtClean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						Abhishek </a:t>
            </a:r>
            <a:r>
              <a:rPr lang="en-US" sz="2800" dirty="0" smtClean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Mishra(39/CSE/16146-136</a:t>
            </a:r>
            <a:r>
              <a:rPr lang="en-US" sz="2800" dirty="0" smtClean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)</a:t>
            </a:r>
            <a:endParaRPr lang="en-US" sz="2800" dirty="0">
              <a:ln w="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35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69619" y="127749"/>
            <a:ext cx="135629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										Where have been these systems implemented ?</a:t>
            </a:r>
            <a:endParaRPr lang="en-US" sz="3600" b="0" cap="none" spc="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9225" y="1833086"/>
            <a:ext cx="103155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Chicago</a:t>
            </a:r>
            <a:endParaRPr lang="en-US" sz="2000" dirty="0" smtClean="0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 smtClean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Paris</a:t>
            </a:r>
            <a:endParaRPr lang="en-US" sz="2000" dirty="0" smtClean="0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3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Los Angeles</a:t>
            </a:r>
          </a:p>
          <a:p>
            <a:pPr marL="457200" indent="-457200">
              <a:buAutoNum type="arabicPeriod" startAt="3"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3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Oslo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3"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3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Norway </a:t>
            </a:r>
          </a:p>
          <a:p>
            <a:endParaRPr lang="en-US" sz="2000" b="1" dirty="0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.   Illinois 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Institute of Technology  </a:t>
            </a:r>
            <a:endParaRPr lang="en-IN" dirty="0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1875" y="224135"/>
            <a:ext cx="54359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Energy Saving Techniques</a:t>
            </a:r>
            <a:endParaRPr lang="en-US" sz="4000" b="0" cap="none" spc="0" dirty="0">
              <a:ln w="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525" y="1619250"/>
            <a:ext cx="10906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Low Wattage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Dimming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Reduced burn time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18108" y="4226010"/>
            <a:ext cx="108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Cost</a:t>
            </a:r>
            <a:endParaRPr lang="en-US" sz="4000" b="0" cap="none" spc="0" dirty="0">
              <a:ln w="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8108" y="4933896"/>
            <a:ext cx="1090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typical operator will spend approximately </a:t>
            </a:r>
            <a:endParaRPr lang="en-IN" dirty="0" smtClean="0"/>
          </a:p>
          <a:p>
            <a:r>
              <a:rPr lang="en-IN" dirty="0" smtClean="0"/>
              <a:t>$</a:t>
            </a:r>
            <a:r>
              <a:rPr lang="en-IN" dirty="0"/>
              <a:t>572 per light to </a:t>
            </a:r>
            <a:r>
              <a:rPr lang="en-IN" dirty="0" smtClean="0"/>
              <a:t>deploy, </a:t>
            </a:r>
            <a:r>
              <a:rPr lang="en-IN" dirty="0"/>
              <a:t>operate and maintain </a:t>
            </a:r>
            <a:endParaRPr lang="en-IN" dirty="0" smtClean="0"/>
          </a:p>
          <a:p>
            <a:r>
              <a:rPr lang="en-IN" dirty="0" smtClean="0"/>
              <a:t>their </a:t>
            </a:r>
            <a:r>
              <a:rPr lang="en-IN" dirty="0"/>
              <a:t>networked LEDs.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3418702"/>
            <a:ext cx="3987113" cy="27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4505" y="290810"/>
            <a:ext cx="37273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Business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827" y="1852995"/>
            <a:ext cx="10593859" cy="323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1000"/>
              </a:spcAft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treet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lighting has emerged as a leading smart city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application.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replacing existing street lights with LED-based lamps, utilities and other street light operators can cut energy and operations costs by 50 percent or more. </a:t>
            </a:r>
          </a:p>
          <a:p>
            <a:pPr marL="228600">
              <a:lnSpc>
                <a:spcPct val="107000"/>
              </a:lnSpc>
              <a:spcAft>
                <a:spcPts val="1000"/>
              </a:spcAft>
            </a:pP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1000"/>
              </a:spcAft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Networking those LEDs delivers an even faster return on investment (ROI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28600">
              <a:lnSpc>
                <a:spcPct val="107000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1000"/>
              </a:spcAft>
            </a:pP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 of networked LED’s:</a:t>
            </a:r>
          </a:p>
          <a:p>
            <a:pPr marL="457200" indent="-228600">
              <a:lnSpc>
                <a:spcPct val="107000"/>
              </a:lnSpc>
              <a:spcAft>
                <a:spcPts val="1000"/>
              </a:spcAft>
              <a:buAutoNum type="arabicPeriod"/>
            </a:pPr>
            <a:r>
              <a:rPr lang="en-IN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longer life span as compared to sodium and mercury street lamps.</a:t>
            </a:r>
          </a:p>
          <a:p>
            <a:pPr marL="457200" indent="-228600">
              <a:lnSpc>
                <a:spcPct val="107000"/>
              </a:lnSpc>
              <a:spcAft>
                <a:spcPts val="1000"/>
              </a:spcAft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New energy efficient LED-based street lights have a life span of up to 20 years, enabling lower energy and operations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16494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348175"/>
            <a:ext cx="2250950" cy="1625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5" y="3618589"/>
            <a:ext cx="2250950" cy="23800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3384" y="469556"/>
            <a:ext cx="8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HARDWARE REQUIREMENTS FOR A NETWORKED LED LAMP SYSTEM:</a:t>
            </a:r>
            <a:endParaRPr lang="en-I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2324" y="3169224"/>
            <a:ext cx="25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EDGE ROUTER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29665" y="2224216"/>
            <a:ext cx="6540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PIC16F877A MICROCONTROLLER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Intel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Galileo Gen2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Relays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Wi-Fi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925" y="328910"/>
            <a:ext cx="3811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FUTURE GOALS:</a:t>
            </a:r>
            <a:endParaRPr lang="en-US" sz="4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071" y="2277505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buAutoNum type="arabicPeriod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network of LED lamps using something like GSM.</a:t>
            </a:r>
          </a:p>
          <a:p>
            <a:pPr marL="685800" lvl="1" indent="-228600"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2. This  network can be controlled frim a control room.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We’ll need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PIC16F877A microcontroller, Relay, UART 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Wi-Fi Module.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Sharing this data with multiple stakeholders.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843" y="1615207"/>
            <a:ext cx="2866768" cy="4186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5286" y="5949649"/>
            <a:ext cx="45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Itron Networks Platform proposed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9635" y="282867"/>
            <a:ext cx="3559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Working Principle: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8757" y="1238205"/>
            <a:ext cx="10467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system architecture of the intelligent street light system consists of IR sensors, LDR,PIC16F877A microcontroller, </a:t>
            </a:r>
            <a:r>
              <a:rPr lang="en-US" dirty="0" smtClean="0"/>
              <a:t>Relay</a:t>
            </a:r>
            <a:r>
              <a:rPr lang="en-US" dirty="0"/>
              <a:t>, UART and </a:t>
            </a:r>
            <a:r>
              <a:rPr lang="en-US" dirty="0" smtClean="0"/>
              <a:t>Wi-Fi </a:t>
            </a:r>
            <a:r>
              <a:rPr lang="en-US" dirty="0"/>
              <a:t>Module. LDR‟s are light dependent devices whose resistance decreases when light falls on </a:t>
            </a:r>
            <a:r>
              <a:rPr lang="en-US" dirty="0" smtClean="0"/>
              <a:t>them </a:t>
            </a:r>
            <a:r>
              <a:rPr lang="en-US" dirty="0"/>
              <a:t>and increases in the dark. When a light dependent resistor is kept in dark, its resistance is very high. The vehicle </a:t>
            </a:r>
            <a:r>
              <a:rPr lang="en-US" dirty="0" smtClean="0"/>
              <a:t>which </a:t>
            </a:r>
            <a:r>
              <a:rPr lang="en-US" dirty="0"/>
              <a:t>passes by the street light is detected by IR sensor. Relay are used as a switch to switch on/off the street light bulb.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UART (Universal Asynchronous Receiver/Transmitter) is the microchip with programming that controls a </a:t>
            </a:r>
          </a:p>
          <a:p>
            <a:pPr lvl="1"/>
            <a:r>
              <a:rPr lang="en-US" dirty="0"/>
              <a:t>computer's interface to its attached street light system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30" y="3715266"/>
            <a:ext cx="3203135" cy="248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89" y="3715266"/>
            <a:ext cx="3902033" cy="24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607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3254" y="2967335"/>
            <a:ext cx="53254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or Richard" panose="02080502050505020702" pitchFamily="18" charset="0"/>
              </a:rPr>
              <a:t>THANK  YOU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065" y="852785"/>
            <a:ext cx="8745728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What we talked about:</a:t>
            </a:r>
          </a:p>
          <a:p>
            <a:endParaRPr lang="en-US" sz="4000" dirty="0" smtClean="0">
              <a:ln w="0">
                <a:solidFill>
                  <a:schemeClr val="accent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1" indent="-914400">
              <a:buAutoNum type="arabicPeriod"/>
            </a:pPr>
            <a:endParaRPr lang="en-US" sz="4000" b="0" cap="none" spc="0" dirty="0" smtClean="0">
              <a:ln w="0">
                <a:solidFill>
                  <a:schemeClr val="accent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1" indent="-914400">
              <a:buAutoNum type="arabicPeriod"/>
            </a:pPr>
            <a:r>
              <a:rPr lang="en-US" sz="4000" b="0" cap="none" spc="0" dirty="0" smtClean="0">
                <a:ln w="0"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What is Smart Street Light System?</a:t>
            </a:r>
          </a:p>
          <a:p>
            <a:pPr marL="1371600" lvl="1" indent="-914400">
              <a:buAutoNum type="arabicPeriod"/>
            </a:pPr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Why Smart Street Light?</a:t>
            </a:r>
          </a:p>
          <a:p>
            <a:pPr marL="1371600" lvl="1" indent="-914400">
              <a:buAutoNum type="arabicPeriod"/>
            </a:pPr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How it’ll be implemented.</a:t>
            </a:r>
          </a:p>
          <a:p>
            <a:pPr lvl="1"/>
            <a:endParaRPr lang="en-US" sz="4000" dirty="0" smtClean="0">
              <a:ln w="0">
                <a:solidFill>
                  <a:schemeClr val="accent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6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065" y="852785"/>
            <a:ext cx="8843447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What we’ll be talking about:</a:t>
            </a:r>
          </a:p>
          <a:p>
            <a:endParaRPr lang="en-US" sz="4000" dirty="0" smtClean="0">
              <a:ln w="0">
                <a:solidFill>
                  <a:schemeClr val="accent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1" indent="-914400">
              <a:buAutoNum type="arabicPeriod"/>
            </a:pPr>
            <a:endParaRPr lang="en-US" sz="4000" b="0" cap="none" spc="0" dirty="0" smtClean="0">
              <a:ln w="0">
                <a:solidFill>
                  <a:schemeClr val="accent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1" indent="-914400">
              <a:buAutoNum type="arabicPeriod"/>
            </a:pPr>
            <a:r>
              <a:rPr lang="en-US" sz="4000" b="0" cap="none" spc="0" dirty="0" smtClean="0">
                <a:ln w="0"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What </a:t>
            </a:r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has been done</a:t>
            </a:r>
            <a:r>
              <a:rPr lang="en-US" sz="4000" b="0" cap="none" spc="0" dirty="0" smtClean="0">
                <a:ln w="0"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marL="1371600" lvl="1" indent="-914400">
              <a:buAutoNum type="arabicPeriod"/>
            </a:pPr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What can be done on a large scale?</a:t>
            </a:r>
          </a:p>
          <a:p>
            <a:pPr marL="1371600" lvl="1" indent="-914400">
              <a:buAutoNum type="arabicPeriod"/>
            </a:pPr>
            <a:r>
              <a:rPr lang="en-US" sz="4000" dirty="0" smtClean="0">
                <a:ln w="0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How will it be done and its cost.</a:t>
            </a:r>
          </a:p>
          <a:p>
            <a:pPr lvl="1"/>
            <a:endParaRPr lang="en-US" sz="4000" dirty="0" smtClean="0">
              <a:ln w="0">
                <a:solidFill>
                  <a:schemeClr val="accent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82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5726" y="481310"/>
            <a:ext cx="41805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About Smart Street</a:t>
            </a:r>
          </a:p>
          <a:p>
            <a:pPr algn="ctr"/>
            <a:r>
              <a:rPr lang="en-US" sz="40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Light System</a:t>
            </a:r>
            <a:endParaRPr lang="en-US" sz="40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257425"/>
            <a:ext cx="9915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Currently, in the whole world, enormous electricity is consumed by the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street lights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 which are controlled by means of embedded brightness sensors.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are automatically turned off when its bright and automatically turned on when its dark. This is a huge waste of energy and this system needs to be changed.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propose an autonomous light distribution system in which the initial street light is always on when its dark, but with a low intensity.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senses an object, it’ll increase its intensity to full and also light up 2 more street lights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 front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it. After the object  has gone by, the light changes back to its initial state,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i.e.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first street light will be at a dim brightness and the rest that were on will be turned off.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2609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4255" y="975323"/>
            <a:ext cx="38145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Why go smart? </a:t>
            </a:r>
            <a:endParaRPr lang="en-US" sz="44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255" y="2752468"/>
            <a:ext cx="8927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 smtClean="0"/>
              <a:t>Need to save power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 smtClean="0"/>
              <a:t>Need to save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 smtClean="0"/>
              <a:t>Take seasonal changes into account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 smtClean="0"/>
              <a:t>Lessen dependency on manual controls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4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1175" y="433685"/>
            <a:ext cx="38154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endParaRPr lang="en-US" sz="4400" u="sng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534" y="1627979"/>
            <a:ext cx="9148972" cy="523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r>
              <a:rPr lang="en-IN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We’re making a prototype of a Smart Street LED System.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Lights will be off during daytime.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r>
              <a:rPr lang="en-IN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it gets dark, except th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first LED lamp all will be turned off.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r>
              <a:rPr lang="en-IN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LED lamps will turn on as it detects any movement passing by.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speed sensor will detect the speed of the object moving by and accordingly light the next in-line lamps*.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I’ve also designed an app, which will turn on/off any street lamp based on its position or serial number.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69342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But to connect an Arduino to a phone, we’ll need Bluetooth module.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693420" algn="l"/>
              </a:tabLs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693420" algn="l"/>
              </a:tabLst>
            </a:pPr>
            <a:r>
              <a:rPr lang="en-IN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The LM393 speed sensor checks the rotation of wheels per second and calculates speed. So, a network can be created in which the speed will be shared with the nearest lamp and the lamp will light next in-line lamps accordingly.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693420" algn="l"/>
              </a:tabLs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30" r="5335" b="26380"/>
          <a:stretch/>
        </p:blipFill>
        <p:spPr>
          <a:xfrm>
            <a:off x="8746266" y="711313"/>
            <a:ext cx="2877323" cy="27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5411" y="338435"/>
            <a:ext cx="47391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Components Used</a:t>
            </a:r>
            <a:endParaRPr lang="en-US" sz="4800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6752" y="2204136"/>
            <a:ext cx="8696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LDR – Light Dependent Resistors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IR – Infrared Sensors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LED – Light Emitting Diode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Arduino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Breadboard and wires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LM393 Speed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267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765" y="591025"/>
            <a:ext cx="41408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LM393 Speed Sensor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3318" y="3571210"/>
            <a:ext cx="10515599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speed sensor, which calculates speed on the basis of rotations per second. The wheel is put between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space given in the sensor, and as the wheel rotates it detects the number of rotations and calculates the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accordingly.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mage result for lm393 sens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36" y="591025"/>
            <a:ext cx="2154194" cy="190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603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06" y="186035"/>
            <a:ext cx="44694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Some Implementations: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49" y="1288450"/>
            <a:ext cx="4709361" cy="2781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83" y="3789406"/>
            <a:ext cx="4723412" cy="27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501</TotalTime>
  <Words>650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Nirmala UI Semilight</vt:lpstr>
      <vt:lpstr>Poor Richard</vt:lpstr>
      <vt:lpstr>Segoe UI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Gupta</dc:creator>
  <cp:lastModifiedBy>Pratik Gupta</cp:lastModifiedBy>
  <cp:revision>27</cp:revision>
  <dcterms:created xsi:type="dcterms:W3CDTF">2018-11-28T20:43:03Z</dcterms:created>
  <dcterms:modified xsi:type="dcterms:W3CDTF">2019-05-07T08:29:37Z</dcterms:modified>
</cp:coreProperties>
</file>