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75" r:id="rId7"/>
    <p:sldId id="276" r:id="rId8"/>
    <p:sldId id="263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6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EF812-9C1D-B39A-0483-C13BB216B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B5CDA4-310B-F55A-D620-1141D54A3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6451E-0C1D-8D9F-83FF-8F23E149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83E80-D7F6-2F34-8739-1E33D1BE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4596D-247A-CD0C-7D72-09F3D6B5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90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8A116-62DD-A640-26C8-4002A1B3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3D2965-5F51-A4B9-9274-554DAC7D0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20F7F-874B-1774-6273-636FF096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2F5A4-B4DA-4FF0-08A3-85A83E90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C4883-724D-6214-16C8-56FA629D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08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6EA8C-8324-F93D-D0AA-2893C7552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4F9A24-77B3-51AD-EE35-84C1BF2A0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B342D-AE1D-E4BD-3C9C-2DE75C8C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B1D7A-797B-7330-5942-35149BA0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5B425-9E77-527F-6A7C-320089C5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2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33727-6BA4-4761-AFFD-75A3D203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6C43C-BF93-2161-956A-015FAACC8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25AA6-F13D-8BFF-6E0D-A7248212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E98EF-E129-6839-704C-882FF8D5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0FCB3-CF12-4EC2-1D20-7A4EE580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29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E1691-2C69-6766-DF06-B2BB50C2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D580B-7510-6E54-C6B9-70F2438F0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9924B-EFAD-9C9D-FD16-8DA80226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0047CB-A493-E417-04B2-89C28B38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FDAE9-694D-7F0A-FB15-D0D2F18A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30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01C28-D249-B0DD-D8F3-FEF8299F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F1010-0327-4AE2-7B23-5CFEC7F34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4E1704-EFFC-8850-032D-CDEB6C3E5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4861F-7AAA-0025-7D03-55D357733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89BD39-AB50-EC7F-070D-255E1BC4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E35CC7-EE46-EAE9-8F35-78CEA14B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20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2DF36-2FEF-32C8-9168-83FC265A9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55739D-1473-46EA-5656-D257682A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CE4369-F177-42AF-E63F-471F4EA1B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6CE5AF-A55E-CA55-4AB7-BBBF41495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54063B-A418-2CF9-1545-6352D765C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6FE43A-D888-2D84-41F0-50A293C3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C709AD-4985-6976-34E0-3DBE1ECB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42BDBC-7943-9839-EA45-326F05CB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2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9BBFB-544F-77D0-3BD7-927B2BA6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FECEC9-5222-D397-B709-B7DCEFC0B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2D157B-81B5-C37C-A449-833F49C8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FC4F77-E30A-1273-18A9-A50BA5D3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10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2D2645-0AEF-A3B8-027E-E7845D43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E9AB9C-EF66-7448-4020-FD7DECBC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E7D6E0-30FD-F8E3-F5A8-DEE11693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6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13339-C59F-451B-87C1-EA1C1029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E9114-2933-F92B-6E3A-FF67C6877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699565-F820-A431-EFD4-885FC912C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6760C7-C06E-4D6B-8AA1-EDB7A3170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4B5166-BA7C-364C-14D6-8BE8115A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645559-9DA5-D1CD-D8DD-591DA2E5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4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EF723-6E06-9F4F-4FB0-B0F851B0A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8FB96F-84D3-EC75-63A7-7F89B156E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8AEE26-B42F-9B2A-EA05-E05ECCB5A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654D1-4CC1-0985-D2CE-92981724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639CA5-26A4-27DF-FF93-A19CA302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292A7-F128-267B-C548-D50A756D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7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611F86-08B2-6CA0-01C0-61E9CBD0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59A60B-3706-5471-3DC3-25A20CEE9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75D48-7B91-34B8-CD6B-D818D4276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54193-7AA2-4942-9B97-A4038D1D9C92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AE2271-A12F-6612-FD35-799CA52C9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66871-95E3-7F0C-6427-ADE90FA28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6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FCE5F72-D023-3D9D-24CB-758AFD7D1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4" b="5143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6C1D24-CC8E-EB16-E48C-CF72BD03E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5349" y="4971327"/>
            <a:ext cx="5221301" cy="14989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2023-2</a:t>
            </a:r>
            <a:r>
              <a:rPr lang="ko-KR" altLang="en-US">
                <a:solidFill>
                  <a:srgbClr val="FFFFFF"/>
                </a:solidFill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 </a:t>
            </a:r>
            <a:endParaRPr lang="en-US" altLang="ko-KR">
              <a:solidFill>
                <a:srgbClr val="FFFFFF"/>
              </a:solidFill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r>
              <a:rPr lang="en-US" altLang="ko-KR">
                <a:solidFill>
                  <a:srgbClr val="FFFFFF"/>
                </a:solidFill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2D</a:t>
            </a:r>
            <a:r>
              <a:rPr lang="ko-KR" altLang="en-US">
                <a:solidFill>
                  <a:srgbClr val="FFFFFF"/>
                </a:solidFill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게임프로그래밍</a:t>
            </a:r>
            <a:r>
              <a:rPr lang="en-US" altLang="ko-KR">
                <a:solidFill>
                  <a:srgbClr val="FFFFFF"/>
                </a:solidFill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 02</a:t>
            </a:r>
            <a:r>
              <a:rPr lang="ko-KR" altLang="en-US">
                <a:solidFill>
                  <a:srgbClr val="FFFFFF"/>
                </a:solidFill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반 </a:t>
            </a:r>
            <a:endParaRPr lang="en-US" altLang="ko-KR">
              <a:solidFill>
                <a:srgbClr val="FFFFFF"/>
              </a:solidFill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r>
              <a:rPr lang="ko-KR" altLang="en-US">
                <a:solidFill>
                  <a:srgbClr val="FFFFFF"/>
                </a:solidFill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게임공학과 황지원</a:t>
            </a:r>
          </a:p>
        </p:txBody>
      </p:sp>
    </p:spTree>
    <p:extLst>
      <p:ext uri="{BB962C8B-B14F-4D97-AF65-F5344CB8AC3E}">
        <p14:creationId xmlns:p14="http://schemas.microsoft.com/office/powerpoint/2010/main" val="12355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FCE5F72-D023-3D9D-24CB-758AFD7D1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4" b="5143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791C838-8A55-B612-1583-46CB8B290035}"/>
              </a:ext>
            </a:extLst>
          </p:cNvPr>
          <p:cNvSpPr/>
          <p:nvPr/>
        </p:nvSpPr>
        <p:spPr>
          <a:xfrm>
            <a:off x="1033673" y="679784"/>
            <a:ext cx="10118558" cy="549843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000">
                <a:ln w="12700">
                  <a:solidFill>
                    <a:schemeClr val="bg1"/>
                  </a:solidFill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목  차</a:t>
            </a:r>
            <a:endParaRPr lang="en-US" altLang="ko-KR" sz="3000">
              <a:ln w="12700">
                <a:solidFill>
                  <a:schemeClr val="bg1"/>
                </a:solidFill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3000">
              <a:ln w="12700">
                <a:solidFill>
                  <a:schemeClr val="bg1"/>
                </a:solidFill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3400">
                <a:ln w="12700">
                  <a:solidFill>
                    <a:schemeClr val="bg1"/>
                  </a:solidFill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 개발 진행 상황</a:t>
            </a:r>
            <a:endParaRPr lang="en-US" altLang="ko-KR" sz="3400">
              <a:ln w="12700">
                <a:solidFill>
                  <a:schemeClr val="bg1"/>
                </a:solidFill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altLang="ko-KR" sz="3400">
                <a:ln w="12700">
                  <a:solidFill>
                    <a:schemeClr val="bg1"/>
                  </a:solidFill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Git Commit </a:t>
            </a:r>
            <a:r>
              <a:rPr lang="ko-KR" altLang="en-US" sz="3400">
                <a:ln w="12700">
                  <a:solidFill>
                    <a:schemeClr val="bg1"/>
                  </a:solidFill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통계</a:t>
            </a:r>
            <a:endParaRPr lang="en-US" altLang="ko-KR" sz="3400">
              <a:ln w="12700">
                <a:solidFill>
                  <a:schemeClr val="bg1"/>
                </a:solidFill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3400">
                <a:ln w="12700">
                  <a:solidFill>
                    <a:schemeClr val="bg1"/>
                  </a:solidFill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데모 실행</a:t>
            </a:r>
            <a:endParaRPr lang="en-US" altLang="ko-KR" sz="3400">
              <a:ln w="12700">
                <a:solidFill>
                  <a:schemeClr val="bg1"/>
                </a:solidFill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3400">
              <a:ln w="12700">
                <a:solidFill>
                  <a:schemeClr val="bg1"/>
                </a:solidFill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711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FCE5F72-D023-3D9D-24CB-758AFD7D1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4" b="5143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D73A52F-5D0F-8365-4F1D-948F7F4190DF}"/>
              </a:ext>
            </a:extLst>
          </p:cNvPr>
          <p:cNvSpPr/>
          <p:nvPr/>
        </p:nvSpPr>
        <p:spPr>
          <a:xfrm>
            <a:off x="1033673" y="679784"/>
            <a:ext cx="10118558" cy="549843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ko-KR" altLang="en-US" sz="3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개발 진행 상황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pic>
        <p:nvPicPr>
          <p:cNvPr id="6" name="그림 5" descr="사각형, 스크린샷, 다채로움, 픽셀이(가) 표시된 사진&#10;&#10;자동 생성된 설명">
            <a:extLst>
              <a:ext uri="{FF2B5EF4-FFF2-40B4-BE49-F238E27FC236}">
                <a16:creationId xmlns:a16="http://schemas.microsoft.com/office/drawing/2014/main" id="{DF8E0FA8-2974-88A6-A0B7-09C1553C4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" y="4936958"/>
            <a:ext cx="1809750" cy="1581150"/>
          </a:xfrm>
          <a:prstGeom prst="rect">
            <a:avLst/>
          </a:prstGeom>
        </p:spPr>
      </p:pic>
      <p:pic>
        <p:nvPicPr>
          <p:cNvPr id="8" name="그림 7" descr="노랑, 사각형, 패턴, 호박이(가) 표시된 사진&#10;&#10;자동 생성된 설명">
            <a:extLst>
              <a:ext uri="{FF2B5EF4-FFF2-40B4-BE49-F238E27FC236}">
                <a16:creationId xmlns:a16="http://schemas.microsoft.com/office/drawing/2014/main" id="{3FB30404-A4A1-5459-F60B-D013D17FD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27" y="5514724"/>
            <a:ext cx="1466850" cy="552450"/>
          </a:xfrm>
          <a:prstGeom prst="rect">
            <a:avLst/>
          </a:prstGeom>
        </p:spPr>
      </p:pic>
      <p:pic>
        <p:nvPicPr>
          <p:cNvPr id="14" name="그림 13" descr="사각형, 스크린샷, 직사각형, 블랙이(가) 표시된 사진&#10;&#10;자동 생성된 설명">
            <a:extLst>
              <a:ext uri="{FF2B5EF4-FFF2-40B4-BE49-F238E27FC236}">
                <a16:creationId xmlns:a16="http://schemas.microsoft.com/office/drawing/2014/main" id="{EDF1B04D-8713-0DCA-8F1E-EAE58258FA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12" y="5567112"/>
            <a:ext cx="781050" cy="781050"/>
          </a:xfrm>
          <a:prstGeom prst="rect">
            <a:avLst/>
          </a:prstGeom>
        </p:spPr>
      </p:pic>
      <p:pic>
        <p:nvPicPr>
          <p:cNvPr id="16" name="그림 15" descr="사각형, 스크린샷, 직사각형, 라인이(가) 표시된 사진&#10;&#10;자동 생성된 설명">
            <a:extLst>
              <a:ext uri="{FF2B5EF4-FFF2-40B4-BE49-F238E27FC236}">
                <a16:creationId xmlns:a16="http://schemas.microsoft.com/office/drawing/2014/main" id="{882D4244-31B8-9842-6777-40E90EBAFB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543" y="5527007"/>
            <a:ext cx="781050" cy="781050"/>
          </a:xfrm>
          <a:prstGeom prst="rect">
            <a:avLst/>
          </a:prstGeom>
        </p:spPr>
      </p:pic>
      <p:pic>
        <p:nvPicPr>
          <p:cNvPr id="18" name="그림 17" descr="사각형, 다채로움, 패턴, 직사각형이(가) 표시된 사진&#10;&#10;자동 생성된 설명">
            <a:extLst>
              <a:ext uri="{FF2B5EF4-FFF2-40B4-BE49-F238E27FC236}">
                <a16:creationId xmlns:a16="http://schemas.microsoft.com/office/drawing/2014/main" id="{2BF7526D-B72A-ACFC-24C2-8FC4950B05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759" y="4725653"/>
            <a:ext cx="1416746" cy="1341521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0B6D4F8-C909-4015-3942-26D6A7B57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717001"/>
              </p:ext>
            </p:extLst>
          </p:nvPr>
        </p:nvGraphicFramePr>
        <p:xfrm>
          <a:off x="2201341" y="1755846"/>
          <a:ext cx="7628909" cy="416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069">
                  <a:extLst>
                    <a:ext uri="{9D8B030D-6E8A-4147-A177-3AD203B41FA5}">
                      <a16:colId xmlns:a16="http://schemas.microsoft.com/office/drawing/2014/main" val="3453044630"/>
                    </a:ext>
                  </a:extLst>
                </a:gridCol>
                <a:gridCol w="364415">
                  <a:extLst>
                    <a:ext uri="{9D8B030D-6E8A-4147-A177-3AD203B41FA5}">
                      <a16:colId xmlns:a16="http://schemas.microsoft.com/office/drawing/2014/main" val="193910769"/>
                    </a:ext>
                  </a:extLst>
                </a:gridCol>
                <a:gridCol w="5409262">
                  <a:extLst>
                    <a:ext uri="{9D8B030D-6E8A-4147-A177-3AD203B41FA5}">
                      <a16:colId xmlns:a16="http://schemas.microsoft.com/office/drawing/2014/main" val="402735792"/>
                    </a:ext>
                  </a:extLst>
                </a:gridCol>
                <a:gridCol w="1136163">
                  <a:extLst>
                    <a:ext uri="{9D8B030D-6E8A-4147-A177-3AD203B41FA5}">
                      <a16:colId xmlns:a16="http://schemas.microsoft.com/office/drawing/2014/main" val="3314299970"/>
                    </a:ext>
                  </a:extLst>
                </a:gridCol>
              </a:tblGrid>
              <a:tr h="374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600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주차</a:t>
                      </a:r>
                    </a:p>
                  </a:txBody>
                  <a:tcPr marL="57878" marR="57878" marT="28938" marB="289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66FF">
                        <a:alpha val="71765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600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일정</a:t>
                      </a:r>
                    </a:p>
                  </a:txBody>
                  <a:tcPr marL="67157" marR="67157" marT="33578" marB="33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66FF">
                        <a:alpha val="7176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spc="600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일정</a:t>
                      </a:r>
                    </a:p>
                  </a:txBody>
                  <a:tcPr marL="70574" marR="70574" marT="35287" marB="35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966FF">
                        <a:alpha val="7176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0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진행률</a:t>
                      </a:r>
                    </a:p>
                  </a:txBody>
                  <a:tcPr marL="57878" marR="57878" marT="28938" marB="289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66FF">
                        <a:alpha val="7176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053541"/>
                  </a:ext>
                </a:extLst>
              </a:tr>
              <a:tr h="40783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1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주차</a:t>
                      </a:r>
                    </a:p>
                  </a:txBody>
                  <a:tcPr marL="87012" marR="87012" marT="43506" marB="435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계획</a:t>
                      </a:r>
                    </a:p>
                  </a:txBody>
                  <a:tcPr marL="57878" marR="57878" marT="28938" marB="289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부족한 리소스 수집 </a:t>
                      </a: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(sound </a:t>
                      </a: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등</a:t>
                      </a: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)</a:t>
                      </a:r>
                      <a:endParaRPr lang="ko-KR" altLang="en-US" sz="1100" b="1">
                        <a:solidFill>
                          <a:schemeClr val="tx1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marL="57878" marR="57878" marT="28938" marB="289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90%</a:t>
                      </a:r>
                      <a:endParaRPr lang="ko-KR" altLang="en-US" sz="1100" b="1">
                        <a:solidFill>
                          <a:schemeClr val="tx1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marL="87012" marR="87012" marT="43506" marB="435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804122"/>
                  </a:ext>
                </a:extLst>
              </a:tr>
              <a:tr h="5390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결과</a:t>
                      </a:r>
                    </a:p>
                  </a:txBody>
                  <a:tcPr marL="74990" marR="74990" marT="37495" marB="374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간단한 리소스 제작 및 배경 음악 수집 완료</a:t>
                      </a: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. </a:t>
                      </a: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전투 효과음 부족</a:t>
                      </a:r>
                    </a:p>
                  </a:txBody>
                  <a:tcPr marL="57878" marR="57878" marT="28938" marB="289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59747"/>
                  </a:ext>
                </a:extLst>
              </a:tr>
              <a:tr h="40783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2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주차</a:t>
                      </a:r>
                    </a:p>
                  </a:txBody>
                  <a:tcPr marL="87012" marR="87012" marT="43506" marB="435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계획</a:t>
                      </a:r>
                    </a:p>
                  </a:txBody>
                  <a:tcPr marL="57878" marR="57878" marT="28938" marB="289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리소스 렌더러</a:t>
                      </a: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, </a:t>
                      </a: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기본적인 캐릭터 컨트롤러 구현</a:t>
                      </a:r>
                    </a:p>
                  </a:txBody>
                  <a:tcPr marL="57878" marR="57878" marT="28938" marB="289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100%</a:t>
                      </a:r>
                      <a:endParaRPr lang="ko-KR" altLang="en-US" sz="1100" b="1">
                        <a:solidFill>
                          <a:schemeClr val="tx1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marL="87012" marR="87012" marT="43506" marB="435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897210"/>
                  </a:ext>
                </a:extLst>
              </a:tr>
              <a:tr h="5390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결과</a:t>
                      </a:r>
                    </a:p>
                  </a:txBody>
                  <a:tcPr marL="74990" marR="74990" marT="37495" marB="374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객체를 </a:t>
                      </a: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list </a:t>
                      </a: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형식으로 관리</a:t>
                      </a: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-&gt; </a:t>
                      </a: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객체마다 자신의 </a:t>
                      </a: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render </a:t>
                      </a: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함수를 호출하도록 구현</a:t>
                      </a: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Frame</a:t>
                      </a: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</a:t>
                      </a: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time</a:t>
                      </a: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을 통한 객체의 위치</a:t>
                      </a: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, </a:t>
                      </a: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플레이어의 이동 구현</a:t>
                      </a:r>
                    </a:p>
                  </a:txBody>
                  <a:tcPr marL="57878" marR="57878" marT="28938" marB="289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992592"/>
                  </a:ext>
                </a:extLst>
              </a:tr>
              <a:tr h="40783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3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주차</a:t>
                      </a:r>
                    </a:p>
                  </a:txBody>
                  <a:tcPr marL="87012" marR="87012" marT="43506" marB="435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계획</a:t>
                      </a:r>
                    </a:p>
                  </a:txBody>
                  <a:tcPr marL="57878" marR="57878" marT="28938" marB="289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충돌처리 </a:t>
                      </a:r>
                    </a:p>
                  </a:txBody>
                  <a:tcPr marL="57878" marR="57878" marT="28938" marB="289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50%</a:t>
                      </a:r>
                      <a:endParaRPr lang="ko-KR" altLang="en-US" sz="1100" b="1">
                        <a:solidFill>
                          <a:schemeClr val="tx1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marL="87012" marR="87012" marT="43506" marB="435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544646"/>
                  </a:ext>
                </a:extLst>
              </a:tr>
              <a:tr h="5390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결과</a:t>
                      </a:r>
                    </a:p>
                  </a:txBody>
                  <a:tcPr marL="74990" marR="74990" marT="37495" marB="374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플레이어가 정해진 구역 밖으로 벗어나지 않도록 구현</a:t>
                      </a:r>
                      <a:br>
                        <a:rPr lang="en-US" altLang="ko-KR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</a:b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아직 방해물과의 충돌처리 미완성</a:t>
                      </a:r>
                    </a:p>
                  </a:txBody>
                  <a:tcPr marL="57878" marR="57878" marT="28938" marB="289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959917"/>
                  </a:ext>
                </a:extLst>
              </a:tr>
              <a:tr h="40783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4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주차</a:t>
                      </a:r>
                    </a:p>
                  </a:txBody>
                  <a:tcPr marL="87012" marR="87012" marT="43506" marB="435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계획</a:t>
                      </a:r>
                    </a:p>
                  </a:txBody>
                  <a:tcPr marL="57878" marR="57878" marT="28938" marB="289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타이틀 씬</a:t>
                      </a: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, </a:t>
                      </a: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메뉴 씬 및 게임 프레임워크 구현</a:t>
                      </a:r>
                    </a:p>
                  </a:txBody>
                  <a:tcPr marL="57878" marR="57878" marT="28938" marB="289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90%</a:t>
                      </a:r>
                      <a:endParaRPr lang="ko-KR" altLang="en-US" sz="1100" b="1">
                        <a:solidFill>
                          <a:schemeClr val="tx1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marL="87012" marR="87012" marT="43506" marB="435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327540"/>
                  </a:ext>
                </a:extLst>
              </a:tr>
              <a:tr h="5390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결과</a:t>
                      </a:r>
                    </a:p>
                  </a:txBody>
                  <a:tcPr marL="74990" marR="74990" marT="37495" marB="374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각 게임모드 구현 완료</a:t>
                      </a: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, ESC</a:t>
                      </a: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키로 모드 간 이동 가능</a:t>
                      </a:r>
                      <a:endParaRPr lang="en-US" altLang="ko-KR" sz="1100" b="1">
                        <a:solidFill>
                          <a:schemeClr val="tx1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저장 등 기능 추가 시 메뉴에도 기능 추가 예정 </a:t>
                      </a: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(</a:t>
                      </a: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코인 표시</a:t>
                      </a: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, </a:t>
                      </a: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상점 등</a:t>
                      </a: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)</a:t>
                      </a:r>
                      <a:endParaRPr lang="ko-KR" altLang="en-US" sz="1100" b="1">
                        <a:solidFill>
                          <a:schemeClr val="tx1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marL="57878" marR="57878" marT="28938" marB="289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70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01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FCE5F72-D023-3D9D-24CB-758AFD7D1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4" b="5143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D73A52F-5D0F-8365-4F1D-948F7F4190DF}"/>
              </a:ext>
            </a:extLst>
          </p:cNvPr>
          <p:cNvSpPr/>
          <p:nvPr/>
        </p:nvSpPr>
        <p:spPr>
          <a:xfrm>
            <a:off x="1033673" y="679784"/>
            <a:ext cx="10118558" cy="549843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ko-KR" altLang="en-US" sz="3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개발 진행 상황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pic>
        <p:nvPicPr>
          <p:cNvPr id="6" name="그림 5" descr="사각형, 스크린샷, 다채로움, 픽셀이(가) 표시된 사진&#10;&#10;자동 생성된 설명">
            <a:extLst>
              <a:ext uri="{FF2B5EF4-FFF2-40B4-BE49-F238E27FC236}">
                <a16:creationId xmlns:a16="http://schemas.microsoft.com/office/drawing/2014/main" id="{DF8E0FA8-2974-88A6-A0B7-09C1553C4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" y="4936958"/>
            <a:ext cx="1809750" cy="1581150"/>
          </a:xfrm>
          <a:prstGeom prst="rect">
            <a:avLst/>
          </a:prstGeom>
        </p:spPr>
      </p:pic>
      <p:pic>
        <p:nvPicPr>
          <p:cNvPr id="8" name="그림 7" descr="노랑, 사각형, 패턴, 호박이(가) 표시된 사진&#10;&#10;자동 생성된 설명">
            <a:extLst>
              <a:ext uri="{FF2B5EF4-FFF2-40B4-BE49-F238E27FC236}">
                <a16:creationId xmlns:a16="http://schemas.microsoft.com/office/drawing/2014/main" id="{3FB30404-A4A1-5459-F60B-D013D17FD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27" y="5514724"/>
            <a:ext cx="1466850" cy="552450"/>
          </a:xfrm>
          <a:prstGeom prst="rect">
            <a:avLst/>
          </a:prstGeom>
        </p:spPr>
      </p:pic>
      <p:pic>
        <p:nvPicPr>
          <p:cNvPr id="14" name="그림 13" descr="사각형, 스크린샷, 직사각형, 블랙이(가) 표시된 사진&#10;&#10;자동 생성된 설명">
            <a:extLst>
              <a:ext uri="{FF2B5EF4-FFF2-40B4-BE49-F238E27FC236}">
                <a16:creationId xmlns:a16="http://schemas.microsoft.com/office/drawing/2014/main" id="{EDF1B04D-8713-0DCA-8F1E-EAE58258FA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12" y="5567112"/>
            <a:ext cx="781050" cy="781050"/>
          </a:xfrm>
          <a:prstGeom prst="rect">
            <a:avLst/>
          </a:prstGeom>
        </p:spPr>
      </p:pic>
      <p:pic>
        <p:nvPicPr>
          <p:cNvPr id="16" name="그림 15" descr="사각형, 스크린샷, 직사각형, 라인이(가) 표시된 사진&#10;&#10;자동 생성된 설명">
            <a:extLst>
              <a:ext uri="{FF2B5EF4-FFF2-40B4-BE49-F238E27FC236}">
                <a16:creationId xmlns:a16="http://schemas.microsoft.com/office/drawing/2014/main" id="{882D4244-31B8-9842-6777-40E90EBAFB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543" y="5527007"/>
            <a:ext cx="781050" cy="781050"/>
          </a:xfrm>
          <a:prstGeom prst="rect">
            <a:avLst/>
          </a:prstGeom>
        </p:spPr>
      </p:pic>
      <p:pic>
        <p:nvPicPr>
          <p:cNvPr id="18" name="그림 17" descr="사각형, 다채로움, 패턴, 직사각형이(가) 표시된 사진&#10;&#10;자동 생성된 설명">
            <a:extLst>
              <a:ext uri="{FF2B5EF4-FFF2-40B4-BE49-F238E27FC236}">
                <a16:creationId xmlns:a16="http://schemas.microsoft.com/office/drawing/2014/main" id="{2BF7526D-B72A-ACFC-24C2-8FC4950B05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759" y="4725653"/>
            <a:ext cx="1416746" cy="1341521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ECD24BB-4A6B-95D8-7931-A4E87F3A6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680592"/>
              </p:ext>
            </p:extLst>
          </p:nvPr>
        </p:nvGraphicFramePr>
        <p:xfrm>
          <a:off x="2256963" y="1755846"/>
          <a:ext cx="7614369" cy="416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374">
                  <a:extLst>
                    <a:ext uri="{9D8B030D-6E8A-4147-A177-3AD203B41FA5}">
                      <a16:colId xmlns:a16="http://schemas.microsoft.com/office/drawing/2014/main" val="3453044630"/>
                    </a:ext>
                  </a:extLst>
                </a:gridCol>
                <a:gridCol w="6615995">
                  <a:extLst>
                    <a:ext uri="{9D8B030D-6E8A-4147-A177-3AD203B41FA5}">
                      <a16:colId xmlns:a16="http://schemas.microsoft.com/office/drawing/2014/main" val="402735792"/>
                    </a:ext>
                  </a:extLst>
                </a:gridCol>
              </a:tblGrid>
              <a:tr h="597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600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>
                        <a:alpha val="7176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600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>
                        <a:alpha val="7176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053541"/>
                  </a:ext>
                </a:extLst>
              </a:tr>
              <a:tr h="891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5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맵 스크롤링 및 구조물 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0576"/>
                  </a:ext>
                </a:extLst>
              </a:tr>
              <a:tr h="891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6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보스 스테이지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, 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보너스 스테이지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554321"/>
                  </a:ext>
                </a:extLst>
              </a:tr>
              <a:tr h="891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7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게임 데이터 처리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, 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미구현 사항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547934"/>
                  </a:ext>
                </a:extLst>
              </a:tr>
              <a:tr h="891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8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최종 테스트 및 최종발표 준비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615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0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FCE5F72-D023-3D9D-24CB-758AFD7D1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4" b="5143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D73A52F-5D0F-8365-4F1D-948F7F4190DF}"/>
              </a:ext>
            </a:extLst>
          </p:cNvPr>
          <p:cNvSpPr/>
          <p:nvPr/>
        </p:nvSpPr>
        <p:spPr>
          <a:xfrm>
            <a:off x="1033673" y="679784"/>
            <a:ext cx="10118558" cy="549843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3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2. Git</a:t>
            </a:r>
            <a:r>
              <a:rPr lang="ko-KR" altLang="en-US" sz="3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 </a:t>
            </a:r>
            <a:r>
              <a:rPr lang="en-US" altLang="ko-KR" sz="3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Commit</a:t>
            </a:r>
            <a:r>
              <a:rPr lang="ko-KR" altLang="en-US" sz="3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 통계</a:t>
            </a:r>
            <a:endParaRPr lang="en-US" altLang="ko-KR" sz="3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pic>
        <p:nvPicPr>
          <p:cNvPr id="15" name="그림 14" descr="사각형, 스크린샷, 다채로움, 픽셀이(가) 표시된 사진&#10;&#10;자동 생성된 설명">
            <a:extLst>
              <a:ext uri="{FF2B5EF4-FFF2-40B4-BE49-F238E27FC236}">
                <a16:creationId xmlns:a16="http://schemas.microsoft.com/office/drawing/2014/main" id="{AEFE007F-A3BE-A310-7401-BF7570AB0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" y="4936958"/>
            <a:ext cx="1809750" cy="1581150"/>
          </a:xfrm>
          <a:prstGeom prst="rect">
            <a:avLst/>
          </a:prstGeom>
        </p:spPr>
      </p:pic>
      <p:pic>
        <p:nvPicPr>
          <p:cNvPr id="16" name="그림 15" descr="노랑, 사각형, 패턴, 호박이(가) 표시된 사진&#10;&#10;자동 생성된 설명">
            <a:extLst>
              <a:ext uri="{FF2B5EF4-FFF2-40B4-BE49-F238E27FC236}">
                <a16:creationId xmlns:a16="http://schemas.microsoft.com/office/drawing/2014/main" id="{33B694C9-F026-9AD7-3B2E-F7A9E79D6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27" y="5514724"/>
            <a:ext cx="1466850" cy="552450"/>
          </a:xfrm>
          <a:prstGeom prst="rect">
            <a:avLst/>
          </a:prstGeom>
        </p:spPr>
      </p:pic>
      <p:pic>
        <p:nvPicPr>
          <p:cNvPr id="17" name="그림 16" descr="사각형, 스크린샷, 직사각형, 블랙이(가) 표시된 사진&#10;&#10;자동 생성된 설명">
            <a:extLst>
              <a:ext uri="{FF2B5EF4-FFF2-40B4-BE49-F238E27FC236}">
                <a16:creationId xmlns:a16="http://schemas.microsoft.com/office/drawing/2014/main" id="{80A8C15E-1F67-997B-0069-4538433A0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12" y="5567112"/>
            <a:ext cx="781050" cy="781050"/>
          </a:xfrm>
          <a:prstGeom prst="rect">
            <a:avLst/>
          </a:prstGeom>
        </p:spPr>
      </p:pic>
      <p:pic>
        <p:nvPicPr>
          <p:cNvPr id="18" name="그림 17" descr="사각형, 스크린샷, 직사각형, 라인이(가) 표시된 사진&#10;&#10;자동 생성된 설명">
            <a:extLst>
              <a:ext uri="{FF2B5EF4-FFF2-40B4-BE49-F238E27FC236}">
                <a16:creationId xmlns:a16="http://schemas.microsoft.com/office/drawing/2014/main" id="{658C6519-DA1F-AE5E-C72C-B70519E590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543" y="5527007"/>
            <a:ext cx="781050" cy="781050"/>
          </a:xfrm>
          <a:prstGeom prst="rect">
            <a:avLst/>
          </a:prstGeom>
        </p:spPr>
      </p:pic>
      <p:pic>
        <p:nvPicPr>
          <p:cNvPr id="19" name="그림 18" descr="사각형, 다채로움, 패턴, 직사각형이(가) 표시된 사진&#10;&#10;자동 생성된 설명">
            <a:extLst>
              <a:ext uri="{FF2B5EF4-FFF2-40B4-BE49-F238E27FC236}">
                <a16:creationId xmlns:a16="http://schemas.microsoft.com/office/drawing/2014/main" id="{E83AA0E8-0594-4183-BBB7-57C34B2B14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759" y="4725653"/>
            <a:ext cx="1416746" cy="1341521"/>
          </a:xfrm>
          <a:prstGeom prst="rect">
            <a:avLst/>
          </a:prstGeom>
        </p:spPr>
      </p:pic>
      <p:pic>
        <p:nvPicPr>
          <p:cNvPr id="3" name="그림 2" descr="텍스트, 라인, 도표, 그래프이(가) 표시된 사진">
            <a:extLst>
              <a:ext uri="{FF2B5EF4-FFF2-40B4-BE49-F238E27FC236}">
                <a16:creationId xmlns:a16="http://schemas.microsoft.com/office/drawing/2014/main" id="{4327A673-55C4-CC01-7216-1581DBAD89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769" y="1707032"/>
            <a:ext cx="9466462" cy="416573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8E1D12-4D76-49E7-1461-A89C91BFFB04}"/>
              </a:ext>
            </a:extLst>
          </p:cNvPr>
          <p:cNvSpPr/>
          <p:nvPr/>
        </p:nvSpPr>
        <p:spPr>
          <a:xfrm>
            <a:off x="9414164" y="2410691"/>
            <a:ext cx="1070263" cy="1018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5269B4-B7FC-066A-57A5-DBFF6AE6E0DA}"/>
              </a:ext>
            </a:extLst>
          </p:cNvPr>
          <p:cNvSpPr/>
          <p:nvPr/>
        </p:nvSpPr>
        <p:spPr>
          <a:xfrm>
            <a:off x="1638299" y="1758988"/>
            <a:ext cx="1385455" cy="267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71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FCE5F72-D023-3D9D-24CB-758AFD7D1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4" b="5143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D73A52F-5D0F-8365-4F1D-948F7F4190DF}"/>
              </a:ext>
            </a:extLst>
          </p:cNvPr>
          <p:cNvSpPr/>
          <p:nvPr/>
        </p:nvSpPr>
        <p:spPr>
          <a:xfrm>
            <a:off x="1033673" y="679784"/>
            <a:ext cx="10118558" cy="549843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endParaRPr lang="en-US" altLang="ko-KR" sz="3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3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3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5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3. </a:t>
            </a:r>
            <a:r>
              <a:rPr lang="ko-KR" altLang="en-US" sz="5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데모 실행</a:t>
            </a:r>
            <a:endParaRPr lang="en-US" altLang="ko-KR" sz="5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pic>
        <p:nvPicPr>
          <p:cNvPr id="15" name="그림 14" descr="사각형, 스크린샷, 다채로움, 픽셀이(가) 표시된 사진&#10;&#10;자동 생성된 설명">
            <a:extLst>
              <a:ext uri="{FF2B5EF4-FFF2-40B4-BE49-F238E27FC236}">
                <a16:creationId xmlns:a16="http://schemas.microsoft.com/office/drawing/2014/main" id="{AEFE007F-A3BE-A310-7401-BF7570AB0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" y="4936958"/>
            <a:ext cx="1809750" cy="1581150"/>
          </a:xfrm>
          <a:prstGeom prst="rect">
            <a:avLst/>
          </a:prstGeom>
        </p:spPr>
      </p:pic>
      <p:pic>
        <p:nvPicPr>
          <p:cNvPr id="16" name="그림 15" descr="노랑, 사각형, 패턴, 호박이(가) 표시된 사진&#10;&#10;자동 생성된 설명">
            <a:extLst>
              <a:ext uri="{FF2B5EF4-FFF2-40B4-BE49-F238E27FC236}">
                <a16:creationId xmlns:a16="http://schemas.microsoft.com/office/drawing/2014/main" id="{33B694C9-F026-9AD7-3B2E-F7A9E79D6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27" y="5514724"/>
            <a:ext cx="1466850" cy="552450"/>
          </a:xfrm>
          <a:prstGeom prst="rect">
            <a:avLst/>
          </a:prstGeom>
        </p:spPr>
      </p:pic>
      <p:pic>
        <p:nvPicPr>
          <p:cNvPr id="17" name="그림 16" descr="사각형, 스크린샷, 직사각형, 블랙이(가) 표시된 사진&#10;&#10;자동 생성된 설명">
            <a:extLst>
              <a:ext uri="{FF2B5EF4-FFF2-40B4-BE49-F238E27FC236}">
                <a16:creationId xmlns:a16="http://schemas.microsoft.com/office/drawing/2014/main" id="{80A8C15E-1F67-997B-0069-4538433A0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12" y="5567112"/>
            <a:ext cx="781050" cy="781050"/>
          </a:xfrm>
          <a:prstGeom prst="rect">
            <a:avLst/>
          </a:prstGeom>
        </p:spPr>
      </p:pic>
      <p:pic>
        <p:nvPicPr>
          <p:cNvPr id="18" name="그림 17" descr="사각형, 스크린샷, 직사각형, 라인이(가) 표시된 사진&#10;&#10;자동 생성된 설명">
            <a:extLst>
              <a:ext uri="{FF2B5EF4-FFF2-40B4-BE49-F238E27FC236}">
                <a16:creationId xmlns:a16="http://schemas.microsoft.com/office/drawing/2014/main" id="{658C6519-DA1F-AE5E-C72C-B70519E590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543" y="5527007"/>
            <a:ext cx="781050" cy="781050"/>
          </a:xfrm>
          <a:prstGeom prst="rect">
            <a:avLst/>
          </a:prstGeom>
        </p:spPr>
      </p:pic>
      <p:pic>
        <p:nvPicPr>
          <p:cNvPr id="19" name="그림 18" descr="사각형, 다채로움, 패턴, 직사각형이(가) 표시된 사진&#10;&#10;자동 생성된 설명">
            <a:extLst>
              <a:ext uri="{FF2B5EF4-FFF2-40B4-BE49-F238E27FC236}">
                <a16:creationId xmlns:a16="http://schemas.microsoft.com/office/drawing/2014/main" id="{E83AA0E8-0594-4183-BBB7-57C34B2B14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759" y="4725653"/>
            <a:ext cx="1416746" cy="134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3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BEE5CB2B9DFE14CB8AEAC5F8802D507" ma:contentTypeVersion="3" ma:contentTypeDescription="새 문서를 만듭니다." ma:contentTypeScope="" ma:versionID="2dcdfaba938260b31b32f501badefad0">
  <xsd:schema xmlns:xsd="http://www.w3.org/2001/XMLSchema" xmlns:xs="http://www.w3.org/2001/XMLSchema" xmlns:p="http://schemas.microsoft.com/office/2006/metadata/properties" xmlns:ns3="0bb21b6b-3fa6-4b5f-844b-c2abf1b335e7" targetNamespace="http://schemas.microsoft.com/office/2006/metadata/properties" ma:root="true" ma:fieldsID="6f0c34b36acad6e6639627642c595f51" ns3:_="">
    <xsd:import namespace="0bb21b6b-3fa6-4b5f-844b-c2abf1b335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21b6b-3fa6-4b5f-844b-c2abf1b335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5ACFC1-61F6-45E6-AD32-172E802073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13075E-345B-4064-95BC-A5F94E03E0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b21b6b-3fa6-4b5f-844b-c2abf1b335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349868-AEC8-499B-9D8F-9FBA1A644509}">
  <ds:schemaRefs>
    <ds:schemaRef ds:uri="http://www.w3.org/XML/1998/namespace"/>
    <ds:schemaRef ds:uri="http://purl.org/dc/dcmitype/"/>
    <ds:schemaRef ds:uri="0bb21b6b-3fa6-4b5f-844b-c2abf1b335e7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190</Words>
  <Application>Microsoft Office PowerPoint</Application>
  <PresentationFormat>와이드스크린</PresentationFormat>
  <Paragraphs>54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스스로넷 설립체</vt:lpstr>
      <vt:lpstr>이사만루체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황지원(2017180052)</dc:creator>
  <cp:lastModifiedBy>황지원(2017180052)</cp:lastModifiedBy>
  <cp:revision>12</cp:revision>
  <dcterms:created xsi:type="dcterms:W3CDTF">2023-10-15T05:49:10Z</dcterms:created>
  <dcterms:modified xsi:type="dcterms:W3CDTF">2023-11-12T14:56:10Z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0x010100FBEE5CB2B9DFE14CB8AEAC5F8802D507</vt:lpwstr>
  </property>
</Properties>
</file>