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71" r:id="rId6"/>
    <p:sldId id="262" r:id="rId7"/>
    <p:sldId id="268" r:id="rId8"/>
    <p:sldId id="269" r:id="rId9"/>
    <p:sldId id="263" r:id="rId10"/>
    <p:sldId id="257" r:id="rId11"/>
    <p:sldId id="260" r:id="rId12"/>
    <p:sldId id="264" r:id="rId13"/>
    <p:sldId id="270" r:id="rId14"/>
    <p:sldId id="265" r:id="rId15"/>
    <p:sldId id="266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A4D8-EF41-4403-B0C1-0DE13C4FF348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BDA45-F5FB-40B5-A423-CFC89D8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35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A4D8-EF41-4403-B0C1-0DE13C4FF348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BDA45-F5FB-40B5-A423-CFC89D8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4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A4D8-EF41-4403-B0C1-0DE13C4FF348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BDA45-F5FB-40B5-A423-CFC89D8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21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A4D8-EF41-4403-B0C1-0DE13C4FF348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BDA45-F5FB-40B5-A423-CFC89D8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00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A4D8-EF41-4403-B0C1-0DE13C4FF348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BDA45-F5FB-40B5-A423-CFC89D8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87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A4D8-EF41-4403-B0C1-0DE13C4FF348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BDA45-F5FB-40B5-A423-CFC89D8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6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A4D8-EF41-4403-B0C1-0DE13C4FF348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BDA45-F5FB-40B5-A423-CFC89D8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29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A4D8-EF41-4403-B0C1-0DE13C4FF348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BDA45-F5FB-40B5-A423-CFC89D8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65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A4D8-EF41-4403-B0C1-0DE13C4FF348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BDA45-F5FB-40B5-A423-CFC89D8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08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A4D8-EF41-4403-B0C1-0DE13C4FF348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BDA45-F5FB-40B5-A423-CFC89D8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8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A4D8-EF41-4403-B0C1-0DE13C4FF348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BDA45-F5FB-40B5-A423-CFC89D8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64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8A4D8-EF41-4403-B0C1-0DE13C4FF348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BDA45-F5FB-40B5-A423-CFC89D8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9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odcs@rknec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www.mbchandak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28763"/>
            <a:ext cx="9144000" cy="1981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dirty="0" smtClean="0">
                <a:latin typeface="Arial Black" panose="020B0A04020102020204" pitchFamily="34" charset="0"/>
              </a:rPr>
              <a:t>Design and Analysis of Algorithms </a:t>
            </a:r>
            <a:r>
              <a:rPr lang="en-US" sz="1400" dirty="0" smtClean="0">
                <a:latin typeface="Arial Black" panose="020B0A04020102020204" pitchFamily="34" charset="0"/>
              </a:rPr>
              <a:t>(04 Credits / 4 hours per week Lab: 01 Credit/2 hours per week </a:t>
            </a:r>
            <a:r>
              <a:rPr lang="en-US" sz="14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 </a:t>
            </a:r>
            <a:r>
              <a:rPr lang="en-US" sz="1400" dirty="0" smtClean="0">
                <a:solidFill>
                  <a:srgbClr val="FF0000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Total 5</a:t>
            </a:r>
            <a:r>
              <a:rPr lang="en-US" sz="14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Credits out of 22 credits </a:t>
            </a:r>
            <a:r>
              <a:rPr lang="en-US" sz="1400" dirty="0" smtClean="0">
                <a:solidFill>
                  <a:srgbClr val="FF0000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{22.7%}</a:t>
            </a:r>
            <a:r>
              <a:rPr lang="en-US" sz="1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)</a:t>
            </a:r>
            <a:endParaRPr lang="en-US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r"/>
            <a:r>
              <a:rPr lang="en-US" dirty="0" smtClean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Fifth Semester: Computer Science &amp; Engineering</a:t>
            </a:r>
          </a:p>
          <a:p>
            <a:pPr algn="r"/>
            <a:r>
              <a:rPr lang="en-US" dirty="0" err="1" smtClean="0">
                <a:latin typeface="Bodoni MT Black" panose="02070A03080606020203" pitchFamily="18" charset="0"/>
              </a:rPr>
              <a:t>Dr.M.B.Chandak</a:t>
            </a:r>
            <a:endParaRPr lang="en-US" dirty="0" smtClean="0">
              <a:latin typeface="Bodoni MT Black" panose="02070A03080606020203" pitchFamily="18" charset="0"/>
            </a:endParaRPr>
          </a:p>
          <a:p>
            <a:pPr algn="r"/>
            <a:r>
              <a:rPr lang="en-US" dirty="0" smtClean="0">
                <a:latin typeface="Bodoni MT Black" panose="02070A03080606020203" pitchFamily="18" charset="0"/>
                <a:hlinkClick r:id="rId2"/>
              </a:rPr>
              <a:t>hodcs@rknec.edu</a:t>
            </a:r>
            <a:r>
              <a:rPr lang="en-US" dirty="0" smtClean="0">
                <a:latin typeface="Bodoni MT Black" panose="02070A03080606020203" pitchFamily="18" charset="0"/>
              </a:rPr>
              <a:t>, www.mbchandak.com</a:t>
            </a:r>
            <a:endParaRPr lang="en-US" dirty="0"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5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Course Outcomes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What you learned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636422"/>
              </p:ext>
            </p:extLst>
          </p:nvPr>
        </p:nvGraphicFramePr>
        <p:xfrm>
          <a:off x="838200" y="1439863"/>
          <a:ext cx="10515603" cy="352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063"/>
                <a:gridCol w="7172327"/>
                <a:gridCol w="2081213"/>
              </a:tblGrid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Cours</a:t>
                      </a:r>
                      <a:r>
                        <a:rPr lang="en-US" sz="2000" b="1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 Outcome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Unit</a:t>
                      </a:r>
                      <a:r>
                        <a:rPr lang="en-US" sz="2000" b="1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Understand mathematical formulation, complexity analysis and methodologies to solve the </a:t>
                      </a:r>
                      <a:r>
                        <a:rPr lang="en-US" sz="2000" kern="1200" dirty="0" smtClean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recurrence relations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for algorithms. </a:t>
                      </a:r>
                      <a:endParaRPr lang="en-IN" sz="2000" kern="1200" dirty="0" smtClean="0">
                        <a:solidFill>
                          <a:schemeClr val="dk1"/>
                        </a:solidFill>
                        <a:effectLst/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Unit </a:t>
                      </a:r>
                      <a:r>
                        <a:rPr lang="en-US" sz="2000" dirty="0" smtClean="0"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Design </a:t>
                      </a:r>
                      <a:r>
                        <a:rPr lang="en-US" sz="2000" kern="1200" dirty="0" smtClean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Greedy and Divide and Conquer algorithms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and their usage in real life examples. </a:t>
                      </a:r>
                      <a:endParaRPr lang="en-IN" sz="2000" kern="1200" dirty="0" smtClean="0">
                        <a:solidFill>
                          <a:schemeClr val="dk1"/>
                        </a:solidFill>
                        <a:effectLst/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Unit </a:t>
                      </a:r>
                      <a:r>
                        <a:rPr lang="en-US" sz="2000" dirty="0" smtClean="0"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2,</a:t>
                      </a:r>
                      <a:r>
                        <a:rPr lang="en-US" sz="2000" baseline="0" dirty="0" smtClean="0"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3</a:t>
                      </a:r>
                      <a:endParaRPr lang="en-US" sz="2000" dirty="0"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Design </a:t>
                      </a:r>
                      <a:r>
                        <a:rPr lang="en-US" sz="2000" kern="1200" dirty="0" smtClean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Dynamic programming and Backtracking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Paradigms to solve the real life problems. </a:t>
                      </a:r>
                      <a:endParaRPr lang="en-US" sz="2400" dirty="0"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Unit </a:t>
                      </a:r>
                      <a:r>
                        <a:rPr lang="en-US" sz="2000" dirty="0" smtClean="0"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4, </a:t>
                      </a:r>
                      <a:r>
                        <a:rPr lang="en-US" sz="2000" dirty="0"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Understand </a:t>
                      </a:r>
                      <a:r>
                        <a:rPr lang="en-US" sz="2000" kern="1200" dirty="0" smtClean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NP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 class problems and formulate solutions using standard approaches.</a:t>
                      </a:r>
                      <a:endParaRPr lang="en-US" sz="2400" dirty="0"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Unit 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391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79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Grading Scheme: Internal: </a:t>
            </a:r>
            <a:br>
              <a:rPr lang="en-US" dirty="0" smtClean="0"/>
            </a:br>
            <a:r>
              <a:rPr lang="en-US" sz="2700" b="1" dirty="0" smtClean="0"/>
              <a:t>Technologies: </a:t>
            </a:r>
            <a:r>
              <a:rPr lang="en-US" sz="2700" b="1" dirty="0" smtClean="0">
                <a:solidFill>
                  <a:srgbClr val="FF0000"/>
                </a:solidFill>
              </a:rPr>
              <a:t>Python, Web Technologies: MEAN / </a:t>
            </a:r>
            <a:r>
              <a:rPr lang="en-US" sz="2700" b="1" dirty="0" err="1" smtClean="0">
                <a:solidFill>
                  <a:srgbClr val="FF0000"/>
                </a:solidFill>
              </a:rPr>
              <a:t>Angular+JSON+Backend</a:t>
            </a:r>
            <a:endParaRPr lang="en-US" sz="27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1625"/>
            <a:ext cx="10515600" cy="460533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Total: 40 marks</a:t>
            </a:r>
          </a:p>
          <a:p>
            <a:r>
              <a:rPr lang="en-US" dirty="0" smtClean="0"/>
              <a:t>Three Test:  T1, T2, T3 [Best of three: TWO]</a:t>
            </a:r>
            <a:br>
              <a:rPr lang="en-US" dirty="0" smtClean="0"/>
            </a:br>
            <a:r>
              <a:rPr lang="en-US" dirty="0" smtClean="0"/>
              <a:t>[15 x 2 = 30 marks]</a:t>
            </a:r>
          </a:p>
          <a:p>
            <a:r>
              <a:rPr lang="en-US" dirty="0" smtClean="0"/>
              <a:t>10 marks distribution: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Class attendance 75% is compulsory for submission of class assignment</a:t>
            </a:r>
          </a:p>
          <a:p>
            <a:r>
              <a:rPr lang="en-US" dirty="0" smtClean="0"/>
              <a:t>Assignment Mode: </a:t>
            </a:r>
            <a:r>
              <a:rPr lang="en-US" b="1" dirty="0" smtClean="0">
                <a:solidFill>
                  <a:schemeClr val="accent5"/>
                </a:solidFill>
              </a:rPr>
              <a:t>Individual</a:t>
            </a:r>
          </a:p>
          <a:p>
            <a:r>
              <a:rPr lang="en-US" dirty="0" smtClean="0"/>
              <a:t>Assignment Type: Programming Project, Reading and Solving, Application for society/students/Organizations etc.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11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/>
              <a:t>Probable Grading Scheme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7326"/>
            <a:ext cx="10515600" cy="203891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3200" dirty="0" smtClean="0"/>
              <a:t>Maximum score: 90-95</a:t>
            </a:r>
          </a:p>
          <a:p>
            <a:r>
              <a:rPr lang="en-US" sz="3200" dirty="0" smtClean="0"/>
              <a:t>Minimum score: 42-45</a:t>
            </a:r>
          </a:p>
          <a:p>
            <a:r>
              <a:rPr lang="en-US" sz="3200" dirty="0" smtClean="0"/>
              <a:t>Last year cutoff: </a:t>
            </a:r>
            <a:r>
              <a:rPr lang="en-US" sz="3200" b="1" dirty="0" smtClean="0"/>
              <a:t>42</a:t>
            </a:r>
            <a:r>
              <a:rPr lang="en-US" sz="3200" dirty="0" smtClean="0"/>
              <a:t> out of 100</a:t>
            </a:r>
          </a:p>
        </p:txBody>
      </p:sp>
    </p:spTree>
    <p:extLst>
      <p:ext uri="{BB962C8B-B14F-4D97-AF65-F5344CB8AC3E}">
        <p14:creationId xmlns:p14="http://schemas.microsoft.com/office/powerpoint/2010/main" val="180591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218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Text Books: </a:t>
            </a:r>
            <a:r>
              <a:rPr lang="en-US" dirty="0" smtClean="0">
                <a:hlinkClick r:id="rId2"/>
              </a:rPr>
              <a:t>www.mbchandak.com</a:t>
            </a:r>
            <a:r>
              <a:rPr lang="en-US" dirty="0" smtClean="0"/>
              <a:t>: July 2020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023" y="1648741"/>
            <a:ext cx="2304685" cy="214312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90" y="1536823"/>
            <a:ext cx="3369287" cy="23669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742" y="1586829"/>
            <a:ext cx="2009775" cy="22669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29320" y="3997569"/>
            <a:ext cx="1768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Horowitz, </a:t>
            </a:r>
            <a:r>
              <a:rPr lang="en-IN" dirty="0" err="1" smtClean="0"/>
              <a:t>Sahani</a:t>
            </a:r>
            <a:endParaRPr lang="en-IN" dirty="0" smtClean="0"/>
          </a:p>
          <a:p>
            <a:r>
              <a:rPr lang="en-IN" dirty="0" err="1" smtClean="0"/>
              <a:t>Rajashekaran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719316" y="4032738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Thomas </a:t>
            </a:r>
            <a:r>
              <a:rPr lang="en-IN" dirty="0" err="1" smtClean="0"/>
              <a:t>Cormen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8505870" y="4000472"/>
            <a:ext cx="1578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Dave and Dave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547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362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Introduction: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154"/>
            <a:ext cx="10515600" cy="435133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Logical Sequence </a:t>
            </a:r>
          </a:p>
          <a:p>
            <a:r>
              <a:rPr lang="en-US" sz="3200" dirty="0" smtClean="0"/>
              <a:t>Well defined</a:t>
            </a:r>
          </a:p>
          <a:p>
            <a:r>
              <a:rPr lang="en-US" sz="3200" dirty="0" smtClean="0"/>
              <a:t>Discrete Step</a:t>
            </a:r>
          </a:p>
          <a:p>
            <a:r>
              <a:rPr lang="en-US" sz="3200" dirty="0" smtClean="0"/>
              <a:t>To describe solution of given problem in English language</a:t>
            </a:r>
          </a:p>
          <a:p>
            <a:r>
              <a:rPr lang="en-US" sz="3200" dirty="0" smtClean="0"/>
              <a:t>Can be converted into program by applying programming language</a:t>
            </a:r>
          </a:p>
          <a:p>
            <a:r>
              <a:rPr lang="en-US" sz="3200" dirty="0" smtClean="0"/>
              <a:t>Two different ways to convert algorithm into program</a:t>
            </a:r>
          </a:p>
          <a:p>
            <a:pPr lvl="1"/>
            <a:r>
              <a:rPr lang="en-US" sz="2800" dirty="0" smtClean="0"/>
              <a:t>Recursion</a:t>
            </a:r>
          </a:p>
          <a:p>
            <a:pPr lvl="1"/>
            <a:r>
              <a:rPr lang="en-US" sz="2800" dirty="0" smtClean="0"/>
              <a:t>Iteration</a:t>
            </a:r>
          </a:p>
          <a:p>
            <a:r>
              <a:rPr lang="en-US" sz="3200" dirty="0" smtClean="0"/>
              <a:t>Question: When to use recursion / iteration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72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218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Idea of Basis, Process and 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763"/>
            <a:ext cx="10515600" cy="4648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dirty="0" smtClean="0"/>
              <a:t>Basis: Initial or final state</a:t>
            </a:r>
          </a:p>
          <a:p>
            <a:r>
              <a:rPr lang="en-US" sz="3200" dirty="0" smtClean="0"/>
              <a:t>Process: Transition logic</a:t>
            </a:r>
          </a:p>
          <a:p>
            <a:r>
              <a:rPr lang="en-US" sz="3200" dirty="0" smtClean="0"/>
              <a:t>Proof: Support  / Test cases [POC]</a:t>
            </a:r>
          </a:p>
          <a:p>
            <a:r>
              <a:rPr lang="en-US" sz="3200" dirty="0" smtClean="0"/>
              <a:t>Example: Factorial algorithm</a:t>
            </a:r>
          </a:p>
          <a:p>
            <a:pPr lvl="1"/>
            <a:r>
              <a:rPr lang="en-US" sz="2800" dirty="0" smtClean="0"/>
              <a:t>Basis</a:t>
            </a:r>
          </a:p>
          <a:p>
            <a:pPr lvl="1"/>
            <a:r>
              <a:rPr lang="en-US" sz="2800" dirty="0" smtClean="0"/>
              <a:t>Process</a:t>
            </a:r>
          </a:p>
          <a:p>
            <a:pPr lvl="1"/>
            <a:r>
              <a:rPr lang="en-US" sz="2800" dirty="0" smtClean="0"/>
              <a:t>Proof</a:t>
            </a:r>
          </a:p>
          <a:p>
            <a:pPr lvl="1"/>
            <a:r>
              <a:rPr lang="en-US" sz="2800" dirty="0" smtClean="0"/>
              <a:t>Recursive / Iterative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8612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218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Quiz: </a:t>
            </a:r>
            <a:r>
              <a:rPr lang="en-US" dirty="0" smtClean="0">
                <a:solidFill>
                  <a:srgbClr val="FF0000"/>
                </a:solidFill>
              </a:rPr>
              <a:t>hodcs@rknec.edu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763"/>
            <a:ext cx="10515600" cy="4648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dirty="0" smtClean="0"/>
              <a:t>Can you classify graph as Linear data structure. If yes in what circumstances, if no in what circumstances.</a:t>
            </a:r>
          </a:p>
          <a:p>
            <a:r>
              <a:rPr lang="en-US" dirty="0" smtClean="0"/>
              <a:t>What is complexity of While loop with index variable operated using formula </a:t>
            </a:r>
            <a:r>
              <a:rPr lang="en-US" dirty="0" err="1" smtClean="0"/>
              <a:t>i</a:t>
            </a:r>
            <a:r>
              <a:rPr lang="en-US" dirty="0" smtClean="0"/>
              <a:t>=</a:t>
            </a:r>
            <a:r>
              <a:rPr lang="en-US" dirty="0" err="1" smtClean="0"/>
              <a:t>i</a:t>
            </a:r>
            <a:r>
              <a:rPr lang="en-US" dirty="0" smtClean="0"/>
              <a:t>/2 or </a:t>
            </a:r>
            <a:r>
              <a:rPr lang="en-US" dirty="0" err="1" smtClean="0"/>
              <a:t>i</a:t>
            </a:r>
            <a:r>
              <a:rPr lang="en-US" dirty="0" smtClean="0"/>
              <a:t>=</a:t>
            </a:r>
            <a:r>
              <a:rPr lang="en-US" dirty="0" err="1" smtClean="0"/>
              <a:t>i</a:t>
            </a:r>
            <a:r>
              <a:rPr lang="en-US" dirty="0" smtClean="0"/>
              <a:t>*3</a:t>
            </a:r>
          </a:p>
          <a:p>
            <a:r>
              <a:rPr lang="en-US" sz="2800" dirty="0" smtClean="0"/>
              <a:t>Which method of algorithm design you will use for </a:t>
            </a:r>
          </a:p>
          <a:p>
            <a:r>
              <a:rPr lang="en-US" dirty="0" smtClean="0"/>
              <a:t>A) Finalization of </a:t>
            </a:r>
            <a:r>
              <a:rPr lang="en-US" dirty="0" smtClean="0">
                <a:solidFill>
                  <a:srgbClr val="FF0000"/>
                </a:solidFill>
              </a:rPr>
              <a:t>CGPA</a:t>
            </a:r>
            <a:r>
              <a:rPr lang="en-US" dirty="0" smtClean="0"/>
              <a:t> of student</a:t>
            </a:r>
          </a:p>
          <a:p>
            <a:r>
              <a:rPr lang="en-US" sz="2800" dirty="0" smtClean="0"/>
              <a:t>B) Selection of </a:t>
            </a:r>
            <a:r>
              <a:rPr lang="en-US" sz="2800" dirty="0" smtClean="0">
                <a:solidFill>
                  <a:srgbClr val="FF0000"/>
                </a:solidFill>
              </a:rPr>
              <a:t>Project and Project Group</a:t>
            </a:r>
          </a:p>
          <a:p>
            <a:r>
              <a:rPr lang="en-US" dirty="0" smtClean="0"/>
              <a:t>C) Selection of </a:t>
            </a:r>
            <a:r>
              <a:rPr lang="en-US" dirty="0" smtClean="0">
                <a:solidFill>
                  <a:srgbClr val="FF0000"/>
                </a:solidFill>
              </a:rPr>
              <a:t>Open Elective </a:t>
            </a:r>
            <a:r>
              <a:rPr lang="en-US" dirty="0" smtClean="0"/>
              <a:t>course out of available choices</a:t>
            </a:r>
          </a:p>
          <a:p>
            <a:r>
              <a:rPr lang="en-US" sz="2800" dirty="0" smtClean="0"/>
              <a:t>D) Best method to locate an entity using </a:t>
            </a:r>
            <a:r>
              <a:rPr lang="en-US" sz="2800" dirty="0" smtClean="0">
                <a:solidFill>
                  <a:srgbClr val="FF0000"/>
                </a:solidFill>
              </a:rPr>
              <a:t>Wearable Glasses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72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43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Course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5875"/>
            <a:ext cx="10515600" cy="4876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The course is divided into three major components</a:t>
            </a:r>
          </a:p>
          <a:p>
            <a:r>
              <a:rPr lang="en-US" dirty="0" smtClean="0"/>
              <a:t>1. Design of Algorithms using standard paradigms like: Greedy, Divide and Conquer, Dynamic programming, Backtracking.</a:t>
            </a:r>
          </a:p>
          <a:p>
            <a:r>
              <a:rPr lang="en-US" dirty="0" smtClean="0"/>
              <a:t>2. Mathematical analysis of algorithms using Complexity analysis, recurrence analysis, induction, amotorized analysis.</a:t>
            </a:r>
          </a:p>
          <a:p>
            <a:r>
              <a:rPr lang="en-US" dirty="0" smtClean="0"/>
              <a:t>3. Classification of algorithms in P and NP classes &amp; use of traversal techniques and advanced data structures.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Total units: 6</a:t>
            </a:r>
          </a:p>
          <a:p>
            <a:r>
              <a:rPr lang="en-US" dirty="0" smtClean="0"/>
              <a:t>Unit 1 : Analysis of algorithms</a:t>
            </a:r>
          </a:p>
          <a:p>
            <a:r>
              <a:rPr lang="en-US" dirty="0" smtClean="0"/>
              <a:t>Unit </a:t>
            </a:r>
            <a:r>
              <a:rPr lang="en-US" b="1" dirty="0" smtClean="0">
                <a:solidFill>
                  <a:srgbClr val="FF0000"/>
                </a:solidFill>
              </a:rPr>
              <a:t>2, 3, 4, 5</a:t>
            </a:r>
            <a:r>
              <a:rPr lang="en-US" dirty="0" smtClean="0"/>
              <a:t>: Design of algorithms</a:t>
            </a:r>
          </a:p>
          <a:p>
            <a:r>
              <a:rPr lang="en-US" dirty="0" smtClean="0"/>
              <a:t>Unit 6: P and NP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24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43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Course Pre-requisite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5875"/>
            <a:ext cx="10515600" cy="4876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000" dirty="0" smtClean="0"/>
              <a:t>Data Structures and program design [DSPD]</a:t>
            </a:r>
          </a:p>
          <a:p>
            <a:r>
              <a:rPr lang="en-US" sz="4000" dirty="0" smtClean="0"/>
              <a:t>Theoretical foundations of Computer Science [TOFCS]</a:t>
            </a:r>
          </a:p>
          <a:p>
            <a:r>
              <a:rPr lang="en-US" sz="4000" dirty="0" smtClean="0"/>
              <a:t>Discrete Mathematics and Graph Theory [DMGT]</a:t>
            </a:r>
          </a:p>
          <a:p>
            <a:r>
              <a:rPr lang="en-US" sz="4000" dirty="0" smtClean="0"/>
              <a:t>Basics of Mathematics: Induction, Recurrence etc.</a:t>
            </a:r>
          </a:p>
          <a:p>
            <a:r>
              <a:rPr lang="en-US" sz="4000" b="1" dirty="0" smtClean="0">
                <a:solidFill>
                  <a:srgbClr val="FF0000"/>
                </a:solidFill>
              </a:rPr>
              <a:t>Active Class participation and Regularity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5129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64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/>
              <a:t>Unit wise course: What are you learning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7325"/>
            <a:ext cx="10515600" cy="471963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US" sz="3200" b="1" u="sng" dirty="0" smtClean="0">
                <a:effectLst/>
              </a:rPr>
              <a:t>UNIT-I</a:t>
            </a:r>
            <a:r>
              <a:rPr lang="en-US" sz="3200" dirty="0" smtClean="0"/>
              <a:t>:</a:t>
            </a:r>
            <a:br>
              <a:rPr lang="en-US" sz="3200" dirty="0" smtClean="0"/>
            </a:br>
            <a:r>
              <a:rPr lang="en-US" sz="3200" dirty="0"/>
              <a:t>Mathematical foundations for arithmetic and geometric series, </a:t>
            </a:r>
            <a:r>
              <a:rPr lang="en-US" sz="3200" b="1" dirty="0">
                <a:solidFill>
                  <a:srgbClr val="FF0000"/>
                </a:solidFill>
              </a:rPr>
              <a:t>Recurrence relations </a:t>
            </a:r>
            <a:r>
              <a:rPr lang="en-US" sz="3200" dirty="0"/>
              <a:t>and their solutions, Principles of designing algorithms and complexity calculation, Asymptotic notations for analysis of algorithms, worst case and average case analysis, amortized analysis and it’s  applications</a:t>
            </a:r>
            <a:r>
              <a:rPr lang="en-US" sz="3200" dirty="0" smtClean="0"/>
              <a:t>.</a:t>
            </a:r>
          </a:p>
          <a:p>
            <a:pPr marL="0" indent="0" fontAlgn="base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43117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64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/>
              <a:t>Unit wise course: What are you learning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0772"/>
            <a:ext cx="10515600" cy="471963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u="sng" dirty="0" smtClean="0">
                <a:effectLst/>
              </a:rPr>
              <a:t>UNIT-II</a:t>
            </a:r>
            <a:r>
              <a:rPr lang="en-US" sz="4000" dirty="0" smtClean="0"/>
              <a:t>:</a:t>
            </a:r>
            <a:br>
              <a:rPr lang="en-US" sz="4000" dirty="0" smtClean="0"/>
            </a:br>
            <a:r>
              <a:rPr lang="en-US" sz="4000" dirty="0" smtClean="0"/>
              <a:t>Divide and Conquer- basic strategy, Binary Search,  Quick sort, Merge sort, </a:t>
            </a:r>
            <a:r>
              <a:rPr lang="en-US" sz="4000" dirty="0" err="1" smtClean="0"/>
              <a:t>Strassen’s</a:t>
            </a:r>
            <a:r>
              <a:rPr lang="en-US" sz="4000" dirty="0" smtClean="0"/>
              <a:t> matrix multiplication, Maximum sub-array problem, Closest pair of points problem, Convex hull problem.</a:t>
            </a:r>
            <a:endParaRPr lang="en-IN" sz="4000" dirty="0" smtClean="0"/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4" name="Oval 3"/>
          <p:cNvSpPr/>
          <p:nvPr/>
        </p:nvSpPr>
        <p:spPr>
          <a:xfrm>
            <a:off x="5056093" y="4854387"/>
            <a:ext cx="242047" cy="309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5611901" y="4605614"/>
            <a:ext cx="242047" cy="309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5643281" y="5495364"/>
            <a:ext cx="242047" cy="309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6243918" y="4914897"/>
            <a:ext cx="242047" cy="309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7091082" y="5002304"/>
            <a:ext cx="242047" cy="309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6589059" y="5674658"/>
            <a:ext cx="215153" cy="2286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6875929" y="4377013"/>
            <a:ext cx="215153" cy="2286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4603367" y="4491313"/>
            <a:ext cx="215153" cy="2286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4589920" y="5535704"/>
            <a:ext cx="215153" cy="2286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/>
          <p:cNvCxnSpPr>
            <a:stCxn id="12" idx="2"/>
            <a:endCxn id="6" idx="4"/>
          </p:cNvCxnSpPr>
          <p:nvPr/>
        </p:nvCxnSpPr>
        <p:spPr>
          <a:xfrm>
            <a:off x="4589920" y="5650005"/>
            <a:ext cx="1174385" cy="15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5"/>
            <a:endCxn id="9" idx="3"/>
          </p:cNvCxnSpPr>
          <p:nvPr/>
        </p:nvCxnSpPr>
        <p:spPr>
          <a:xfrm>
            <a:off x="5849881" y="5759354"/>
            <a:ext cx="770686" cy="110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7"/>
            <a:endCxn id="8" idx="3"/>
          </p:cNvCxnSpPr>
          <p:nvPr/>
        </p:nvCxnSpPr>
        <p:spPr>
          <a:xfrm flipV="1">
            <a:off x="6772704" y="5266294"/>
            <a:ext cx="353825" cy="441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4"/>
            <a:endCxn id="8" idx="7"/>
          </p:cNvCxnSpPr>
          <p:nvPr/>
        </p:nvCxnSpPr>
        <p:spPr>
          <a:xfrm>
            <a:off x="6983506" y="4605614"/>
            <a:ext cx="314176" cy="441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1" idx="6"/>
          </p:cNvCxnSpPr>
          <p:nvPr/>
        </p:nvCxnSpPr>
        <p:spPr>
          <a:xfrm flipH="1">
            <a:off x="4818520" y="4387471"/>
            <a:ext cx="2057409" cy="218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2" idx="7"/>
          </p:cNvCxnSpPr>
          <p:nvPr/>
        </p:nvCxnSpPr>
        <p:spPr>
          <a:xfrm>
            <a:off x="4697496" y="4748675"/>
            <a:ext cx="76069" cy="820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39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64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/>
              <a:t>Unit wise </a:t>
            </a:r>
            <a:r>
              <a:rPr lang="en-US" b="1" dirty="0"/>
              <a:t>course</a:t>
            </a:r>
            <a:r>
              <a:rPr lang="en-US" b="1" dirty="0" smtClean="0"/>
              <a:t>: What </a:t>
            </a:r>
            <a:r>
              <a:rPr lang="en-US" b="1" dirty="0"/>
              <a:t>are you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7325"/>
            <a:ext cx="10515600" cy="471963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600" b="1" u="sng" dirty="0" smtClean="0">
                <a:solidFill>
                  <a:schemeClr val="tx1"/>
                </a:solidFill>
                <a:effectLst/>
              </a:rPr>
              <a:t>UNIT-III:</a:t>
            </a:r>
            <a:r>
              <a:rPr lang="en-US" sz="3600" b="1" dirty="0" smtClean="0">
                <a:solidFill>
                  <a:schemeClr val="tx1"/>
                </a:solidFill>
              </a:rPr>
              <a:t/>
            </a:r>
            <a:br>
              <a:rPr lang="en-US" sz="3600" b="1" dirty="0" smtClean="0">
                <a:solidFill>
                  <a:schemeClr val="tx1"/>
                </a:solidFill>
              </a:rPr>
            </a:br>
            <a:r>
              <a:rPr lang="en-IN" sz="3600" b="1" dirty="0">
                <a:solidFill>
                  <a:schemeClr val="tx1"/>
                </a:solidFill>
                <a:latin typeface="Book Antiqua" pitchFamily="18" charset="0"/>
              </a:rPr>
              <a:t>Greedy Algorithms</a:t>
            </a:r>
            <a:r>
              <a:rPr lang="en-IN" sz="3600" b="1" dirty="0" smtClean="0">
                <a:solidFill>
                  <a:schemeClr val="tx1"/>
                </a:solidFill>
                <a:latin typeface="Book Antiqua" pitchFamily="18" charset="0"/>
              </a:rPr>
              <a:t>:</a:t>
            </a:r>
            <a:endParaRPr lang="en-IN" sz="3600" b="1" dirty="0">
              <a:solidFill>
                <a:schemeClr val="tx1"/>
              </a:solidFill>
              <a:latin typeface="Book Antiqua" pitchFamily="18" charset="0"/>
            </a:endParaRPr>
          </a:p>
          <a:p>
            <a:pPr fontAlgn="base"/>
            <a:r>
              <a:rPr lang="en-US" sz="3600" dirty="0">
                <a:solidFill>
                  <a:schemeClr val="tx1"/>
                </a:solidFill>
              </a:rPr>
              <a:t>Greedy method – basic strategy, fractional knapsack problem, Minimum cost spanning trees, Huffman Coding , activity selection problem ,Find maximum sum possible equal to sum of three stacks, K Centers Problem</a:t>
            </a:r>
            <a:r>
              <a:rPr lang="en-US" sz="3600" dirty="0" smtClean="0">
                <a:solidFill>
                  <a:schemeClr val="tx1"/>
                </a:solidFill>
              </a:rPr>
              <a:t>. [Parallel computing, GPU core computing]</a:t>
            </a:r>
            <a:endParaRPr lang="en-IN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97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64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/>
              <a:t>Unit wise </a:t>
            </a:r>
            <a:r>
              <a:rPr lang="en-US" b="1" dirty="0"/>
              <a:t>course</a:t>
            </a:r>
            <a:r>
              <a:rPr lang="en-US" b="1" dirty="0" smtClean="0"/>
              <a:t>: What </a:t>
            </a:r>
            <a:r>
              <a:rPr lang="en-US" b="1" dirty="0"/>
              <a:t>are you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7325"/>
            <a:ext cx="10515600" cy="471963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u="sng" dirty="0" smtClean="0">
                <a:solidFill>
                  <a:schemeClr val="tx1"/>
                </a:solidFill>
                <a:effectLst/>
              </a:rPr>
              <a:t>UNIT-IV</a:t>
            </a:r>
            <a:endParaRPr lang="en-IN" sz="2400" b="1" dirty="0">
              <a:solidFill>
                <a:schemeClr val="tx1"/>
              </a:solidFill>
              <a:latin typeface="Book Antiqua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Book Antiqua" pitchFamily="18" charset="0"/>
              </a:rPr>
              <a:t>Dynamic </a:t>
            </a:r>
            <a:r>
              <a:rPr lang="en-US" sz="2400" b="1" dirty="0">
                <a:solidFill>
                  <a:schemeClr val="tx1"/>
                </a:solidFill>
                <a:latin typeface="Book Antiqua" pitchFamily="18" charset="0"/>
              </a:rPr>
              <a:t>Programming</a:t>
            </a:r>
            <a:r>
              <a:rPr lang="en-US" sz="2400" b="1" dirty="0" smtClean="0">
                <a:solidFill>
                  <a:schemeClr val="tx1"/>
                </a:solidFill>
                <a:latin typeface="Book Antiqua" pitchFamily="18" charset="0"/>
              </a:rPr>
              <a:t>:</a:t>
            </a:r>
          </a:p>
          <a:p>
            <a:r>
              <a:rPr lang="en-US" sz="3600" dirty="0"/>
              <a:t>Dynamic Programming -basic strategy, Bellmen ford algorithm, all pairs shortest path, multistage graphs, optimal binary search trees, traveling salesman problem, String Editing, Longest Common Subsequence problem and its variations</a:t>
            </a:r>
            <a:r>
              <a:rPr lang="en-US" sz="3600" dirty="0" smtClean="0"/>
              <a:t>.</a:t>
            </a:r>
          </a:p>
          <a:p>
            <a:r>
              <a:rPr lang="en-US" sz="3600" dirty="0" smtClean="0"/>
              <a:t>Signature recognition, face recognition, image search on browsers, </a:t>
            </a:r>
            <a:r>
              <a:rPr lang="en-US" sz="3600" b="1" dirty="0" smtClean="0">
                <a:solidFill>
                  <a:srgbClr val="FF0000"/>
                </a:solidFill>
              </a:rPr>
              <a:t>Video search</a:t>
            </a:r>
            <a:endParaRPr lang="en-IN" sz="3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sz="3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b="1" dirty="0">
              <a:solidFill>
                <a:schemeClr val="tx1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11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64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/>
              <a:t>Unit wise course: What </a:t>
            </a:r>
            <a:r>
              <a:rPr lang="en-US" b="1" dirty="0"/>
              <a:t>are you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7325"/>
            <a:ext cx="10515600" cy="471963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b="1" u="sng" dirty="0" smtClean="0">
                <a:solidFill>
                  <a:schemeClr val="tx1"/>
                </a:solidFill>
                <a:effectLst/>
              </a:rPr>
              <a:t>UNIT-V: Backtracking</a:t>
            </a:r>
            <a:endParaRPr lang="en-IN" sz="4800" b="1" dirty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en-US" sz="3600" dirty="0">
                <a:solidFill>
                  <a:schemeClr val="tx1"/>
                </a:solidFill>
              </a:rPr>
              <a:t>Basic Traversal and Search Techniques, breadth first search and depth first search, connected components. Backtracking basic strategy, 8-Queen's problem, graph coloring, Hamiltonian cycles, sum of subset   problem, Introduction to Approximation algorithm.</a:t>
            </a:r>
            <a:endParaRPr lang="en-IN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70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64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/>
              <a:t>Unit wise course: What </a:t>
            </a:r>
            <a:r>
              <a:rPr lang="en-US" b="1" dirty="0"/>
              <a:t>are you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7325"/>
            <a:ext cx="10515600" cy="471963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u="sng" dirty="0" smtClean="0">
                <a:effectLst/>
              </a:rPr>
              <a:t>UNIT-VI</a:t>
            </a:r>
            <a:r>
              <a:rPr lang="en-US" sz="4000" dirty="0" smtClean="0"/>
              <a:t>: </a:t>
            </a:r>
            <a:br>
              <a:rPr lang="en-US" sz="4000" dirty="0" smtClean="0"/>
            </a:br>
            <a:r>
              <a:rPr lang="en-US" sz="4000" dirty="0"/>
              <a:t>NP-hard and NP-complete problems, basic concepts, non-deterministic algorithms, NP-hard and NP complete, decision and optimization problems, polynomial </a:t>
            </a:r>
            <a:r>
              <a:rPr lang="en-US" sz="4000" dirty="0" smtClean="0"/>
              <a:t>reduction, graph </a:t>
            </a:r>
            <a:r>
              <a:rPr lang="en-US" sz="4000" dirty="0"/>
              <a:t>based problems on NP </a:t>
            </a:r>
            <a:r>
              <a:rPr lang="en-US" sz="4000" dirty="0" smtClean="0"/>
              <a:t>Principle, </a:t>
            </a:r>
            <a:r>
              <a:rPr lang="en-US" sz="4000" dirty="0"/>
              <a:t>vertex cover problem,  clique cover problem</a:t>
            </a:r>
            <a:endParaRPr lang="en-IN" sz="4000" dirty="0"/>
          </a:p>
          <a:p>
            <a:pPr marL="0" indent="0">
              <a:buNone/>
            </a:pPr>
            <a:r>
              <a:rPr lang="en-US" sz="4000" dirty="0" smtClean="0"/>
              <a:t>.[10 30 20 50 40]  [1 3 2 5 4] [10 20 30 40 50] O(n)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0168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</TotalTime>
  <Words>640</Words>
  <Application>Microsoft Office PowerPoint</Application>
  <PresentationFormat>Widescreen</PresentationFormat>
  <Paragraphs>96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Aharoni</vt:lpstr>
      <vt:lpstr>Arial</vt:lpstr>
      <vt:lpstr>Arial Black</vt:lpstr>
      <vt:lpstr>Bodoni MT Black</vt:lpstr>
      <vt:lpstr>Book Antiqua</vt:lpstr>
      <vt:lpstr>Calibri</vt:lpstr>
      <vt:lpstr>Calibri Light</vt:lpstr>
      <vt:lpstr>Times New Roman</vt:lpstr>
      <vt:lpstr>Wingdings</vt:lpstr>
      <vt:lpstr>Office Theme</vt:lpstr>
      <vt:lpstr>Design and Analysis of Algorithms (04 Credits / 4 hours per week Lab: 01 Credit/2 hours per week  Total 5 Credits out of 22 credits {22.7%})</vt:lpstr>
      <vt:lpstr>Course Contents</vt:lpstr>
      <vt:lpstr>Course Pre-requisite</vt:lpstr>
      <vt:lpstr>Unit wise course: What are you learning</vt:lpstr>
      <vt:lpstr>Unit wise course: What are you learning</vt:lpstr>
      <vt:lpstr>Unit wise course: What are you learning</vt:lpstr>
      <vt:lpstr>Unit wise course: What are you learning</vt:lpstr>
      <vt:lpstr>Unit wise course: What are you learning</vt:lpstr>
      <vt:lpstr>Unit wise course: What are you learning</vt:lpstr>
      <vt:lpstr>Course Outcomes: What you learned</vt:lpstr>
      <vt:lpstr>Grading Scheme: Internal:  Technologies: Python, Web Technologies: MEAN / Angular+JSON+Backend</vt:lpstr>
      <vt:lpstr>Probable Grading Scheme</vt:lpstr>
      <vt:lpstr>Text Books: www.mbchandak.com: July 2020</vt:lpstr>
      <vt:lpstr>Introduction: Algorithm</vt:lpstr>
      <vt:lpstr>Idea of Basis, Process and Proof</vt:lpstr>
      <vt:lpstr>Quiz: hodcs@rknec.edu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</dc:title>
  <dc:creator>M. B. Chandak</dc:creator>
  <cp:lastModifiedBy>Acer</cp:lastModifiedBy>
  <cp:revision>37</cp:revision>
  <dcterms:created xsi:type="dcterms:W3CDTF">2016-01-03T13:59:41Z</dcterms:created>
  <dcterms:modified xsi:type="dcterms:W3CDTF">2020-07-03T03:22:22Z</dcterms:modified>
</cp:coreProperties>
</file>