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0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0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6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6555-7E12-49CD-81CE-FF0967E57C35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C3C-D919-4936-9FAF-99E4A6C8C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9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set_sum_problem" TargetMode="External"/><Relationship Id="rId2" Type="http://schemas.openxmlformats.org/officeDocument/2006/relationships/hyperlink" Target="https://en.wikipedia.org/wiki/NP_(complexit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lynomial_time" TargetMode="External"/><Relationship Id="rId4" Type="http://schemas.openxmlformats.org/officeDocument/2006/relationships/hyperlink" Target="https://en.wikipedia.org/wiki/Reduction_(complexit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NP problem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 smtClean="0"/>
              <a:t>M.B.Chandak</a:t>
            </a:r>
            <a:endParaRPr lang="en-IN" dirty="0" smtClean="0"/>
          </a:p>
          <a:p>
            <a:pPr algn="r"/>
            <a:r>
              <a:rPr lang="en-IN" dirty="0" smtClean="0"/>
              <a:t>hodcs@rknec.edu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25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391775" cy="581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6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Polynomial time algorithms – “P”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11261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polynomial-time algorithm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algorithm whose execution time is either given by a polynomial on the size of the input, or can be bounded by such a polynomial. Problems that can be solved by a polynomial-time algorithm are called </a:t>
            </a:r>
            <a:r>
              <a:rPr lang="en-US" i="1" dirty="0" smtClean="0"/>
              <a:t>tractable</a:t>
            </a:r>
            <a:r>
              <a:rPr lang="en-US" dirty="0" smtClean="0"/>
              <a:t> problems.</a:t>
            </a:r>
          </a:p>
          <a:p>
            <a:r>
              <a:rPr lang="en-US" dirty="0" smtClean="0"/>
              <a:t>O(input) </a:t>
            </a:r>
            <a:r>
              <a:rPr lang="en-US" dirty="0" smtClean="0">
                <a:sym typeface="Wingdings" panose="05000000000000000000" pitchFamily="2" charset="2"/>
              </a:rPr>
              <a:t>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  : Example: Bubble Sort or Quick Sort or Binary Search</a:t>
            </a:r>
          </a:p>
          <a:p>
            <a:r>
              <a:rPr lang="en-US" dirty="0" smtClean="0"/>
              <a:t>Tractable algorithms:</a:t>
            </a:r>
          </a:p>
          <a:p>
            <a:r>
              <a:rPr lang="en-US" dirty="0" smtClean="0"/>
              <a:t>Complexity table for two classes of algorithms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 smtClean="0">
                <a:sym typeface="Wingdings" panose="05000000000000000000" pitchFamily="2" charset="2"/>
              </a:rPr>
              <a:t>	</a:t>
            </a:r>
            <a:endParaRPr lang="en-IN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6" y="3486150"/>
            <a:ext cx="4000499" cy="288607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858000" y="4581522"/>
            <a:ext cx="1114425" cy="52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6858001" y="5451470"/>
            <a:ext cx="1114425" cy="52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286251" y="4480720"/>
            <a:ext cx="2457450" cy="7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Polynomial-time algorithm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71965" y="5328437"/>
            <a:ext cx="2457450" cy="7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Non-polynomial-time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3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Non-Deterministic Polynomial time – “NP”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11261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Non Deterministic </a:t>
            </a:r>
            <a:r>
              <a:rPr lang="en-US" b="1" i="1" dirty="0" smtClean="0">
                <a:solidFill>
                  <a:srgbClr val="FF0000"/>
                </a:solidFill>
              </a:rPr>
              <a:t>polynomial-time algorithm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type of decision problem.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decision problem can have two answers: YES/NO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time required to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derive the solution </a:t>
            </a:r>
            <a:r>
              <a:rPr lang="en-US" dirty="0" smtClean="0">
                <a:sym typeface="Wingdings" panose="05000000000000000000" pitchFamily="2" charset="2"/>
              </a:rPr>
              <a:t>of decision problem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logically</a:t>
            </a:r>
            <a:r>
              <a:rPr lang="en-US" dirty="0" smtClean="0">
                <a:sym typeface="Wingdings" panose="05000000000000000000" pitchFamily="2" charset="2"/>
              </a:rPr>
              <a:t> would be </a:t>
            </a:r>
            <a:r>
              <a:rPr lang="en-US" u="sng" dirty="0" smtClean="0">
                <a:sym typeface="Wingdings" panose="05000000000000000000" pitchFamily="2" charset="2"/>
              </a:rPr>
              <a:t>exponential, factorial or super exponential</a:t>
            </a:r>
            <a:r>
              <a:rPr lang="en-US" dirty="0" smtClean="0">
                <a:sym typeface="Wingdings" panose="05000000000000000000" pitchFamily="2" charset="2"/>
              </a:rPr>
              <a:t>, but once the decision is made, the time required to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verify</a:t>
            </a:r>
            <a:r>
              <a:rPr lang="en-US" dirty="0" smtClean="0">
                <a:sym typeface="Wingdings" panose="05000000000000000000" pitchFamily="2" charset="2"/>
              </a:rPr>
              <a:t> the correctness of decision is polynomial.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example: time required to solve Travelling Salesman problem logically is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2</a:t>
            </a:r>
            <a:r>
              <a:rPr lang="en-US" baseline="30000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). But once solved the time required to verify the solution will be polynomial, hence it is classified as NP problem.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Another method to solve the NP problem is by “Guess” theory.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example: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aseline="30000" dirty="0" smtClean="0">
                <a:sym typeface="Wingdings" panose="05000000000000000000" pitchFamily="2" charset="2"/>
              </a:rPr>
              <a:t>	</a:t>
            </a:r>
            <a:endParaRPr lang="en-IN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567284" y="5351488"/>
            <a:ext cx="10912839" cy="13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 simple example is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Primality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testing. To decide whether a number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prime, one simply selects non-deterministically a number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≤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−−√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checks whether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divisible by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 For any composite number, this algorithm finds a factor of the number by making the right guess.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polynomial time part means that if the nondeterministic algorithm makes all the right guesses, then the amount of time it takes is bounded by a polynomial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17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Reduction Principle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182686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 Problem “A” be problem to be solved.</a:t>
            </a:r>
          </a:p>
          <a:p>
            <a:r>
              <a:rPr lang="en-US" dirty="0" smtClean="0"/>
              <a:t>Let “B” be the problem, which has polynomial time solution.</a:t>
            </a:r>
          </a:p>
          <a:p>
            <a:r>
              <a:rPr lang="en-US" dirty="0" smtClean="0"/>
              <a:t>Then problem “A” can be solved by reducing it to problem “B” in “polynomial time. This is called as reduction principle.</a:t>
            </a:r>
          </a:p>
          <a:p>
            <a:r>
              <a:rPr lang="en-US" dirty="0" smtClean="0"/>
              <a:t>Let “A” and “B” are two problems, then </a:t>
            </a:r>
            <a:r>
              <a:rPr lang="en-US" b="1" dirty="0" smtClean="0">
                <a:solidFill>
                  <a:srgbClr val="0070C0"/>
                </a:solidFill>
              </a:rPr>
              <a:t>problem “A” reduces to problem “B” </a:t>
            </a:r>
            <a:r>
              <a:rPr lang="en-US" dirty="0" smtClean="0"/>
              <a:t>if there is a way to solve </a:t>
            </a:r>
            <a:r>
              <a:rPr lang="en-US" b="1" dirty="0" smtClean="0">
                <a:solidFill>
                  <a:srgbClr val="FF0000"/>
                </a:solidFill>
              </a:rPr>
              <a:t>problem “A” by deterministic algorithm</a:t>
            </a:r>
            <a:r>
              <a:rPr lang="en-US" dirty="0" smtClean="0"/>
              <a:t>, which solve </a:t>
            </a:r>
            <a:r>
              <a:rPr lang="en-US" b="1" dirty="0" smtClean="0">
                <a:solidFill>
                  <a:srgbClr val="FF0000"/>
                </a:solidFill>
              </a:rPr>
              <a:t>problem “B” in polynomial time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 B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A is reducible to B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aseline="30000" dirty="0" smtClean="0">
                <a:sym typeface="Wingdings" panose="05000000000000000000" pitchFamily="2" charset="2"/>
              </a:rPr>
              <a:t>	</a:t>
            </a:r>
            <a:endParaRPr lang="en-IN" baseline="30000" dirty="0"/>
          </a:p>
        </p:txBody>
      </p:sp>
      <p:sp>
        <p:nvSpPr>
          <p:cNvPr id="9" name="Oval 8"/>
          <p:cNvSpPr/>
          <p:nvPr/>
        </p:nvSpPr>
        <p:spPr>
          <a:xfrm>
            <a:off x="5043487" y="4557712"/>
            <a:ext cx="1285875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624762" y="4557712"/>
            <a:ext cx="1285875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462712" y="4893467"/>
            <a:ext cx="1028700" cy="44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REDUCE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111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NP-HARD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4123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Non Deterministic </a:t>
            </a:r>
            <a:r>
              <a:rPr lang="en-US" b="1" i="1" dirty="0" smtClean="0">
                <a:solidFill>
                  <a:srgbClr val="FF0000"/>
                </a:solidFill>
              </a:rPr>
              <a:t>polynomial-time algorithm</a:t>
            </a:r>
            <a:r>
              <a:rPr lang="en-US" b="1" dirty="0" smtClean="0">
                <a:solidFill>
                  <a:srgbClr val="FF0000"/>
                </a:solidFill>
              </a:rPr>
              <a:t> of “Hard” category </a:t>
            </a:r>
            <a:r>
              <a:rPr lang="en-US" dirty="0" smtClean="0"/>
              <a:t>is type of decision problem.  </a:t>
            </a:r>
            <a:r>
              <a:rPr lang="en-US" b="1" dirty="0" smtClean="0"/>
              <a:t>[Decision problem]</a:t>
            </a:r>
          </a:p>
          <a:p>
            <a:pPr algn="just"/>
            <a:r>
              <a:rPr lang="en-US" b="1" dirty="0" smtClean="0"/>
              <a:t>NP-hardness</a:t>
            </a:r>
            <a:r>
              <a:rPr lang="en-US" dirty="0" smtClean="0"/>
              <a:t> (</a:t>
            </a:r>
            <a:r>
              <a:rPr lang="en-US" dirty="0" smtClean="0">
                <a:hlinkClick r:id="rId2" tooltip="NP (complexity)"/>
              </a:rPr>
              <a:t>non-deterministic polynomial-time</a:t>
            </a:r>
            <a:r>
              <a:rPr lang="en-US" dirty="0" smtClean="0"/>
              <a:t> hardness) is the defining property of a class of problems that are informally </a:t>
            </a:r>
            <a:r>
              <a:rPr lang="en-US" b="1" dirty="0" smtClean="0">
                <a:solidFill>
                  <a:srgbClr val="FF0000"/>
                </a:solidFill>
              </a:rPr>
              <a:t>"at least as hard as the hardest problems in </a:t>
            </a:r>
            <a:r>
              <a:rPr lang="en-US" b="1" dirty="0" smtClean="0">
                <a:solidFill>
                  <a:srgbClr val="FF0000"/>
                </a:solidFill>
                <a:hlinkClick r:id="rId2" tooltip="NP (complexity)"/>
              </a:rPr>
              <a:t>NP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. A simple example of an NP-hard problem is the </a:t>
            </a:r>
            <a:r>
              <a:rPr lang="en-US" dirty="0" smtClean="0">
                <a:hlinkClick r:id="rId3" tooltip="Subset sum problem"/>
              </a:rPr>
              <a:t>subset sum problem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more precise specification is: a problem </a:t>
            </a:r>
            <a:r>
              <a:rPr lang="en-US" i="1" dirty="0" smtClean="0"/>
              <a:t>H</a:t>
            </a:r>
            <a:r>
              <a:rPr lang="en-US" dirty="0" smtClean="0"/>
              <a:t> is NP-hard when every problem </a:t>
            </a:r>
            <a:r>
              <a:rPr lang="en-US" i="1" dirty="0" smtClean="0"/>
              <a:t>L</a:t>
            </a:r>
            <a:r>
              <a:rPr lang="en-US" dirty="0" smtClean="0"/>
              <a:t> in NP can be </a:t>
            </a:r>
            <a:r>
              <a:rPr lang="en-US" dirty="0" smtClean="0">
                <a:hlinkClick r:id="rId4" tooltip="Reduction (complexity)"/>
              </a:rPr>
              <a:t>reduced</a:t>
            </a:r>
            <a:r>
              <a:rPr lang="en-US" dirty="0" smtClean="0"/>
              <a:t> in </a:t>
            </a:r>
            <a:r>
              <a:rPr lang="en-US" dirty="0" smtClean="0">
                <a:hlinkClick r:id="rId5" tooltip="Polynomial time"/>
              </a:rPr>
              <a:t>polynomial time</a:t>
            </a:r>
            <a:r>
              <a:rPr lang="en-US" dirty="0" smtClean="0"/>
              <a:t> to </a:t>
            </a:r>
            <a:r>
              <a:rPr lang="en-US" i="1" dirty="0" smtClean="0"/>
              <a:t>H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2571750" y="4743449"/>
            <a:ext cx="1785938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NP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5715000" y="4743449"/>
            <a:ext cx="1285875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</a:t>
            </a:r>
            <a:endParaRPr lang="en-IN" sz="2400" dirty="0"/>
          </a:p>
        </p:txBody>
      </p:sp>
      <p:sp>
        <p:nvSpPr>
          <p:cNvPr id="7" name="Right Arrow 6"/>
          <p:cNvSpPr/>
          <p:nvPr/>
        </p:nvSpPr>
        <p:spPr>
          <a:xfrm>
            <a:off x="4007644" y="5079204"/>
            <a:ext cx="1707356" cy="44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REDUCE</a:t>
            </a:r>
            <a:endParaRPr lang="en-IN" sz="1600" dirty="0"/>
          </a:p>
        </p:txBody>
      </p:sp>
      <p:sp>
        <p:nvSpPr>
          <p:cNvPr id="4" name="Oval 3"/>
          <p:cNvSpPr/>
          <p:nvPr/>
        </p:nvSpPr>
        <p:spPr>
          <a:xfrm>
            <a:off x="2814638" y="5014913"/>
            <a:ext cx="285750" cy="342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00875" y="5643561"/>
            <a:ext cx="17716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 need not be necessarily NP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300413" y="5500686"/>
            <a:ext cx="421481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NP-COMPLETE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4123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Non Deterministic </a:t>
            </a:r>
            <a:r>
              <a:rPr lang="en-US" b="1" i="1" dirty="0" smtClean="0">
                <a:solidFill>
                  <a:srgbClr val="FF0000"/>
                </a:solidFill>
              </a:rPr>
              <a:t>polynomial-time algorithm</a:t>
            </a:r>
            <a:r>
              <a:rPr lang="en-US" b="1" dirty="0" smtClean="0">
                <a:solidFill>
                  <a:srgbClr val="FF0000"/>
                </a:solidFill>
              </a:rPr>
              <a:t> of “Complete” category </a:t>
            </a:r>
            <a:r>
              <a:rPr lang="en-US" dirty="0" smtClean="0"/>
              <a:t>is type of Optimization problem.  </a:t>
            </a:r>
            <a:r>
              <a:rPr lang="en-US" b="1" dirty="0" smtClean="0"/>
              <a:t>[Optimization problem]</a:t>
            </a:r>
          </a:p>
          <a:p>
            <a:pPr algn="just"/>
            <a:r>
              <a:rPr lang="en-US" b="1" dirty="0" smtClean="0"/>
              <a:t>NP-Completeness </a:t>
            </a:r>
            <a:r>
              <a:rPr lang="en-US" dirty="0" smtClean="0"/>
              <a:t>is the defining property of a class of problems that are informally </a:t>
            </a:r>
            <a:r>
              <a:rPr lang="en-US" b="1" dirty="0" smtClean="0">
                <a:solidFill>
                  <a:srgbClr val="FF0000"/>
                </a:solidFill>
              </a:rPr>
              <a:t>“NP Hard and NP"</a:t>
            </a:r>
            <a:r>
              <a:rPr lang="en-US" dirty="0" smtClean="0"/>
              <a:t>. A simple example of an NP-hard problem is the Knapsack problem with maximum profit [Optimization]. </a:t>
            </a:r>
          </a:p>
          <a:p>
            <a:r>
              <a:rPr lang="en-US" dirty="0" smtClean="0"/>
              <a:t>A more precise specification is: a problem </a:t>
            </a:r>
            <a:r>
              <a:rPr lang="en-US" i="1" dirty="0" smtClean="0"/>
              <a:t>C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NP-Complete</a:t>
            </a:r>
            <a:r>
              <a:rPr lang="en-US" dirty="0" smtClean="0"/>
              <a:t> if it is NP and NP hard. The intersection of </a:t>
            </a:r>
            <a:r>
              <a:rPr lang="en-US" b="1" dirty="0" smtClean="0">
                <a:solidFill>
                  <a:srgbClr val="FF0000"/>
                </a:solidFill>
              </a:rPr>
              <a:t>NP AND NP-HARD </a:t>
            </a:r>
            <a:r>
              <a:rPr lang="en-US" dirty="0" smtClean="0"/>
              <a:t>problem is called as NP Complete. </a:t>
            </a:r>
          </a:p>
        </p:txBody>
      </p:sp>
      <p:sp>
        <p:nvSpPr>
          <p:cNvPr id="4" name="Oval 3"/>
          <p:cNvSpPr/>
          <p:nvPr/>
        </p:nvSpPr>
        <p:spPr>
          <a:xfrm>
            <a:off x="2814638" y="5014913"/>
            <a:ext cx="285750" cy="342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661172" y="4622005"/>
            <a:ext cx="1814512" cy="16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3253978" y="5314948"/>
            <a:ext cx="421481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361009" y="4622005"/>
            <a:ext cx="1785938" cy="1671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NP</a:t>
            </a:r>
            <a:endParaRPr lang="en-IN" sz="2400" dirty="0"/>
          </a:p>
        </p:txBody>
      </p:sp>
      <p:sp>
        <p:nvSpPr>
          <p:cNvPr id="10" name="Oval 9"/>
          <p:cNvSpPr/>
          <p:nvPr/>
        </p:nvSpPr>
        <p:spPr>
          <a:xfrm>
            <a:off x="2614613" y="4900613"/>
            <a:ext cx="485775" cy="41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678317" y="4432299"/>
            <a:ext cx="363617" cy="60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151285" y="4179887"/>
            <a:ext cx="1417680" cy="4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NP-C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72200" y="4432299"/>
            <a:ext cx="5614988" cy="201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A </a:t>
            </a:r>
            <a:r>
              <a:rPr lang="en-IN" sz="2000" dirty="0" err="1" smtClean="0"/>
              <a:t>np</a:t>
            </a:r>
            <a:r>
              <a:rPr lang="en-IN" sz="2000" dirty="0" smtClean="0"/>
              <a:t>-complete problem is </a:t>
            </a:r>
            <a:r>
              <a:rPr lang="en-IN" sz="2000" dirty="0" err="1" smtClean="0"/>
              <a:t>np</a:t>
            </a:r>
            <a:r>
              <a:rPr lang="en-IN" sz="2000" dirty="0" smtClean="0"/>
              <a:t>-hard, but </a:t>
            </a:r>
            <a:r>
              <a:rPr lang="en-IN" sz="2000" dirty="0" err="1" smtClean="0"/>
              <a:t>np</a:t>
            </a:r>
            <a:r>
              <a:rPr lang="en-IN" sz="2000" dirty="0" smtClean="0"/>
              <a:t>-hard problem is not necessarily </a:t>
            </a:r>
            <a:r>
              <a:rPr lang="en-IN" sz="2000" dirty="0" err="1" smtClean="0"/>
              <a:t>np</a:t>
            </a:r>
            <a:r>
              <a:rPr lang="en-IN" sz="2000" dirty="0" smtClean="0"/>
              <a:t>-complete.</a:t>
            </a:r>
          </a:p>
          <a:p>
            <a:pPr algn="ctr"/>
            <a:r>
              <a:rPr lang="en-IN" sz="2000" dirty="0" smtClean="0"/>
              <a:t>A optimization problem will always involves decisions, but a decision problem will not necessarily involve optimization.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4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How to prove NP-Completeness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11260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Example: finding clique in a graph.</a:t>
            </a:r>
          </a:p>
          <a:p>
            <a:r>
              <a:rPr lang="en-US" dirty="0" smtClean="0"/>
              <a:t>The clique problem can be decision problem as well as optimization problem. For example: part of graph satisfy clique property or not is decision and Clique of maximum or minimum size</a:t>
            </a:r>
          </a:p>
          <a:p>
            <a:r>
              <a:rPr lang="en-US" dirty="0" smtClean="0"/>
              <a:t>If “A” and “B” are two problems and we want to prove “B” is NP-Complete then TWO CONDITIONS must satisfy: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 is reducible to B in polynomial time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 is NP</a:t>
            </a:r>
          </a:p>
          <a:p>
            <a:r>
              <a:rPr lang="en-US" dirty="0" smtClean="0"/>
              <a:t>Then B is NP-Complete</a:t>
            </a:r>
          </a:p>
          <a:p>
            <a:endParaRPr lang="en-IN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54" t="44922" r="75330" b="38476"/>
          <a:stretch/>
        </p:blipFill>
        <p:spPr>
          <a:xfrm>
            <a:off x="9440733" y="0"/>
            <a:ext cx="275126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11658600" cy="692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How to prove NP-Completeness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11260"/>
            <a:ext cx="11658600" cy="5346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Problem B is clique problem</a:t>
            </a:r>
          </a:p>
          <a:p>
            <a:r>
              <a:rPr lang="en-US" dirty="0" smtClean="0"/>
              <a:t>Step 1: Prove it is NP</a:t>
            </a:r>
          </a:p>
          <a:p>
            <a:r>
              <a:rPr lang="en-US" dirty="0" smtClean="0"/>
              <a:t>Verification of solution in polynomial time.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Generating clique from the graph will require exponential time.</a:t>
            </a:r>
          </a:p>
          <a:p>
            <a:r>
              <a:rPr lang="en-US" dirty="0" smtClean="0"/>
              <a:t>Hence it NP problem</a:t>
            </a:r>
          </a:p>
          <a:p>
            <a:r>
              <a:rPr lang="en-US" dirty="0" smtClean="0"/>
              <a:t>Find Problem “A” and reduce it to problem “B” in polynomial time. Then problem “B” is NP complete.</a:t>
            </a:r>
          </a:p>
          <a:p>
            <a:r>
              <a:rPr lang="en-US" dirty="0" smtClean="0"/>
              <a:t>Consider “A” as 3SAT problem and reduce it to Clique [B]</a:t>
            </a:r>
            <a:r>
              <a:rPr lang="en-US" dirty="0"/>
              <a:t> </a:t>
            </a:r>
            <a:r>
              <a:rPr lang="en-US" dirty="0" smtClean="0"/>
              <a:t>in polynomial time. Then “B” is NP-Complete.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aseline="30000" dirty="0" smtClean="0">
                <a:sym typeface="Wingdings" panose="05000000000000000000" pitchFamily="2" charset="2"/>
              </a:rPr>
              <a:t>	</a:t>
            </a:r>
            <a:endParaRPr lang="en-IN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54" t="44922" r="75330" b="38476"/>
          <a:stretch/>
        </p:blipFill>
        <p:spPr>
          <a:xfrm>
            <a:off x="9440733" y="0"/>
            <a:ext cx="275126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812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MathJax_Main</vt:lpstr>
      <vt:lpstr>MathJax_Math</vt:lpstr>
      <vt:lpstr>Symbol</vt:lpstr>
      <vt:lpstr>Wingdings</vt:lpstr>
      <vt:lpstr>Office Theme</vt:lpstr>
      <vt:lpstr>NP problem</vt:lpstr>
      <vt:lpstr>PowerPoint Presentation</vt:lpstr>
      <vt:lpstr>Polynomial time algorithms – “P”</vt:lpstr>
      <vt:lpstr>Non-Deterministic Polynomial time – “NP”</vt:lpstr>
      <vt:lpstr>Reduction Principle</vt:lpstr>
      <vt:lpstr>NP-HARD PROBLEM</vt:lpstr>
      <vt:lpstr>NP-COMPLETE PROBLEM</vt:lpstr>
      <vt:lpstr>How to prove NP-Completeness</vt:lpstr>
      <vt:lpstr>How to prove NP-Completeness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problem</dc:title>
  <dc:creator>Acer</dc:creator>
  <cp:lastModifiedBy>Acer</cp:lastModifiedBy>
  <cp:revision>14</cp:revision>
  <dcterms:created xsi:type="dcterms:W3CDTF">2020-10-27T06:16:52Z</dcterms:created>
  <dcterms:modified xsi:type="dcterms:W3CDTF">2020-10-28T03:39:07Z</dcterms:modified>
</cp:coreProperties>
</file>