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912D-3845-41FE-A061-ADF07ADC7D4B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A827-4193-4120-B1E5-A2BD07FE0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4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0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0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7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9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1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A827-4193-4120-B1E5-A2BD07FE019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9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5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2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4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6540-27E6-4C6C-AC15-2A3E3A7C1C52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5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dcs@rkne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Optimal Binary Search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 smtClean="0"/>
              <a:t>M.B.Chandak</a:t>
            </a:r>
            <a:endParaRPr lang="en-IN" dirty="0" smtClean="0"/>
          </a:p>
          <a:p>
            <a:pPr algn="r"/>
            <a:r>
              <a:rPr lang="en-IN" dirty="0" smtClean="0">
                <a:hlinkClick r:id="rId2"/>
              </a:rPr>
              <a:t>hodcs@rknec.edu</a:t>
            </a:r>
            <a:endParaRPr lang="en-IN" dirty="0" smtClean="0"/>
          </a:p>
          <a:p>
            <a:pPr algn="r"/>
            <a:r>
              <a:rPr lang="en-IN" dirty="0" smtClean="0"/>
              <a:t>www.mbchandak.com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0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429"/>
            <a:ext cx="6376988" cy="161244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85340"/>
              </p:ext>
            </p:extLst>
          </p:nvPr>
        </p:nvGraphicFramePr>
        <p:xfrm>
          <a:off x="703256" y="3805774"/>
          <a:ext cx="8128002" cy="2837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3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3" y="887858"/>
            <a:ext cx="6376988" cy="161244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77322"/>
              </p:ext>
            </p:extLst>
          </p:nvPr>
        </p:nvGraphicFramePr>
        <p:xfrm>
          <a:off x="1503363" y="2819926"/>
          <a:ext cx="8128001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472986">
                <a:tc>
                  <a:txBody>
                    <a:bodyPr/>
                    <a:lstStyle/>
                    <a:p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1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2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5</a:t>
                      </a:r>
                      <a:endParaRPr lang="en-IN" sz="2800" b="1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1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0.05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0.30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0.45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0.55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0.70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1.0</a:t>
                      </a:r>
                      <a:endParaRPr lang="en-IN" sz="2800" b="1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2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0.10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0.25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0.35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0.50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0.80</a:t>
                      </a:r>
                      <a:endParaRPr lang="en-IN" sz="2800" b="1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0.05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0.15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0.30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0.60</a:t>
                      </a:r>
                      <a:endParaRPr lang="en-IN" sz="2800" b="1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0.05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0.20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0.50</a:t>
                      </a:r>
                      <a:endParaRPr lang="en-IN" sz="2800" b="1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0.05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0.35</a:t>
                      </a:r>
                      <a:endParaRPr lang="en-IN" sz="2800" b="1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6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*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0.10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04215"/>
              </p:ext>
            </p:extLst>
          </p:nvPr>
        </p:nvGraphicFramePr>
        <p:xfrm>
          <a:off x="431789" y="1005406"/>
          <a:ext cx="534036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09"/>
                <a:gridCol w="762909"/>
                <a:gridCol w="762909"/>
                <a:gridCol w="762909"/>
                <a:gridCol w="762909"/>
                <a:gridCol w="762909"/>
                <a:gridCol w="762909"/>
              </a:tblGrid>
              <a:tr h="407460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0.45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0.55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0.70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1.0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0.25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0.50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0.80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0.60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0.20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0.50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0.35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6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17344"/>
              </p:ext>
            </p:extLst>
          </p:nvPr>
        </p:nvGraphicFramePr>
        <p:xfrm>
          <a:off x="6013437" y="1028700"/>
          <a:ext cx="5845189" cy="3657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027"/>
                <a:gridCol w="835027"/>
                <a:gridCol w="835027"/>
                <a:gridCol w="835027"/>
                <a:gridCol w="835027"/>
                <a:gridCol w="835027"/>
                <a:gridCol w="835027"/>
              </a:tblGrid>
              <a:tr h="522514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6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2827"/>
              </p:ext>
            </p:extLst>
          </p:nvPr>
        </p:nvGraphicFramePr>
        <p:xfrm>
          <a:off x="431789" y="1005406"/>
          <a:ext cx="534036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09"/>
                <a:gridCol w="762909"/>
                <a:gridCol w="762909"/>
                <a:gridCol w="762909"/>
                <a:gridCol w="762909"/>
                <a:gridCol w="762909"/>
                <a:gridCol w="762909"/>
              </a:tblGrid>
              <a:tr h="407460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0.30</a:t>
                      </a:r>
                      <a:endParaRPr lang="en-IN" sz="2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0.45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0.55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0.70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1.0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0.25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0.50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0.80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0.60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0.20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0.50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0.35</a:t>
                      </a:r>
                      <a:endParaRPr lang="en-IN" sz="2400" b="1" dirty="0"/>
                    </a:p>
                  </a:txBody>
                  <a:tcPr/>
                </a:tc>
              </a:tr>
              <a:tr h="40746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6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56406"/>
              </p:ext>
            </p:extLst>
          </p:nvPr>
        </p:nvGraphicFramePr>
        <p:xfrm>
          <a:off x="6013437" y="1028700"/>
          <a:ext cx="5845189" cy="3657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027"/>
                <a:gridCol w="835027"/>
                <a:gridCol w="835027"/>
                <a:gridCol w="835027"/>
                <a:gridCol w="835027"/>
                <a:gridCol w="835027"/>
                <a:gridCol w="835027"/>
              </a:tblGrid>
              <a:tr h="522514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0.45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0.40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0.25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0.30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0.50</a:t>
                      </a:r>
                      <a:endParaRPr lang="en-IN" sz="2400" b="1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6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0.10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6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75320"/>
              </p:ext>
            </p:extLst>
          </p:nvPr>
        </p:nvGraphicFramePr>
        <p:xfrm>
          <a:off x="431790" y="1005406"/>
          <a:ext cx="4183074" cy="3137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582"/>
                <a:gridCol w="597582"/>
                <a:gridCol w="597582"/>
                <a:gridCol w="597582"/>
                <a:gridCol w="597582"/>
                <a:gridCol w="597582"/>
                <a:gridCol w="597582"/>
              </a:tblGrid>
              <a:tr h="448281">
                <a:tc>
                  <a:txBody>
                    <a:bodyPr/>
                    <a:lstStyle/>
                    <a:p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0.45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0.70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1.0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0.80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0.60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0066"/>
              </p:ext>
            </p:extLst>
          </p:nvPr>
        </p:nvGraphicFramePr>
        <p:xfrm>
          <a:off x="4972048" y="1028700"/>
          <a:ext cx="6912003" cy="4657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14881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968438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14881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</a:t>
                      </a:r>
                      <a:endParaRPr lang="en-IN" sz="2000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14881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14881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14881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</a:t>
                      </a:r>
                      <a:endParaRPr lang="en-IN" sz="2000" b="1" dirty="0"/>
                    </a:p>
                  </a:txBody>
                  <a:tcPr/>
                </a:tc>
              </a:tr>
              <a:tr h="614881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18926"/>
              </p:ext>
            </p:extLst>
          </p:nvPr>
        </p:nvGraphicFramePr>
        <p:xfrm>
          <a:off x="431790" y="1005406"/>
          <a:ext cx="4183074" cy="3137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582"/>
                <a:gridCol w="597582"/>
                <a:gridCol w="597582"/>
                <a:gridCol w="597582"/>
                <a:gridCol w="597582"/>
                <a:gridCol w="597582"/>
                <a:gridCol w="597582"/>
              </a:tblGrid>
              <a:tr h="448281">
                <a:tc>
                  <a:txBody>
                    <a:bodyPr/>
                    <a:lstStyle/>
                    <a:p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0.45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0.70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1.0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0.80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0.60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81056"/>
              </p:ext>
            </p:extLst>
          </p:nvPr>
        </p:nvGraphicFramePr>
        <p:xfrm>
          <a:off x="4972048" y="1200154"/>
          <a:ext cx="6912003" cy="4657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</a:t>
                      </a:r>
                      <a:endParaRPr lang="en-IN" sz="20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</a:t>
                      </a:r>
                      <a:endParaRPr lang="en-IN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</a:t>
                      </a:r>
                      <a:endParaRPr lang="en-IN" sz="20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4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89987"/>
              </p:ext>
            </p:extLst>
          </p:nvPr>
        </p:nvGraphicFramePr>
        <p:xfrm>
          <a:off x="431790" y="1005406"/>
          <a:ext cx="4183074" cy="3137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582"/>
                <a:gridCol w="597582"/>
                <a:gridCol w="597582"/>
                <a:gridCol w="597582"/>
                <a:gridCol w="597582"/>
                <a:gridCol w="597582"/>
                <a:gridCol w="597582"/>
              </a:tblGrid>
              <a:tr h="448281">
                <a:tc>
                  <a:txBody>
                    <a:bodyPr/>
                    <a:lstStyle/>
                    <a:p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0.45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0.55</a:t>
                      </a:r>
                      <a:endParaRPr lang="en-IN" sz="1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0.70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1.0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0.80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0.60</a:t>
                      </a:r>
                      <a:endParaRPr lang="en-IN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14047"/>
              </p:ext>
            </p:extLst>
          </p:nvPr>
        </p:nvGraphicFramePr>
        <p:xfrm>
          <a:off x="4972048" y="1200154"/>
          <a:ext cx="6912003" cy="469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64123"/>
              </p:ext>
            </p:extLst>
          </p:nvPr>
        </p:nvGraphicFramePr>
        <p:xfrm>
          <a:off x="431790" y="1005406"/>
          <a:ext cx="4183074" cy="3137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582"/>
                <a:gridCol w="597582"/>
                <a:gridCol w="597582"/>
                <a:gridCol w="597582"/>
                <a:gridCol w="597582"/>
                <a:gridCol w="597582"/>
                <a:gridCol w="597582"/>
              </a:tblGrid>
              <a:tr h="448281">
                <a:tc>
                  <a:txBody>
                    <a:bodyPr/>
                    <a:lstStyle/>
                    <a:p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0.45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0.70</a:t>
                      </a:r>
                      <a:endParaRPr lang="en-IN" sz="1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1.0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0.80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0.60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3762"/>
              </p:ext>
            </p:extLst>
          </p:nvPr>
        </p:nvGraphicFramePr>
        <p:xfrm>
          <a:off x="4972048" y="1200154"/>
          <a:ext cx="6912003" cy="469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1.75/2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1625" y="457200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2,3,4,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5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42617"/>
              </p:ext>
            </p:extLst>
          </p:nvPr>
        </p:nvGraphicFramePr>
        <p:xfrm>
          <a:off x="431790" y="1005406"/>
          <a:ext cx="4183074" cy="3137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582"/>
                <a:gridCol w="597582"/>
                <a:gridCol w="597582"/>
                <a:gridCol w="597582"/>
                <a:gridCol w="597582"/>
                <a:gridCol w="597582"/>
                <a:gridCol w="597582"/>
              </a:tblGrid>
              <a:tr h="448281">
                <a:tc>
                  <a:txBody>
                    <a:bodyPr/>
                    <a:lstStyle/>
                    <a:p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0.45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0.70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1.0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0.80</a:t>
                      </a:r>
                      <a:endParaRPr lang="en-IN" sz="1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0.60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88680"/>
              </p:ext>
            </p:extLst>
          </p:nvPr>
        </p:nvGraphicFramePr>
        <p:xfrm>
          <a:off x="4972048" y="1200154"/>
          <a:ext cx="6912003" cy="469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/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1.75/2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1790" y="1005406"/>
          <a:ext cx="4183074" cy="3137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582"/>
                <a:gridCol w="597582"/>
                <a:gridCol w="597582"/>
                <a:gridCol w="597582"/>
                <a:gridCol w="597582"/>
                <a:gridCol w="597582"/>
                <a:gridCol w="597582"/>
              </a:tblGrid>
              <a:tr h="448281">
                <a:tc>
                  <a:txBody>
                    <a:bodyPr/>
                    <a:lstStyle/>
                    <a:p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0.45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0.70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1.0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2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0.80</a:t>
                      </a:r>
                      <a:endParaRPr lang="en-IN" sz="1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0.60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4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0.20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0.50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0.05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0.35</a:t>
                      </a:r>
                      <a:endParaRPr lang="en-IN" sz="1800" b="1" dirty="0"/>
                    </a:p>
                  </a:txBody>
                  <a:tcPr/>
                </a:tc>
              </a:tr>
              <a:tr h="44828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6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*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0.10</a:t>
                      </a:r>
                      <a:endParaRPr lang="en-IN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81154"/>
              </p:ext>
            </p:extLst>
          </p:nvPr>
        </p:nvGraphicFramePr>
        <p:xfrm>
          <a:off x="4972048" y="1200154"/>
          <a:ext cx="6912003" cy="472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1.75/2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2.75/ 2,5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2.0/4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429"/>
            <a:ext cx="10515600" cy="23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667"/>
              </p:ext>
            </p:extLst>
          </p:nvPr>
        </p:nvGraphicFramePr>
        <p:xfrm>
          <a:off x="4972048" y="1200154"/>
          <a:ext cx="6912003" cy="472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1.75/2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2.75/ 2,4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2.0/4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0974" y="733811"/>
            <a:ext cx="35922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Root is either K2 or K4</a:t>
            </a:r>
          </a:p>
          <a:p>
            <a:r>
              <a:rPr lang="en-IN" dirty="0" smtClean="0"/>
              <a:t>Consider K2 as ROOT</a:t>
            </a:r>
          </a:p>
          <a:p>
            <a:r>
              <a:rPr lang="en-IN" dirty="0" smtClean="0"/>
              <a:t>Hence K1 will be only left child of K2</a:t>
            </a:r>
          </a:p>
          <a:p>
            <a:endParaRPr lang="en-IN" dirty="0"/>
          </a:p>
          <a:p>
            <a:r>
              <a:rPr lang="en-IN" dirty="0" smtClean="0"/>
              <a:t>To find Right child of K2</a:t>
            </a:r>
          </a:p>
          <a:p>
            <a:r>
              <a:rPr lang="en-IN" dirty="0" smtClean="0"/>
              <a:t>Consider location K35</a:t>
            </a:r>
          </a:p>
          <a:p>
            <a:r>
              <a:rPr lang="en-IN" dirty="0" smtClean="0"/>
              <a:t>Root of K35 is “5” so consider K5 as </a:t>
            </a:r>
          </a:p>
          <a:p>
            <a:r>
              <a:rPr lang="en-IN" dirty="0" smtClean="0"/>
              <a:t>K2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K1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K2</a:t>
            </a:r>
            <a:r>
              <a:rPr lang="en-IN" dirty="0" smtClean="0"/>
              <a:t>, K3, K4, K5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5" name="Oval 4"/>
          <p:cNvSpPr/>
          <p:nvPr/>
        </p:nvSpPr>
        <p:spPr>
          <a:xfrm>
            <a:off x="2144110" y="4288221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413641" y="5077821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958662" y="5062718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6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72048" y="1200154"/>
          <a:ext cx="6912003" cy="472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1.75/2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2.75/ 2,5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2.0/4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62561" y="3465787"/>
            <a:ext cx="26895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K5</a:t>
            </a:r>
          </a:p>
          <a:p>
            <a:r>
              <a:rPr lang="en-IN" dirty="0" smtClean="0"/>
              <a:t>Left values will be K3 or K4</a:t>
            </a:r>
          </a:p>
          <a:p>
            <a:r>
              <a:rPr lang="en-IN" dirty="0" smtClean="0"/>
              <a:t>Consider K34</a:t>
            </a:r>
          </a:p>
          <a:p>
            <a:endParaRPr lang="en-IN" dirty="0"/>
          </a:p>
          <a:p>
            <a:r>
              <a:rPr lang="en-IN" dirty="0" smtClean="0"/>
              <a:t>At K34 root is 4, so add </a:t>
            </a:r>
          </a:p>
          <a:p>
            <a:r>
              <a:rPr lang="en-IN" dirty="0" smtClean="0"/>
              <a:t>K4 as left K5 </a:t>
            </a:r>
          </a:p>
          <a:p>
            <a:r>
              <a:rPr lang="en-IN" dirty="0" smtClean="0"/>
              <a:t>So only key left is K3</a:t>
            </a:r>
          </a:p>
          <a:p>
            <a:r>
              <a:rPr lang="en-IN" dirty="0" smtClean="0"/>
              <a:t>Add K3 as left of K4</a:t>
            </a:r>
          </a:p>
        </p:txBody>
      </p:sp>
      <p:sp>
        <p:nvSpPr>
          <p:cNvPr id="5" name="Oval 4"/>
          <p:cNvSpPr/>
          <p:nvPr/>
        </p:nvSpPr>
        <p:spPr>
          <a:xfrm>
            <a:off x="2144110" y="1513485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413641" y="2303085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958662" y="2287982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8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27561"/>
              </p:ext>
            </p:extLst>
          </p:nvPr>
        </p:nvGraphicFramePr>
        <p:xfrm>
          <a:off x="4972048" y="1200154"/>
          <a:ext cx="6912003" cy="472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1.75/2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2.75/ </a:t>
                      </a:r>
                      <a:r>
                        <a:rPr lang="en-IN" sz="2000" b="1" dirty="0" smtClean="0"/>
                        <a:t>2,4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2.0/4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144110" y="1513485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413641" y="2303085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958662" y="2287982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K5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359572" y="3111725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K4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665888" y="3935468"/>
            <a:ext cx="945931" cy="67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K3</a:t>
            </a:r>
            <a:endParaRPr lang="en-IN" dirty="0"/>
          </a:p>
        </p:txBody>
      </p:sp>
      <p:cxnSp>
        <p:nvCxnSpPr>
          <p:cNvPr id="11" name="Straight Connector 10"/>
          <p:cNvCxnSpPr>
            <a:stCxn id="5" idx="3"/>
          </p:cNvCxnSpPr>
          <p:nvPr/>
        </p:nvCxnSpPr>
        <p:spPr>
          <a:xfrm flipH="1">
            <a:off x="2144110" y="2092123"/>
            <a:ext cx="138528" cy="21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7"/>
          </p:cNvCxnSpPr>
          <p:nvPr/>
        </p:nvCxnSpPr>
        <p:spPr>
          <a:xfrm flipH="1">
            <a:off x="3166975" y="2965899"/>
            <a:ext cx="138528" cy="245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7"/>
          </p:cNvCxnSpPr>
          <p:nvPr/>
        </p:nvCxnSpPr>
        <p:spPr>
          <a:xfrm flipH="1">
            <a:off x="2473291" y="3789642"/>
            <a:ext cx="138528" cy="245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</p:cNvCxnSpPr>
          <p:nvPr/>
        </p:nvCxnSpPr>
        <p:spPr>
          <a:xfrm>
            <a:off x="2951513" y="2092123"/>
            <a:ext cx="215462" cy="195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87509"/>
              </p:ext>
            </p:extLst>
          </p:nvPr>
        </p:nvGraphicFramePr>
        <p:xfrm>
          <a:off x="4972048" y="1200154"/>
          <a:ext cx="6912003" cy="472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9"/>
                <a:gridCol w="987429"/>
                <a:gridCol w="987429"/>
                <a:gridCol w="987429"/>
                <a:gridCol w="987429"/>
                <a:gridCol w="987429"/>
                <a:gridCol w="987429"/>
              </a:tblGrid>
              <a:tr h="665389">
                <a:tc>
                  <a:txBody>
                    <a:bodyPr/>
                    <a:lstStyle/>
                    <a:p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5</a:t>
                      </a:r>
                      <a:endParaRPr lang="en-IN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0.45/1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1.75/2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2.75/ 2,4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0.40/2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0.70/2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1.20/ 2,3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2.0/4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0.25/3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0.60/4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1.30/5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0.30/4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0.90/5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0.05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0.50/5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538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*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0.10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" y="1880912"/>
            <a:ext cx="4335518" cy="313252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037896" y="6051222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Construct tree with K4 as root [K5 right child]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3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construction logic is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Possibility of randomness in selecting the node during construction will generate multiple trees</a:t>
            </a:r>
          </a:p>
          <a:p>
            <a:r>
              <a:rPr lang="en-IN" dirty="0" smtClean="0"/>
              <a:t>For Example</a:t>
            </a:r>
          </a:p>
          <a:p>
            <a:r>
              <a:rPr lang="en-IN" dirty="0" smtClean="0"/>
              <a:t>(a)						(b)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89" y="3441699"/>
            <a:ext cx="4039054" cy="2870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220" y="3441699"/>
            <a:ext cx="3794579" cy="27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Question-Which tree should be selected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Answer- Tree with minimum cost</a:t>
            </a:r>
          </a:p>
          <a:p>
            <a:r>
              <a:rPr lang="en-IN" b="1" i="1" dirty="0" smtClean="0"/>
              <a:t>How to find the cost of tree</a:t>
            </a:r>
          </a:p>
          <a:p>
            <a:r>
              <a:rPr lang="en-IN" dirty="0" smtClean="0"/>
              <a:t>Two types of nodes : </a:t>
            </a:r>
          </a:p>
          <a:p>
            <a:pPr lvl="1"/>
            <a:r>
              <a:rPr lang="en-IN" dirty="0" smtClean="0"/>
              <a:t>Nodes for successful search = K</a:t>
            </a:r>
          </a:p>
          <a:p>
            <a:pPr lvl="1"/>
            <a:r>
              <a:rPr lang="en-IN" dirty="0" smtClean="0"/>
              <a:t>Nodes for unsuccessful search = D</a:t>
            </a:r>
          </a:p>
          <a:p>
            <a:r>
              <a:rPr lang="en-IN" dirty="0" smtClean="0"/>
              <a:t>Depth of the node in the tree is important</a:t>
            </a:r>
          </a:p>
          <a:p>
            <a:r>
              <a:rPr lang="en-IN" dirty="0" smtClean="0"/>
              <a:t>For cost finding = Depth is added with 1 [to include the contribution, otherwise contribution of root will be zero {as depth of root is zero}]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6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591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5850" y="4500563"/>
            <a:ext cx="9223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depth of root node is ZERO, and any value of probability multiple by ZERO will result in ZERO</a:t>
            </a:r>
          </a:p>
          <a:p>
            <a:r>
              <a:rPr lang="en-IN" dirty="0" smtClean="0"/>
              <a:t>To avoid, the Depth of each node including ROOT is added with constant “1”</a:t>
            </a:r>
          </a:p>
          <a:p>
            <a:endParaRPr lang="en-IN" dirty="0"/>
          </a:p>
          <a:p>
            <a:r>
              <a:rPr lang="en-IN" dirty="0" smtClean="0"/>
              <a:t>Depth is calculated assuming ROOT node at Depth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793"/>
          </a:xfrm>
        </p:spPr>
        <p:txBody>
          <a:bodyPr/>
          <a:lstStyle/>
          <a:p>
            <a:r>
              <a:rPr lang="en-IN" dirty="0" smtClean="0"/>
              <a:t>Using the formula – Cost of tree [a]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15" y="1956819"/>
            <a:ext cx="4927828" cy="3892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17" y="2222499"/>
            <a:ext cx="4039054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 the same formula find the cost of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464" y="1690687"/>
            <a:ext cx="4997450" cy="402794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21" y="1857374"/>
            <a:ext cx="5487304" cy="1229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183" y="3253579"/>
            <a:ext cx="562461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/>
              <a:t>Cost of tree</a:t>
            </a:r>
          </a:p>
          <a:p>
            <a:r>
              <a:rPr lang="en-IN" dirty="0" smtClean="0"/>
              <a:t>K2 x 1 + (k1+k5) x 2 + (do+d1+k4+d5)x3 + (k3+d4)x4</a:t>
            </a:r>
          </a:p>
          <a:p>
            <a:r>
              <a:rPr lang="en-IN" dirty="0" smtClean="0"/>
              <a:t>+ (d2+d3) x 5</a:t>
            </a:r>
          </a:p>
          <a:p>
            <a:r>
              <a:rPr lang="en-IN" dirty="0" smtClean="0"/>
              <a:t>Refer above table and find the values of “k” and “d” terms</a:t>
            </a:r>
          </a:p>
          <a:p>
            <a:r>
              <a:rPr lang="en-IN" dirty="0" smtClean="0"/>
              <a:t>“K” terms for successful probability [pi] and “d” terms for</a:t>
            </a:r>
          </a:p>
          <a:p>
            <a:r>
              <a:rPr lang="en-IN" dirty="0" smtClean="0"/>
              <a:t>Unsuccessful probability [qi]</a:t>
            </a:r>
          </a:p>
          <a:p>
            <a:r>
              <a:rPr lang="en-IN" dirty="0" smtClean="0"/>
              <a:t>Cost = </a:t>
            </a:r>
          </a:p>
          <a:p>
            <a:r>
              <a:rPr lang="en-IN" dirty="0" smtClean="0"/>
              <a:t>0.10 x 1 + (0.15+0.20)x2 + (0.05+0.10+0.10+0.10)x3</a:t>
            </a:r>
          </a:p>
          <a:p>
            <a:r>
              <a:rPr lang="en-IN" dirty="0" smtClean="0"/>
              <a:t>+ (0.05+0.05)x4 + (0.05+0.05)x5</a:t>
            </a:r>
          </a:p>
          <a:p>
            <a:r>
              <a:rPr lang="en-IN" dirty="0" smtClean="0"/>
              <a:t>= 0.10 + 0.70 + 1.05 + 0.4+0.5= 2.75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7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Logic – Fixing Randomness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Construction of matrices</a:t>
            </a:r>
          </a:p>
          <a:p>
            <a:r>
              <a:rPr lang="en-IN" dirty="0" smtClean="0"/>
              <a:t>“P” – probability matrix</a:t>
            </a:r>
          </a:p>
          <a:p>
            <a:r>
              <a:rPr lang="en-IN" dirty="0" smtClean="0"/>
              <a:t>“E” – Evolution matrix</a:t>
            </a:r>
          </a:p>
          <a:p>
            <a:r>
              <a:rPr lang="en-IN" dirty="0" smtClean="0"/>
              <a:t>“R” – Root matrix</a:t>
            </a:r>
          </a:p>
          <a:p>
            <a:pPr marL="0" indent="0">
              <a:buNone/>
            </a:pPr>
            <a:r>
              <a:rPr lang="en-IN" dirty="0" smtClean="0"/>
              <a:t>Check dimensions</a:t>
            </a:r>
          </a:p>
          <a:p>
            <a:pPr marL="0" indent="0">
              <a:buNone/>
            </a:pPr>
            <a:r>
              <a:rPr lang="en-IN" dirty="0" smtClean="0"/>
              <a:t>For further calculations refer the tutorial presentation already mailed.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9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429"/>
            <a:ext cx="6376988" cy="161244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4506"/>
              </p:ext>
            </p:extLst>
          </p:nvPr>
        </p:nvGraphicFramePr>
        <p:xfrm>
          <a:off x="703256" y="3805774"/>
          <a:ext cx="8128002" cy="2837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729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2986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1533</Words>
  <Application>Microsoft Office PowerPoint</Application>
  <PresentationFormat>Widescreen</PresentationFormat>
  <Paragraphs>1094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Optimal Binary Search Tree</vt:lpstr>
      <vt:lpstr>Optimal Binary Search Tree - Construction</vt:lpstr>
      <vt:lpstr>Why construction logic is required</vt:lpstr>
      <vt:lpstr>Question-Which tree should be selected</vt:lpstr>
      <vt:lpstr>Formula</vt:lpstr>
      <vt:lpstr>Using the formula – Cost of tree [a]</vt:lpstr>
      <vt:lpstr>Apply the same formula find the cost of tree</vt:lpstr>
      <vt:lpstr>Selection Logic – Fixing Randomness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  <vt:lpstr>Optimal Binary Search Tree - Construction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created xsi:type="dcterms:W3CDTF">2020-09-16T03:55:38Z</dcterms:created>
  <dcterms:modified xsi:type="dcterms:W3CDTF">2020-09-18T10:49:07Z</dcterms:modified>
</cp:coreProperties>
</file>