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2"/>
  </p:notesMasterIdLst>
  <p:sldIdLst>
    <p:sldId id="256" r:id="rId2"/>
    <p:sldId id="257" r:id="rId3"/>
    <p:sldId id="500" r:id="rId4"/>
    <p:sldId id="471" r:id="rId5"/>
    <p:sldId id="498" r:id="rId6"/>
    <p:sldId id="474" r:id="rId7"/>
    <p:sldId id="502" r:id="rId8"/>
    <p:sldId id="505" r:id="rId9"/>
    <p:sldId id="449" r:id="rId10"/>
    <p:sldId id="504"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0" autoAdjust="0"/>
    <p:restoredTop sz="94086" autoAdjust="0"/>
  </p:normalViewPr>
  <p:slideViewPr>
    <p:cSldViewPr>
      <p:cViewPr varScale="1">
        <p:scale>
          <a:sx n="63" d="100"/>
          <a:sy n="63" d="100"/>
        </p:scale>
        <p:origin x="134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A1E6AE-9DAC-453C-8DA0-FC521B41FFE7}" type="datetimeFigureOut">
              <a:rPr lang="en-US" smtClean="0"/>
              <a:pPr/>
              <a:t>5/12/2022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2551D8-8B5D-42A2-B63B-ABFCB153E40A}" type="slidenum">
              <a:rPr lang="en-US" smtClean="0"/>
              <a:pPr/>
              <a:t>‹#›</a:t>
            </a:fld>
            <a:endParaRPr lang="en-US"/>
          </a:p>
        </p:txBody>
      </p:sp>
    </p:spTree>
    <p:extLst>
      <p:ext uri="{BB962C8B-B14F-4D97-AF65-F5344CB8AC3E}">
        <p14:creationId xmlns:p14="http://schemas.microsoft.com/office/powerpoint/2010/main" val="402869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677834"/>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852933"/>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24194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rot="8100000">
            <a:off x="6038981" y="27978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rot="8100000">
            <a:off x="7181981" y="28423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9" name="Google Shape;39;p2"/>
          <p:cNvGrpSpPr/>
          <p:nvPr/>
        </p:nvGrpSpPr>
        <p:grpSpPr>
          <a:xfrm>
            <a:off x="-9525" y="2698767"/>
            <a:ext cx="9167825"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673452"/>
            <a:ext cx="9229575"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9" name="Google Shape;69;p2"/>
          <p:cNvSpPr/>
          <p:nvPr/>
        </p:nvSpPr>
        <p:spPr>
          <a:xfrm>
            <a:off x="2990700" y="2863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1085700" y="3244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4895700" y="27701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rot="8100000">
            <a:off x="8699949" y="25210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txBox="1">
            <a:spLocks noGrp="1"/>
          </p:cNvSpPr>
          <p:nvPr>
            <p:ph type="ctrTitle"/>
          </p:nvPr>
        </p:nvSpPr>
        <p:spPr>
          <a:xfrm>
            <a:off x="2847975" y="4484567"/>
            <a:ext cx="56103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53929072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0075" y="849033"/>
            <a:ext cx="9203950" cy="6067867"/>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1024134"/>
            <a:ext cx="9210650" cy="5874933"/>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5906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11"/>
          <p:cNvSpPr/>
          <p:nvPr/>
        </p:nvSpPr>
        <p:spPr>
          <a:xfrm rot="8100000">
            <a:off x="6038981" y="96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11"/>
          <p:cNvSpPr/>
          <p:nvPr/>
        </p:nvSpPr>
        <p:spPr>
          <a:xfrm rot="8100000">
            <a:off x="7181981" y="10135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23" name="Google Shape;423;p11"/>
          <p:cNvGrpSpPr/>
          <p:nvPr/>
        </p:nvGrpSpPr>
        <p:grpSpPr>
          <a:xfrm>
            <a:off x="-9525" y="869967"/>
            <a:ext cx="9167825" cy="793733"/>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844652"/>
            <a:ext cx="9229575" cy="857049"/>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53" name="Google Shape;453;p11"/>
          <p:cNvSpPr/>
          <p:nvPr/>
        </p:nvSpPr>
        <p:spPr>
          <a:xfrm>
            <a:off x="2990700" y="103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11"/>
          <p:cNvSpPr/>
          <p:nvPr/>
        </p:nvSpPr>
        <p:spPr>
          <a:xfrm>
            <a:off x="1085700" y="141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11"/>
          <p:cNvSpPr/>
          <p:nvPr/>
        </p:nvSpPr>
        <p:spPr>
          <a:xfrm>
            <a:off x="4895700" y="94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11"/>
          <p:cNvSpPr/>
          <p:nvPr/>
        </p:nvSpPr>
        <p:spPr>
          <a:xfrm rot="8100000">
            <a:off x="8699949" y="69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7" name="Google Shape;457;p11"/>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225884009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28648433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DD49EE-E051-4810-A82E-E4E6271C7631}"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43AF4-110A-4B16-B4E5-88E36A230BE3}" type="slidenum">
              <a:rPr lang="en-US" smtClean="0"/>
              <a:pPr/>
              <a:t>‹#›</a:t>
            </a:fld>
            <a:endParaRPr lang="en-US"/>
          </a:p>
        </p:txBody>
      </p:sp>
    </p:spTree>
    <p:extLst>
      <p:ext uri="{BB962C8B-B14F-4D97-AF65-F5344CB8AC3E}">
        <p14:creationId xmlns:p14="http://schemas.microsoft.com/office/powerpoint/2010/main" val="351441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65E299-B0F1-4E67-B75F-5AD30D3E54A6}"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43AF4-110A-4B16-B4E5-88E36A230BE3}" type="slidenum">
              <a:rPr lang="en-US" smtClean="0"/>
              <a:pPr/>
              <a:t>‹#›</a:t>
            </a:fld>
            <a:endParaRPr lang="en-US"/>
          </a:p>
        </p:txBody>
      </p:sp>
    </p:spTree>
    <p:extLst>
      <p:ext uri="{BB962C8B-B14F-4D97-AF65-F5344CB8AC3E}">
        <p14:creationId xmlns:p14="http://schemas.microsoft.com/office/powerpoint/2010/main" val="263430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26775" y="2677834"/>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852933"/>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24194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3"/>
          <p:cNvSpPr/>
          <p:nvPr/>
        </p:nvSpPr>
        <p:spPr>
          <a:xfrm rot="8100000">
            <a:off x="6038981" y="27978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 name="Google Shape;79;p3"/>
          <p:cNvSpPr/>
          <p:nvPr/>
        </p:nvSpPr>
        <p:spPr>
          <a:xfrm rot="8100000">
            <a:off x="7181981" y="28423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80" name="Google Shape;80;p3"/>
          <p:cNvGrpSpPr/>
          <p:nvPr/>
        </p:nvGrpSpPr>
        <p:grpSpPr>
          <a:xfrm>
            <a:off x="-9525" y="2698767"/>
            <a:ext cx="9167825"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673452"/>
            <a:ext cx="9229575"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10" name="Google Shape;110;p3"/>
          <p:cNvSpPr/>
          <p:nvPr/>
        </p:nvSpPr>
        <p:spPr>
          <a:xfrm>
            <a:off x="2990700" y="2863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1085700" y="3244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4895700" y="2770176"/>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rot="8100000">
            <a:off x="8699949" y="25210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txBox="1">
            <a:spLocks noGrp="1"/>
          </p:cNvSpPr>
          <p:nvPr>
            <p:ph type="ctrTitle"/>
          </p:nvPr>
        </p:nvSpPr>
        <p:spPr>
          <a:xfrm>
            <a:off x="2309350" y="4041533"/>
            <a:ext cx="52146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r>
              <a:rPr lang="en-US"/>
              <a:t>Click to edit Master title style</a:t>
            </a:r>
            <a:endParaRPr/>
          </a:p>
        </p:txBody>
      </p:sp>
      <p:sp>
        <p:nvSpPr>
          <p:cNvPr id="115" name="Google Shape;115;p3"/>
          <p:cNvSpPr txBox="1">
            <a:spLocks noGrp="1"/>
          </p:cNvSpPr>
          <p:nvPr>
            <p:ph type="subTitle" idx="1"/>
          </p:nvPr>
        </p:nvSpPr>
        <p:spPr>
          <a:xfrm>
            <a:off x="2309441" y="5412333"/>
            <a:ext cx="52146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r>
              <a:rPr lang="en-US"/>
              <a:t>Click to edit Master subtitle style</a:t>
            </a:r>
            <a:endParaRPr/>
          </a:p>
        </p:txBody>
      </p:sp>
      <p:sp>
        <p:nvSpPr>
          <p:cNvPr id="116" name="Google Shape;116;p3"/>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645667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882400"/>
            <a:ext cx="6104100" cy="10932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pPr lvl="0"/>
            <a:r>
              <a:rPr lang="en-US"/>
              <a:t>Click to edit Master text styles</a:t>
            </a:r>
          </a:p>
        </p:txBody>
      </p:sp>
      <p:sp>
        <p:nvSpPr>
          <p:cNvPr id="119" name="Google Shape;119;p4"/>
          <p:cNvSpPr txBox="1"/>
          <p:nvPr/>
        </p:nvSpPr>
        <p:spPr>
          <a:xfrm>
            <a:off x="3593400" y="737025"/>
            <a:ext cx="19572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56706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4"/>
          <p:cNvSpPr/>
          <p:nvPr/>
        </p:nvSpPr>
        <p:spPr>
          <a:xfrm rot="8100000">
            <a:off x="6038981"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4"/>
          <p:cNvSpPr/>
          <p:nvPr/>
        </p:nvSpPr>
        <p:spPr>
          <a:xfrm rot="8100000">
            <a:off x="7181981" y="60935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5" name="Google Shape;125;p4"/>
          <p:cNvGrpSpPr/>
          <p:nvPr/>
        </p:nvGrpSpPr>
        <p:grpSpPr>
          <a:xfrm>
            <a:off x="-9525" y="5949967"/>
            <a:ext cx="9167825" cy="793733"/>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5924652"/>
            <a:ext cx="9229575" cy="857049"/>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55" name="Google Shape;155;p4"/>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4"/>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4"/>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4"/>
          <p:cNvSpPr/>
          <p:nvPr/>
        </p:nvSpPr>
        <p:spPr>
          <a:xfrm rot="8100000">
            <a:off x="8699949"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4"/>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40236921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p:nvPr/>
        </p:nvSpPr>
        <p:spPr>
          <a:xfrm>
            <a:off x="-28575"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56706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5"/>
          <p:cNvSpPr/>
          <p:nvPr/>
        </p:nvSpPr>
        <p:spPr>
          <a:xfrm rot="8100000">
            <a:off x="6038981"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5"/>
          <p:cNvSpPr/>
          <p:nvPr/>
        </p:nvSpPr>
        <p:spPr>
          <a:xfrm rot="8100000">
            <a:off x="7181981" y="60935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66" name="Google Shape;166;p5"/>
          <p:cNvGrpSpPr/>
          <p:nvPr/>
        </p:nvGrpSpPr>
        <p:grpSpPr>
          <a:xfrm>
            <a:off x="-9525" y="5949967"/>
            <a:ext cx="9167825" cy="793733"/>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5924651"/>
            <a:ext cx="9229575" cy="857051"/>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96" name="Google Shape;196;p5"/>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5"/>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5"/>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5"/>
          <p:cNvSpPr/>
          <p:nvPr/>
        </p:nvSpPr>
        <p:spPr>
          <a:xfrm rot="8100000">
            <a:off x="8699949"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5"/>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01" name="Google Shape;201;p5"/>
          <p:cNvSpPr txBox="1">
            <a:spLocks noGrp="1"/>
          </p:cNvSpPr>
          <p:nvPr>
            <p:ph type="body" idx="1"/>
          </p:nvPr>
        </p:nvSpPr>
        <p:spPr>
          <a:xfrm>
            <a:off x="1075850" y="2053567"/>
            <a:ext cx="6996600" cy="2562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pPr lvl="0"/>
            <a:r>
              <a:rPr lang="en-US"/>
              <a:t>Click to edit Master text styles</a:t>
            </a:r>
          </a:p>
        </p:txBody>
      </p:sp>
      <p:sp>
        <p:nvSpPr>
          <p:cNvPr id="202" name="Google Shape;202;p5"/>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69848238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28575"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56706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6"/>
          <p:cNvSpPr/>
          <p:nvPr/>
        </p:nvSpPr>
        <p:spPr>
          <a:xfrm rot="8100000">
            <a:off x="6038981"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6"/>
          <p:cNvSpPr/>
          <p:nvPr/>
        </p:nvSpPr>
        <p:spPr>
          <a:xfrm rot="8100000">
            <a:off x="7181981" y="60935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09" name="Google Shape;209;p6"/>
          <p:cNvGrpSpPr/>
          <p:nvPr/>
        </p:nvGrpSpPr>
        <p:grpSpPr>
          <a:xfrm>
            <a:off x="-9525" y="5949967"/>
            <a:ext cx="9167825"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5924651"/>
            <a:ext cx="9229575"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39" name="Google Shape;239;p6"/>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6"/>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6"/>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2" name="Google Shape;242;p6"/>
          <p:cNvSpPr/>
          <p:nvPr/>
        </p:nvSpPr>
        <p:spPr>
          <a:xfrm rot="8100000">
            <a:off x="8699949"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3" name="Google Shape;243;p6"/>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44" name="Google Shape;244;p6"/>
          <p:cNvSpPr txBox="1">
            <a:spLocks noGrp="1"/>
          </p:cNvSpPr>
          <p:nvPr>
            <p:ph type="body" idx="1"/>
          </p:nvPr>
        </p:nvSpPr>
        <p:spPr>
          <a:xfrm>
            <a:off x="1131500" y="2070600"/>
            <a:ext cx="3339900" cy="35544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pPr lvl="0"/>
            <a:r>
              <a:rPr lang="en-US"/>
              <a:t>Click to edit Master text styles</a:t>
            </a:r>
          </a:p>
        </p:txBody>
      </p:sp>
      <p:sp>
        <p:nvSpPr>
          <p:cNvPr id="245" name="Google Shape;245;p6"/>
          <p:cNvSpPr txBox="1">
            <a:spLocks noGrp="1"/>
          </p:cNvSpPr>
          <p:nvPr>
            <p:ph type="body" idx="2"/>
          </p:nvPr>
        </p:nvSpPr>
        <p:spPr>
          <a:xfrm>
            <a:off x="4672563" y="2070600"/>
            <a:ext cx="3339900" cy="35544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pPr lvl="0"/>
            <a:r>
              <a:rPr lang="en-US"/>
              <a:t>Click to edit Master text styles</a:t>
            </a:r>
          </a:p>
        </p:txBody>
      </p:sp>
      <p:sp>
        <p:nvSpPr>
          <p:cNvPr id="246" name="Google Shape;246;p6"/>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37578079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7"/>
        <p:cNvGrpSpPr/>
        <p:nvPr/>
      </p:nvGrpSpPr>
      <p:grpSpPr>
        <a:xfrm>
          <a:off x="0" y="0"/>
          <a:ext cx="0" cy="0"/>
          <a:chOff x="0" y="0"/>
          <a:chExt cx="0" cy="0"/>
        </a:xfrm>
      </p:grpSpPr>
      <p:sp>
        <p:nvSpPr>
          <p:cNvPr id="248" name="Google Shape;248;p7"/>
          <p:cNvSpPr/>
          <p:nvPr/>
        </p:nvSpPr>
        <p:spPr>
          <a:xfrm>
            <a:off x="-28575"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56706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7"/>
          <p:cNvSpPr/>
          <p:nvPr/>
        </p:nvSpPr>
        <p:spPr>
          <a:xfrm rot="8100000">
            <a:off x="6038981"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7"/>
          <p:cNvSpPr/>
          <p:nvPr/>
        </p:nvSpPr>
        <p:spPr>
          <a:xfrm rot="8100000">
            <a:off x="7181981" y="60935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53" name="Google Shape;253;p7"/>
          <p:cNvGrpSpPr/>
          <p:nvPr/>
        </p:nvGrpSpPr>
        <p:grpSpPr>
          <a:xfrm>
            <a:off x="-9525" y="5949967"/>
            <a:ext cx="9167825" cy="793733"/>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5924651"/>
            <a:ext cx="9229575" cy="857051"/>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83" name="Google Shape;283;p7"/>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8100000">
            <a:off x="8699949"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288" name="Google Shape;288;p7"/>
          <p:cNvSpPr txBox="1">
            <a:spLocks noGrp="1"/>
          </p:cNvSpPr>
          <p:nvPr>
            <p:ph type="body" idx="1"/>
          </p:nvPr>
        </p:nvSpPr>
        <p:spPr>
          <a:xfrm>
            <a:off x="705900" y="2168800"/>
            <a:ext cx="2471700" cy="36036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89" name="Google Shape;289;p7"/>
          <p:cNvSpPr txBox="1">
            <a:spLocks noGrp="1"/>
          </p:cNvSpPr>
          <p:nvPr>
            <p:ph type="body" idx="2"/>
          </p:nvPr>
        </p:nvSpPr>
        <p:spPr>
          <a:xfrm>
            <a:off x="3304125" y="2168800"/>
            <a:ext cx="2471700" cy="36036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90" name="Google Shape;290;p7"/>
          <p:cNvSpPr txBox="1">
            <a:spLocks noGrp="1"/>
          </p:cNvSpPr>
          <p:nvPr>
            <p:ph type="body" idx="3"/>
          </p:nvPr>
        </p:nvSpPr>
        <p:spPr>
          <a:xfrm>
            <a:off x="5902350" y="2168800"/>
            <a:ext cx="2471700" cy="36036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91" name="Google Shape;291;p7"/>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90659820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28575"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56706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rot="8100000">
            <a:off x="6038981"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rot="8100000">
            <a:off x="7181981" y="60935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8" name="Google Shape;298;p8"/>
          <p:cNvGrpSpPr/>
          <p:nvPr/>
        </p:nvGrpSpPr>
        <p:grpSpPr>
          <a:xfrm>
            <a:off x="-9525" y="5949967"/>
            <a:ext cx="9167825" cy="793733"/>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5924651"/>
            <a:ext cx="9229575" cy="857051"/>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28" name="Google Shape;328;p8"/>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rot="8100000">
            <a:off x="8699949"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333" name="Google Shape;333;p8"/>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73975655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4"/>
        <p:cNvGrpSpPr/>
        <p:nvPr/>
      </p:nvGrpSpPr>
      <p:grpSpPr>
        <a:xfrm>
          <a:off x="0" y="0"/>
          <a:ext cx="0" cy="0"/>
          <a:chOff x="0" y="0"/>
          <a:chExt cx="0" cy="0"/>
        </a:xfrm>
      </p:grpSpPr>
      <p:sp>
        <p:nvSpPr>
          <p:cNvPr id="335" name="Google Shape;335;p9"/>
          <p:cNvSpPr/>
          <p:nvPr/>
        </p:nvSpPr>
        <p:spPr>
          <a:xfrm>
            <a:off x="-28575"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56706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9"/>
          <p:cNvSpPr/>
          <p:nvPr/>
        </p:nvSpPr>
        <p:spPr>
          <a:xfrm rot="8100000">
            <a:off x="6038981"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9"/>
          <p:cNvSpPr/>
          <p:nvPr/>
        </p:nvSpPr>
        <p:spPr>
          <a:xfrm rot="8100000">
            <a:off x="7181981" y="60935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40" name="Google Shape;340;p9"/>
          <p:cNvGrpSpPr/>
          <p:nvPr/>
        </p:nvGrpSpPr>
        <p:grpSpPr>
          <a:xfrm>
            <a:off x="-9525" y="5949967"/>
            <a:ext cx="9167825" cy="793733"/>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5924651"/>
            <a:ext cx="9229575" cy="857051"/>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0" name="Google Shape;370;p9"/>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9"/>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9"/>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9"/>
          <p:cNvSpPr/>
          <p:nvPr/>
        </p:nvSpPr>
        <p:spPr>
          <a:xfrm rot="8100000">
            <a:off x="8699949"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9"/>
          <p:cNvSpPr txBox="1">
            <a:spLocks noGrp="1"/>
          </p:cNvSpPr>
          <p:nvPr>
            <p:ph type="body" idx="1"/>
          </p:nvPr>
        </p:nvSpPr>
        <p:spPr>
          <a:xfrm>
            <a:off x="457200" y="5137104"/>
            <a:ext cx="8229600" cy="6928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pPr lvl="0"/>
            <a:r>
              <a:rPr lang="en-US"/>
              <a:t>Click to edit Master text styles</a:t>
            </a:r>
          </a:p>
        </p:txBody>
      </p:sp>
      <p:sp>
        <p:nvSpPr>
          <p:cNvPr id="375" name="Google Shape;375;p9"/>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23829778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5670625"/>
            <a:ext cx="122612" cy="163483"/>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0" name="Google Shape;380;p10"/>
          <p:cNvSpPr/>
          <p:nvPr/>
        </p:nvSpPr>
        <p:spPr>
          <a:xfrm rot="8100000">
            <a:off x="6038981"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1" name="Google Shape;381;p10"/>
          <p:cNvSpPr/>
          <p:nvPr/>
        </p:nvSpPr>
        <p:spPr>
          <a:xfrm rot="8100000">
            <a:off x="7181981" y="6093559"/>
            <a:ext cx="122612" cy="163483"/>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10"/>
          <p:cNvGrpSpPr/>
          <p:nvPr/>
        </p:nvGrpSpPr>
        <p:grpSpPr>
          <a:xfrm>
            <a:off x="-9525" y="5949967"/>
            <a:ext cx="9167825" cy="793733"/>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5924651"/>
            <a:ext cx="9229575" cy="857051"/>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12" name="Google Shape;412;p10"/>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10"/>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10"/>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10"/>
          <p:cNvSpPr/>
          <p:nvPr/>
        </p:nvSpPr>
        <p:spPr>
          <a:xfrm rot="8100000">
            <a:off x="8699949"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10"/>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221997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9"/>
            <a:ext cx="8382000" cy="6883131"/>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845500"/>
            <a:ext cx="6996600" cy="9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2053567"/>
            <a:ext cx="6996600" cy="25628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6434933"/>
            <a:ext cx="548700" cy="4232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fld id="{EAF43AF4-110A-4B16-B4E5-88E36A230BE3}" type="slidenum">
              <a:rPr lang="en-US" smtClean="0"/>
              <a:pPr/>
              <a:t>‹#›</a:t>
            </a:fld>
            <a:endParaRPr lang="en-US"/>
          </a:p>
        </p:txBody>
      </p:sp>
    </p:spTree>
    <p:extLst>
      <p:ext uri="{BB962C8B-B14F-4D97-AF65-F5344CB8AC3E}">
        <p14:creationId xmlns:p14="http://schemas.microsoft.com/office/powerpoint/2010/main" val="1974168507"/>
      </p:ext>
    </p:extLst>
  </p:cSld>
  <p:clrMap bg1="lt1" tx1="dk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147" y="2188695"/>
            <a:ext cx="7942388" cy="1752601"/>
          </a:xfrm>
        </p:spPr>
        <p:txBody>
          <a:bodyPr>
            <a:noAutofit/>
          </a:bodyPr>
          <a:lstStyle/>
          <a:p>
            <a:pPr algn="ctr"/>
            <a:r>
              <a:rPr lang="en-US" sz="2700" b="1" dirty="0">
                <a:solidFill>
                  <a:schemeClr val="bg1">
                    <a:lumMod val="50000"/>
                  </a:schemeClr>
                </a:solidFill>
                <a:latin typeface="Times New Roman" pitchFamily="18" charset="0"/>
                <a:cs typeface="Times New Roman" pitchFamily="18" charset="0"/>
              </a:rPr>
              <a:t>Electronics Product Design Lab Seminar</a:t>
            </a:r>
            <a:br>
              <a:rPr lang="en-US" sz="2700" b="1" dirty="0">
                <a:solidFill>
                  <a:schemeClr val="bg1">
                    <a:lumMod val="50000"/>
                  </a:schemeClr>
                </a:solidFill>
                <a:latin typeface="Times New Roman" pitchFamily="18" charset="0"/>
                <a:cs typeface="Times New Roman" pitchFamily="18" charset="0"/>
              </a:rPr>
            </a:br>
            <a:r>
              <a:rPr lang="en-US" sz="2700" b="1" dirty="0">
                <a:solidFill>
                  <a:schemeClr val="bg1">
                    <a:lumMod val="50000"/>
                  </a:schemeClr>
                </a:solidFill>
                <a:latin typeface="Times New Roman" pitchFamily="18" charset="0"/>
                <a:cs typeface="Times New Roman" pitchFamily="18" charset="0"/>
              </a:rPr>
              <a:t>on </a:t>
            </a:r>
            <a:br>
              <a:rPr lang="en-US" sz="2700" dirty="0">
                <a:solidFill>
                  <a:schemeClr val="bg1">
                    <a:lumMod val="50000"/>
                  </a:schemeClr>
                </a:solidFill>
                <a:latin typeface="Times New Roman" pitchFamily="18" charset="0"/>
                <a:cs typeface="Times New Roman" pitchFamily="18" charset="0"/>
              </a:rPr>
            </a:br>
            <a:r>
              <a:rPr lang="en-US" sz="2700" b="0" dirty="0">
                <a:solidFill>
                  <a:schemeClr val="bg1">
                    <a:lumMod val="50000"/>
                  </a:schemeClr>
                </a:solidFill>
                <a:latin typeface="Times New Roman" pitchFamily="18" charset="0"/>
                <a:cs typeface="Times New Roman" pitchFamily="18" charset="0"/>
              </a:rPr>
              <a:t>Measurement and Interpretation of Blood Pressure levels in Children and Teenagers</a:t>
            </a:r>
          </a:p>
        </p:txBody>
      </p:sp>
      <p:sp>
        <p:nvSpPr>
          <p:cNvPr id="3" name="Slide Number Placeholder 2">
            <a:extLst>
              <a:ext uri="{FF2B5EF4-FFF2-40B4-BE49-F238E27FC236}">
                <a16:creationId xmlns:a16="http://schemas.microsoft.com/office/drawing/2014/main" id="{68EA0204-ADAD-4D7C-BB16-1D5A2C6303CD}"/>
              </a:ext>
            </a:extLst>
          </p:cNvPr>
          <p:cNvSpPr>
            <a:spLocks noGrp="1"/>
          </p:cNvSpPr>
          <p:nvPr>
            <p:ph type="sldNum" sz="quarter" idx="12"/>
          </p:nvPr>
        </p:nvSpPr>
        <p:spPr/>
        <p:txBody>
          <a:bodyPr/>
          <a:lstStyle/>
          <a:p>
            <a:fld id="{EAF43AF4-110A-4B16-B4E5-88E36A230BE3}" type="slidenum">
              <a:rPr lang="en-US" smtClean="0"/>
              <a:pPr/>
              <a:t>1</a:t>
            </a:fld>
            <a:endParaRPr lang="en-US"/>
          </a:p>
        </p:txBody>
      </p:sp>
      <p:sp>
        <p:nvSpPr>
          <p:cNvPr id="7" name="Title 1"/>
          <p:cNvSpPr txBox="1">
            <a:spLocks/>
          </p:cNvSpPr>
          <p:nvPr/>
        </p:nvSpPr>
        <p:spPr>
          <a:xfrm>
            <a:off x="76200" y="1219200"/>
            <a:ext cx="8991600" cy="784225"/>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400" b="1" dirty="0">
              <a:solidFill>
                <a:schemeClr val="tx1">
                  <a:lumMod val="95000"/>
                </a:schemeClr>
              </a:solidFill>
              <a:effectLst>
                <a:outerShdw blurRad="38100" dist="25400" dir="5400000" algn="tl" rotWithShape="0">
                  <a:srgbClr val="000000">
                    <a:alpha val="43000"/>
                  </a:srgbClr>
                </a:outerShdw>
              </a:effectLst>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400" b="1" dirty="0">
              <a:solidFill>
                <a:schemeClr val="tx1">
                  <a:lumMod val="95000"/>
                </a:schemeClr>
              </a:solidFill>
              <a:effectLst>
                <a:outerShdw blurRad="38100" dist="25400" dir="5400000" algn="tl" rotWithShape="0">
                  <a:srgbClr val="000000">
                    <a:alpha val="43000"/>
                  </a:srgbClr>
                </a:outerShdw>
              </a:effectLst>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br>
              <a:rPr lang="en-US" sz="2400" b="1" dirty="0">
                <a:solidFill>
                  <a:schemeClr val="accent1"/>
                </a:solidFill>
                <a:effectLst>
                  <a:outerShdw blurRad="38100" dist="25400" dir="5400000" algn="tl" rotWithShape="0">
                    <a:srgbClr val="000000">
                      <a:alpha val="43000"/>
                    </a:srgbClr>
                  </a:outerShdw>
                </a:effectLst>
                <a:latin typeface="Arial" panose="020B0604020202020204" pitchFamily="34" charset="0"/>
                <a:cs typeface="Arial" panose="020B0604020202020204" pitchFamily="34" charset="0"/>
              </a:rPr>
            </a:br>
            <a:endParaRPr kumimoji="0" lang="en-GB" sz="2400" b="1" i="0" u="none" strike="noStrike" kern="1200" cap="none" spc="0" normalizeH="0" baseline="0" noProof="0" dirty="0">
              <a:ln>
                <a:noFill/>
              </a:ln>
              <a:solidFill>
                <a:schemeClr val="accent1"/>
              </a:solidFill>
              <a:effectLst>
                <a:outerShdw blurRad="38100" dist="25400" dir="5400000" algn="tl" rotWithShape="0">
                  <a:srgbClr val="000000">
                    <a:alpha val="43000"/>
                  </a:srgbClr>
                </a:outerShdw>
              </a:effectLst>
              <a:uLnTx/>
              <a:uFillTx/>
              <a:latin typeface="Arial" panose="020B0604020202020204" pitchFamily="34" charset="0"/>
              <a:ea typeface="+mj-ea"/>
              <a:cs typeface="Arial" panose="020B0604020202020204" pitchFamily="34" charset="0"/>
            </a:endParaRPr>
          </a:p>
        </p:txBody>
      </p:sp>
      <p:sp>
        <p:nvSpPr>
          <p:cNvPr id="8" name="Subtitle 2"/>
          <p:cNvSpPr txBox="1">
            <a:spLocks/>
          </p:cNvSpPr>
          <p:nvPr/>
        </p:nvSpPr>
        <p:spPr>
          <a:xfrm>
            <a:off x="381000" y="4267200"/>
            <a:ext cx="4941473" cy="1752600"/>
          </a:xfrm>
          <a:prstGeom prst="rect">
            <a:avLst/>
          </a:prstGeom>
        </p:spPr>
        <p:txBody>
          <a:bodyPr vert="horz" lIns="0" rIns="18288">
            <a:noAutofit/>
          </a:bodyPr>
          <a:lstStyle/>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a:ln>
                  <a:noFill/>
                </a:ln>
                <a:solidFill>
                  <a:schemeClr val="bg2">
                    <a:lumMod val="50000"/>
                  </a:schemeClr>
                </a:solidFill>
                <a:effectLst/>
                <a:uLnTx/>
                <a:uFillTx/>
                <a:latin typeface="Times New Roman" pitchFamily="18" charset="0"/>
                <a:cs typeface="Times New Roman" pitchFamily="18" charset="0"/>
              </a:rPr>
              <a:t>Presented By:</a:t>
            </a:r>
            <a:r>
              <a:rPr kumimoji="0" lang="en-US" sz="2000" b="0" i="0" u="none" strike="noStrike" kern="1200" cap="none" spc="0" normalizeH="0" baseline="0" noProof="0" dirty="0">
                <a:ln>
                  <a:noFill/>
                </a:ln>
                <a:solidFill>
                  <a:schemeClr val="bg2">
                    <a:lumMod val="50000"/>
                  </a:schemeClr>
                </a:solidFill>
                <a:effectLst/>
                <a:uLnTx/>
                <a:uFillTx/>
                <a:latin typeface="Times New Roman" pitchFamily="18" charset="0"/>
                <a:cs typeface="Times New Roman" pitchFamily="18" charset="0"/>
              </a:rPr>
              <a:t>	              </a:t>
            </a:r>
            <a:r>
              <a:rPr kumimoji="0" lang="en-US" sz="2000" b="1" i="0" u="none" strike="noStrike" kern="1200" cap="none" spc="0" normalizeH="0" baseline="0" noProof="0" dirty="0">
                <a:ln>
                  <a:noFill/>
                </a:ln>
                <a:solidFill>
                  <a:schemeClr val="bg2">
                    <a:lumMod val="50000"/>
                  </a:schemeClr>
                </a:solidFill>
                <a:effectLst/>
                <a:uLnTx/>
                <a:uFillTx/>
                <a:latin typeface="Times New Roman" pitchFamily="18" charset="0"/>
                <a:cs typeface="Times New Roman" pitchFamily="18" charset="0"/>
              </a:rPr>
              <a:t>Project Guide:</a:t>
            </a:r>
          </a:p>
          <a:p>
            <a:pPr marR="45720" lvl="0">
              <a:spcBef>
                <a:spcPct val="20000"/>
              </a:spcBef>
              <a:buClr>
                <a:schemeClr val="accent3"/>
              </a:buClr>
              <a:buSzPct val="95000"/>
              <a:defRPr/>
            </a:pPr>
            <a:r>
              <a:rPr lang="en-US" sz="2000" dirty="0">
                <a:solidFill>
                  <a:schemeClr val="bg2">
                    <a:lumMod val="50000"/>
                  </a:schemeClr>
                </a:solidFill>
                <a:latin typeface="Times New Roman" pitchFamily="18" charset="0"/>
                <a:cs typeface="Times New Roman" pitchFamily="18" charset="0"/>
              </a:rPr>
              <a:t>Nikita </a:t>
            </a:r>
            <a:r>
              <a:rPr lang="en-US" sz="2000" dirty="0" err="1">
                <a:solidFill>
                  <a:schemeClr val="bg2">
                    <a:lumMod val="50000"/>
                  </a:schemeClr>
                </a:solidFill>
                <a:latin typeface="Times New Roman" pitchFamily="18" charset="0"/>
                <a:cs typeface="Times New Roman" pitchFamily="18" charset="0"/>
              </a:rPr>
              <a:t>Kewalramani</a:t>
            </a:r>
            <a:r>
              <a:rPr lang="en-US" sz="2000" dirty="0">
                <a:solidFill>
                  <a:schemeClr val="bg2">
                    <a:lumMod val="50000"/>
                  </a:schemeClr>
                </a:solidFill>
                <a:latin typeface="Times New Roman" pitchFamily="18" charset="0"/>
                <a:cs typeface="Times New Roman" pitchFamily="18" charset="0"/>
              </a:rPr>
              <a:t> 11     Dr. Renuka </a:t>
            </a:r>
            <a:r>
              <a:rPr lang="en-US" sz="2000" dirty="0" err="1">
                <a:solidFill>
                  <a:schemeClr val="bg2">
                    <a:lumMod val="50000"/>
                  </a:schemeClr>
                </a:solidFill>
                <a:latin typeface="Times New Roman" pitchFamily="18" charset="0"/>
                <a:cs typeface="Times New Roman" pitchFamily="18" charset="0"/>
              </a:rPr>
              <a:t>Nafdey</a:t>
            </a:r>
            <a:endParaRPr lang="en-US" sz="2000" dirty="0">
              <a:solidFill>
                <a:schemeClr val="bg2">
                  <a:lumMod val="50000"/>
                </a:schemeClr>
              </a:solidFill>
              <a:latin typeface="Times New Roman" pitchFamily="18" charset="0"/>
              <a:cs typeface="Times New Roman" pitchFamily="18" charset="0"/>
            </a:endParaRPr>
          </a:p>
          <a:p>
            <a:pPr marR="45720" lvl="0">
              <a:spcBef>
                <a:spcPct val="20000"/>
              </a:spcBef>
              <a:buClr>
                <a:schemeClr val="accent3"/>
              </a:buClr>
              <a:buSzPct val="95000"/>
              <a:defRPr/>
            </a:pPr>
            <a:r>
              <a:rPr lang="en-US" sz="2000" dirty="0">
                <a:solidFill>
                  <a:schemeClr val="bg2">
                    <a:lumMod val="50000"/>
                  </a:schemeClr>
                </a:solidFill>
                <a:latin typeface="Times New Roman" pitchFamily="18" charset="0"/>
                <a:cs typeface="Times New Roman" pitchFamily="18" charset="0"/>
              </a:rPr>
              <a:t>Renuka Kadu 14                Dr. Yamini </a:t>
            </a:r>
            <a:r>
              <a:rPr lang="en-US" sz="2000">
                <a:solidFill>
                  <a:schemeClr val="bg2">
                    <a:lumMod val="50000"/>
                  </a:schemeClr>
                </a:solidFill>
                <a:latin typeface="Times New Roman" pitchFamily="18" charset="0"/>
                <a:cs typeface="Times New Roman" pitchFamily="18" charset="0"/>
              </a:rPr>
              <a:t>Pusdekar</a:t>
            </a:r>
            <a:endParaRPr lang="en-US" sz="2000" dirty="0">
              <a:solidFill>
                <a:schemeClr val="bg2">
                  <a:lumMod val="50000"/>
                </a:schemeClr>
              </a:solidFill>
              <a:latin typeface="Times New Roman" pitchFamily="18" charset="0"/>
              <a:cs typeface="Times New Roman" pitchFamily="18" charset="0"/>
            </a:endParaRPr>
          </a:p>
          <a:p>
            <a:pPr marR="45720" lvl="0">
              <a:spcBef>
                <a:spcPct val="20000"/>
              </a:spcBef>
              <a:buClr>
                <a:schemeClr val="accent3"/>
              </a:buClr>
              <a:buSzPct val="95000"/>
              <a:defRPr/>
            </a:pPr>
            <a:r>
              <a:rPr lang="en-US" sz="2000" dirty="0">
                <a:solidFill>
                  <a:schemeClr val="bg2">
                    <a:lumMod val="50000"/>
                  </a:schemeClr>
                </a:solidFill>
                <a:latin typeface="Times New Roman" pitchFamily="18" charset="0"/>
                <a:cs typeface="Times New Roman" pitchFamily="18" charset="0"/>
              </a:rPr>
              <a:t>Riddhi </a:t>
            </a:r>
            <a:r>
              <a:rPr lang="en-US" sz="2000" dirty="0" err="1">
                <a:solidFill>
                  <a:schemeClr val="bg2">
                    <a:lumMod val="50000"/>
                  </a:schemeClr>
                </a:solidFill>
                <a:latin typeface="Times New Roman" pitchFamily="18" charset="0"/>
                <a:cs typeface="Times New Roman" pitchFamily="18" charset="0"/>
              </a:rPr>
              <a:t>Bhute</a:t>
            </a:r>
            <a:r>
              <a:rPr lang="en-US" sz="2000" dirty="0">
                <a:solidFill>
                  <a:schemeClr val="bg2">
                    <a:lumMod val="50000"/>
                  </a:schemeClr>
                </a:solidFill>
                <a:latin typeface="Times New Roman" pitchFamily="18" charset="0"/>
                <a:cs typeface="Times New Roman" pitchFamily="18" charset="0"/>
              </a:rPr>
              <a:t> 15</a:t>
            </a:r>
            <a:endParaRPr kumimoji="0" lang="en-US" sz="2000" b="0" i="0" u="none" strike="noStrike" kern="1200" cap="none" spc="0" normalizeH="0" baseline="0" noProof="0" dirty="0">
              <a:ln>
                <a:noFill/>
              </a:ln>
              <a:solidFill>
                <a:schemeClr val="bg2">
                  <a:lumMod val="50000"/>
                </a:schemeClr>
              </a:solidFill>
              <a:effectLst/>
              <a:uLnTx/>
              <a:uFillTx/>
              <a:latin typeface="Times New Roman" pitchFamily="18" charset="0"/>
              <a:cs typeface="Times New Roman" pitchFamily="18" charset="0"/>
            </a:endParaRPr>
          </a:p>
          <a:p>
            <a:pPr marR="45720">
              <a:spcBef>
                <a:spcPct val="20000"/>
              </a:spcBef>
              <a:buClr>
                <a:schemeClr val="accent3"/>
              </a:buClr>
              <a:buSzPct val="95000"/>
            </a:pPr>
            <a:r>
              <a:rPr lang="en-US" sz="2000" dirty="0">
                <a:solidFill>
                  <a:schemeClr val="bg2">
                    <a:lumMod val="50000"/>
                  </a:schemeClr>
                </a:solidFill>
                <a:latin typeface="Times New Roman" pitchFamily="18" charset="0"/>
                <a:cs typeface="Times New Roman" pitchFamily="18" charset="0"/>
              </a:rPr>
              <a:t>		              </a:t>
            </a: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itchFamily="18" charset="0"/>
                <a:cs typeface="Times New Roman" pitchFamily="18" charset="0"/>
              </a:rPr>
              <a:t>		           </a:t>
            </a:r>
            <a:r>
              <a:rPr kumimoji="0" lang="en-US" sz="2000" b="0" i="0" u="none" strike="noStrike" kern="1200" cap="none" spc="0" normalizeH="0" baseline="0" noProof="0" dirty="0">
                <a:ln>
                  <a:noFill/>
                </a:ln>
                <a:solidFill>
                  <a:schemeClr val="tx1">
                    <a:lumMod val="85000"/>
                    <a:lumOff val="15000"/>
                  </a:schemeClr>
                </a:solidFill>
                <a:effectLst/>
                <a:uLnTx/>
                <a:uFillTx/>
                <a:latin typeface="Vani" pitchFamily="34" charset="0"/>
                <a:ea typeface="+mn-ea"/>
                <a:cs typeface="Vani" pitchFamily="34" charset="0"/>
              </a:rPr>
              <a:t>		</a:t>
            </a:r>
            <a:endParaRPr kumimoji="0" lang="en-GB" sz="2000" b="0" i="0" u="none" strike="noStrike" kern="1200" cap="none" spc="0" normalizeH="0" baseline="0" noProof="0" dirty="0">
              <a:ln>
                <a:noFill/>
              </a:ln>
              <a:solidFill>
                <a:schemeClr val="tx1">
                  <a:lumMod val="85000"/>
                  <a:lumOff val="15000"/>
                </a:schemeClr>
              </a:solidFill>
              <a:effectLst/>
              <a:uLnTx/>
              <a:uFillTx/>
              <a:latin typeface="Vani" pitchFamily="34" charset="0"/>
              <a:ea typeface="+mn-ea"/>
              <a:cs typeface="Vani" pitchFamily="34" charset="0"/>
            </a:endParaRPr>
          </a:p>
        </p:txBody>
      </p:sp>
      <p:sp>
        <p:nvSpPr>
          <p:cNvPr id="9" name="TextBox 8">
            <a:extLst>
              <a:ext uri="{FF2B5EF4-FFF2-40B4-BE49-F238E27FC236}">
                <a16:creationId xmlns:a16="http://schemas.microsoft.com/office/drawing/2014/main" id="{240886EC-EF8A-C6E9-0BEF-B4EC7D10A125}"/>
              </a:ext>
            </a:extLst>
          </p:cNvPr>
          <p:cNvSpPr txBox="1"/>
          <p:nvPr/>
        </p:nvSpPr>
        <p:spPr>
          <a:xfrm>
            <a:off x="723900" y="157629"/>
            <a:ext cx="7696200" cy="1938992"/>
          </a:xfrm>
          <a:prstGeom prst="rect">
            <a:avLst/>
          </a:prstGeom>
          <a:noFill/>
        </p:spPr>
        <p:txBody>
          <a:bodyPr wrap="square">
            <a:spAutoFit/>
          </a:bodyPr>
          <a:lstStyle/>
          <a:p>
            <a:pPr algn="ctr"/>
            <a:r>
              <a:rPr lang="en-IN" sz="4000" b="1" dirty="0">
                <a:solidFill>
                  <a:srgbClr val="00CEF6"/>
                </a:solidFill>
                <a:latin typeface="Times New Roman" panose="02020603050405020304" pitchFamily="18" charset="0"/>
                <a:cs typeface="Times New Roman" panose="02020603050405020304" pitchFamily="18" charset="0"/>
                <a:sym typeface="Oswald"/>
              </a:rPr>
              <a:t>Shri Ramdeobaba College of Engineering and Management, Nagpur.</a:t>
            </a:r>
            <a:endParaRPr lang="en-IN" sz="4000" dirty="0"/>
          </a:p>
        </p:txBody>
      </p:sp>
      <p:pic>
        <p:nvPicPr>
          <p:cNvPr id="6" name="Picture 5">
            <a:extLst>
              <a:ext uri="{FF2B5EF4-FFF2-40B4-BE49-F238E27FC236}">
                <a16:creationId xmlns:a16="http://schemas.microsoft.com/office/drawing/2014/main" id="{B549F9F0-0A15-6C45-EB01-C164CF5E8F00}"/>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93080" y="4136726"/>
            <a:ext cx="3297936" cy="2184631"/>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CBE44-B853-3B7A-8016-97830E597085}"/>
              </a:ext>
            </a:extLst>
          </p:cNvPr>
          <p:cNvSpPr>
            <a:spLocks noGrp="1"/>
          </p:cNvSpPr>
          <p:nvPr>
            <p:ph type="sldNum" idx="12"/>
          </p:nvPr>
        </p:nvSpPr>
        <p:spPr/>
        <p:txBody>
          <a:bodyPr/>
          <a:lstStyle/>
          <a:p>
            <a:fld id="{EAF43AF4-110A-4B16-B4E5-88E36A230BE3}" type="slidenum">
              <a:rPr lang="en-US" smtClean="0"/>
              <a:pPr/>
              <a:t>10</a:t>
            </a:fld>
            <a:endParaRPr lang="en-US"/>
          </a:p>
        </p:txBody>
      </p:sp>
      <p:sp>
        <p:nvSpPr>
          <p:cNvPr id="3" name="TextBox 2">
            <a:extLst>
              <a:ext uri="{FF2B5EF4-FFF2-40B4-BE49-F238E27FC236}">
                <a16:creationId xmlns:a16="http://schemas.microsoft.com/office/drawing/2014/main" id="{B11BAE38-968F-A440-7191-4DC23D481A84}"/>
              </a:ext>
            </a:extLst>
          </p:cNvPr>
          <p:cNvSpPr txBox="1"/>
          <p:nvPr/>
        </p:nvSpPr>
        <p:spPr>
          <a:xfrm>
            <a:off x="1790700" y="2971800"/>
            <a:ext cx="5562600" cy="1169551"/>
          </a:xfrm>
          <a:prstGeom prst="rect">
            <a:avLst/>
          </a:prstGeom>
          <a:noFill/>
        </p:spPr>
        <p:txBody>
          <a:bodyPr wrap="square" rtlCol="0">
            <a:spAutoFit/>
          </a:bodyPr>
          <a:lstStyle/>
          <a:p>
            <a:pPr algn="ctr"/>
            <a:r>
              <a:rPr lang="en-IN" sz="7000" b="1" dirty="0">
                <a:solidFill>
                  <a:schemeClr val="bg1"/>
                </a:solidFill>
                <a:latin typeface="Times New Roman" panose="02020603050405020304" pitchFamily="18" charset="0"/>
                <a:cs typeface="Times New Roman" panose="02020603050405020304" pitchFamily="18" charset="0"/>
                <a:sym typeface="Oswald"/>
              </a:rPr>
              <a:t>Thank You</a:t>
            </a:r>
            <a:endParaRPr lang="en-IN" sz="7000" dirty="0">
              <a:solidFill>
                <a:schemeClr val="bg1"/>
              </a:solidFill>
            </a:endParaRPr>
          </a:p>
        </p:txBody>
      </p:sp>
    </p:spTree>
    <p:extLst>
      <p:ext uri="{BB962C8B-B14F-4D97-AF65-F5344CB8AC3E}">
        <p14:creationId xmlns:p14="http://schemas.microsoft.com/office/powerpoint/2010/main" val="246748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4724" y="1485900"/>
            <a:ext cx="4267200" cy="4800600"/>
          </a:xfrm>
        </p:spPr>
        <p:txBody>
          <a:bodyPr>
            <a:normAutofit/>
          </a:bodyPr>
          <a:lstStyle/>
          <a:p>
            <a:pPr algn="just">
              <a:buNone/>
            </a:pPr>
            <a:endParaRPr lang="en-US" sz="2400" dirty="0">
              <a:latin typeface="Times New Roman" pitchFamily="18" charset="0"/>
              <a:cs typeface="Times New Roman" pitchFamily="18" charset="0"/>
            </a:endParaRPr>
          </a:p>
          <a:p>
            <a:pPr algn="just">
              <a:buFont typeface="Arial" panose="020B0604020202020204" pitchFamily="34" charset="0"/>
              <a:buChar char="•"/>
            </a:pPr>
            <a:endParaRPr lang="en-US" sz="2400" dirty="0">
              <a:latin typeface="Times New Roman" pitchFamily="18" charset="0"/>
              <a:cs typeface="Times New Roman" pitchFamily="18" charset="0"/>
            </a:endParaRPr>
          </a:p>
          <a:p>
            <a:pPr algn="just">
              <a:buFont typeface="Arial" panose="020B0604020202020204" pitchFamily="34" charset="0"/>
              <a:buChar char="•"/>
            </a:pPr>
            <a:r>
              <a:rPr lang="en-US" sz="2400" dirty="0">
                <a:latin typeface="Times New Roman" pitchFamily="18" charset="0"/>
                <a:cs typeface="Times New Roman" pitchFamily="18" charset="0"/>
              </a:rPr>
              <a:t>Motivation</a:t>
            </a:r>
          </a:p>
          <a:p>
            <a:pPr algn="just">
              <a:buFont typeface="Arial" panose="020B0604020202020204" pitchFamily="34" charset="0"/>
              <a:buChar char="•"/>
            </a:pPr>
            <a:r>
              <a:rPr lang="en-US" sz="2400" dirty="0">
                <a:latin typeface="Times New Roman" pitchFamily="18" charset="0"/>
                <a:cs typeface="Times New Roman" pitchFamily="18" charset="0"/>
              </a:rPr>
              <a:t>Problem Statement</a:t>
            </a:r>
          </a:p>
          <a:p>
            <a:pPr algn="just">
              <a:buFont typeface="Arial" panose="020B0604020202020204" pitchFamily="34" charset="0"/>
              <a:buChar char="•"/>
            </a:pPr>
            <a:r>
              <a:rPr lang="en-US" sz="2400" dirty="0">
                <a:latin typeface="Times New Roman" pitchFamily="18" charset="0"/>
                <a:cs typeface="Times New Roman" pitchFamily="18" charset="0"/>
              </a:rPr>
              <a:t>Literature survey</a:t>
            </a:r>
          </a:p>
          <a:p>
            <a:pPr algn="just">
              <a:buFont typeface="Arial" panose="020B0604020202020204" pitchFamily="34" charset="0"/>
              <a:buChar char="•"/>
            </a:pPr>
            <a:r>
              <a:rPr lang="en-US" sz="2400" dirty="0">
                <a:latin typeface="Times New Roman" pitchFamily="18" charset="0"/>
                <a:cs typeface="Times New Roman" pitchFamily="18" charset="0"/>
              </a:rPr>
              <a:t>Limitation of Present Design</a:t>
            </a:r>
          </a:p>
          <a:p>
            <a:pPr algn="just">
              <a:buFont typeface="Arial" panose="020B0604020202020204" pitchFamily="34" charset="0"/>
              <a:buChar char="•"/>
            </a:pPr>
            <a:r>
              <a:rPr lang="en-US" sz="2400" dirty="0">
                <a:latin typeface="Times New Roman" pitchFamily="18" charset="0"/>
                <a:cs typeface="Times New Roman" pitchFamily="18" charset="0"/>
              </a:rPr>
              <a:t>Flow of project</a:t>
            </a:r>
          </a:p>
          <a:p>
            <a:pPr algn="just">
              <a:buFont typeface="Arial" panose="020B0604020202020204" pitchFamily="34" charset="0"/>
              <a:buChar char="•"/>
            </a:pPr>
            <a:r>
              <a:rPr lang="en-US" sz="2400" dirty="0">
                <a:latin typeface="Times New Roman" pitchFamily="18" charset="0"/>
                <a:cs typeface="Times New Roman" pitchFamily="18" charset="0"/>
              </a:rPr>
              <a:t>References</a:t>
            </a:r>
          </a:p>
          <a:p>
            <a:pPr algn="just"/>
            <a:endParaRPr lang="en-US" sz="2400" dirty="0">
              <a:latin typeface="Times New Roman" pitchFamily="18" charset="0"/>
              <a:cs typeface="Times New Roman" pitchFamily="18" charset="0"/>
            </a:endParaRPr>
          </a:p>
          <a:p>
            <a:endParaRPr lang="en-US" dirty="0"/>
          </a:p>
        </p:txBody>
      </p:sp>
      <p:sp>
        <p:nvSpPr>
          <p:cNvPr id="2" name="Slide Number Placeholder 1">
            <a:extLst>
              <a:ext uri="{FF2B5EF4-FFF2-40B4-BE49-F238E27FC236}">
                <a16:creationId xmlns:a16="http://schemas.microsoft.com/office/drawing/2014/main" id="{5A96DB79-4EB5-498F-9480-32314A9B13BA}"/>
              </a:ext>
            </a:extLst>
          </p:cNvPr>
          <p:cNvSpPr>
            <a:spLocks noGrp="1"/>
          </p:cNvSpPr>
          <p:nvPr>
            <p:ph type="sldNum" sz="quarter" idx="12"/>
          </p:nvPr>
        </p:nvSpPr>
        <p:spPr/>
        <p:txBody>
          <a:bodyPr/>
          <a:lstStyle/>
          <a:p>
            <a:fld id="{EAF43AF4-110A-4B16-B4E5-88E36A230BE3}" type="slidenum">
              <a:rPr lang="en-US" smtClean="0"/>
              <a:pPr/>
              <a:t>2</a:t>
            </a:fld>
            <a:endParaRPr lang="en-US"/>
          </a:p>
        </p:txBody>
      </p:sp>
      <p:sp>
        <p:nvSpPr>
          <p:cNvPr id="4" name="Title 1"/>
          <p:cNvSpPr txBox="1">
            <a:spLocks/>
          </p:cNvSpPr>
          <p:nvPr/>
        </p:nvSpPr>
        <p:spPr>
          <a:xfrm>
            <a:off x="34119" y="426720"/>
            <a:ext cx="9144000" cy="716280"/>
          </a:xfrm>
          <a:prstGeom prst="rect">
            <a:avLst/>
          </a:prstGeom>
        </p:spPr>
        <p:txBody>
          <a:bodyPr vert="horz" lIns="0" rIns="0" bIns="0" anchor="b">
            <a:normAutofit fontScale="2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endParaRPr lang="en-IN" sz="19200" dirty="0"/>
          </a:p>
        </p:txBody>
      </p:sp>
      <p:sp>
        <p:nvSpPr>
          <p:cNvPr id="8" name="TextBox 7">
            <a:extLst>
              <a:ext uri="{FF2B5EF4-FFF2-40B4-BE49-F238E27FC236}">
                <a16:creationId xmlns:a16="http://schemas.microsoft.com/office/drawing/2014/main" id="{769E5026-1ABA-ED7F-78D8-F16A4A004C43}"/>
              </a:ext>
            </a:extLst>
          </p:cNvPr>
          <p:cNvSpPr txBox="1"/>
          <p:nvPr/>
        </p:nvSpPr>
        <p:spPr>
          <a:xfrm>
            <a:off x="1097280" y="453946"/>
            <a:ext cx="6644640" cy="1446550"/>
          </a:xfrm>
          <a:prstGeom prst="rect">
            <a:avLst/>
          </a:prstGeom>
          <a:noFill/>
        </p:spPr>
        <p:txBody>
          <a:bodyPr wrap="square">
            <a:spAutoFit/>
          </a:bodyPr>
          <a:lstStyle/>
          <a:p>
            <a:pPr algn="ctr"/>
            <a:r>
              <a:rPr lang="en-IN" sz="4400" b="1" dirty="0">
                <a:solidFill>
                  <a:srgbClr val="00CEF6"/>
                </a:solidFill>
                <a:latin typeface="Times New Roman" panose="02020603050405020304" pitchFamily="18" charset="0"/>
                <a:cs typeface="Times New Roman" panose="02020603050405020304" pitchFamily="18" charset="0"/>
                <a:sym typeface="Oswald"/>
              </a:rPr>
              <a:t>Outline of </a:t>
            </a:r>
          </a:p>
          <a:p>
            <a:pPr algn="ctr"/>
            <a:r>
              <a:rPr lang="en-IN" sz="4400" b="1" dirty="0">
                <a:solidFill>
                  <a:srgbClr val="00CEF6"/>
                </a:solidFill>
                <a:latin typeface="Times New Roman" panose="02020603050405020304" pitchFamily="18" charset="0"/>
                <a:cs typeface="Times New Roman" panose="02020603050405020304" pitchFamily="18" charset="0"/>
                <a:sym typeface="Oswald"/>
              </a:rPr>
              <a:t>Presentation</a:t>
            </a:r>
          </a:p>
        </p:txBody>
      </p:sp>
      <p:pic>
        <p:nvPicPr>
          <p:cNvPr id="12" name="Picture 11">
            <a:extLst>
              <a:ext uri="{FF2B5EF4-FFF2-40B4-BE49-F238E27FC236}">
                <a16:creationId xmlns:a16="http://schemas.microsoft.com/office/drawing/2014/main" id="{29B85802-DD0A-B7D2-667A-DBF35AE37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14600"/>
            <a:ext cx="4114800" cy="274320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AF8A-E0C9-C062-4F61-8FED7FA36677}"/>
              </a:ext>
            </a:extLst>
          </p:cNvPr>
          <p:cNvSpPr>
            <a:spLocks noGrp="1"/>
          </p:cNvSpPr>
          <p:nvPr>
            <p:ph type="title"/>
          </p:nvPr>
        </p:nvSpPr>
        <p:spPr>
          <a:xfrm>
            <a:off x="1073700" y="457200"/>
            <a:ext cx="6996600" cy="954400"/>
          </a:xfrm>
        </p:spPr>
        <p:txBody>
          <a:bodyPr/>
          <a:lstStyle/>
          <a:p>
            <a:pPr marL="0" marR="0" lvl="0" indent="0" defTabSz="914400" rtl="0" eaLnBrk="1" fontAlgn="auto" latinLnBrk="0" hangingPunct="1">
              <a:lnSpc>
                <a:spcPct val="100000"/>
              </a:lnSpc>
              <a:spcBef>
                <a:spcPts val="0"/>
              </a:spcBef>
              <a:spcAft>
                <a:spcPts val="0"/>
              </a:spcAft>
              <a:tabLst/>
              <a:defRPr/>
            </a:pPr>
            <a:r>
              <a:rPr kumimoji="0" lang="en-IN" sz="4400" b="1" i="0" u="none" strike="noStrike" kern="0" cap="none" spc="0" normalizeH="0" baseline="0" noProof="0" dirty="0">
                <a:ln>
                  <a:noFill/>
                </a:ln>
                <a:solidFill>
                  <a:srgbClr val="00CEF6"/>
                </a:solidFill>
                <a:effectLst/>
                <a:uLnTx/>
                <a:uFillTx/>
                <a:latin typeface="Times New Roman" panose="02020603050405020304" pitchFamily="18" charset="0"/>
                <a:cs typeface="Times New Roman" panose="02020603050405020304" pitchFamily="18" charset="0"/>
                <a:sym typeface="Oswald"/>
              </a:rPr>
              <a:t>Motivation</a:t>
            </a:r>
            <a:br>
              <a:rPr kumimoji="0" lang="en-IN" sz="1400" b="0" i="0" u="none" strike="noStrike" kern="0" cap="none" spc="0" normalizeH="0" baseline="0" noProof="0" dirty="0">
                <a:ln>
                  <a:noFill/>
                </a:ln>
                <a:solidFill>
                  <a:srgbClr val="000000"/>
                </a:solidFill>
                <a:effectLst/>
                <a:uLnTx/>
                <a:uFillTx/>
                <a:latin typeface="Arial"/>
                <a:cs typeface="Arial"/>
                <a:sym typeface="Arial"/>
              </a:rPr>
            </a:br>
            <a:endParaRPr lang="en-IN" dirty="0"/>
          </a:p>
        </p:txBody>
      </p:sp>
      <p:sp>
        <p:nvSpPr>
          <p:cNvPr id="3" name="Content Placeholder 2">
            <a:extLst>
              <a:ext uri="{FF2B5EF4-FFF2-40B4-BE49-F238E27FC236}">
                <a16:creationId xmlns:a16="http://schemas.microsoft.com/office/drawing/2014/main" id="{42ABB7EB-55D7-6010-DB60-F7DE6C761210}"/>
              </a:ext>
            </a:extLst>
          </p:cNvPr>
          <p:cNvSpPr>
            <a:spLocks noGrp="1"/>
          </p:cNvSpPr>
          <p:nvPr>
            <p:ph idx="1"/>
          </p:nvPr>
        </p:nvSpPr>
        <p:spPr>
          <a:xfrm>
            <a:off x="342900" y="1143000"/>
            <a:ext cx="4229100" cy="3432833"/>
          </a:xfrm>
        </p:spPr>
        <p:txBody>
          <a:bodyPr/>
          <a:lstStyle/>
          <a:p>
            <a:pPr marL="342900" indent="-342900" algn="just">
              <a:lnSpc>
                <a:spcPct val="100000"/>
              </a:lnSpc>
              <a:buFont typeface="Arial" panose="020B0604020202020204" pitchFamily="34" charset="0"/>
              <a:buChar char="•"/>
            </a:pPr>
            <a:r>
              <a:rPr lang="en-US" sz="2300" dirty="0">
                <a:latin typeface="Times New Roman" pitchFamily="18" charset="0"/>
                <a:cs typeface="Times New Roman" pitchFamily="18" charset="0"/>
              </a:rPr>
              <a:t>Centers for disease control and prevention (CDC) study shows that about 1 in 25 youth ages 12 to 19 have hypertension, and 1 in 10 has elevated blood pressure (previously called “prehypertension”)</a:t>
            </a:r>
          </a:p>
          <a:p>
            <a:pPr marL="342900" indent="-342900" algn="just">
              <a:lnSpc>
                <a:spcPct val="100000"/>
              </a:lnSpc>
              <a:buFont typeface="Arial" panose="020B0604020202020204" pitchFamily="34" charset="0"/>
              <a:buChar char="•"/>
            </a:pPr>
            <a:r>
              <a:rPr lang="en-US" sz="2300" dirty="0">
                <a:latin typeface="Times New Roman" pitchFamily="18" charset="0"/>
                <a:cs typeface="Times New Roman" pitchFamily="18" charset="0"/>
              </a:rPr>
              <a:t>High blood pressure in youth is linked to health problems later in life. </a:t>
            </a:r>
          </a:p>
          <a:p>
            <a:pPr marL="342900" indent="-342900" algn="just">
              <a:lnSpc>
                <a:spcPct val="100000"/>
              </a:lnSpc>
              <a:buFont typeface="Arial" panose="020B0604020202020204" pitchFamily="34" charset="0"/>
              <a:buChar char="•"/>
            </a:pPr>
            <a:r>
              <a:rPr lang="en-US" sz="2300" dirty="0">
                <a:latin typeface="Times New Roman" pitchFamily="18" charset="0"/>
                <a:cs typeface="Times New Roman" pitchFamily="18" charset="0"/>
              </a:rPr>
              <a:t>Diagnosis of pediatric hypertension is often missed due to the absence of  symptoms.</a:t>
            </a:r>
            <a:endParaRPr lang="en-IN" sz="2300" dirty="0"/>
          </a:p>
        </p:txBody>
      </p:sp>
      <p:sp>
        <p:nvSpPr>
          <p:cNvPr id="4" name="Slide Number Placeholder 3">
            <a:extLst>
              <a:ext uri="{FF2B5EF4-FFF2-40B4-BE49-F238E27FC236}">
                <a16:creationId xmlns:a16="http://schemas.microsoft.com/office/drawing/2014/main" id="{7118E318-10C6-845D-38AD-E1C1EEDCB093}"/>
              </a:ext>
            </a:extLst>
          </p:cNvPr>
          <p:cNvSpPr>
            <a:spLocks noGrp="1"/>
          </p:cNvSpPr>
          <p:nvPr>
            <p:ph type="sldNum" sz="quarter" idx="12"/>
          </p:nvPr>
        </p:nvSpPr>
        <p:spPr/>
        <p:txBody>
          <a:bodyPr/>
          <a:lstStyle/>
          <a:p>
            <a:fld id="{EAF43AF4-110A-4B16-B4E5-88E36A230BE3}" type="slidenum">
              <a:rPr lang="en-US" smtClean="0"/>
              <a:pPr/>
              <a:t>3</a:t>
            </a:fld>
            <a:endParaRPr lang="en-US"/>
          </a:p>
        </p:txBody>
      </p:sp>
      <p:pic>
        <p:nvPicPr>
          <p:cNvPr id="6" name="Picture 5">
            <a:extLst>
              <a:ext uri="{FF2B5EF4-FFF2-40B4-BE49-F238E27FC236}">
                <a16:creationId xmlns:a16="http://schemas.microsoft.com/office/drawing/2014/main" id="{BB2E2AC3-930F-FF9E-1EA7-EC81352756EA}"/>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980566" y="1676400"/>
            <a:ext cx="3886119" cy="4114800"/>
          </a:xfrm>
          <a:prstGeom prst="rect">
            <a:avLst/>
          </a:prstGeom>
        </p:spPr>
      </p:pic>
    </p:spTree>
    <p:extLst>
      <p:ext uri="{BB962C8B-B14F-4D97-AF65-F5344CB8AC3E}">
        <p14:creationId xmlns:p14="http://schemas.microsoft.com/office/powerpoint/2010/main" val="142200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0" y="0"/>
            <a:ext cx="9144000" cy="838200"/>
          </a:xfrm>
          <a:prstGeom prst="rect">
            <a:avLst/>
          </a:prstGeom>
        </p:spPr>
        <p:txBody>
          <a:bodyPr anchor="ctr"/>
          <a:lstStyle/>
          <a:p>
            <a:pPr algn="ctr">
              <a:lnSpc>
                <a:spcPct val="100000"/>
              </a:lnSpc>
            </a:pPr>
            <a:endParaRPr sz="4000" b="1" dirty="0">
              <a:solidFill>
                <a:srgbClr val="FF0000"/>
              </a:solidFill>
              <a:latin typeface="Times New Roman" pitchFamily="18" charset="0"/>
              <a:cs typeface="Times New Roman" pitchFamily="18" charset="0"/>
            </a:endParaRPr>
          </a:p>
        </p:txBody>
      </p:sp>
      <p:sp>
        <p:nvSpPr>
          <p:cNvPr id="90" name="TextShape 2"/>
          <p:cNvSpPr txBox="1"/>
          <p:nvPr/>
        </p:nvSpPr>
        <p:spPr>
          <a:xfrm>
            <a:off x="457200" y="561349"/>
            <a:ext cx="8229600" cy="2590800"/>
          </a:xfrm>
          <a:prstGeom prst="rect">
            <a:avLst/>
          </a:prstGeom>
        </p:spPr>
        <p:txBody>
          <a:bodyPr/>
          <a:lstStyle/>
          <a:p>
            <a:pPr marL="342900" indent="-342900" algn="just">
              <a:lnSpc>
                <a:spcPct val="100000"/>
              </a:lnSpc>
              <a:buFont typeface="Arial" panose="020B0604020202020204" pitchFamily="34" charset="0"/>
              <a:buChar char="•"/>
            </a:pPr>
            <a:r>
              <a:rPr lang="en-US" sz="2300" dirty="0">
                <a:latin typeface="Times New Roman" pitchFamily="18" charset="0"/>
                <a:cs typeface="Times New Roman" pitchFamily="18" charset="0"/>
              </a:rPr>
              <a:t>Hypertension is diagnosed based on age, gender and height-specific references. </a:t>
            </a:r>
          </a:p>
          <a:p>
            <a:pPr marL="342900" indent="-342900" algn="just">
              <a:lnSpc>
                <a:spcPct val="100000"/>
              </a:lnSpc>
              <a:buFont typeface="Arial" panose="020B0604020202020204" pitchFamily="34" charset="0"/>
              <a:buChar char="•"/>
            </a:pPr>
            <a:r>
              <a:rPr lang="en-US" sz="2300" dirty="0">
                <a:latin typeface="Times New Roman" pitchFamily="18" charset="0"/>
                <a:cs typeface="Times New Roman" pitchFamily="18" charset="0"/>
              </a:rPr>
              <a:t>Till the date we have no such specific or standard value of blood pressure that would indicate the normal blood pressure value for a particular child.</a:t>
            </a:r>
          </a:p>
        </p:txBody>
      </p:sp>
      <p:sp>
        <p:nvSpPr>
          <p:cNvPr id="4" name="Title 1"/>
          <p:cNvSpPr txBox="1">
            <a:spLocks/>
          </p:cNvSpPr>
          <p:nvPr/>
        </p:nvSpPr>
        <p:spPr>
          <a:xfrm>
            <a:off x="0" y="142249"/>
            <a:ext cx="9144000" cy="8382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114210D-7289-41C5-A558-443DB24518CB}"/>
              </a:ext>
            </a:extLst>
          </p:cNvPr>
          <p:cNvSpPr>
            <a:spLocks noGrp="1"/>
          </p:cNvSpPr>
          <p:nvPr>
            <p:ph type="sldNum" idx="12"/>
          </p:nvPr>
        </p:nvSpPr>
        <p:spPr/>
        <p:txBody>
          <a:bodyPr/>
          <a:lstStyle/>
          <a:p>
            <a:fld id="{EAF43AF4-110A-4B16-B4E5-88E36A230BE3}" type="slidenum">
              <a:rPr lang="en-US" smtClean="0"/>
              <a:pPr/>
              <a:t>4</a:t>
            </a:fld>
            <a:endParaRPr lang="en-US"/>
          </a:p>
        </p:txBody>
      </p:sp>
      <p:pic>
        <p:nvPicPr>
          <p:cNvPr id="6" name="Picture 5">
            <a:extLst>
              <a:ext uri="{FF2B5EF4-FFF2-40B4-BE49-F238E27FC236}">
                <a16:creationId xmlns:a16="http://schemas.microsoft.com/office/drawing/2014/main" id="{4EB683FF-D4AA-949D-BD34-EDBD29DAC8E4}"/>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1981200" y="2514600"/>
            <a:ext cx="5181600" cy="3328210"/>
          </a:xfrm>
          <a:prstGeom prst="rect">
            <a:avLst/>
          </a:prstGeom>
          <a:ln>
            <a:noFill/>
          </a:ln>
          <a:effectLst>
            <a:softEdge rad="112500"/>
          </a:effectLst>
        </p:spPr>
      </p:pic>
    </p:spTree>
    <p:extLst>
      <p:ext uri="{BB962C8B-B14F-4D97-AF65-F5344CB8AC3E}">
        <p14:creationId xmlns:p14="http://schemas.microsoft.com/office/powerpoint/2010/main" val="200178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2E2A-59D0-17A3-5C1E-9B79DEBE0F66}"/>
              </a:ext>
            </a:extLst>
          </p:cNvPr>
          <p:cNvSpPr>
            <a:spLocks noGrp="1"/>
          </p:cNvSpPr>
          <p:nvPr>
            <p:ph type="title"/>
          </p:nvPr>
        </p:nvSpPr>
        <p:spPr>
          <a:xfrm>
            <a:off x="457200" y="152400"/>
            <a:ext cx="8229600" cy="1143000"/>
          </a:xfrm>
        </p:spPr>
        <p:txBody>
          <a:bodyPr>
            <a:normAutofit/>
          </a:bodyPr>
          <a:lstStyle/>
          <a:p>
            <a:r>
              <a:rPr lang="en-IN" sz="4400"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5C893281-820B-6E13-715F-52C13E1B40A3}"/>
              </a:ext>
            </a:extLst>
          </p:cNvPr>
          <p:cNvSpPr>
            <a:spLocks noGrp="1"/>
          </p:cNvSpPr>
          <p:nvPr>
            <p:ph idx="1"/>
          </p:nvPr>
        </p:nvSpPr>
        <p:spPr>
          <a:xfrm>
            <a:off x="457200" y="1542893"/>
            <a:ext cx="8229600" cy="4876800"/>
          </a:xfrm>
        </p:spPr>
        <p:txBody>
          <a:bodyPr>
            <a:normAutofit/>
          </a:bodyPr>
          <a:lstStyle/>
          <a:p>
            <a:pPr>
              <a:buFont typeface="Arial" panose="020B0604020202020204" pitchFamily="34" charset="0"/>
              <a:buChar char="•"/>
            </a:pPr>
            <a:r>
              <a:rPr lang="en-US" sz="2300" b="1" dirty="0">
                <a:latin typeface="Times New Roman" pitchFamily="18" charset="0"/>
                <a:cs typeface="Times New Roman" pitchFamily="18" charset="0"/>
              </a:rPr>
              <a:t>“Measurement and Interpretation of Blood Pressure levels in Children and Teenagers”</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main problem is that there are no specific cut offs to determine high blood pressure in children i.e. age group between 3 to 17.</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Hence, age, height and gender are also considered along with blood pressure readings to detect their hypertension.</a:t>
            </a:r>
          </a:p>
          <a:p>
            <a:pPr>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As four parameters are to be considered, it becomes very complicated for health care professionals especially nurses to contemplate if a child has prehypertension, stage 1 or stage 2 hypertension.</a:t>
            </a:r>
          </a:p>
        </p:txBody>
      </p:sp>
      <p:sp>
        <p:nvSpPr>
          <p:cNvPr id="4" name="Slide Number Placeholder 3">
            <a:extLst>
              <a:ext uri="{FF2B5EF4-FFF2-40B4-BE49-F238E27FC236}">
                <a16:creationId xmlns:a16="http://schemas.microsoft.com/office/drawing/2014/main" id="{90870098-24E1-28F4-63F5-3E95D0096839}"/>
              </a:ext>
            </a:extLst>
          </p:cNvPr>
          <p:cNvSpPr>
            <a:spLocks noGrp="1"/>
          </p:cNvSpPr>
          <p:nvPr>
            <p:ph type="sldNum" sz="quarter" idx="12"/>
          </p:nvPr>
        </p:nvSpPr>
        <p:spPr/>
        <p:txBody>
          <a:bodyPr/>
          <a:lstStyle/>
          <a:p>
            <a:fld id="{EAF43AF4-110A-4B16-B4E5-88E36A230BE3}" type="slidenum">
              <a:rPr lang="en-US" smtClean="0"/>
              <a:pPr/>
              <a:t>5</a:t>
            </a:fld>
            <a:endParaRPr lang="en-US"/>
          </a:p>
        </p:txBody>
      </p:sp>
    </p:spTree>
    <p:extLst>
      <p:ext uri="{BB962C8B-B14F-4D97-AF65-F5344CB8AC3E}">
        <p14:creationId xmlns:p14="http://schemas.microsoft.com/office/powerpoint/2010/main" val="211093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27" y="304800"/>
            <a:ext cx="9108743" cy="762000"/>
          </a:xfrm>
        </p:spPr>
        <p:txBody>
          <a:bodyPr>
            <a:noAutofit/>
          </a:bodyPr>
          <a:lstStyle/>
          <a:p>
            <a:pPr algn="ctr"/>
            <a:r>
              <a:rPr lang="en-IN" sz="4800"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12076546"/>
              </p:ext>
            </p:extLst>
          </p:nvPr>
        </p:nvGraphicFramePr>
        <p:xfrm>
          <a:off x="952500" y="1219200"/>
          <a:ext cx="7238999" cy="5029200"/>
        </p:xfrm>
        <a:graphic>
          <a:graphicData uri="http://schemas.openxmlformats.org/drawingml/2006/table">
            <a:tbl>
              <a:tblPr firstRow="1" bandRow="1">
                <a:tableStyleId>{5C22544A-7EE6-4342-B048-85BDC9FD1C3A}</a:tableStyleId>
              </a:tblPr>
              <a:tblGrid>
                <a:gridCol w="790368">
                  <a:extLst>
                    <a:ext uri="{9D8B030D-6E8A-4147-A177-3AD203B41FA5}">
                      <a16:colId xmlns:a16="http://schemas.microsoft.com/office/drawing/2014/main" val="20000"/>
                    </a:ext>
                  </a:extLst>
                </a:gridCol>
                <a:gridCol w="2829131">
                  <a:extLst>
                    <a:ext uri="{9D8B030D-6E8A-4147-A177-3AD203B41FA5}">
                      <a16:colId xmlns:a16="http://schemas.microsoft.com/office/drawing/2014/main" val="20001"/>
                    </a:ext>
                  </a:extLst>
                </a:gridCol>
                <a:gridCol w="3619500">
                  <a:extLst>
                    <a:ext uri="{9D8B030D-6E8A-4147-A177-3AD203B41FA5}">
                      <a16:colId xmlns:a16="http://schemas.microsoft.com/office/drawing/2014/main" val="20002"/>
                    </a:ext>
                  </a:extLst>
                </a:gridCol>
              </a:tblGrid>
              <a:tr h="785017">
                <a:tc>
                  <a:txBody>
                    <a:bodyPr/>
                    <a:lstStyle/>
                    <a:p>
                      <a:pPr algn="ctr"/>
                      <a:r>
                        <a:rPr lang="en-IN" sz="2000" dirty="0">
                          <a:latin typeface="Times New Roman" panose="02020603050405020304" pitchFamily="18" charset="0"/>
                          <a:cs typeface="Times New Roman" panose="02020603050405020304" pitchFamily="18" charset="0"/>
                        </a:rPr>
                        <a:t>Serial No.</a:t>
                      </a:r>
                    </a:p>
                  </a:txBody>
                  <a:tcPr/>
                </a:tc>
                <a:tc>
                  <a:txBody>
                    <a:bodyPr/>
                    <a:lstStyle/>
                    <a:p>
                      <a:pPr algn="ctr"/>
                      <a:r>
                        <a:rPr lang="en-IN" sz="2000" dirty="0">
                          <a:latin typeface="Times New Roman" panose="02020603050405020304" pitchFamily="18" charset="0"/>
                          <a:cs typeface="Times New Roman" panose="02020603050405020304" pitchFamily="18" charset="0"/>
                        </a:rPr>
                        <a:t>Name of paper</a:t>
                      </a:r>
                    </a:p>
                  </a:txBody>
                  <a:tcPr/>
                </a:tc>
                <a:tc>
                  <a:txBody>
                    <a:bodyPr/>
                    <a:lstStyle/>
                    <a:p>
                      <a:pPr algn="ctr"/>
                      <a:r>
                        <a:rPr lang="en-IN" sz="2000" dirty="0">
                          <a:latin typeface="Times New Roman" panose="02020603050405020304" pitchFamily="18" charset="0"/>
                          <a:cs typeface="Times New Roman" panose="02020603050405020304" pitchFamily="18" charset="0"/>
                        </a:rPr>
                        <a:t>Background</a:t>
                      </a:r>
                    </a:p>
                  </a:txBody>
                  <a:tcPr/>
                </a:tc>
                <a:extLst>
                  <a:ext uri="{0D108BD9-81ED-4DB2-BD59-A6C34878D82A}">
                    <a16:rowId xmlns:a16="http://schemas.microsoft.com/office/drawing/2014/main" val="10000"/>
                  </a:ext>
                </a:extLst>
              </a:tr>
              <a:tr h="2409968">
                <a:tc>
                  <a:txBody>
                    <a:bodyPr/>
                    <a:lstStyle/>
                    <a:p>
                      <a:pPr algn="ctr"/>
                      <a:r>
                        <a:rPr lang="en-IN" sz="2000" kern="1200" dirty="0">
                          <a:solidFill>
                            <a:schemeClr val="dk1"/>
                          </a:solidFill>
                          <a:latin typeface="Times New Roman" panose="02020603050405020304" pitchFamily="18" charset="0"/>
                          <a:ea typeface="+mn-ea"/>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“Blood pressure percentile charts to identify high or low blood </a:t>
                      </a:r>
                      <a:r>
                        <a:rPr lang="en-US" sz="1800" dirty="0">
                          <a:latin typeface="Times New Roman" panose="02020603050405020304" pitchFamily="18" charset="0"/>
                          <a:cs typeface="Times New Roman" panose="02020603050405020304" pitchFamily="18" charset="0"/>
                        </a:rPr>
                        <a:t>pressure</a:t>
                      </a:r>
                      <a:r>
                        <a:rPr lang="en-US" sz="2000" dirty="0">
                          <a:latin typeface="Times New Roman" panose="02020603050405020304" pitchFamily="18" charset="0"/>
                          <a:cs typeface="Times New Roman" panose="02020603050405020304" pitchFamily="18" charset="0"/>
                        </a:rPr>
                        <a:t> in children”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goal was to develop familiar blood pressure (BP) charts representing BP percentile curves similar to CDC growth charts to improve screening of both high and low BP in children.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834215">
                <a:tc>
                  <a:txBody>
                    <a:bodyPr/>
                    <a:lstStyle/>
                    <a:p>
                      <a:pPr algn="ctr"/>
                      <a:r>
                        <a:rPr lang="en-IN" sz="2000" kern="1200" dirty="0">
                          <a:solidFill>
                            <a:schemeClr val="dk1"/>
                          </a:solidFill>
                          <a:latin typeface="Times New Roman" panose="02020603050405020304" pitchFamily="18" charset="0"/>
                          <a:ea typeface="+mn-ea"/>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“High blood pressure in school children: prevalence and risk factors”</a:t>
                      </a:r>
                    </a:p>
                  </a:txBody>
                  <a:tcPr/>
                </a:tc>
                <a:tc>
                  <a:txBody>
                    <a:bodyPr/>
                    <a:lstStyle/>
                    <a:p>
                      <a:r>
                        <a:rPr lang="en-US" sz="1800" b="0" i="0" dirty="0">
                          <a:solidFill>
                            <a:srgbClr val="333333"/>
                          </a:solidFill>
                          <a:effectLst/>
                          <a:latin typeface="Georgia" panose="02040502050405020303" pitchFamily="18" charset="0"/>
                        </a:rPr>
                        <a:t>The purpose of this study was to determine the prevalence of high blood pressure (HBP) and associated risk factors in school children 8 to 13 years of age.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46E0ECBE-1A32-494A-B331-7AAA8A7896AC}"/>
              </a:ext>
            </a:extLst>
          </p:cNvPr>
          <p:cNvSpPr>
            <a:spLocks noGrp="1"/>
          </p:cNvSpPr>
          <p:nvPr>
            <p:ph type="sldNum" sz="quarter" idx="12"/>
          </p:nvPr>
        </p:nvSpPr>
        <p:spPr/>
        <p:txBody>
          <a:bodyPr/>
          <a:lstStyle/>
          <a:p>
            <a:fld id="{EAF43AF4-110A-4B16-B4E5-88E36A230BE3}" type="slidenum">
              <a:rPr lang="en-US" smtClean="0"/>
              <a:pPr/>
              <a:t>6</a:t>
            </a:fld>
            <a:endParaRPr lang="en-US"/>
          </a:p>
        </p:txBody>
      </p:sp>
    </p:spTree>
    <p:extLst>
      <p:ext uri="{BB962C8B-B14F-4D97-AF65-F5344CB8AC3E}">
        <p14:creationId xmlns:p14="http://schemas.microsoft.com/office/powerpoint/2010/main" val="236914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FFE4-4DF5-8397-C024-CD62AC28A73A}"/>
              </a:ext>
            </a:extLst>
          </p:cNvPr>
          <p:cNvSpPr>
            <a:spLocks noGrp="1"/>
          </p:cNvSpPr>
          <p:nvPr>
            <p:ph type="title"/>
          </p:nvPr>
        </p:nvSpPr>
        <p:spPr>
          <a:xfrm>
            <a:off x="685800" y="36200"/>
            <a:ext cx="7663350" cy="954400"/>
          </a:xfrm>
        </p:spPr>
        <p:txBody>
          <a:bodyPr/>
          <a:lstStyle/>
          <a:p>
            <a:r>
              <a:rPr lang="en-IN" sz="4400" dirty="0">
                <a:solidFill>
                  <a:srgbClr val="00CEF6"/>
                </a:solidFill>
                <a:latin typeface="Times New Roman" panose="02020603050405020304" pitchFamily="18" charset="0"/>
                <a:cs typeface="Times New Roman" panose="02020603050405020304" pitchFamily="18" charset="0"/>
              </a:rPr>
              <a:t>Limitations of Present Design</a:t>
            </a:r>
            <a:endParaRPr lang="en-IN" dirty="0"/>
          </a:p>
        </p:txBody>
      </p:sp>
      <p:sp>
        <p:nvSpPr>
          <p:cNvPr id="3" name="Text Placeholder 2">
            <a:extLst>
              <a:ext uri="{FF2B5EF4-FFF2-40B4-BE49-F238E27FC236}">
                <a16:creationId xmlns:a16="http://schemas.microsoft.com/office/drawing/2014/main" id="{D06F4829-8681-8388-BC5D-18BA7CA440D7}"/>
              </a:ext>
            </a:extLst>
          </p:cNvPr>
          <p:cNvSpPr>
            <a:spLocks noGrp="1"/>
          </p:cNvSpPr>
          <p:nvPr>
            <p:ph type="body" idx="1"/>
          </p:nvPr>
        </p:nvSpPr>
        <p:spPr>
          <a:xfrm>
            <a:off x="-838200" y="990600"/>
            <a:ext cx="6323992" cy="4227200"/>
          </a:xfrm>
        </p:spPr>
        <p:txBody>
          <a:bodyPr/>
          <a:lstStyle/>
          <a:p>
            <a:pPr lvl="2">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At the moment, applications are available to interpret and classify blood pressure in adults but the same cannot be used for children and young adults as we know multiples parameters are to be considered.</a:t>
            </a:r>
          </a:p>
          <a:p>
            <a:pPr lvl="2">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As seen in this screenshot from the app available currently, it can be seen that only the weight of the individual is considered. </a:t>
            </a:r>
          </a:p>
          <a:p>
            <a:pPr lvl="2">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We also observed that the application fails to detect hypotension (low blood pressure). </a:t>
            </a:r>
          </a:p>
        </p:txBody>
      </p:sp>
      <p:sp>
        <p:nvSpPr>
          <p:cNvPr id="4" name="Slide Number Placeholder 3">
            <a:extLst>
              <a:ext uri="{FF2B5EF4-FFF2-40B4-BE49-F238E27FC236}">
                <a16:creationId xmlns:a16="http://schemas.microsoft.com/office/drawing/2014/main" id="{E86BE4CC-AEFE-3A3C-7BA2-5DCE1368F077}"/>
              </a:ext>
            </a:extLst>
          </p:cNvPr>
          <p:cNvSpPr>
            <a:spLocks noGrp="1"/>
          </p:cNvSpPr>
          <p:nvPr>
            <p:ph type="sldNum" idx="12"/>
          </p:nvPr>
        </p:nvSpPr>
        <p:spPr/>
        <p:txBody>
          <a:bodyPr/>
          <a:lstStyle/>
          <a:p>
            <a:fld id="{EAF43AF4-110A-4B16-B4E5-88E36A230BE3}" type="slidenum">
              <a:rPr lang="en-US" smtClean="0"/>
              <a:pPr/>
              <a:t>7</a:t>
            </a:fld>
            <a:endParaRPr lang="en-US"/>
          </a:p>
        </p:txBody>
      </p:sp>
      <p:pic>
        <p:nvPicPr>
          <p:cNvPr id="6" name="Picture 5">
            <a:extLst>
              <a:ext uri="{FF2B5EF4-FFF2-40B4-BE49-F238E27FC236}">
                <a16:creationId xmlns:a16="http://schemas.microsoft.com/office/drawing/2014/main" id="{32ADAE8C-C43B-7270-3256-ED768C9329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1220150"/>
            <a:ext cx="3175747" cy="4152900"/>
          </a:xfrm>
          <a:prstGeom prst="rect">
            <a:avLst/>
          </a:prstGeom>
          <a:ln>
            <a:noFill/>
          </a:ln>
          <a:effectLst>
            <a:softEdge rad="112500"/>
          </a:effectLst>
        </p:spPr>
      </p:pic>
    </p:spTree>
    <p:extLst>
      <p:ext uri="{BB962C8B-B14F-4D97-AF65-F5344CB8AC3E}">
        <p14:creationId xmlns:p14="http://schemas.microsoft.com/office/powerpoint/2010/main" val="322397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C188-1186-4FF2-6423-5FE982CBAE3B}"/>
              </a:ext>
            </a:extLst>
          </p:cNvPr>
          <p:cNvSpPr>
            <a:spLocks noGrp="1"/>
          </p:cNvSpPr>
          <p:nvPr>
            <p:ph type="title"/>
          </p:nvPr>
        </p:nvSpPr>
        <p:spPr>
          <a:xfrm>
            <a:off x="1073700" y="-83495"/>
            <a:ext cx="6996600" cy="954400"/>
          </a:xfrm>
        </p:spPr>
        <p:txBody>
          <a:bodyPr/>
          <a:lstStyle/>
          <a:p>
            <a:r>
              <a:rPr lang="en-IN" sz="4800" dirty="0">
                <a:solidFill>
                  <a:srgbClr val="00CEF6"/>
                </a:solidFill>
                <a:latin typeface="Times New Roman" panose="02020603050405020304" pitchFamily="18" charset="0"/>
                <a:cs typeface="Times New Roman" panose="02020603050405020304" pitchFamily="18" charset="0"/>
              </a:rPr>
              <a:t>Flow of Project</a:t>
            </a:r>
            <a:endParaRPr lang="en-IN" dirty="0"/>
          </a:p>
        </p:txBody>
      </p:sp>
      <p:sp>
        <p:nvSpPr>
          <p:cNvPr id="4" name="Slide Number Placeholder 3">
            <a:extLst>
              <a:ext uri="{FF2B5EF4-FFF2-40B4-BE49-F238E27FC236}">
                <a16:creationId xmlns:a16="http://schemas.microsoft.com/office/drawing/2014/main" id="{CF07A69D-3501-0F2E-63F9-4CB46135D5BD}"/>
              </a:ext>
            </a:extLst>
          </p:cNvPr>
          <p:cNvSpPr>
            <a:spLocks noGrp="1"/>
          </p:cNvSpPr>
          <p:nvPr>
            <p:ph type="sldNum" idx="12"/>
          </p:nvPr>
        </p:nvSpPr>
        <p:spPr/>
        <p:txBody>
          <a:bodyPr/>
          <a:lstStyle/>
          <a:p>
            <a:fld id="{EAF43AF4-110A-4B16-B4E5-88E36A230BE3}" type="slidenum">
              <a:rPr lang="en-US" smtClean="0"/>
              <a:pPr/>
              <a:t>8</a:t>
            </a:fld>
            <a:endParaRPr lang="en-US"/>
          </a:p>
        </p:txBody>
      </p:sp>
      <p:sp>
        <p:nvSpPr>
          <p:cNvPr id="5" name="Rectangle: Rounded Corners 4">
            <a:extLst>
              <a:ext uri="{FF2B5EF4-FFF2-40B4-BE49-F238E27FC236}">
                <a16:creationId xmlns:a16="http://schemas.microsoft.com/office/drawing/2014/main" id="{F78A6AF3-6D06-B1C9-B3AB-71BDE8C6196D}"/>
              </a:ext>
            </a:extLst>
          </p:cNvPr>
          <p:cNvSpPr/>
          <p:nvPr/>
        </p:nvSpPr>
        <p:spPr>
          <a:xfrm>
            <a:off x="3276600" y="918233"/>
            <a:ext cx="2590800" cy="5295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Data Collection</a:t>
            </a:r>
          </a:p>
        </p:txBody>
      </p:sp>
      <p:sp>
        <p:nvSpPr>
          <p:cNvPr id="6" name="Arrow: Down 5">
            <a:extLst>
              <a:ext uri="{FF2B5EF4-FFF2-40B4-BE49-F238E27FC236}">
                <a16:creationId xmlns:a16="http://schemas.microsoft.com/office/drawing/2014/main" id="{EF05016D-04CA-E17F-B7FC-55E02CE9A7C5}"/>
              </a:ext>
            </a:extLst>
          </p:cNvPr>
          <p:cNvSpPr/>
          <p:nvPr/>
        </p:nvSpPr>
        <p:spPr>
          <a:xfrm>
            <a:off x="4419600" y="1523126"/>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C3CC1735-2D51-5AFE-6D57-CE39AC4B7DBC}"/>
              </a:ext>
            </a:extLst>
          </p:cNvPr>
          <p:cNvSpPr/>
          <p:nvPr/>
        </p:nvSpPr>
        <p:spPr>
          <a:xfrm>
            <a:off x="2247900" y="2208052"/>
            <a:ext cx="4648200" cy="95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Data science to form a database that takes all 4 parameters under consideration</a:t>
            </a:r>
          </a:p>
        </p:txBody>
      </p:sp>
      <p:sp>
        <p:nvSpPr>
          <p:cNvPr id="8" name="Arrow: Down 7">
            <a:extLst>
              <a:ext uri="{FF2B5EF4-FFF2-40B4-BE49-F238E27FC236}">
                <a16:creationId xmlns:a16="http://schemas.microsoft.com/office/drawing/2014/main" id="{F5D9C34F-CEE8-65C7-23C1-8B7EF92404B9}"/>
              </a:ext>
            </a:extLst>
          </p:cNvPr>
          <p:cNvSpPr/>
          <p:nvPr/>
        </p:nvSpPr>
        <p:spPr>
          <a:xfrm>
            <a:off x="4419600" y="3290721"/>
            <a:ext cx="304800" cy="695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77EDFE45-8939-11BF-14D6-4B5B1DD38866}"/>
              </a:ext>
            </a:extLst>
          </p:cNvPr>
          <p:cNvSpPr/>
          <p:nvPr/>
        </p:nvSpPr>
        <p:spPr>
          <a:xfrm>
            <a:off x="2152650" y="4114800"/>
            <a:ext cx="4838700" cy="10467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Classifying the readings into Hypotensive, Normal, Prehypertensive, Stage 1 and Stage 2 Hypertensive using ML</a:t>
            </a:r>
          </a:p>
        </p:txBody>
      </p:sp>
    </p:spTree>
    <p:extLst>
      <p:ext uri="{BB962C8B-B14F-4D97-AF65-F5344CB8AC3E}">
        <p14:creationId xmlns:p14="http://schemas.microsoft.com/office/powerpoint/2010/main" val="59306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 y="404338"/>
            <a:ext cx="9113837" cy="574675"/>
          </a:xfrm>
        </p:spPr>
        <p:txBody>
          <a:bodyPr>
            <a:noAutofit/>
          </a:bodyPr>
          <a:lstStyle/>
          <a:p>
            <a:pPr algn="ctr"/>
            <a:r>
              <a:rPr lang="en-IN" sz="48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175373"/>
            <a:ext cx="8229600" cy="5486400"/>
          </a:xfrm>
        </p:spPr>
        <p:txBody>
          <a:bodyPr>
            <a:normAutofit/>
          </a:bodyPr>
          <a:lstStyle/>
          <a:p>
            <a:pPr marL="0" indent="0" algn="just">
              <a:buNone/>
            </a:pPr>
            <a:r>
              <a:rPr lang="en-IN" sz="2400" dirty="0"/>
              <a:t>[1] </a:t>
            </a:r>
            <a:r>
              <a:rPr lang="en-US" sz="2000" b="0" i="0" dirty="0">
                <a:solidFill>
                  <a:srgbClr val="303030"/>
                </a:solidFill>
                <a:effectLst/>
                <a:latin typeface="Times New Roman" panose="02020603050405020304" pitchFamily="18" charset="0"/>
                <a:cs typeface="Times New Roman" panose="02020603050405020304" pitchFamily="18" charset="0"/>
              </a:rPr>
              <a:t>Banker A, Bell C, Gupta-Malhotra M, Samuels J. Blood pressure percentile charts to identify high or low blood pressure in children. </a:t>
            </a:r>
            <a:r>
              <a:rPr lang="en-US" sz="2000" b="0" i="1" dirty="0">
                <a:solidFill>
                  <a:srgbClr val="303030"/>
                </a:solidFill>
                <a:effectLst/>
                <a:latin typeface="Times New Roman" panose="02020603050405020304" pitchFamily="18" charset="0"/>
                <a:cs typeface="Times New Roman" panose="02020603050405020304" pitchFamily="18" charset="0"/>
              </a:rPr>
              <a:t>BMC </a:t>
            </a:r>
            <a:r>
              <a:rPr lang="en-US" sz="2000" b="0" i="1" dirty="0" err="1">
                <a:solidFill>
                  <a:srgbClr val="303030"/>
                </a:solidFill>
                <a:effectLst/>
                <a:latin typeface="Times New Roman" panose="02020603050405020304" pitchFamily="18" charset="0"/>
                <a:cs typeface="Times New Roman" panose="02020603050405020304" pitchFamily="18" charset="0"/>
              </a:rPr>
              <a:t>Pediatr</a:t>
            </a:r>
            <a:r>
              <a:rPr lang="en-US" sz="2000" b="0" i="0" dirty="0">
                <a:solidFill>
                  <a:srgbClr val="303030"/>
                </a:solidFill>
                <a:effectLst/>
                <a:latin typeface="Times New Roman" panose="02020603050405020304" pitchFamily="18" charset="0"/>
                <a:cs typeface="Times New Roman" panose="02020603050405020304" pitchFamily="18" charset="0"/>
              </a:rPr>
              <a:t>. 2016;16:98. doi:10.1186/s12887-016-0633-7</a:t>
            </a:r>
          </a:p>
          <a:p>
            <a:pPr marL="0" indent="0" algn="just">
              <a:buNone/>
            </a:pPr>
            <a:endParaRPr lang="en-US" sz="2000" b="0" i="0" u="sng" dirty="0">
              <a:solidFill>
                <a:srgbClr val="303030"/>
              </a:solidFill>
              <a:effectLst/>
              <a:latin typeface="Times New Roman" panose="02020603050405020304" pitchFamily="18" charset="0"/>
              <a:cs typeface="Times New Roman" panose="02020603050405020304" pitchFamily="18" charset="0"/>
            </a:endParaRPr>
          </a:p>
          <a:p>
            <a:pPr marL="0" indent="0" algn="just">
              <a:buNone/>
            </a:pPr>
            <a:r>
              <a:rPr lang="en-IN" sz="2400" dirty="0">
                <a:solidFill>
                  <a:srgbClr val="303030"/>
                </a:solidFill>
                <a:latin typeface="Times New Roman" panose="02020603050405020304" pitchFamily="18" charset="0"/>
                <a:cs typeface="Times New Roman" pitchFamily="18" charset="0"/>
              </a:rPr>
              <a:t>[2] </a:t>
            </a:r>
            <a:r>
              <a:rPr lang="en-IN" b="0" i="0" dirty="0">
                <a:solidFill>
                  <a:srgbClr val="212121"/>
                </a:solidFill>
                <a:effectLst/>
                <a:latin typeface="Cambria" panose="02040503050406030204" pitchFamily="18" charset="0"/>
              </a:rPr>
              <a:t>Lu Q, Ma CM, Yin FZ, Liu BW, Lou DH, Liu XL. How to simplify the diagnostic criteria of hypertension in adolescents. </a:t>
            </a:r>
            <a:r>
              <a:rPr lang="en-IN" b="0" i="1" dirty="0">
                <a:solidFill>
                  <a:srgbClr val="212121"/>
                </a:solidFill>
                <a:effectLst/>
                <a:latin typeface="Cambria" panose="02040503050406030204" pitchFamily="18" charset="0"/>
              </a:rPr>
              <a:t>J Hum </a:t>
            </a:r>
            <a:r>
              <a:rPr lang="en-IN" b="0" i="1" dirty="0" err="1">
                <a:solidFill>
                  <a:srgbClr val="212121"/>
                </a:solidFill>
                <a:effectLst/>
                <a:latin typeface="Cambria" panose="02040503050406030204" pitchFamily="18" charset="0"/>
              </a:rPr>
              <a:t>Hypertens</a:t>
            </a:r>
            <a:r>
              <a:rPr lang="en-IN" b="0" i="1" dirty="0">
                <a:solidFill>
                  <a:srgbClr val="212121"/>
                </a:solidFill>
                <a:effectLst/>
                <a:latin typeface="Cambria" panose="02040503050406030204" pitchFamily="18" charset="0"/>
              </a:rPr>
              <a:t>. </a:t>
            </a:r>
            <a:r>
              <a:rPr lang="en-IN" b="0" i="0" dirty="0">
                <a:solidFill>
                  <a:srgbClr val="212121"/>
                </a:solidFill>
                <a:effectLst/>
                <a:latin typeface="Cambria" panose="02040503050406030204" pitchFamily="18" charset="0"/>
              </a:rPr>
              <a:t>2011;</a:t>
            </a:r>
            <a:r>
              <a:rPr lang="en-IN" b="1" i="0" dirty="0">
                <a:solidFill>
                  <a:srgbClr val="212121"/>
                </a:solidFill>
                <a:effectLst/>
                <a:latin typeface="Cambria" panose="02040503050406030204" pitchFamily="18" charset="0"/>
              </a:rPr>
              <a:t>25</a:t>
            </a:r>
            <a:r>
              <a:rPr lang="en-IN" b="0" i="0" dirty="0">
                <a:solidFill>
                  <a:srgbClr val="212121"/>
                </a:solidFill>
                <a:effectLst/>
                <a:latin typeface="Cambria" panose="02040503050406030204" pitchFamily="18" charset="0"/>
              </a:rPr>
              <a:t>(3):159–63. </a:t>
            </a:r>
            <a:r>
              <a:rPr lang="en-IN" b="0" i="0" dirty="0" err="1">
                <a:solidFill>
                  <a:srgbClr val="212121"/>
                </a:solidFill>
                <a:effectLst/>
                <a:latin typeface="Cambria" panose="02040503050406030204" pitchFamily="18" charset="0"/>
              </a:rPr>
              <a:t>doi</a:t>
            </a:r>
            <a:r>
              <a:rPr lang="en-IN" b="0" i="0" dirty="0">
                <a:solidFill>
                  <a:srgbClr val="212121"/>
                </a:solidFill>
                <a:effectLst/>
                <a:latin typeface="Cambria" panose="02040503050406030204" pitchFamily="18" charset="0"/>
              </a:rPr>
              <a:t>: 10.1038/jhh.2010.46. </a:t>
            </a:r>
          </a:p>
          <a:p>
            <a:pPr marL="0" indent="0" algn="just">
              <a:buNone/>
            </a:pPr>
            <a:endParaRPr lang="en-IN" b="0" i="0" dirty="0">
              <a:solidFill>
                <a:srgbClr val="212121"/>
              </a:solidFill>
              <a:effectLst/>
              <a:latin typeface="Cambria" panose="02040503050406030204" pitchFamily="18" charset="0"/>
            </a:endParaRPr>
          </a:p>
          <a:p>
            <a:pPr marL="0" indent="0" algn="just">
              <a:buNone/>
            </a:pPr>
            <a:r>
              <a:rPr lang="en-IN" dirty="0">
                <a:solidFill>
                  <a:srgbClr val="212121"/>
                </a:solidFill>
                <a:latin typeface="Cambria" panose="02040503050406030204" pitchFamily="18" charset="0"/>
                <a:cs typeface="Times New Roman" panose="02020603050405020304" pitchFamily="18" charset="0"/>
              </a:rPr>
              <a:t>[3] </a:t>
            </a:r>
            <a:r>
              <a:rPr lang="en-US" dirty="0">
                <a:solidFill>
                  <a:srgbClr val="212121"/>
                </a:solidFill>
                <a:latin typeface="Cambria" panose="02040503050406030204" pitchFamily="18" charset="0"/>
                <a:cs typeface="Times New Roman" panose="02020603050405020304" pitchFamily="18" charset="0"/>
              </a:rPr>
              <a:t>Somu S, Sundaram B, </a:t>
            </a:r>
            <a:r>
              <a:rPr lang="en-US" dirty="0" err="1">
                <a:solidFill>
                  <a:srgbClr val="212121"/>
                </a:solidFill>
                <a:latin typeface="Cambria" panose="02040503050406030204" pitchFamily="18" charset="0"/>
                <a:cs typeface="Times New Roman" panose="02020603050405020304" pitchFamily="18" charset="0"/>
              </a:rPr>
              <a:t>Kamalanathan</a:t>
            </a:r>
            <a:r>
              <a:rPr lang="en-US" dirty="0">
                <a:solidFill>
                  <a:srgbClr val="212121"/>
                </a:solidFill>
                <a:latin typeface="Cambria" panose="02040503050406030204" pitchFamily="18" charset="0"/>
                <a:cs typeface="Times New Roman" panose="02020603050405020304" pitchFamily="18" charset="0"/>
              </a:rPr>
              <a:t> AN. Early detection of hypertension in general practice. Arch Dis Child. 2003;88(4):302. </a:t>
            </a:r>
            <a:r>
              <a:rPr lang="en-US" dirty="0" err="1">
                <a:solidFill>
                  <a:srgbClr val="212121"/>
                </a:solidFill>
                <a:latin typeface="Cambria" panose="02040503050406030204" pitchFamily="18" charset="0"/>
                <a:cs typeface="Times New Roman" panose="02020603050405020304" pitchFamily="18" charset="0"/>
              </a:rPr>
              <a:t>doi</a:t>
            </a:r>
            <a:r>
              <a:rPr lang="en-US" dirty="0">
                <a:solidFill>
                  <a:srgbClr val="212121"/>
                </a:solidFill>
                <a:latin typeface="Cambria" panose="02040503050406030204" pitchFamily="18" charset="0"/>
                <a:cs typeface="Times New Roman" panose="02020603050405020304" pitchFamily="18" charset="0"/>
              </a:rPr>
              <a:t>: 10.1136/adc.88.4.302. </a:t>
            </a:r>
            <a:endParaRPr lang="en-US" dirty="0">
              <a:solidFill>
                <a:srgbClr val="30303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84503D6-8529-4832-BB72-7281366C83E7}"/>
              </a:ext>
            </a:extLst>
          </p:cNvPr>
          <p:cNvSpPr>
            <a:spLocks noGrp="1"/>
          </p:cNvSpPr>
          <p:nvPr>
            <p:ph type="sldNum" sz="quarter" idx="12"/>
          </p:nvPr>
        </p:nvSpPr>
        <p:spPr/>
        <p:txBody>
          <a:bodyPr/>
          <a:lstStyle/>
          <a:p>
            <a:fld id="{EAF43AF4-110A-4B16-B4E5-88E36A230BE3}" type="slidenum">
              <a:rPr lang="en-US" smtClean="0"/>
              <a:pPr/>
              <a:t>9</a:t>
            </a:fld>
            <a:endParaRPr lang="en-US"/>
          </a:p>
        </p:txBody>
      </p:sp>
    </p:spTree>
    <p:extLst>
      <p:ext uri="{BB962C8B-B14F-4D97-AF65-F5344CB8AC3E}">
        <p14:creationId xmlns:p14="http://schemas.microsoft.com/office/powerpoint/2010/main" val="3266181560"/>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Quince · SlidesCarnival</Template>
  <TotalTime>5551833</TotalTime>
  <Words>639</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Cambria</vt:lpstr>
      <vt:lpstr>Georgia</vt:lpstr>
      <vt:lpstr>Oswald</vt:lpstr>
      <vt:lpstr>Source Sans Pro</vt:lpstr>
      <vt:lpstr>Times New Roman</vt:lpstr>
      <vt:lpstr>Vani</vt:lpstr>
      <vt:lpstr>Wingdings 2</vt:lpstr>
      <vt:lpstr>Quince template</vt:lpstr>
      <vt:lpstr>Electronics Product Design Lab Seminar on  Measurement and Interpretation of Blood Pressure levels in Children and Teenagers</vt:lpstr>
      <vt:lpstr>PowerPoint Presentation</vt:lpstr>
      <vt:lpstr>Motivation </vt:lpstr>
      <vt:lpstr>PowerPoint Presentation</vt:lpstr>
      <vt:lpstr>Problem Statement</vt:lpstr>
      <vt:lpstr>Literature Survey</vt:lpstr>
      <vt:lpstr>Limitations of Present Design</vt:lpstr>
      <vt:lpstr>Flow of Project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Seminar on  Triboelectric Nanogenerator</dc:title>
  <dc:creator>gaurang</dc:creator>
  <cp:lastModifiedBy>Renu Kadu</cp:lastModifiedBy>
  <cp:revision>284</cp:revision>
  <dcterms:created xsi:type="dcterms:W3CDTF">2018-05-17T10:23:07Z</dcterms:created>
  <dcterms:modified xsi:type="dcterms:W3CDTF">2022-05-13T08:09:28Z</dcterms:modified>
</cp:coreProperties>
</file>