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6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13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6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00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66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54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87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1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1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D2E52F-7E3E-466B-AFC4-5D15CC0E1701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0F70AF-BD3C-4BAC-B8BF-39F8BAD984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9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3645" y="991674"/>
            <a:ext cx="9659155" cy="4488757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002060"/>
                </a:solidFill>
              </a:rPr>
              <a:t>Динамические структуры данных. Линейный список. Однонаправленный и двунаправленный. </a:t>
            </a:r>
            <a:r>
              <a:rPr lang="ru-RU" sz="4400" dirty="0">
                <a:solidFill>
                  <a:srgbClr val="002060"/>
                </a:solidFill>
              </a:rPr>
              <a:t/>
            </a:r>
            <a:br>
              <a:rPr lang="ru-RU" sz="4400" dirty="0">
                <a:solidFill>
                  <a:srgbClr val="002060"/>
                </a:solidFill>
              </a:rPr>
            </a:br>
            <a:r>
              <a:rPr lang="ru-RU" sz="4400" b="1" dirty="0">
                <a:solidFill>
                  <a:srgbClr val="002060"/>
                </a:solidFill>
              </a:rPr>
              <a:t>Сортировка на основе линейных списков</a:t>
            </a:r>
            <a:endParaRPr lang="ru-RU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005" y="702372"/>
            <a:ext cx="10553162" cy="550524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где информационное поле – это </a:t>
            </a:r>
            <a:r>
              <a:rPr lang="ru-RU" b="1" dirty="0"/>
              <a:t>поле</a:t>
            </a:r>
            <a:r>
              <a:rPr lang="ru-RU" dirty="0"/>
              <a:t> любого, ранее объявленного или стандартного, типа;</a:t>
            </a:r>
          </a:p>
          <a:p>
            <a:r>
              <a:rPr lang="ru-RU" dirty="0"/>
              <a:t>адресное поле 1 – это </a:t>
            </a:r>
            <a:r>
              <a:rPr lang="ru-RU" b="1" dirty="0"/>
              <a:t>указатель</a:t>
            </a:r>
            <a:r>
              <a:rPr lang="ru-RU" dirty="0"/>
              <a:t> на </a:t>
            </a:r>
            <a:r>
              <a:rPr lang="ru-RU" b="1" dirty="0"/>
              <a:t>объект</a:t>
            </a:r>
            <a:r>
              <a:rPr lang="ru-RU" dirty="0"/>
              <a:t> того же типа, что и определяемая структура, в него записывается </a:t>
            </a:r>
            <a:r>
              <a:rPr lang="ru-RU" b="1" dirty="0" smtClean="0"/>
              <a:t>адрес</a:t>
            </a:r>
            <a:r>
              <a:rPr lang="en-US" b="1" dirty="0" smtClean="0"/>
              <a:t> </a:t>
            </a:r>
            <a:r>
              <a:rPr lang="ru-RU" dirty="0" smtClean="0"/>
              <a:t>следующего </a:t>
            </a:r>
            <a:r>
              <a:rPr lang="ru-RU" dirty="0"/>
              <a:t>элемента списка ;</a:t>
            </a:r>
          </a:p>
          <a:p>
            <a:r>
              <a:rPr lang="ru-RU" dirty="0"/>
              <a:t>адресное поле 2 – это </a:t>
            </a:r>
            <a:r>
              <a:rPr lang="ru-RU" b="1" dirty="0"/>
              <a:t>указатель</a:t>
            </a:r>
            <a:r>
              <a:rPr lang="ru-RU" dirty="0"/>
              <a:t> на </a:t>
            </a:r>
            <a:r>
              <a:rPr lang="ru-RU" b="1" dirty="0"/>
              <a:t>объект</a:t>
            </a:r>
            <a:r>
              <a:rPr lang="ru-RU" dirty="0"/>
              <a:t> того же типа, что и определяемая структура, в него записывается </a:t>
            </a:r>
            <a:r>
              <a:rPr lang="ru-RU" b="1" dirty="0" smtClean="0"/>
              <a:t>адрес</a:t>
            </a:r>
            <a:r>
              <a:rPr lang="en-US" i="1" dirty="0" smtClean="0"/>
              <a:t> </a:t>
            </a:r>
            <a:r>
              <a:rPr lang="ru-RU" dirty="0" smtClean="0"/>
              <a:t>предыдущего </a:t>
            </a:r>
            <a:r>
              <a:rPr lang="ru-RU" dirty="0"/>
              <a:t>элемента списка.</a:t>
            </a:r>
          </a:p>
          <a:p>
            <a:r>
              <a:rPr lang="ru-RU" dirty="0"/>
              <a:t>Например:</a:t>
            </a:r>
          </a:p>
          <a:p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en-US" dirty="0" smtClean="0"/>
              <a:t> Node</a:t>
            </a:r>
            <a:r>
              <a:rPr lang="ru-RU" dirty="0" smtClean="0"/>
              <a:t> </a:t>
            </a:r>
            <a:r>
              <a:rPr lang="ru-RU" dirty="0"/>
              <a:t>{ </a:t>
            </a:r>
          </a:p>
          <a:p>
            <a:r>
              <a:rPr lang="ru-RU" dirty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 </a:t>
            </a:r>
            <a:r>
              <a:rPr lang="ru-RU" dirty="0" err="1"/>
              <a:t>elem</a:t>
            </a:r>
            <a:r>
              <a:rPr lang="ru-RU" dirty="0"/>
              <a:t> ;</a:t>
            </a:r>
          </a:p>
          <a:p>
            <a:r>
              <a:rPr lang="ru-RU" dirty="0"/>
              <a:t> </a:t>
            </a: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en-US" dirty="0"/>
              <a:t> Node</a:t>
            </a:r>
            <a:r>
              <a:rPr lang="ru-RU" dirty="0" smtClean="0"/>
              <a:t> </a:t>
            </a:r>
            <a:r>
              <a:rPr lang="ru-RU" dirty="0"/>
              <a:t>*</a:t>
            </a:r>
            <a:r>
              <a:rPr lang="ru-RU" dirty="0" err="1"/>
              <a:t>next</a:t>
            </a:r>
            <a:r>
              <a:rPr lang="ru-RU" dirty="0"/>
              <a:t>, *</a:t>
            </a:r>
            <a:r>
              <a:rPr lang="ru-RU" dirty="0" err="1"/>
              <a:t>pred</a:t>
            </a:r>
            <a:r>
              <a:rPr lang="ru-RU" dirty="0"/>
              <a:t> ;</a:t>
            </a:r>
          </a:p>
          <a:p>
            <a:r>
              <a:rPr lang="ru-RU" dirty="0"/>
              <a:t>       }</a:t>
            </a:r>
          </a:p>
          <a:p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en-US" dirty="0"/>
              <a:t> Node</a:t>
            </a:r>
            <a:r>
              <a:rPr lang="ru-RU" dirty="0" smtClean="0"/>
              <a:t> </a:t>
            </a:r>
            <a:r>
              <a:rPr lang="ru-RU" dirty="0"/>
              <a:t>*</a:t>
            </a:r>
            <a:r>
              <a:rPr lang="ru-RU" dirty="0" err="1"/>
              <a:t>headlist</a:t>
            </a:r>
            <a:r>
              <a:rPr lang="ru-RU" dirty="0"/>
              <a:t> ;</a:t>
            </a:r>
          </a:p>
          <a:p>
            <a:r>
              <a:rPr lang="ru-RU" dirty="0"/>
              <a:t>где </a:t>
            </a:r>
            <a:r>
              <a:rPr lang="ru-RU" dirty="0" err="1"/>
              <a:t>type</a:t>
            </a:r>
            <a:r>
              <a:rPr lang="ru-RU" dirty="0"/>
              <a:t> – тип информационного поля элемента списка;</a:t>
            </a:r>
          </a:p>
          <a:p>
            <a:r>
              <a:rPr lang="ru-RU" dirty="0"/>
              <a:t>*</a:t>
            </a:r>
            <a:r>
              <a:rPr lang="ru-RU" dirty="0" err="1"/>
              <a:t>next</a:t>
            </a:r>
            <a:r>
              <a:rPr lang="ru-RU" dirty="0"/>
              <a:t>, *</a:t>
            </a:r>
            <a:r>
              <a:rPr lang="ru-RU" dirty="0" err="1"/>
              <a:t>pred</a:t>
            </a:r>
            <a:r>
              <a:rPr lang="ru-RU" dirty="0"/>
              <a:t> – указатели на следующий и предыдущий элементы этой структуры соответственно.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0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642" y="1107583"/>
            <a:ext cx="10444766" cy="5331853"/>
          </a:xfrm>
        </p:spPr>
        <p:txBody>
          <a:bodyPr>
            <a:normAutofit/>
          </a:bodyPr>
          <a:lstStyle/>
          <a:p>
            <a:r>
              <a:rPr lang="ru-RU" i="1" dirty="0"/>
              <a:t>П</a:t>
            </a:r>
            <a:r>
              <a:rPr lang="ru-RU" dirty="0"/>
              <a:t>еременная-</a:t>
            </a:r>
            <a:r>
              <a:rPr lang="ru-RU" b="1" dirty="0"/>
              <a:t>указатель</a:t>
            </a:r>
            <a:r>
              <a:rPr lang="ru-RU" dirty="0"/>
              <a:t> </a:t>
            </a:r>
            <a:r>
              <a:rPr lang="ru-RU" dirty="0" err="1"/>
              <a:t>headlist</a:t>
            </a:r>
            <a:r>
              <a:rPr lang="ru-RU" dirty="0"/>
              <a:t> задает </a:t>
            </a:r>
            <a:r>
              <a:rPr lang="ru-RU" b="1" dirty="0"/>
              <a:t>список</a:t>
            </a:r>
            <a:r>
              <a:rPr lang="ru-RU" dirty="0"/>
              <a:t> как единый программный </a:t>
            </a:r>
            <a:r>
              <a:rPr lang="ru-RU" b="1" dirty="0"/>
              <a:t>объект</a:t>
            </a:r>
            <a:r>
              <a:rPr lang="ru-RU" dirty="0"/>
              <a:t>, ее </a:t>
            </a:r>
            <a:r>
              <a:rPr lang="ru-RU" b="1" dirty="0"/>
              <a:t>значение</a:t>
            </a:r>
            <a:r>
              <a:rPr lang="ru-RU" dirty="0"/>
              <a:t> – </a:t>
            </a:r>
            <a:r>
              <a:rPr lang="ru-RU" b="1" dirty="0"/>
              <a:t>указатель</a:t>
            </a:r>
            <a:r>
              <a:rPr lang="ru-RU" dirty="0"/>
              <a:t> на первый (или заглавный) </a:t>
            </a:r>
            <a:r>
              <a:rPr lang="ru-RU" b="1" dirty="0"/>
              <a:t>элемент списка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Основные </a:t>
            </a:r>
            <a:r>
              <a:rPr lang="ru-RU" b="1" dirty="0"/>
              <a:t>операции</a:t>
            </a:r>
            <a:r>
              <a:rPr lang="ru-RU" dirty="0"/>
              <a:t>, выполняемые над двунаправленным списком, те же, что и для однонаправленного списка. Так как </a:t>
            </a:r>
            <a:r>
              <a:rPr lang="ru-RU" b="1" dirty="0"/>
              <a:t>двунаправленный список</a:t>
            </a:r>
            <a:r>
              <a:rPr lang="ru-RU" dirty="0"/>
              <a:t> более гибкий, чем однонаправленный, то при включении элемента в </a:t>
            </a:r>
            <a:r>
              <a:rPr lang="ru-RU" b="1" dirty="0"/>
              <a:t>список</a:t>
            </a:r>
            <a:r>
              <a:rPr lang="ru-RU" dirty="0"/>
              <a:t>, нужно использовать </a:t>
            </a:r>
            <a:r>
              <a:rPr lang="ru-RU" b="1" dirty="0"/>
              <a:t>указатель</a:t>
            </a:r>
            <a:r>
              <a:rPr lang="ru-RU" dirty="0"/>
              <a:t> как на элемент, за которым происходит включение, так и </a:t>
            </a:r>
            <a:r>
              <a:rPr lang="ru-RU" b="1" dirty="0"/>
              <a:t>указатель</a:t>
            </a:r>
            <a:r>
              <a:rPr lang="ru-RU" dirty="0"/>
              <a:t> на элемент, перед которым происходит включение. При исключении элемента из списка нужно использовать как </a:t>
            </a:r>
            <a:r>
              <a:rPr lang="ru-RU" b="1" dirty="0"/>
              <a:t>указатель</a:t>
            </a:r>
            <a:r>
              <a:rPr lang="ru-RU" dirty="0"/>
              <a:t> на сам исключаемый элемент, так и указатели на предшествующий или следующий за исключаемым элементы. Но так как элемент </a:t>
            </a:r>
            <a:r>
              <a:rPr lang="ru-RU" b="1" dirty="0"/>
              <a:t>двунаправленного</a:t>
            </a:r>
            <a:r>
              <a:rPr lang="ru-RU" dirty="0"/>
              <a:t> списка имеет два указателя, то при выполнении </a:t>
            </a:r>
            <a:r>
              <a:rPr lang="ru-RU" b="1" dirty="0"/>
              <a:t>операций включения</a:t>
            </a:r>
            <a:r>
              <a:rPr lang="ru-RU" dirty="0"/>
              <a:t>/исключения элемента надо изменять больше связей, чем в однонаправленном списке.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7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458" y="1352282"/>
            <a:ext cx="9922099" cy="4974347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Рассмотрим основные </a:t>
            </a:r>
            <a:r>
              <a:rPr lang="ru-RU" sz="2800" i="1" dirty="0"/>
              <a:t>операции</a:t>
            </a:r>
            <a:r>
              <a:rPr lang="ru-RU" sz="2800" dirty="0"/>
              <a:t>, осуществляемые с двунаправленными списками, такие как:</a:t>
            </a:r>
          </a:p>
          <a:p>
            <a:pPr lvl="0"/>
            <a:r>
              <a:rPr lang="ru-RU" sz="2800" dirty="0"/>
              <a:t>создание списка;</a:t>
            </a:r>
          </a:p>
          <a:p>
            <a:pPr lvl="0"/>
            <a:r>
              <a:rPr lang="ru-RU" sz="2800" dirty="0"/>
              <a:t>печать (просмотр) списка;</a:t>
            </a:r>
          </a:p>
          <a:p>
            <a:pPr lvl="0"/>
            <a:r>
              <a:rPr lang="ru-RU" sz="2800" dirty="0"/>
              <a:t>вставка элемента в список;</a:t>
            </a:r>
          </a:p>
          <a:p>
            <a:pPr lvl="0"/>
            <a:r>
              <a:rPr lang="ru-RU" sz="2800" dirty="0"/>
              <a:t>удаление элемента из списка;</a:t>
            </a:r>
          </a:p>
          <a:p>
            <a:pPr lvl="0"/>
            <a:r>
              <a:rPr lang="ru-RU" sz="2800" dirty="0"/>
              <a:t>поиск элемента в списке;</a:t>
            </a:r>
          </a:p>
          <a:p>
            <a:pPr lvl="0"/>
            <a:r>
              <a:rPr lang="ru-RU" sz="2800" dirty="0"/>
              <a:t>проверка пустоты списка;</a:t>
            </a:r>
          </a:p>
          <a:p>
            <a:pPr lvl="0"/>
            <a:r>
              <a:rPr lang="ru-RU" sz="2800" dirty="0"/>
              <a:t>удаление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336" y="862885"/>
            <a:ext cx="8110953" cy="5602310"/>
          </a:xfrm>
        </p:spPr>
        <p:txBody>
          <a:bodyPr/>
          <a:lstStyle/>
          <a:p>
            <a:r>
              <a:rPr lang="ru-RU" b="1" dirty="0"/>
              <a:t>Для описания узлов списка создать структуру </a:t>
            </a:r>
            <a:r>
              <a:rPr lang="ru-RU" b="1" dirty="0" err="1"/>
              <a:t>Node</a:t>
            </a:r>
            <a:endParaRPr lang="ru-RU" b="1" dirty="0" smtClean="0"/>
          </a:p>
          <a:p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stdafx.h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conio.h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 smtClean="0"/>
              <a:t>stdlib.h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//</a:t>
            </a:r>
            <a:r>
              <a:rPr lang="ru-RU" dirty="0" smtClean="0"/>
              <a:t>Структура узлов</a:t>
            </a:r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 </a:t>
            </a:r>
            <a:r>
              <a:rPr lang="en-US" dirty="0" smtClean="0"/>
              <a:t>//</a:t>
            </a:r>
            <a:r>
              <a:rPr lang="ru-RU" dirty="0" smtClean="0"/>
              <a:t>значение в узле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*next; </a:t>
            </a:r>
            <a:r>
              <a:rPr lang="en-US" dirty="0" smtClean="0"/>
              <a:t>//</a:t>
            </a:r>
            <a:r>
              <a:rPr lang="ru-RU" dirty="0" smtClean="0"/>
              <a:t>указатели на элементы структуры</a:t>
            </a:r>
            <a:endParaRPr lang="en-US" dirty="0"/>
          </a:p>
          <a:p>
            <a:r>
              <a:rPr lang="en-US" dirty="0"/>
              <a:t>} NODE, *</a:t>
            </a:r>
            <a:r>
              <a:rPr lang="en-US" dirty="0" err="1"/>
              <a:t>pNODE</a:t>
            </a:r>
            <a:r>
              <a:rPr lang="en-US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17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94872" y="0"/>
            <a:ext cx="11854560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4200" dirty="0" smtClean="0">
                <a:solidFill>
                  <a:schemeClr val="bg1"/>
                </a:solidFill>
              </a:rPr>
              <a:t>//список элементов</a:t>
            </a:r>
          </a:p>
          <a:p>
            <a:r>
              <a:rPr lang="en-US" sz="4200" dirty="0" err="1" smtClean="0">
                <a:solidFill>
                  <a:schemeClr val="bg1"/>
                </a:solidFill>
              </a:rPr>
              <a:t>typedef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struct</a:t>
            </a:r>
            <a:r>
              <a:rPr lang="en-US" sz="4200" dirty="0" smtClean="0">
                <a:solidFill>
                  <a:schemeClr val="bg1"/>
                </a:solidFill>
              </a:rPr>
              <a:t> List</a:t>
            </a:r>
            <a:r>
              <a:rPr lang="ru-RU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4200" dirty="0" smtClean="0">
                <a:solidFill>
                  <a:schemeClr val="bg1"/>
                </a:solidFill>
              </a:rPr>
              <a:t>	</a:t>
            </a:r>
            <a:r>
              <a:rPr lang="en-US" sz="4200" dirty="0" err="1" smtClean="0">
                <a:solidFill>
                  <a:schemeClr val="bg1"/>
                </a:solidFill>
              </a:rPr>
              <a:t>pNODE</a:t>
            </a:r>
            <a:r>
              <a:rPr lang="en-US" sz="4200" dirty="0" smtClean="0">
                <a:solidFill>
                  <a:schemeClr val="bg1"/>
                </a:solidFill>
              </a:rPr>
              <a:t> top;</a:t>
            </a:r>
          </a:p>
          <a:p>
            <a:r>
              <a:rPr lang="en-US" sz="4200" dirty="0" smtClean="0">
                <a:solidFill>
                  <a:schemeClr val="bg1"/>
                </a:solidFill>
              </a:rPr>
              <a:t>	</a:t>
            </a:r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len</a:t>
            </a:r>
            <a:r>
              <a:rPr lang="en-US" sz="4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4200" dirty="0" smtClean="0">
                <a:solidFill>
                  <a:schemeClr val="bg1"/>
                </a:solidFill>
              </a:rPr>
              <a:t>}LIST, *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;</a:t>
            </a:r>
            <a:endParaRPr lang="ru-RU" sz="4200" dirty="0" smtClean="0">
              <a:solidFill>
                <a:schemeClr val="bg1"/>
              </a:solidFill>
            </a:endParaRPr>
          </a:p>
          <a:p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create_List</a:t>
            </a:r>
            <a:r>
              <a:rPr lang="en-US" sz="4200" dirty="0" smtClean="0">
                <a:solidFill>
                  <a:schemeClr val="bg1"/>
                </a:solidFill>
              </a:rPr>
              <a:t>();</a:t>
            </a:r>
            <a:r>
              <a:rPr lang="ru-RU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smtClean="0">
                <a:solidFill>
                  <a:schemeClr val="bg1"/>
                </a:solidFill>
              </a:rPr>
              <a:t> // </a:t>
            </a:r>
            <a:r>
              <a:rPr lang="ru-RU" sz="4200" dirty="0" smtClean="0">
                <a:solidFill>
                  <a:schemeClr val="bg1"/>
                </a:solidFill>
              </a:rPr>
              <a:t>создание списка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isEmpty</a:t>
            </a:r>
            <a:r>
              <a:rPr lang="en-US" sz="4200" dirty="0" smtClean="0">
                <a:solidFill>
                  <a:schemeClr val="bg1"/>
                </a:solidFill>
              </a:rPr>
              <a:t>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 smtClean="0">
                <a:solidFill>
                  <a:schemeClr val="bg1"/>
                </a:solidFill>
              </a:rPr>
              <a:t>);</a:t>
            </a:r>
            <a:r>
              <a:rPr lang="ru-RU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>
                <a:solidFill>
                  <a:schemeClr val="bg1"/>
                </a:solidFill>
              </a:rPr>
              <a:t>// </a:t>
            </a:r>
            <a:r>
              <a:rPr lang="ru-RU" sz="4200" dirty="0" smtClean="0">
                <a:solidFill>
                  <a:schemeClr val="bg1"/>
                </a:solidFill>
              </a:rPr>
              <a:t>проверка списка «на пустоту»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pNODE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getPointer</a:t>
            </a:r>
            <a:r>
              <a:rPr lang="en-US" sz="4200" dirty="0" smtClean="0">
                <a:solidFill>
                  <a:schemeClr val="bg1"/>
                </a:solidFill>
              </a:rPr>
              <a:t>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 smtClean="0">
                <a:solidFill>
                  <a:schemeClr val="bg1"/>
                </a:solidFill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date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поиск узла, за которым будет вставлен новый узел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add(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 smtClean="0">
                <a:solidFill>
                  <a:schemeClr val="bg1"/>
                </a:solidFill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</a:rPr>
              <a:t>pNODE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Pn</a:t>
            </a:r>
            <a:r>
              <a:rPr lang="en-US" sz="4200" dirty="0" smtClean="0">
                <a:solidFill>
                  <a:schemeClr val="bg1"/>
                </a:solidFill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date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добавить узел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pNODE</a:t>
            </a:r>
            <a:r>
              <a:rPr lang="en-US" sz="4200" dirty="0" smtClean="0">
                <a:solidFill>
                  <a:schemeClr val="bg1"/>
                </a:solidFill>
              </a:rPr>
              <a:t> find(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 smtClean="0">
                <a:solidFill>
                  <a:schemeClr val="bg1"/>
                </a:solidFill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date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найти узел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err="1" smtClean="0">
                <a:solidFill>
                  <a:schemeClr val="bg1"/>
                </a:solidFill>
              </a:rPr>
              <a:t>int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delNode</a:t>
            </a:r>
            <a:r>
              <a:rPr lang="en-US" sz="4200" dirty="0" smtClean="0">
                <a:solidFill>
                  <a:schemeClr val="bg1"/>
                </a:solidFill>
              </a:rPr>
              <a:t>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</a:rPr>
              <a:t>pNODE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pN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удалить узел</a:t>
            </a:r>
          </a:p>
          <a:p>
            <a:r>
              <a:rPr lang="en-US" sz="4200" dirty="0" smtClean="0">
                <a:solidFill>
                  <a:schemeClr val="bg1"/>
                </a:solidFill>
              </a:rPr>
              <a:t>void </a:t>
            </a:r>
            <a:r>
              <a:rPr lang="en-US" sz="4200" dirty="0" err="1" smtClean="0">
                <a:solidFill>
                  <a:schemeClr val="bg1"/>
                </a:solidFill>
              </a:rPr>
              <a:t>clearList</a:t>
            </a:r>
            <a:r>
              <a:rPr lang="en-US" sz="4200" dirty="0" smtClean="0">
                <a:solidFill>
                  <a:schemeClr val="bg1"/>
                </a:solidFill>
              </a:rPr>
              <a:t>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очистить список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smtClean="0">
                <a:solidFill>
                  <a:schemeClr val="bg1"/>
                </a:solidFill>
              </a:rPr>
              <a:t>void show(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pL</a:t>
            </a:r>
            <a:r>
              <a:rPr lang="en-US" sz="4200" dirty="0">
                <a:solidFill>
                  <a:schemeClr val="bg1"/>
                </a:solidFill>
              </a:rPr>
              <a:t>); // </a:t>
            </a:r>
            <a:r>
              <a:rPr lang="ru-RU" sz="4200" dirty="0" smtClean="0">
                <a:solidFill>
                  <a:schemeClr val="bg1"/>
                </a:solidFill>
              </a:rPr>
              <a:t>просмотр узлов списка</a:t>
            </a:r>
            <a:endParaRPr lang="en-US" sz="4200" dirty="0" smtClean="0">
              <a:solidFill>
                <a:schemeClr val="bg1"/>
              </a:solidFill>
            </a:endParaRPr>
          </a:p>
          <a:p>
            <a:r>
              <a:rPr lang="en-US" sz="4200" dirty="0" smtClean="0">
                <a:solidFill>
                  <a:schemeClr val="bg1"/>
                </a:solidFill>
              </a:rPr>
              <a:t>void </a:t>
            </a:r>
            <a:r>
              <a:rPr lang="en-US" sz="4200" dirty="0" err="1" smtClean="0">
                <a:solidFill>
                  <a:schemeClr val="bg1"/>
                </a:solidFill>
              </a:rPr>
              <a:t>deleteList</a:t>
            </a:r>
            <a:r>
              <a:rPr lang="en-US" sz="4200" dirty="0" smtClean="0">
                <a:solidFill>
                  <a:schemeClr val="bg1"/>
                </a:solidFill>
              </a:rPr>
              <a:t>(</a:t>
            </a:r>
            <a:r>
              <a:rPr lang="en-US" sz="4200" dirty="0" err="1" smtClean="0">
                <a:solidFill>
                  <a:schemeClr val="bg1"/>
                </a:solidFill>
              </a:rPr>
              <a:t>pLIST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pL</a:t>
            </a:r>
            <a:r>
              <a:rPr lang="en-US" sz="4200" dirty="0">
                <a:solidFill>
                  <a:schemeClr val="bg1"/>
                </a:solidFill>
              </a:rPr>
              <a:t> // </a:t>
            </a:r>
            <a:r>
              <a:rPr lang="ru-RU" sz="4200" dirty="0" smtClean="0">
                <a:solidFill>
                  <a:schemeClr val="bg1"/>
                </a:solidFill>
              </a:rPr>
              <a:t>удалить список</a:t>
            </a:r>
            <a:endParaRPr lang="ru-RU" sz="4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2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24247" y="734096"/>
            <a:ext cx="9263650" cy="580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_</a:t>
            </a:r>
            <a:r>
              <a:rPr lang="en-US" dirty="0" err="1" smtClean="0">
                <a:solidFill>
                  <a:schemeClr val="bg1"/>
                </a:solidFill>
              </a:rPr>
              <a:t>tmain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argc</a:t>
            </a:r>
            <a:r>
              <a:rPr lang="en-US" dirty="0" smtClean="0">
                <a:solidFill>
                  <a:schemeClr val="bg1"/>
                </a:solidFill>
              </a:rPr>
              <a:t>, _TCHAR* </a:t>
            </a:r>
            <a:r>
              <a:rPr lang="en-US" dirty="0" err="1" smtClean="0">
                <a:solidFill>
                  <a:schemeClr val="bg1"/>
                </a:solidFill>
              </a:rPr>
              <a:t>argv</a:t>
            </a:r>
            <a:r>
              <a:rPr lang="en-US" dirty="0" smtClean="0">
                <a:solidFill>
                  <a:schemeClr val="bg1"/>
                </a:solidFill>
              </a:rPr>
              <a:t>[])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pNODE</a:t>
            </a:r>
            <a:r>
              <a:rPr lang="en-US" dirty="0" smtClean="0">
                <a:solidFill>
                  <a:schemeClr val="bg1"/>
                </a:solidFill>
              </a:rPr>
              <a:t> p;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x,i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create_List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=0;i&lt;10;i++){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x=rand()%20;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add(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getPointer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pL,x</a:t>
            </a:r>
            <a:r>
              <a:rPr lang="en-US" dirty="0" smtClean="0">
                <a:solidFill>
                  <a:schemeClr val="bg1"/>
                </a:solidFill>
              </a:rPr>
              <a:t>),x);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show(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deleteList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73429" y="940158"/>
            <a:ext cx="8214816" cy="5280338"/>
          </a:xfrm>
        </p:spPr>
        <p:txBody>
          <a:bodyPr>
            <a:normAutofit/>
          </a:bodyPr>
          <a:lstStyle/>
          <a:p>
            <a:r>
              <a:rPr lang="ru-RU" dirty="0"/>
              <a:t>//</a:t>
            </a:r>
            <a:r>
              <a:rPr lang="ru-RU" b="1" dirty="0"/>
              <a:t>выделение динамической памяти для хранения </a:t>
            </a:r>
            <a:r>
              <a:rPr lang="ru-RU" b="1" dirty="0" smtClean="0"/>
              <a:t>списка</a:t>
            </a:r>
            <a:endParaRPr lang="ru-RU" b="1" dirty="0"/>
          </a:p>
          <a:p>
            <a:r>
              <a:rPr lang="en-US" dirty="0" err="1"/>
              <a:t>pLIST</a:t>
            </a:r>
            <a:r>
              <a:rPr lang="en-US" dirty="0"/>
              <a:t> </a:t>
            </a:r>
            <a:r>
              <a:rPr lang="en-US" smtClean="0"/>
              <a:t>create_List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pLIST</a:t>
            </a:r>
            <a:r>
              <a:rPr lang="en-US" dirty="0"/>
              <a:t> </a:t>
            </a:r>
            <a:r>
              <a:rPr lang="en-US" dirty="0" err="1"/>
              <a:t>pL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pL</a:t>
            </a:r>
            <a:r>
              <a:rPr lang="en-US" dirty="0"/>
              <a:t> = (</a:t>
            </a:r>
            <a:r>
              <a:rPr lang="en-US" dirty="0" err="1"/>
              <a:t>pLIST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(LIST));</a:t>
            </a:r>
          </a:p>
          <a:p>
            <a:r>
              <a:rPr lang="en-US" dirty="0"/>
              <a:t>	if (!</a:t>
            </a:r>
            <a:r>
              <a:rPr lang="en-US" dirty="0" err="1"/>
              <a:t>pL</a:t>
            </a:r>
            <a:r>
              <a:rPr lang="en-US" dirty="0"/>
              <a:t>) return NULL;</a:t>
            </a:r>
          </a:p>
          <a:p>
            <a:r>
              <a:rPr lang="en-US" dirty="0"/>
              <a:t>	</a:t>
            </a:r>
            <a:r>
              <a:rPr lang="en-US" dirty="0" err="1"/>
              <a:t>pL</a:t>
            </a:r>
            <a:r>
              <a:rPr lang="en-US" dirty="0"/>
              <a:t>-&gt;top = NULL;</a:t>
            </a:r>
          </a:p>
          <a:p>
            <a:r>
              <a:rPr lang="en-US" dirty="0"/>
              <a:t>	</a:t>
            </a:r>
            <a:r>
              <a:rPr lang="en-US" dirty="0" err="1"/>
              <a:t>pL</a:t>
            </a:r>
            <a:r>
              <a:rPr lang="en-US" dirty="0"/>
              <a:t>-&gt;</a:t>
            </a:r>
            <a:r>
              <a:rPr lang="en-US" dirty="0" err="1"/>
              <a:t>len</a:t>
            </a:r>
            <a:r>
              <a:rPr lang="en-US" dirty="0"/>
              <a:t> = 0; </a:t>
            </a:r>
          </a:p>
          <a:p>
            <a:r>
              <a:rPr lang="en-US" dirty="0"/>
              <a:t>	return </a:t>
            </a:r>
            <a:r>
              <a:rPr lang="en-US" dirty="0" err="1"/>
              <a:t>pL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5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4872" y="134912"/>
            <a:ext cx="10187994" cy="672308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err="1" smtClean="0"/>
              <a:t>pLIST</a:t>
            </a:r>
            <a:r>
              <a:rPr lang="en-US" dirty="0" smtClean="0"/>
              <a:t> </a:t>
            </a:r>
            <a:r>
              <a:rPr lang="en-US" dirty="0" err="1"/>
              <a:t>pL</a:t>
            </a:r>
            <a:r>
              <a:rPr lang="en-US" dirty="0" smtClean="0"/>
              <a:t>){   </a:t>
            </a:r>
            <a:r>
              <a:rPr lang="ru-RU" b="1" dirty="0" smtClean="0"/>
              <a:t>//</a:t>
            </a:r>
            <a:r>
              <a:rPr lang="ru-RU" b="1" dirty="0"/>
              <a:t>проверка списка на наличие элементов</a:t>
            </a:r>
            <a:endParaRPr lang="en-US" dirty="0"/>
          </a:p>
          <a:p>
            <a:r>
              <a:rPr lang="en-US" dirty="0"/>
              <a:t>	if </a:t>
            </a:r>
            <a:r>
              <a:rPr lang="en-US" dirty="0" smtClean="0"/>
              <a:t>(</a:t>
            </a:r>
            <a:r>
              <a:rPr lang="en-US" dirty="0" err="1" smtClean="0"/>
              <a:t>pL</a:t>
            </a:r>
            <a:r>
              <a:rPr lang="en-US" dirty="0" smtClean="0"/>
              <a:t>-</a:t>
            </a:r>
            <a:r>
              <a:rPr lang="en-US" dirty="0"/>
              <a:t>&gt;top) return </a:t>
            </a:r>
            <a:r>
              <a:rPr lang="en-US" dirty="0" smtClean="0"/>
              <a:t>0;</a:t>
            </a:r>
            <a:endParaRPr lang="en-US" dirty="0"/>
          </a:p>
          <a:p>
            <a:r>
              <a:rPr lang="en-US" dirty="0"/>
              <a:t>	return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ru-RU" b="1" dirty="0"/>
              <a:t>//определение места вставки следующего узла</a:t>
            </a:r>
          </a:p>
          <a:p>
            <a:r>
              <a:rPr lang="en-US" dirty="0" err="1"/>
              <a:t>pNODE</a:t>
            </a:r>
            <a:r>
              <a:rPr lang="en-US" dirty="0"/>
              <a:t> </a:t>
            </a:r>
            <a:r>
              <a:rPr lang="en-US" dirty="0" err="1" smtClean="0"/>
              <a:t>getPointer</a:t>
            </a:r>
            <a:r>
              <a:rPr lang="en-US" dirty="0" smtClean="0"/>
              <a:t>(</a:t>
            </a:r>
            <a:r>
              <a:rPr lang="en-US" dirty="0" err="1" smtClean="0"/>
              <a:t>pLIST</a:t>
            </a:r>
            <a:r>
              <a:rPr lang="en-US" dirty="0" smtClean="0"/>
              <a:t> </a:t>
            </a:r>
            <a:r>
              <a:rPr lang="en-US" dirty="0" err="1"/>
              <a:t>pL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date){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pNODE</a:t>
            </a:r>
            <a:r>
              <a:rPr lang="en-US" dirty="0"/>
              <a:t> p=</a:t>
            </a:r>
            <a:r>
              <a:rPr lang="en-US" dirty="0" err="1"/>
              <a:t>pL</a:t>
            </a:r>
            <a:r>
              <a:rPr lang="en-US" dirty="0"/>
              <a:t>-&gt;top;</a:t>
            </a:r>
          </a:p>
          <a:p>
            <a:pPr>
              <a:lnSpc>
                <a:spcPct val="120000"/>
              </a:lnSpc>
            </a:pPr>
            <a:r>
              <a:rPr lang="en-US" dirty="0"/>
              <a:t>   if (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pL</a:t>
            </a:r>
            <a:r>
              <a:rPr lang="en-US" dirty="0"/>
              <a:t>)) return NULL;</a:t>
            </a:r>
          </a:p>
          <a:p>
            <a:pPr>
              <a:lnSpc>
                <a:spcPct val="120000"/>
              </a:lnSpc>
            </a:pPr>
            <a:r>
              <a:rPr lang="en-US" dirty="0"/>
              <a:t>   </a:t>
            </a:r>
            <a:r>
              <a:rPr lang="en-US" dirty="0" smtClean="0"/>
              <a:t>else</a:t>
            </a:r>
            <a:r>
              <a:rPr lang="ru-RU" dirty="0" smtClean="0"/>
              <a:t>    </a:t>
            </a:r>
            <a:r>
              <a:rPr lang="ru-RU" dirty="0"/>
              <a:t>{    //поиск нужного элемента</a:t>
            </a:r>
          </a:p>
          <a:p>
            <a:pPr>
              <a:lnSpc>
                <a:spcPct val="120000"/>
              </a:lnSpc>
            </a:pPr>
            <a:r>
              <a:rPr lang="en-US" dirty="0"/>
              <a:t>   if(date&lt;p-&gt;value) return p;</a:t>
            </a:r>
          </a:p>
          <a:p>
            <a:pPr>
              <a:lnSpc>
                <a:spcPct val="120000"/>
              </a:lnSpc>
            </a:pPr>
            <a:r>
              <a:rPr lang="en-US" dirty="0"/>
              <a:t>   while(p-&gt;next &amp;&amp; p-&gt;next-&gt;value &lt; date)</a:t>
            </a:r>
          </a:p>
          <a:p>
            <a:pPr>
              <a:lnSpc>
                <a:spcPct val="120000"/>
              </a:lnSpc>
            </a:pPr>
            <a:r>
              <a:rPr lang="ru-RU" dirty="0"/>
              <a:t>   p=p-&gt;</a:t>
            </a:r>
            <a:r>
              <a:rPr lang="ru-RU" dirty="0" err="1"/>
              <a:t>next</a:t>
            </a:r>
            <a:r>
              <a:rPr lang="ru-RU" dirty="0"/>
              <a:t>;//переход к </a:t>
            </a:r>
            <a:r>
              <a:rPr lang="ru-RU" dirty="0" err="1"/>
              <a:t>следующ</a:t>
            </a:r>
            <a:r>
              <a:rPr lang="ru-RU" dirty="0"/>
              <a:t>. элементу</a:t>
            </a:r>
          </a:p>
          <a:p>
            <a:pPr>
              <a:lnSpc>
                <a:spcPct val="120000"/>
              </a:lnSpc>
            </a:pPr>
            <a:r>
              <a:rPr lang="en-US" dirty="0"/>
              <a:t>   return p;</a:t>
            </a:r>
          </a:p>
          <a:p>
            <a:pPr>
              <a:lnSpc>
                <a:spcPct val="120000"/>
              </a:lnSpc>
            </a:pPr>
            <a:r>
              <a:rPr lang="ru-RU" dirty="0"/>
              <a:t>    </a:t>
            </a:r>
            <a:r>
              <a:rPr lang="ru-RU" dirty="0" smtClean="0"/>
              <a:t>}</a:t>
            </a:r>
            <a:r>
              <a:rPr lang="en-US" dirty="0" smtClean="0"/>
              <a:t>  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4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9234" y="0"/>
            <a:ext cx="7764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//</a:t>
            </a:r>
            <a:r>
              <a:rPr lang="ru-RU" sz="2000" b="1" dirty="0" smtClean="0">
                <a:solidFill>
                  <a:schemeClr val="bg1"/>
                </a:solidFill>
              </a:rPr>
              <a:t>добавление узла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>
                <a:solidFill>
                  <a:schemeClr val="bg1"/>
                </a:solidFill>
              </a:rPr>
              <a:t>int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add</a:t>
            </a:r>
            <a:r>
              <a:rPr lang="ru-RU" sz="2000" dirty="0" smtClean="0">
                <a:solidFill>
                  <a:schemeClr val="bg1"/>
                </a:solidFill>
              </a:rPr>
              <a:t>(</a:t>
            </a:r>
            <a:r>
              <a:rPr lang="ru-RU" sz="2000" dirty="0" err="1" smtClean="0">
                <a:solidFill>
                  <a:schemeClr val="bg1"/>
                </a:solidFill>
              </a:rPr>
              <a:t>pLIST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pL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pNODE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Pn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int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date</a:t>
            </a:r>
            <a:r>
              <a:rPr lang="ru-RU" sz="2000" dirty="0" smtClean="0">
                <a:solidFill>
                  <a:schemeClr val="bg1"/>
                </a:solidFill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, p = </a:t>
            </a:r>
            <a:r>
              <a:rPr lang="en-US" sz="2000" dirty="0" err="1">
                <a:solidFill>
                  <a:schemeClr val="bg1"/>
                </a:solidFill>
              </a:rPr>
              <a:t>pL</a:t>
            </a:r>
            <a:r>
              <a:rPr lang="en-US" sz="2000" dirty="0">
                <a:solidFill>
                  <a:schemeClr val="bg1"/>
                </a:solidFill>
              </a:rPr>
              <a:t>-&gt;top;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 = (</a:t>
            </a:r>
            <a:r>
              <a:rPr lang="en-US" sz="2000" dirty="0" err="1">
                <a:solidFill>
                  <a:schemeClr val="bg1"/>
                </a:solidFill>
              </a:rPr>
              <a:t>pNODE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 err="1">
                <a:solidFill>
                  <a:schemeClr val="bg1"/>
                </a:solidFill>
              </a:rPr>
              <a:t>malloc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sizeof</a:t>
            </a:r>
            <a:r>
              <a:rPr lang="en-US" sz="2000" dirty="0">
                <a:solidFill>
                  <a:schemeClr val="bg1"/>
                </a:solidFill>
              </a:rPr>
              <a:t>(NODE));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if (!</a:t>
            </a: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) return 0;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pL</a:t>
            </a:r>
            <a:r>
              <a:rPr lang="en-US" sz="2000" dirty="0">
                <a:solidFill>
                  <a:schemeClr val="bg1"/>
                </a:solidFill>
              </a:rPr>
              <a:t>-&gt;</a:t>
            </a:r>
            <a:r>
              <a:rPr lang="en-US" sz="2000" dirty="0" err="1">
                <a:solidFill>
                  <a:schemeClr val="bg1"/>
                </a:solidFill>
              </a:rPr>
              <a:t>len</a:t>
            </a:r>
            <a:r>
              <a:rPr lang="en-US" sz="2000" dirty="0">
                <a:solidFill>
                  <a:schemeClr val="bg1"/>
                </a:solidFill>
              </a:rPr>
              <a:t>++;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-&gt;value = </a:t>
            </a:r>
            <a:r>
              <a:rPr lang="en-US" sz="2000" dirty="0" smtClean="0">
                <a:solidFill>
                  <a:schemeClr val="bg1"/>
                </a:solidFill>
              </a:rPr>
              <a:t>date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pL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smtClean="0">
                <a:solidFill>
                  <a:schemeClr val="bg1"/>
                </a:solidFill>
              </a:rPr>
              <a:t>|| date </a:t>
            </a:r>
            <a:r>
              <a:rPr lang="en-US" sz="2000" dirty="0">
                <a:solidFill>
                  <a:schemeClr val="bg1"/>
                </a:solidFill>
              </a:rPr>
              <a:t>&lt; p-&gt;value)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-&gt;next = p;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pL</a:t>
            </a:r>
            <a:r>
              <a:rPr lang="en-US" sz="2000" dirty="0">
                <a:solidFill>
                  <a:schemeClr val="bg1"/>
                </a:solidFill>
              </a:rPr>
              <a:t>-&gt;top = </a:t>
            </a: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return 1;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-&gt;next = </a:t>
            </a:r>
            <a:r>
              <a:rPr lang="en-US" sz="2000" dirty="0" err="1">
                <a:solidFill>
                  <a:schemeClr val="bg1"/>
                </a:solidFill>
              </a:rPr>
              <a:t>pN</a:t>
            </a:r>
            <a:r>
              <a:rPr lang="en-US" sz="2000" dirty="0">
                <a:solidFill>
                  <a:schemeClr val="bg1"/>
                </a:solidFill>
              </a:rPr>
              <a:t>-&gt;next;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pN</a:t>
            </a:r>
            <a:r>
              <a:rPr lang="en-US" sz="2000" dirty="0">
                <a:solidFill>
                  <a:schemeClr val="bg1"/>
                </a:solidFill>
              </a:rPr>
              <a:t>-&gt;next = </a:t>
            </a:r>
            <a:r>
              <a:rPr lang="en-US" sz="2000" dirty="0" err="1">
                <a:solidFill>
                  <a:schemeClr val="bg1"/>
                </a:solidFill>
              </a:rPr>
              <a:t>pnew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return 1;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919" y="560861"/>
            <a:ext cx="5510461" cy="3610031"/>
          </a:xfrm>
        </p:spPr>
        <p:txBody>
          <a:bodyPr>
            <a:normAutofit/>
          </a:bodyPr>
          <a:lstStyle/>
          <a:p>
            <a:r>
              <a:rPr lang="ru-RU" dirty="0"/>
              <a:t>//</a:t>
            </a:r>
            <a:r>
              <a:rPr lang="ru-RU" b="1" dirty="0"/>
              <a:t>нахождение узла в списке</a:t>
            </a:r>
          </a:p>
          <a:p>
            <a:r>
              <a:rPr lang="en-US" dirty="0" err="1"/>
              <a:t>pNODE</a:t>
            </a:r>
            <a:r>
              <a:rPr lang="en-US" dirty="0"/>
              <a:t> find(</a:t>
            </a:r>
            <a:r>
              <a:rPr lang="en-US" dirty="0" err="1"/>
              <a:t>pLIST</a:t>
            </a:r>
            <a:r>
              <a:rPr lang="en-US" dirty="0"/>
              <a:t> </a:t>
            </a:r>
            <a:r>
              <a:rPr lang="en-US" dirty="0" err="1"/>
              <a:t>pL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date){</a:t>
            </a:r>
          </a:p>
          <a:p>
            <a:r>
              <a:rPr lang="en-US" dirty="0"/>
              <a:t>	</a:t>
            </a:r>
            <a:r>
              <a:rPr lang="en-US" dirty="0" err="1"/>
              <a:t>pNODE</a:t>
            </a:r>
            <a:r>
              <a:rPr lang="en-US" dirty="0"/>
              <a:t> p = </a:t>
            </a:r>
            <a:r>
              <a:rPr lang="en-US" dirty="0" err="1"/>
              <a:t>pL</a:t>
            </a:r>
            <a:r>
              <a:rPr lang="en-US" dirty="0"/>
              <a:t>-&gt;top;</a:t>
            </a:r>
          </a:p>
          <a:p>
            <a:r>
              <a:rPr lang="en-US" dirty="0"/>
              <a:t>	if (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err="1" smtClean="0"/>
              <a:t>pL</a:t>
            </a:r>
            <a:r>
              <a:rPr lang="en-US" dirty="0"/>
              <a:t>)) return NULL;</a:t>
            </a:r>
          </a:p>
          <a:p>
            <a:r>
              <a:rPr lang="en-US" dirty="0"/>
              <a:t>	while (p&amp;&amp;p-&gt;</a:t>
            </a:r>
            <a:r>
              <a:rPr lang="en-US" dirty="0" err="1"/>
              <a:t>val</a:t>
            </a:r>
            <a:r>
              <a:rPr lang="en-US" dirty="0"/>
              <a:t> != date) p = p-&gt;next;</a:t>
            </a:r>
          </a:p>
          <a:p>
            <a:r>
              <a:rPr lang="en-US" dirty="0"/>
              <a:t>	return p;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28492" y="674907"/>
            <a:ext cx="606350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//</a:t>
            </a:r>
            <a:r>
              <a:rPr lang="ru-RU" b="1" dirty="0">
                <a:solidFill>
                  <a:schemeClr val="bg1"/>
                </a:solidFill>
              </a:rPr>
              <a:t>удаление узла, </a:t>
            </a:r>
            <a:r>
              <a:rPr lang="ru-RU" b="1" dirty="0" smtClean="0">
                <a:solidFill>
                  <a:schemeClr val="bg1"/>
                </a:solidFill>
              </a:rPr>
              <a:t>следующего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за </a:t>
            </a:r>
            <a:r>
              <a:rPr lang="en-US" b="1" dirty="0" err="1">
                <a:solidFill>
                  <a:schemeClr val="bg1"/>
                </a:solidFill>
              </a:rPr>
              <a:t>pN</a:t>
            </a:r>
            <a:endParaRPr lang="ru-RU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delNode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pNODE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pNODE</a:t>
            </a:r>
            <a:r>
              <a:rPr lang="en-US" dirty="0">
                <a:solidFill>
                  <a:schemeClr val="bg1"/>
                </a:solidFill>
              </a:rPr>
              <a:t> p=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>
                <a:solidFill>
                  <a:schemeClr val="bg1"/>
                </a:solidFill>
              </a:rPr>
              <a:t>-&gt;next;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if(!p)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// </a:t>
            </a:r>
            <a:r>
              <a:rPr lang="ru-RU" dirty="0" smtClean="0">
                <a:solidFill>
                  <a:schemeClr val="bg1"/>
                </a:solidFill>
              </a:rPr>
              <a:t>исключение вершины списка, </a:t>
            </a:r>
            <a:r>
              <a:rPr lang="ru-RU" dirty="0">
                <a:solidFill>
                  <a:schemeClr val="bg1"/>
                </a:solidFill>
              </a:rPr>
              <a:t>случай 1-го узла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{ free(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pL</a:t>
            </a:r>
            <a:r>
              <a:rPr lang="en-US" dirty="0">
                <a:solidFill>
                  <a:schemeClr val="bg1"/>
                </a:solidFill>
              </a:rPr>
              <a:t>-&gt;top=p;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     }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else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pN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&gt;next=p-&gt;next;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free(p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</a:rPr>
              <a:t>	}</a:t>
            </a:r>
            <a:endParaRPr lang="ru-RU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--;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1;</a:t>
            </a:r>
            <a:r>
              <a:rPr lang="ru-RU" dirty="0" smtClean="0">
                <a:solidFill>
                  <a:schemeClr val="bg1"/>
                </a:solidFill>
              </a:rPr>
              <a:t>               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} 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flipV="1">
            <a:off x="3992451" y="4056845"/>
            <a:ext cx="3026535" cy="1983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641" y="914400"/>
            <a:ext cx="10424373" cy="5679583"/>
          </a:xfrm>
        </p:spPr>
        <p:txBody>
          <a:bodyPr>
            <a:normAutofit/>
          </a:bodyPr>
          <a:lstStyle/>
          <a:p>
            <a:r>
              <a:rPr lang="ru-RU" dirty="0"/>
              <a:t>Понятие списка хорошо известно из жизненных примеров</a:t>
            </a:r>
            <a:r>
              <a:rPr lang="ru-RU" b="1" dirty="0"/>
              <a:t>: список </a:t>
            </a:r>
            <a:r>
              <a:rPr lang="ru-RU" dirty="0"/>
              <a:t>студентов учебной группы, список призёров олимпиады, </a:t>
            </a:r>
            <a:r>
              <a:rPr lang="ru-RU" b="1" dirty="0"/>
              <a:t>список</a:t>
            </a:r>
            <a:r>
              <a:rPr lang="ru-RU" dirty="0"/>
              <a:t>(перечень) документов для представления в приёмную комиссию, </a:t>
            </a:r>
            <a:r>
              <a:rPr lang="ru-RU" b="1" dirty="0"/>
              <a:t>список</a:t>
            </a:r>
            <a:r>
              <a:rPr lang="ru-RU" dirty="0"/>
              <a:t> почтовой рассылки, </a:t>
            </a:r>
            <a:r>
              <a:rPr lang="ru-RU" b="1" dirty="0"/>
              <a:t>список</a:t>
            </a:r>
            <a:r>
              <a:rPr lang="ru-RU" dirty="0"/>
              <a:t> литературы для самостоятельного чтения и т.п.</a:t>
            </a:r>
          </a:p>
          <a:p>
            <a:r>
              <a:rPr lang="ru-RU" b="1" dirty="0"/>
              <a:t>Списком</a:t>
            </a:r>
            <a:r>
              <a:rPr lang="ru-RU" dirty="0"/>
              <a:t> называется упорядоченное множество, состоящее из переменного числа элементов, к которым применимы </a:t>
            </a:r>
            <a:r>
              <a:rPr lang="ru-RU" b="1" dirty="0"/>
              <a:t>операции включения</a:t>
            </a:r>
            <a:r>
              <a:rPr lang="ru-RU" dirty="0"/>
              <a:t>, исключения. </a:t>
            </a:r>
            <a:r>
              <a:rPr lang="ru-RU" b="1" dirty="0"/>
              <a:t>Список</a:t>
            </a:r>
            <a:r>
              <a:rPr lang="ru-RU" dirty="0"/>
              <a:t>, отражающий отношения соседства между элементами, называется линейным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Длина списка равна числу элементов, содержащихся в списке, </a:t>
            </a:r>
            <a:r>
              <a:rPr lang="ru-RU" b="1" dirty="0"/>
              <a:t>список</a:t>
            </a:r>
            <a:r>
              <a:rPr lang="ru-RU" dirty="0"/>
              <a:t> нулевой длины называется пустым списком. Списки представляют собой способ организации структуры данных, при которой элементы некоторого типа образуют цепочку. Для связывания элементов в списке используют систему указателей. В минимальном случае, любой элемент линейного списка имеет один </a:t>
            </a:r>
            <a:r>
              <a:rPr lang="ru-RU" b="1" dirty="0"/>
              <a:t>указатель</a:t>
            </a:r>
            <a:r>
              <a:rPr lang="ru-RU" dirty="0"/>
              <a:t>, который указывает на следующий элемент в списке или является пустым указателем, что интерпретируется как конец списка.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1915" y="625101"/>
            <a:ext cx="6715257" cy="5975322"/>
          </a:xfrm>
        </p:spPr>
        <p:txBody>
          <a:bodyPr>
            <a:normAutofit/>
          </a:bodyPr>
          <a:lstStyle/>
          <a:p>
            <a:r>
              <a:rPr lang="ru-RU" dirty="0"/>
              <a:t>//</a:t>
            </a:r>
            <a:r>
              <a:rPr lang="ru-RU" b="1" dirty="0"/>
              <a:t>вывод списка</a:t>
            </a:r>
          </a:p>
          <a:p>
            <a:r>
              <a:rPr lang="en-US" dirty="0"/>
              <a:t>void show(</a:t>
            </a:r>
            <a:r>
              <a:rPr lang="en-US" dirty="0" err="1"/>
              <a:t>pLIST</a:t>
            </a:r>
            <a:r>
              <a:rPr lang="en-US" dirty="0"/>
              <a:t> </a:t>
            </a:r>
            <a:r>
              <a:rPr lang="en-US" dirty="0" err="1"/>
              <a:t>pL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pNODE</a:t>
            </a:r>
            <a:r>
              <a:rPr lang="en-US" dirty="0"/>
              <a:t> p=</a:t>
            </a:r>
            <a:r>
              <a:rPr lang="en-US" dirty="0" err="1"/>
              <a:t>pL</a:t>
            </a:r>
            <a:r>
              <a:rPr lang="en-US" dirty="0"/>
              <a:t>-&gt;top;</a:t>
            </a:r>
          </a:p>
          <a:p>
            <a:r>
              <a:rPr lang="en-US" dirty="0"/>
              <a:t>	while (p</a:t>
            </a:r>
            <a:r>
              <a:rPr lang="en-US" dirty="0" smtClean="0"/>
              <a:t>){</a:t>
            </a:r>
            <a:endParaRPr lang="ru-RU" dirty="0" smtClean="0"/>
          </a:p>
          <a:p>
            <a:r>
              <a:rPr lang="en-US" dirty="0"/>
              <a:t>		</a:t>
            </a:r>
            <a:r>
              <a:rPr lang="en-US" dirty="0" err="1"/>
              <a:t>printf_s</a:t>
            </a:r>
            <a:r>
              <a:rPr lang="en-US" dirty="0"/>
              <a:t>("%u-&gt;%d-&gt;%u\n",</a:t>
            </a:r>
            <a:r>
              <a:rPr lang="en-US" dirty="0" err="1"/>
              <a:t>p,p</a:t>
            </a:r>
            <a:r>
              <a:rPr lang="en-US" dirty="0"/>
              <a:t>-&gt;</a:t>
            </a:r>
            <a:r>
              <a:rPr lang="en-US" dirty="0" err="1"/>
              <a:t>val,p</a:t>
            </a:r>
            <a:r>
              <a:rPr lang="en-US" dirty="0"/>
              <a:t>-&gt;next);</a:t>
            </a:r>
          </a:p>
          <a:p>
            <a:r>
              <a:rPr lang="en-US" dirty="0"/>
              <a:t>		p=p-&gt;next;}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</a:t>
            </a:r>
            <a:r>
              <a:rPr lang="ru-RU" b="1" dirty="0"/>
              <a:t>очищение памяти отведенной для списка</a:t>
            </a:r>
          </a:p>
          <a:p>
            <a:r>
              <a:rPr lang="en-US" dirty="0"/>
              <a:t>void </a:t>
            </a:r>
            <a:r>
              <a:rPr lang="en-US" dirty="0" err="1" smtClean="0"/>
              <a:t>clearList</a:t>
            </a:r>
            <a:r>
              <a:rPr lang="en-US" dirty="0" smtClean="0"/>
              <a:t>(</a:t>
            </a:r>
            <a:r>
              <a:rPr lang="en-US" dirty="0" err="1" smtClean="0"/>
              <a:t>pLIST</a:t>
            </a:r>
            <a:r>
              <a:rPr lang="en-US" dirty="0" smtClean="0"/>
              <a:t> </a:t>
            </a:r>
            <a:r>
              <a:rPr lang="en-US" dirty="0" err="1"/>
              <a:t>pL</a:t>
            </a:r>
            <a:r>
              <a:rPr lang="en-US" dirty="0"/>
              <a:t>){</a:t>
            </a:r>
          </a:p>
          <a:p>
            <a:r>
              <a:rPr lang="en-US" dirty="0"/>
              <a:t>	while(</a:t>
            </a:r>
            <a:r>
              <a:rPr lang="en-US" dirty="0" err="1"/>
              <a:t>pL</a:t>
            </a:r>
            <a:r>
              <a:rPr lang="en-US" dirty="0"/>
              <a:t>-&gt;top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delNode</a:t>
            </a:r>
            <a:r>
              <a:rPr lang="en-US" dirty="0"/>
              <a:t>(</a:t>
            </a:r>
            <a:r>
              <a:rPr lang="en-US" dirty="0" err="1"/>
              <a:t>pL,pL</a:t>
            </a:r>
            <a:r>
              <a:rPr lang="en-US" dirty="0"/>
              <a:t>-&gt;top); 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82624" y="4018208"/>
            <a:ext cx="470937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//</a:t>
            </a:r>
            <a:r>
              <a:rPr lang="ru-RU" b="1" dirty="0" smtClean="0">
                <a:solidFill>
                  <a:schemeClr val="bg1"/>
                </a:solidFill>
              </a:rPr>
              <a:t>удаление списка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 smtClean="0">
                <a:solidFill>
                  <a:schemeClr val="bg1"/>
                </a:solidFill>
              </a:rPr>
              <a:t>deleteList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clearlist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free(</a:t>
            </a:r>
            <a:r>
              <a:rPr lang="en-US" dirty="0" err="1" smtClean="0">
                <a:solidFill>
                  <a:schemeClr val="bg1"/>
                </a:solidFill>
              </a:rPr>
              <a:t>pL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flipV="1">
            <a:off x="3258355" y="4288665"/>
            <a:ext cx="3915177" cy="1712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476" y="0"/>
            <a:ext cx="1171021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</a:rPr>
              <a:t>Структуру, </a:t>
            </a:r>
            <a:r>
              <a:rPr lang="ru-RU" sz="2200" dirty="0">
                <a:solidFill>
                  <a:schemeClr val="bg1"/>
                </a:solidFill>
              </a:rPr>
              <a:t>элементами которой служат записи с одним и тем же форматом, связанные друг с другом с помощью указателей, хранящихся в самих элементах, называют</a:t>
            </a:r>
            <a:r>
              <a:rPr lang="ru-RU" sz="2200" b="1" dirty="0">
                <a:solidFill>
                  <a:schemeClr val="bg1"/>
                </a:solidFill>
              </a:rPr>
              <a:t> </a:t>
            </a:r>
            <a:r>
              <a:rPr lang="ru-RU" sz="2200" b="1" dirty="0">
                <a:solidFill>
                  <a:srgbClr val="0070C0"/>
                </a:solidFill>
              </a:rPr>
              <a:t>связанным списком</a:t>
            </a:r>
            <a:r>
              <a:rPr lang="ru-RU" sz="2200" b="1" dirty="0">
                <a:solidFill>
                  <a:schemeClr val="bg1"/>
                </a:solidFill>
              </a:rPr>
              <a:t>. </a:t>
            </a:r>
          </a:p>
          <a:p>
            <a:r>
              <a:rPr lang="ru-RU" sz="2200" dirty="0">
                <a:solidFill>
                  <a:schemeClr val="bg1"/>
                </a:solidFill>
              </a:rPr>
              <a:t>В связанном списке элементы линейно упорядочены, но порядок определяется не номерами, как в массиве, а указателями, входящими в состав элементов списка. Каждый </a:t>
            </a:r>
            <a:r>
              <a:rPr lang="ru-RU" sz="2200" b="1" dirty="0">
                <a:solidFill>
                  <a:srgbClr val="0070C0"/>
                </a:solidFill>
              </a:rPr>
              <a:t>список</a:t>
            </a:r>
            <a:r>
              <a:rPr lang="ru-RU" sz="2200" dirty="0">
                <a:solidFill>
                  <a:schemeClr val="bg1"/>
                </a:solidFill>
              </a:rPr>
              <a:t> имеет особый элемент, называемый указателем начала списка (головой списка), который обычно по содержанию отличен от остальных элементов. В </a:t>
            </a:r>
            <a:r>
              <a:rPr lang="ru-RU" sz="2200" b="1" dirty="0">
                <a:solidFill>
                  <a:schemeClr val="bg1"/>
                </a:solidFill>
              </a:rPr>
              <a:t>поле </a:t>
            </a:r>
            <a:r>
              <a:rPr lang="ru-RU" sz="2200" dirty="0">
                <a:solidFill>
                  <a:schemeClr val="bg1"/>
                </a:solidFill>
              </a:rPr>
              <a:t>указателя </a:t>
            </a:r>
            <a:r>
              <a:rPr lang="ru-RU" sz="2200" b="1" dirty="0">
                <a:solidFill>
                  <a:schemeClr val="bg1"/>
                </a:solidFill>
              </a:rPr>
              <a:t>последнего элемента списка</a:t>
            </a:r>
            <a:r>
              <a:rPr lang="ru-RU" sz="2200" dirty="0">
                <a:solidFill>
                  <a:schemeClr val="bg1"/>
                </a:solidFill>
              </a:rPr>
              <a:t> находится специальный признак NULL, свидетельствующий о конце списка.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Линейные связные списки являются простейшими </a:t>
            </a:r>
            <a:r>
              <a:rPr lang="ru-RU" sz="2200" b="1" dirty="0">
                <a:solidFill>
                  <a:schemeClr val="bg1"/>
                </a:solidFill>
              </a:rPr>
              <a:t>динамическими структурами данных</a:t>
            </a:r>
            <a:r>
              <a:rPr lang="ru-RU" sz="2200" dirty="0">
                <a:solidFill>
                  <a:schemeClr val="bg1"/>
                </a:solidFill>
              </a:rPr>
              <a:t>. Из всего многообразия связанных списков можно выделить следующие основные: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rgbClr val="00B050"/>
                </a:solidFill>
              </a:rPr>
              <a:t>однонаправленные (односвязные) списки;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rgbClr val="00B050"/>
                </a:solidFill>
              </a:rPr>
              <a:t>двунаправленные (двусвязные) списки;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rgbClr val="00B050"/>
                </a:solidFill>
              </a:rPr>
              <a:t>циклические (кольцевые) списки.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В основном они отличаются видом взаимосвязи элементов и/или допустимыми операциями.</a:t>
            </a:r>
          </a:p>
        </p:txBody>
      </p:sp>
    </p:spTree>
    <p:extLst>
      <p:ext uri="{BB962C8B-B14F-4D97-AF65-F5344CB8AC3E}">
        <p14:creationId xmlns:p14="http://schemas.microsoft.com/office/powerpoint/2010/main" val="1383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60161"/>
            <a:ext cx="9601196" cy="82091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Однонаправленные (односвязные) списки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230408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Наиболее простой динамической структурой является однонаправленный </a:t>
            </a:r>
            <a:r>
              <a:rPr lang="ru-RU" sz="2200" b="1" dirty="0"/>
              <a:t>список</a:t>
            </a:r>
            <a:r>
              <a:rPr lang="ru-RU" sz="2200" dirty="0"/>
              <a:t>, элементами которого служат объекты </a:t>
            </a:r>
            <a:r>
              <a:rPr lang="ru-RU" sz="2200" b="1" dirty="0"/>
              <a:t>структурного типа</a:t>
            </a:r>
            <a:r>
              <a:rPr lang="ru-RU" sz="2200" dirty="0"/>
              <a:t>.</a:t>
            </a:r>
          </a:p>
          <a:p>
            <a:r>
              <a:rPr lang="ru-RU" sz="2200" b="1" dirty="0"/>
              <a:t>Однонаправленный (односвязный) список</a:t>
            </a:r>
            <a:r>
              <a:rPr lang="ru-RU" sz="2200" dirty="0"/>
              <a:t> – это </a:t>
            </a:r>
            <a:r>
              <a:rPr lang="ru-RU" sz="2200" b="1" dirty="0"/>
              <a:t>структура данных</a:t>
            </a:r>
            <a:r>
              <a:rPr lang="ru-RU" sz="2200" dirty="0"/>
              <a:t>, представляющая собой последовательность элементов, в каждом из которых хранится </a:t>
            </a:r>
            <a:r>
              <a:rPr lang="ru-RU" sz="2200" b="1" dirty="0"/>
              <a:t>значение</a:t>
            </a:r>
            <a:r>
              <a:rPr lang="ru-RU" sz="2200" dirty="0"/>
              <a:t> и </a:t>
            </a:r>
            <a:r>
              <a:rPr lang="ru-RU" sz="2200" b="1" dirty="0"/>
              <a:t>указатель</a:t>
            </a:r>
            <a:r>
              <a:rPr lang="ru-RU" sz="2200" dirty="0"/>
              <a:t> на следующий </a:t>
            </a:r>
            <a:r>
              <a:rPr lang="ru-RU" sz="2200" b="1" dirty="0"/>
              <a:t>элемент списка </a:t>
            </a:r>
            <a:r>
              <a:rPr lang="ru-RU" sz="2200" dirty="0"/>
              <a:t>(рис.1). В последнем элементе </a:t>
            </a:r>
            <a:r>
              <a:rPr lang="ru-RU" sz="2200" b="1" dirty="0"/>
              <a:t>указатель</a:t>
            </a:r>
            <a:r>
              <a:rPr lang="ru-RU" sz="2200" dirty="0"/>
              <a:t> на следующий элемент равен NULL.</a:t>
            </a:r>
          </a:p>
          <a:p>
            <a:endParaRPr lang="ru-RU" dirty="0"/>
          </a:p>
        </p:txBody>
      </p:sp>
      <p:pic>
        <p:nvPicPr>
          <p:cNvPr id="1027" name="Picture 3" descr="Линейный однонаправленный списо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99" y="4335530"/>
            <a:ext cx="6808160" cy="156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89990" y="5903651"/>
            <a:ext cx="461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1. 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Линейный однонаправленный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7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760" y="1313645"/>
            <a:ext cx="10553163" cy="4868213"/>
          </a:xfrm>
        </p:spPr>
        <p:txBody>
          <a:bodyPr>
            <a:normAutofit/>
          </a:bodyPr>
          <a:lstStyle/>
          <a:p>
            <a:r>
              <a:rPr lang="ru-RU" sz="2200" dirty="0"/>
              <a:t>Описание простейшего элемента такого списка выглядит следующим образом:</a:t>
            </a:r>
          </a:p>
          <a:p>
            <a:r>
              <a:rPr lang="ru-RU" sz="2200" b="1" dirty="0" err="1">
                <a:solidFill>
                  <a:srgbClr val="00B050"/>
                </a:solidFill>
              </a:rPr>
              <a:t>struct</a:t>
            </a:r>
            <a:r>
              <a:rPr lang="ru-RU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Node {//</a:t>
            </a:r>
            <a:r>
              <a:rPr lang="ru-RU" sz="2200" b="1" dirty="0" err="1" smtClean="0">
                <a:solidFill>
                  <a:srgbClr val="00B050"/>
                </a:solidFill>
              </a:rPr>
              <a:t>имя_типа</a:t>
            </a:r>
            <a:r>
              <a:rPr lang="ru-RU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– </a:t>
            </a:r>
            <a:r>
              <a:rPr lang="ru-RU" sz="2200" b="1" dirty="0" smtClean="0">
                <a:solidFill>
                  <a:srgbClr val="00B050"/>
                </a:solidFill>
              </a:rPr>
              <a:t>узел</a:t>
            </a:r>
            <a:endParaRPr lang="ru-RU" sz="2200" b="1" dirty="0">
              <a:solidFill>
                <a:srgbClr val="00B050"/>
              </a:solidFill>
            </a:endParaRPr>
          </a:p>
          <a:p>
            <a:r>
              <a:rPr lang="ru-RU" sz="2200" b="1" dirty="0" smtClean="0">
                <a:solidFill>
                  <a:srgbClr val="00B050"/>
                </a:solidFill>
              </a:rPr>
              <a:t> </a:t>
            </a:r>
            <a:r>
              <a:rPr lang="ru-RU" sz="2200" b="1" dirty="0">
                <a:solidFill>
                  <a:srgbClr val="00B050"/>
                </a:solidFill>
              </a:rPr>
              <a:t>информационное поле</a:t>
            </a:r>
            <a:r>
              <a:rPr lang="ru-RU" sz="2200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ru-RU" sz="2200" b="1" dirty="0" smtClean="0">
                <a:solidFill>
                  <a:srgbClr val="00B050"/>
                </a:solidFill>
              </a:rPr>
              <a:t> </a:t>
            </a:r>
            <a:r>
              <a:rPr lang="ru-RU" sz="2200" b="1" dirty="0">
                <a:solidFill>
                  <a:srgbClr val="00B050"/>
                </a:solidFill>
              </a:rPr>
              <a:t>адресное поле</a:t>
            </a:r>
            <a:r>
              <a:rPr lang="ru-RU" sz="2200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ru-RU" sz="2200" b="1" dirty="0" smtClean="0">
                <a:solidFill>
                  <a:srgbClr val="00B050"/>
                </a:solidFill>
              </a:rPr>
              <a:t> </a:t>
            </a:r>
            <a:r>
              <a:rPr lang="ru-RU" sz="2200" b="1" dirty="0">
                <a:solidFill>
                  <a:srgbClr val="00B050"/>
                </a:solidFill>
              </a:rPr>
              <a:t>};</a:t>
            </a:r>
          </a:p>
          <a:p>
            <a:r>
              <a:rPr lang="ru-RU" sz="2200" dirty="0"/>
              <a:t>где информационное поле – это </a:t>
            </a:r>
            <a:r>
              <a:rPr lang="ru-RU" sz="2200" b="1" dirty="0"/>
              <a:t>поле</a:t>
            </a:r>
            <a:r>
              <a:rPr lang="ru-RU" sz="2200" dirty="0"/>
              <a:t> любого, ранее объявленного или </a:t>
            </a:r>
            <a:r>
              <a:rPr lang="ru-RU" sz="2200" dirty="0" smtClean="0"/>
              <a:t>стандартного </a:t>
            </a:r>
            <a:r>
              <a:rPr lang="ru-RU" sz="2200" dirty="0"/>
              <a:t>типа;</a:t>
            </a:r>
          </a:p>
          <a:p>
            <a:r>
              <a:rPr lang="ru-RU" sz="2200" dirty="0"/>
              <a:t>адресное поле – это </a:t>
            </a:r>
            <a:r>
              <a:rPr lang="ru-RU" sz="2200" b="1" dirty="0"/>
              <a:t>указатель</a:t>
            </a:r>
            <a:r>
              <a:rPr lang="ru-RU" sz="2200" dirty="0"/>
              <a:t> на </a:t>
            </a:r>
            <a:r>
              <a:rPr lang="ru-RU" sz="2200" b="1" dirty="0"/>
              <a:t>объект</a:t>
            </a:r>
            <a:r>
              <a:rPr lang="ru-RU" sz="2200" dirty="0"/>
              <a:t> того же типа, что и определяемая структура, в него записывается </a:t>
            </a:r>
            <a:r>
              <a:rPr lang="ru-RU" sz="2200" b="1" dirty="0"/>
              <a:t>адрес</a:t>
            </a:r>
            <a:r>
              <a:rPr lang="ru-RU" sz="2200" dirty="0"/>
              <a:t> следующего элемента списка.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36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672" y="837127"/>
            <a:ext cx="10135673" cy="5038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Node</a:t>
            </a: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;//информационное поле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	</a:t>
            </a:r>
            <a:r>
              <a:rPr lang="ru-RU" dirty="0" err="1" smtClean="0"/>
              <a:t>struct</a:t>
            </a:r>
            <a:r>
              <a:rPr lang="ru-RU" dirty="0" smtClean="0"/>
              <a:t> </a:t>
            </a:r>
            <a:r>
              <a:rPr lang="ru-RU" dirty="0" err="1"/>
              <a:t>Node</a:t>
            </a:r>
            <a:r>
              <a:rPr lang="ru-RU" dirty="0"/>
              <a:t>*</a:t>
            </a:r>
            <a:r>
              <a:rPr lang="ru-RU" dirty="0" err="1"/>
              <a:t>next</a:t>
            </a:r>
            <a:r>
              <a:rPr lang="ru-RU" dirty="0"/>
              <a:t>;//адресное поле</a:t>
            </a:r>
          </a:p>
          <a:p>
            <a:pPr marL="0" indent="0">
              <a:buNone/>
            </a:pPr>
            <a:r>
              <a:rPr lang="ru-RU" dirty="0"/>
              <a:t>      };</a:t>
            </a:r>
          </a:p>
          <a:p>
            <a:pPr marL="0" indent="0">
              <a:buNone/>
            </a:pPr>
            <a:r>
              <a:rPr lang="ru-RU" dirty="0"/>
              <a:t>Информационных полей может быть несколько.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err="1"/>
              <a:t>char</a:t>
            </a:r>
            <a:r>
              <a:rPr lang="ru-RU" dirty="0"/>
              <a:t>*</a:t>
            </a:r>
            <a:r>
              <a:rPr lang="ru-RU" dirty="0" err="1"/>
              <a:t>name</a:t>
            </a:r>
            <a:r>
              <a:rPr lang="ru-RU" dirty="0"/>
              <a:t>;//информационное поле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age</a:t>
            </a:r>
            <a:r>
              <a:rPr lang="ru-RU" dirty="0"/>
              <a:t>;//информационное поле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	</a:t>
            </a:r>
            <a:r>
              <a:rPr lang="ru-RU" dirty="0" err="1" smtClean="0"/>
              <a:t>struct</a:t>
            </a:r>
            <a:r>
              <a:rPr lang="ru-RU" dirty="0" smtClean="0"/>
              <a:t> </a:t>
            </a:r>
            <a:r>
              <a:rPr lang="ru-RU" dirty="0" err="1"/>
              <a:t>point</a:t>
            </a:r>
            <a:r>
              <a:rPr lang="ru-RU" dirty="0"/>
              <a:t>*</a:t>
            </a:r>
            <a:r>
              <a:rPr lang="ru-RU" dirty="0" err="1"/>
              <a:t>next</a:t>
            </a:r>
            <a:r>
              <a:rPr lang="ru-RU" dirty="0"/>
              <a:t>;//адресное поле</a:t>
            </a:r>
          </a:p>
          <a:p>
            <a:pPr marL="0" indent="0">
              <a:buNone/>
            </a:pPr>
            <a:r>
              <a:rPr lang="ru-RU" dirty="0"/>
              <a:t>       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901521"/>
            <a:ext cx="9601196" cy="521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</a:t>
            </a:r>
            <a:r>
              <a:rPr lang="ru-RU" b="1" dirty="0"/>
              <a:t> элемент списка</a:t>
            </a:r>
            <a:r>
              <a:rPr lang="ru-RU" dirty="0"/>
              <a:t> содержит</a:t>
            </a:r>
            <a:r>
              <a:rPr lang="ru-RU" b="1" dirty="0"/>
              <a:t> ключ</a:t>
            </a:r>
            <a:r>
              <a:rPr lang="ru-RU" dirty="0"/>
              <a:t>, который идентифицирует этот элемент.</a:t>
            </a:r>
            <a:r>
              <a:rPr lang="ru-RU" b="1" dirty="0"/>
              <a:t> Ключ</a:t>
            </a:r>
            <a:r>
              <a:rPr lang="ru-RU" dirty="0"/>
              <a:t> обычно бывает либо целым числом, либо строкой.</a:t>
            </a:r>
          </a:p>
          <a:p>
            <a:pPr marL="0" indent="0">
              <a:buNone/>
            </a:pPr>
            <a:r>
              <a:rPr lang="ru-RU" dirty="0"/>
              <a:t>Основными операциями, осуществляемыми с однонаправленными списками, являются:</a:t>
            </a:r>
          </a:p>
          <a:p>
            <a:pPr marL="0" lvl="0" indent="0">
              <a:buNone/>
            </a:pPr>
            <a:r>
              <a:rPr lang="ru-RU" dirty="0"/>
              <a:t>создание списка;</a:t>
            </a:r>
          </a:p>
          <a:p>
            <a:pPr marL="0" lvl="0" indent="0">
              <a:buNone/>
            </a:pPr>
            <a:r>
              <a:rPr lang="ru-RU" dirty="0"/>
              <a:t>печать (просмотр) списка;</a:t>
            </a:r>
          </a:p>
          <a:p>
            <a:pPr marL="0" lvl="0" indent="0">
              <a:buNone/>
            </a:pPr>
            <a:r>
              <a:rPr lang="ru-RU" dirty="0"/>
              <a:t>вставка элемента в список;</a:t>
            </a:r>
          </a:p>
          <a:p>
            <a:pPr marL="0" lvl="0" indent="0">
              <a:buNone/>
            </a:pPr>
            <a:r>
              <a:rPr lang="ru-RU" dirty="0"/>
              <a:t>удаление элемента из списка;</a:t>
            </a:r>
          </a:p>
          <a:p>
            <a:pPr marL="0" lvl="0" indent="0">
              <a:buNone/>
            </a:pPr>
            <a:r>
              <a:rPr lang="ru-RU" dirty="0"/>
              <a:t>поиск элемента в списке</a:t>
            </a:r>
          </a:p>
          <a:p>
            <a:pPr marL="0" lvl="0" indent="0">
              <a:buNone/>
            </a:pPr>
            <a:r>
              <a:rPr lang="ru-RU" dirty="0"/>
              <a:t>проверка пустоты списка;</a:t>
            </a:r>
          </a:p>
          <a:p>
            <a:pPr marL="0" lvl="0" indent="0">
              <a:buNone/>
            </a:pPr>
            <a:r>
              <a:rPr lang="ru-RU" dirty="0"/>
              <a:t>удаление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4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428341"/>
            <a:ext cx="9601196" cy="692122"/>
          </a:xfrm>
        </p:spPr>
        <p:txBody>
          <a:bodyPr>
            <a:normAutofit/>
          </a:bodyPr>
          <a:lstStyle/>
          <a:p>
            <a:r>
              <a:rPr lang="ru-RU" sz="3200" b="1" dirty="0"/>
              <a:t>Двунаправленные (двусвязные) 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1114" y="1120464"/>
            <a:ext cx="10869769" cy="546064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ускорения многих операций целесообразно применять переходы между элементами списка в обоих направлениях. Это реализуется с помощью </a:t>
            </a:r>
            <a:r>
              <a:rPr lang="ru-RU" b="1" dirty="0"/>
              <a:t>двунаправленных </a:t>
            </a:r>
            <a:r>
              <a:rPr lang="ru-RU" dirty="0"/>
              <a:t>списков, которые являются сложной динамической структурой.</a:t>
            </a:r>
          </a:p>
          <a:p>
            <a:r>
              <a:rPr lang="ru-RU" b="1" dirty="0"/>
              <a:t>Двунаправленный (двусвязный) список</a:t>
            </a:r>
            <a:r>
              <a:rPr lang="ru-RU" dirty="0"/>
              <a:t> – это </a:t>
            </a:r>
            <a:r>
              <a:rPr lang="ru-RU" b="1" dirty="0"/>
              <a:t>структура данных</a:t>
            </a:r>
            <a:r>
              <a:rPr lang="ru-RU" dirty="0"/>
              <a:t>, состоящая из последовательности элементов, каждый из которых содержит информационную часть и два указателя на соседние элементы ( рис. 2). При этом два соседних элемента должны содержать взаимные ссылки друг на друга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таком списке каждый элемент (кроме первого и последнего) связан с предыдущим и следующим за ним элементами. Каждый элемент </a:t>
            </a:r>
            <a:r>
              <a:rPr lang="ru-RU" b="1" dirty="0"/>
              <a:t>двунаправленного</a:t>
            </a:r>
            <a:r>
              <a:rPr lang="ru-RU" dirty="0"/>
              <a:t> списка имеет два поля с указателями: одно</a:t>
            </a:r>
            <a:r>
              <a:rPr lang="ru-RU" b="1" dirty="0"/>
              <a:t> поле </a:t>
            </a:r>
            <a:r>
              <a:rPr lang="ru-RU" dirty="0"/>
              <a:t>содержит ссылку на следующий элемент, другое </a:t>
            </a:r>
            <a:r>
              <a:rPr lang="ru-RU" b="1" dirty="0"/>
              <a:t>поле</a:t>
            </a:r>
            <a:r>
              <a:rPr lang="ru-RU" dirty="0"/>
              <a:t>– ссылку на предыдущий элемент и третье</a:t>
            </a:r>
            <a:r>
              <a:rPr lang="ru-RU" b="1" dirty="0"/>
              <a:t> поле</a:t>
            </a:r>
            <a:r>
              <a:rPr lang="ru-RU" dirty="0"/>
              <a:t> – информационное. Наличие ссылок на следующее звено и на предыдущее позволяет двигаться по списку от каждого звена в любом направлении: от звена к концу списка или от звена к началу списка, поэтому такой </a:t>
            </a:r>
            <a:r>
              <a:rPr lang="ru-RU" b="1" dirty="0"/>
              <a:t>список</a:t>
            </a:r>
            <a:r>
              <a:rPr lang="ru-RU" dirty="0"/>
              <a:t> называют двунаправленным.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6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969056"/>
            <a:ext cx="9601196" cy="3318936"/>
          </a:xfrm>
        </p:spPr>
        <p:txBody>
          <a:bodyPr>
            <a:normAutofit/>
          </a:bodyPr>
          <a:lstStyle/>
          <a:p>
            <a:r>
              <a:rPr lang="ru-RU" dirty="0"/>
              <a:t>Описание простейшего элемента такого списка выглядит следующим образом:</a:t>
            </a:r>
          </a:p>
          <a:p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имя_типа</a:t>
            </a:r>
            <a:r>
              <a:rPr lang="ru-RU" dirty="0"/>
              <a:t> {</a:t>
            </a:r>
          </a:p>
          <a:p>
            <a:r>
              <a:rPr lang="ru-RU" dirty="0"/>
              <a:t>         информационное поле;</a:t>
            </a:r>
          </a:p>
          <a:p>
            <a:r>
              <a:rPr lang="ru-RU" dirty="0"/>
              <a:t>         адресное поле 1;</a:t>
            </a:r>
          </a:p>
          <a:p>
            <a:r>
              <a:rPr lang="ru-RU" dirty="0"/>
              <a:t>         адресное поле 2;</a:t>
            </a:r>
          </a:p>
          <a:p>
            <a:r>
              <a:rPr lang="ru-RU" dirty="0"/>
              <a:t>        };</a:t>
            </a:r>
          </a:p>
          <a:p>
            <a:endParaRPr lang="ru-RU" dirty="0"/>
          </a:p>
        </p:txBody>
      </p:sp>
      <p:pic>
        <p:nvPicPr>
          <p:cNvPr id="2050" name="Picture 2" descr="Двунаправленный списо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33" y="631065"/>
            <a:ext cx="9002331" cy="167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16661" y="2305319"/>
            <a:ext cx="34117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2 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Двунаправленный список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589</TotalTime>
  <Words>335</Words>
  <Application>Microsoft Office PowerPoint</Application>
  <PresentationFormat>Широкоэкранный</PresentationFormat>
  <Paragraphs>193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Сектор</vt:lpstr>
      <vt:lpstr>Динамические структуры данных. Линейный список. Однонаправленный и двунаправленный.  Сортировка на основе линейных списков</vt:lpstr>
      <vt:lpstr>Презентация PowerPoint</vt:lpstr>
      <vt:lpstr>Презентация PowerPoint</vt:lpstr>
      <vt:lpstr>Однонаправленные (односвязные) списки </vt:lpstr>
      <vt:lpstr>Презентация PowerPoint</vt:lpstr>
      <vt:lpstr>Презентация PowerPoint</vt:lpstr>
      <vt:lpstr>Презентация PowerPoint</vt:lpstr>
      <vt:lpstr>Двунаправленные (двусвязные) списки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данных. Линейный список. Однонаправленный и двунаправленный.  Сортировка на основе линейных списков</dc:title>
  <dc:creator>Пользователь</dc:creator>
  <cp:lastModifiedBy>teacher</cp:lastModifiedBy>
  <cp:revision>47</cp:revision>
  <dcterms:created xsi:type="dcterms:W3CDTF">2016-06-19T09:25:14Z</dcterms:created>
  <dcterms:modified xsi:type="dcterms:W3CDTF">2021-03-18T10:24:39Z</dcterms:modified>
</cp:coreProperties>
</file>