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72A3-5C0B-4542-9D34-C9FB6C06239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FD5-5A56-48CF-9D72-6DA57D38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4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72A3-5C0B-4542-9D34-C9FB6C06239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FD5-5A56-48CF-9D72-6DA57D38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4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72A3-5C0B-4542-9D34-C9FB6C06239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FD5-5A56-48CF-9D72-6DA57D38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72A3-5C0B-4542-9D34-C9FB6C06239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FD5-5A56-48CF-9D72-6DA57D38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1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72A3-5C0B-4542-9D34-C9FB6C06239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FD5-5A56-48CF-9D72-6DA57D38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2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72A3-5C0B-4542-9D34-C9FB6C06239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FD5-5A56-48CF-9D72-6DA57D38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72A3-5C0B-4542-9D34-C9FB6C06239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FD5-5A56-48CF-9D72-6DA57D38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8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72A3-5C0B-4542-9D34-C9FB6C06239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FD5-5A56-48CF-9D72-6DA57D38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72A3-5C0B-4542-9D34-C9FB6C06239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FD5-5A56-48CF-9D72-6DA57D38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1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72A3-5C0B-4542-9D34-C9FB6C06239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FD5-5A56-48CF-9D72-6DA57D38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0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72A3-5C0B-4542-9D34-C9FB6C06239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FD5-5A56-48CF-9D72-6DA57D38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3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72A3-5C0B-4542-9D34-C9FB6C06239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2FD5-5A56-48CF-9D72-6DA57D388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4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553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BÀI TẬP LỚN CÔNG NGHỆ PHẦN 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25700"/>
            <a:ext cx="9144000" cy="353900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Giảng viên</a:t>
            </a:r>
            <a:r>
              <a:rPr lang="en-US" dirty="0" smtClean="0"/>
              <a:t>: Vũ Thị Hồng Nhạn</a:t>
            </a:r>
          </a:p>
          <a:p>
            <a:pPr algn="l"/>
            <a:r>
              <a:rPr lang="en-US" b="1" dirty="0" smtClean="0"/>
              <a:t>Lớp</a:t>
            </a:r>
            <a:r>
              <a:rPr lang="en-US" dirty="0" smtClean="0"/>
              <a:t> : INT2208_6</a:t>
            </a:r>
          </a:p>
          <a:p>
            <a:pPr algn="l"/>
            <a:r>
              <a:rPr lang="en-US" b="1" dirty="0" smtClean="0"/>
              <a:t>Nhóm 11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	</a:t>
            </a:r>
            <a:r>
              <a:rPr lang="en-US" i="1" dirty="0" smtClean="0"/>
              <a:t>17020848	Vũ Thị Ngọc Lê</a:t>
            </a:r>
          </a:p>
          <a:p>
            <a:pPr algn="l"/>
            <a:r>
              <a:rPr lang="en-US" i="1" dirty="0" smtClean="0"/>
              <a:t>	17020865	Nguyễn Đức Long</a:t>
            </a:r>
          </a:p>
          <a:p>
            <a:pPr algn="l"/>
            <a:r>
              <a:rPr lang="en-US" i="1" dirty="0" smtClean="0"/>
              <a:t>	17020930	Cao Thị Ngoan</a:t>
            </a:r>
          </a:p>
          <a:p>
            <a:pPr algn="l"/>
            <a:r>
              <a:rPr lang="en-US" i="1" dirty="0" smtClean="0"/>
              <a:t>	17021000	Ngô Thái Sơn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PHẦN MỀM QUẢN LÝ THƯ VIỆN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5543" y="3167516"/>
            <a:ext cx="4662714" cy="2173741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Vũ Thị Ngọc </a:t>
            </a:r>
            <a:r>
              <a:rPr lang="en-US" i="1" dirty="0" smtClean="0">
                <a:solidFill>
                  <a:srgbClr val="002060"/>
                </a:solidFill>
              </a:rPr>
              <a:t>Lê: 25%</a:t>
            </a:r>
          </a:p>
          <a:p>
            <a:r>
              <a:rPr lang="en-US" i="1" dirty="0">
                <a:solidFill>
                  <a:srgbClr val="002060"/>
                </a:solidFill>
              </a:rPr>
              <a:t>Cao </a:t>
            </a:r>
            <a:r>
              <a:rPr lang="en-US" i="1" dirty="0" smtClean="0">
                <a:solidFill>
                  <a:srgbClr val="002060"/>
                </a:solidFill>
              </a:rPr>
              <a:t>Thị Ngoan: 25%</a:t>
            </a:r>
          </a:p>
          <a:p>
            <a:r>
              <a:rPr lang="en-US" i="1" dirty="0">
                <a:solidFill>
                  <a:srgbClr val="002060"/>
                </a:solidFill>
              </a:rPr>
              <a:t>Ngô </a:t>
            </a:r>
            <a:r>
              <a:rPr lang="en-US" i="1" dirty="0" smtClean="0">
                <a:solidFill>
                  <a:srgbClr val="002060"/>
                </a:solidFill>
              </a:rPr>
              <a:t>Thái S</a:t>
            </a:r>
            <a:r>
              <a:rPr lang="vi-VN" i="1" dirty="0" smtClean="0">
                <a:solidFill>
                  <a:srgbClr val="002060"/>
                </a:solidFill>
              </a:rPr>
              <a:t>ơ</a:t>
            </a:r>
            <a:r>
              <a:rPr lang="en-US" i="1" dirty="0" smtClean="0">
                <a:solidFill>
                  <a:srgbClr val="002060"/>
                </a:solidFill>
              </a:rPr>
              <a:t>n: 25%</a:t>
            </a:r>
          </a:p>
          <a:p>
            <a:r>
              <a:rPr lang="en-US" i="1" dirty="0">
                <a:solidFill>
                  <a:srgbClr val="002060"/>
                </a:solidFill>
              </a:rPr>
              <a:t>Nguyễn </a:t>
            </a:r>
            <a:r>
              <a:rPr lang="en-US" i="1" dirty="0" smtClean="0">
                <a:solidFill>
                  <a:srgbClr val="002060"/>
                </a:solidFill>
              </a:rPr>
              <a:t>Đức Long: 25%</a:t>
            </a:r>
            <a:endParaRPr lang="en-US" i="1" dirty="0" smtClean="0">
              <a:solidFill>
                <a:srgbClr val="00206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1028" y="1533525"/>
            <a:ext cx="3171372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172380"/>
            <a:ext cx="3171372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điểm: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511300"/>
          </a:xfrm>
        </p:spPr>
        <p:txBody>
          <a:bodyPr/>
          <a:lstStyle/>
          <a:p>
            <a:pPr algn="ctr"/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b="1" dirty="0">
                <a:solidFill>
                  <a:srgbClr val="002060"/>
                </a:solidFill>
              </a:rPr>
              <a:t>PHẦN MỀM QUẢN LÝ THƯ VIỆN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6225"/>
            <a:ext cx="4660900" cy="4351338"/>
          </a:xfrm>
        </p:spPr>
        <p:txBody>
          <a:bodyPr/>
          <a:lstStyle/>
          <a:p>
            <a:r>
              <a:rPr lang="en-US" b="1" dirty="0" smtClean="0"/>
              <a:t>Mục đích </a:t>
            </a:r>
            <a:r>
              <a:rPr lang="en-US" dirty="0" smtClean="0"/>
              <a:t>: </a:t>
            </a:r>
            <a:r>
              <a:rPr lang="en-US" i="1" dirty="0" smtClean="0"/>
              <a:t>Quản lý thông tin mượn,  trả,gia hạn,… trong thư viện và tiết kiệm nhân lực một cách tốt nhất , có hiệu quả nhất.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PHẦN MỀM QUẢN LÝ THƯ VIỆN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343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Chức năng: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1.Quản lý thông tin độc giả :</a:t>
            </a:r>
          </a:p>
          <a:p>
            <a:pPr lvl="1"/>
            <a:r>
              <a:rPr lang="en-US" sz="2800" i="1" dirty="0" smtClean="0"/>
              <a:t>Thư viện cần quản lý thông tin độc giả bao gồm </a:t>
            </a:r>
            <a:r>
              <a:rPr lang="en-US" sz="2800" i="1" dirty="0" smtClean="0">
                <a:solidFill>
                  <a:srgbClr val="002060"/>
                </a:solidFill>
              </a:rPr>
              <a:t>Họ tên, Loại đọc giả, Email, Ngày sinh, Địa chỉ, Số sách đang mượn, Tiền nợ,…</a:t>
            </a:r>
          </a:p>
          <a:p>
            <a:pPr lvl="1"/>
            <a:r>
              <a:rPr lang="en-US" sz="2800" i="1" dirty="0" smtClean="0">
                <a:solidFill>
                  <a:srgbClr val="002060"/>
                </a:solidFill>
              </a:rPr>
              <a:t>Tìm kiếm </a:t>
            </a:r>
            <a:r>
              <a:rPr lang="en-US" sz="2800" i="1" dirty="0" smtClean="0"/>
              <a:t>độc giả.</a:t>
            </a:r>
          </a:p>
          <a:p>
            <a:pPr marL="0" indent="0">
              <a:buNone/>
            </a:pPr>
            <a:r>
              <a:rPr lang="en-US" dirty="0" smtClean="0"/>
              <a:t>2. Quản lý sách:</a:t>
            </a:r>
          </a:p>
          <a:p>
            <a:pPr lvl="1"/>
            <a:r>
              <a:rPr lang="en-US" sz="2800" i="1" dirty="0" smtClean="0"/>
              <a:t>Thông tin cần quản lý của một quyển sách bao gồm: </a:t>
            </a:r>
            <a:r>
              <a:rPr lang="en-US" sz="2800" i="1" dirty="0" smtClean="0">
                <a:solidFill>
                  <a:srgbClr val="002060"/>
                </a:solidFill>
              </a:rPr>
              <a:t>Tên Sách, Thể loại, Tác giả, Nhà Xuất Bản, Ngày nhập, Năm xuất bản, Giá trị, Tình trạng</a:t>
            </a:r>
            <a:r>
              <a:rPr lang="en-US" sz="2800" i="1" dirty="0" smtClean="0"/>
              <a:t>,…</a:t>
            </a:r>
          </a:p>
          <a:p>
            <a:pPr lvl="1"/>
            <a:r>
              <a:rPr lang="en-US" sz="2800" i="1" dirty="0" smtClean="0">
                <a:solidFill>
                  <a:srgbClr val="002060"/>
                </a:solidFill>
              </a:rPr>
              <a:t>Tìm kiếm </a:t>
            </a:r>
            <a:r>
              <a:rPr lang="en-US" sz="2800" i="1" dirty="0" smtClean="0"/>
              <a:t>sách.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PHẦN MỀM QUẢN LÝ THƯ VIỆN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613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3.Quản lý việc mượn trả sách của độc giả: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800" i="1" dirty="0" smtClean="0"/>
              <a:t>Mỗi lượt mượn sách độc giả chỉ được mượn một số sách nhất định.</a:t>
            </a:r>
          </a:p>
          <a:p>
            <a:pPr lvl="1"/>
            <a:r>
              <a:rPr lang="en-US" sz="2800" i="1" dirty="0" smtClean="0"/>
              <a:t>Số sách được mượn mỗi lượt có thể thay đổi ở những thời điểm khác nhau.</a:t>
            </a:r>
          </a:p>
          <a:p>
            <a:pPr lvl="1"/>
            <a:r>
              <a:rPr lang="en-US" sz="2800" i="1" dirty="0" smtClean="0"/>
              <a:t>Độc giả chỉ có thể tiếp tục mượn sách khi đã trả hết sách và tiền phạt (nếu có) của lần mượn trước.</a:t>
            </a:r>
          </a:p>
          <a:p>
            <a:pPr lvl="1"/>
            <a:r>
              <a:rPr lang="en-US" sz="2800" i="1" dirty="0" smtClean="0"/>
              <a:t>Việc mượn trả sách được quản lý bằng Phiếu mượn và Phiếu trả.</a:t>
            </a:r>
          </a:p>
          <a:p>
            <a:pPr lvl="1"/>
            <a:r>
              <a:rPr lang="en-US" sz="2800" i="1" dirty="0" smtClean="0"/>
              <a:t>Nếu độc giả trả trễ hoặc làm mất, hư hỏng sách thì thủ thư sẽ xuất Phiếu phạt.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28" y="1533525"/>
            <a:ext cx="2601686" cy="665389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</a:rPr>
              <a:t>Bảng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chức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năng</a:t>
            </a:r>
            <a:r>
              <a:rPr lang="en-US" sz="2800" b="1" dirty="0" smtClean="0">
                <a:solidFill>
                  <a:srgbClr val="002060"/>
                </a:solidFill>
              </a:rPr>
              <a:t> :</a:t>
            </a:r>
            <a:endParaRPr lang="en-US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386766"/>
              </p:ext>
            </p:extLst>
          </p:nvPr>
        </p:nvGraphicFramePr>
        <p:xfrm>
          <a:off x="791028" y="2397760"/>
          <a:ext cx="8352972" cy="41173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7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Stt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Chức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năng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Giải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thích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Mượn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2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5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0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trễ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mượn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>
                <a:solidFill>
                  <a:srgbClr val="002060"/>
                </a:solidFill>
              </a:rPr>
              <a:t>PHẦN MỀM QUẢN LÝ THƯ VIỆN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28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PHẦN MỀM QUẢN LÝ THƯ VIỆN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61448"/>
              </p:ext>
            </p:extLst>
          </p:nvPr>
        </p:nvGraphicFramePr>
        <p:xfrm>
          <a:off x="838200" y="1826260"/>
          <a:ext cx="8352972" cy="44831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7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Stt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Chức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năng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Giải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thích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2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5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mượn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0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phiếu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hỏng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lý mất sách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742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7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PHẦN MỀM QUẢN LÝ THƯ VIỆN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97" y="2094230"/>
            <a:ext cx="5595303" cy="466217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91028" y="1533525"/>
            <a:ext cx="2601686" cy="560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1028" y="1533525"/>
            <a:ext cx="4466772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dữ liệu :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PHẦN MỀM QUẢN LÝ THƯ VIỆN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47" y="2304097"/>
            <a:ext cx="5982653" cy="398240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470025"/>
            <a:ext cx="5431972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liên kết màn hình chính: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PHẦN MỀM QUẢN LÝ THƯ VIỆN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325688"/>
            <a:ext cx="6921500" cy="415131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diện</a:t>
            </a:r>
            <a:r>
              <a:rPr lang="en-US" b="1" dirty="0" smtClean="0"/>
              <a:t> </a:t>
            </a:r>
            <a:r>
              <a:rPr lang="en-US" dirty="0" smtClean="0"/>
              <a:t>: </a:t>
            </a:r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</a:rPr>
              <a:t>Vũ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</a:rPr>
              <a:t>Thị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 Ngọc </a:t>
            </a:r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</a:rPr>
              <a:t>Lê,Cao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</a:rPr>
              <a:t>Thị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</a:rPr>
              <a:t>Ngoan</a:t>
            </a:r>
            <a:endParaRPr lang="en-US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kiến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dirty="0" smtClean="0"/>
              <a:t>: </a:t>
            </a:r>
            <a:r>
              <a:rPr lang="en-US" i="1" dirty="0" err="1" smtClean="0">
                <a:solidFill>
                  <a:srgbClr val="002060"/>
                </a:solidFill>
              </a:rPr>
              <a:t>Nguyễn</a:t>
            </a:r>
            <a:r>
              <a:rPr lang="en-US" i="1" dirty="0" smtClean="0">
                <a:solidFill>
                  <a:srgbClr val="002060"/>
                </a:solidFill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</a:rPr>
              <a:t>Đức</a:t>
            </a:r>
            <a:r>
              <a:rPr lang="en-US" i="1" dirty="0" smtClean="0">
                <a:solidFill>
                  <a:srgbClr val="002060"/>
                </a:solidFill>
              </a:rPr>
              <a:t> Long, </a:t>
            </a:r>
            <a:r>
              <a:rPr lang="en-US" i="1" dirty="0" err="1" smtClean="0">
                <a:solidFill>
                  <a:srgbClr val="002060"/>
                </a:solidFill>
              </a:rPr>
              <a:t>Ngô</a:t>
            </a:r>
            <a:r>
              <a:rPr lang="en-US" i="1" dirty="0" smtClean="0">
                <a:solidFill>
                  <a:srgbClr val="002060"/>
                </a:solidFill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</a:rPr>
              <a:t>Thái</a:t>
            </a:r>
            <a:r>
              <a:rPr lang="en-US" i="1" dirty="0" smtClean="0">
                <a:solidFill>
                  <a:srgbClr val="002060"/>
                </a:solidFill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</a:rPr>
              <a:t>Sơn</a:t>
            </a:r>
            <a:endParaRPr lang="en-US" i="1" dirty="0" smtClean="0">
              <a:solidFill>
                <a:srgbClr val="002060"/>
              </a:solidFill>
            </a:endParaRPr>
          </a:p>
          <a:p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	-GUI (giao tiếp với người dùng) 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	</a:t>
            </a:r>
            <a:r>
              <a:rPr lang="en-US" i="1" dirty="0" smtClean="0">
                <a:solidFill>
                  <a:srgbClr val="002060"/>
                </a:solidFill>
              </a:rPr>
              <a:t>Vũ Thị </a:t>
            </a:r>
            <a:r>
              <a:rPr lang="en-US" i="1" dirty="0">
                <a:solidFill>
                  <a:srgbClr val="002060"/>
                </a:solidFill>
              </a:rPr>
              <a:t>Ngọc Lê,Cao </a:t>
            </a:r>
            <a:r>
              <a:rPr lang="en-US" i="1" dirty="0" smtClean="0">
                <a:solidFill>
                  <a:srgbClr val="002060"/>
                </a:solidFill>
              </a:rPr>
              <a:t>Thị </a:t>
            </a:r>
            <a:r>
              <a:rPr lang="en-US" i="1" dirty="0">
                <a:solidFill>
                  <a:srgbClr val="002060"/>
                </a:solidFill>
              </a:rPr>
              <a:t>Ngoan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-DAL (giao tiếp với hệ quản trị 	CSDL,database):</a:t>
            </a:r>
            <a:r>
              <a:rPr lang="en-US" i="1" dirty="0">
                <a:solidFill>
                  <a:srgbClr val="002060"/>
                </a:solidFill>
              </a:rPr>
              <a:t>Ngô </a:t>
            </a:r>
            <a:r>
              <a:rPr lang="en-US" i="1" dirty="0" smtClean="0">
                <a:solidFill>
                  <a:srgbClr val="002060"/>
                </a:solidFill>
              </a:rPr>
              <a:t>Thái </a:t>
            </a:r>
            <a:r>
              <a:rPr lang="en-US" i="1" dirty="0">
                <a:solidFill>
                  <a:srgbClr val="002060"/>
                </a:solidFill>
              </a:rPr>
              <a:t>Sơn</a:t>
            </a:r>
          </a:p>
          <a:p>
            <a:pPr marL="0" indent="0">
              <a:buNone/>
            </a:pPr>
            <a:r>
              <a:rPr lang="en-US" dirty="0" smtClean="0"/>
              <a:t>	- BLL(Lớp logic, đáp ứng nhu cầu dữ liệu 	của GUI và DAL): </a:t>
            </a:r>
            <a:r>
              <a:rPr lang="en-US" i="1" dirty="0" smtClean="0">
                <a:solidFill>
                  <a:srgbClr val="002060"/>
                </a:solidFill>
              </a:rPr>
              <a:t>Nguyễn Đức Long</a:t>
            </a:r>
          </a:p>
          <a:p>
            <a:r>
              <a:rPr lang="en-US" b="1" dirty="0" smtClean="0"/>
              <a:t>Viết báo cáo 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rgbClr val="002060"/>
                </a:solidFill>
              </a:rPr>
              <a:t>Vũ Thị Ngọc Lê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1028" y="1533525"/>
            <a:ext cx="3171372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rã công việc :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487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BÀI TẬP LỚN CÔNG NGHỆ PHẦN MỀM</vt:lpstr>
      <vt:lpstr> PHẦN MỀM QUẢN LÝ THƯ VIỆN</vt:lpstr>
      <vt:lpstr>PHẦN MỀM QUẢN LÝ THƯ VIỆN</vt:lpstr>
      <vt:lpstr>PHẦN MỀM QUẢN LÝ THƯ VIỆN</vt:lpstr>
      <vt:lpstr>Bảng chức năng :</vt:lpstr>
      <vt:lpstr>PHẦN MỀM QUẢN LÝ THƯ VIỆN</vt:lpstr>
      <vt:lpstr>PHẦN MỀM QUẢN LÝ THƯ VIỆN</vt:lpstr>
      <vt:lpstr>PHẦN MỀM QUẢN LÝ THƯ VIỆN</vt:lpstr>
      <vt:lpstr>PHẦN MỀM QUẢN LÝ THƯ VIỆN</vt:lpstr>
      <vt:lpstr>PHẦN MỀM QUẢN LÝ THƯ VIỆN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CÔNG NGHỆ PHẦN MỀM</dc:title>
  <dc:creator>N.D.Long</dc:creator>
  <cp:lastModifiedBy>N.D.Long</cp:lastModifiedBy>
  <cp:revision>5</cp:revision>
  <dcterms:created xsi:type="dcterms:W3CDTF">2019-03-18T03:17:02Z</dcterms:created>
  <dcterms:modified xsi:type="dcterms:W3CDTF">2019-03-26T11:28:33Z</dcterms:modified>
</cp:coreProperties>
</file>