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58" r:id="rId6"/>
    <p:sldId id="263" r:id="rId7"/>
    <p:sldId id="260" r:id="rId8"/>
    <p:sldId id="26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4260" y="126365"/>
            <a:ext cx="9144000" cy="1430020"/>
          </a:xfrm>
        </p:spPr>
        <p:txBody>
          <a:bodyPr/>
          <a:p>
            <a:r>
              <a:rPr lang="zh-CN" altLang="en-US"/>
              <a:t>1.use case diagram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1" descr="bba203ecbce90b66f084d51ef848c7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0260" y="1771650"/>
            <a:ext cx="790956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3955" y="2242185"/>
            <a:ext cx="10515600" cy="1325563"/>
          </a:xfrm>
        </p:spPr>
        <p:txBody>
          <a:bodyPr/>
          <a:p>
            <a:r>
              <a:rPr lang="en-US" altLang="zh-CN"/>
              <a:t>2.</a:t>
            </a:r>
            <a:r>
              <a:rPr lang="zh-CN" altLang="en-US"/>
              <a:t>use case schemas of UC-1 and UC-4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69340" y="0"/>
          <a:ext cx="10284460" cy="5274310"/>
        </p:xfrm>
        <a:graphic>
          <a:graphicData uri="http://schemas.openxmlformats.org/drawingml/2006/table">
            <a:tbl>
              <a:tblPr/>
              <a:tblGrid>
                <a:gridCol w="685165"/>
                <a:gridCol w="1765935"/>
                <a:gridCol w="7833360"/>
              </a:tblGrid>
              <a:tr h="24384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Use Case UC-1: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Unlock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87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RelatedRequirements: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EQ-1, REQ-2, REQ-3, REQ-4, REQ-5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384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Initiating Actor: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Any of: Tenant, Landlord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384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Actor’s Goal: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 disarm the lock and enter,and air conditioner turns on automatically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384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Participating Actors: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ock, Household Devices, Database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3152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Preconditions: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The set of valid keys stored in the system database is non-empty.The system displays the menu of available functions; at the door keypad the menu choices are “Lock” and “Unlock.”Automatically turn on air conditioning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384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Postconditions: 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Start automatic lock timer.The door is unlocked.</a:t>
                      </a:r>
                      <a:endParaRPr lang="en-US" altLang="en-US" sz="1600" b="0">
                        <a:latin typeface="Times New Roman" panose="02020603050405020304" charset="0"/>
                        <a:ea typeface="等线" panose="0201060003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384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Flow of Events for Main Success Scenario: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487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→←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Tenant/Landlord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arrives at the door and selects the menu item “Unlock”</a:t>
                      </a:r>
                      <a:r>
                        <a:rPr lang="en-US" sz="1600" b="1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ystem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signals to the </a:t>
                      </a: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Tenant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lock status and logs the entry in the database.</a:t>
                      </a:r>
                      <a:endParaRPr lang="en-US" altLang="en-US" sz="1600" b="1">
                        <a:latin typeface="Times New Roman" panose="02020603050405020304" charset="0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243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←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validates the request by checking the mobile </a:t>
                      </a: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keys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in the database.</a:t>
                      </a:r>
                      <a:endParaRPr lang="en-US" altLang="en-US" sz="1600" b="1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271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←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 </a:t>
                      </a: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turns on the air conditioner</a:t>
                      </a:r>
                      <a:endParaRPr lang="en-US" altLang="en-US" sz="1600" b="1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271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Tenant/Landlord</a:t>
                      </a: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opens the door, enters the home [and shuts the door and locks]</a:t>
                      </a:r>
                      <a:endParaRPr lang="en-US" altLang="en-US" sz="1600" b="1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Flow of Events for Extensions (Alternate Scenarios):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←1.System (a) signals a warning that the door is open, and (b) signal to Timer to start the alarm counter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→2.Tenant/Landlord closes the door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4356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←3.LockDevice to arm the lock, (d)  signal to Timer to reset the auto-lock counter, and (e) signal to Timer to reset the alarm counter</a:t>
                      </a:r>
                      <a:endParaRPr lang="en-US" altLang="en-US" sz="16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034" name="表格 44033"/>
          <p:cNvGraphicFramePr/>
          <p:nvPr>
            <p:custDataLst>
              <p:tags r:id="rId2"/>
            </p:custDataLst>
          </p:nvPr>
        </p:nvGraphicFramePr>
        <p:xfrm>
          <a:off x="1069340" y="5274945"/>
          <a:ext cx="10284460" cy="1465580"/>
        </p:xfrm>
        <a:graphic>
          <a:graphicData uri="http://schemas.openxmlformats.org/drawingml/2006/table">
            <a:tbl>
              <a:tblPr/>
              <a:tblGrid>
                <a:gridCol w="593725"/>
                <a:gridCol w="625475"/>
                <a:gridCol w="608965"/>
                <a:gridCol w="8456295"/>
              </a:tblGrid>
              <a:tr h="208915">
                <a:tc grid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2a.  </a:t>
                      </a: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Tenant</a:t>
                      </a: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/</a:t>
                      </a: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Landlord</a:t>
                      </a: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enters an invalid identification key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1082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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1.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</a:t>
                      </a: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(a) detects error, (b) marks a failed attempt, and (c) signals to the actor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/>
                </a:tc>
              </a:tr>
              <a:tr h="62611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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1.a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</a:t>
                      </a: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(a) detects that the count of failed attempts exceeds the maximum allowed number, (b) signals to sound </a:t>
                      </a: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AlarmBell</a:t>
                      </a: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, and (c) notifies the </a:t>
                      </a: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Police</a:t>
                      </a: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actor of a possible break-in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1018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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2.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Tenant</a:t>
                      </a: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/</a:t>
                      </a: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Landlord</a:t>
                      </a: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supplies a valid identification key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/>
                </a:tc>
              </a:tr>
              <a:tr h="2095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3.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Same as in Step 3 above</a:t>
                      </a: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0418" name="内容占位符 60417"/>
          <p:cNvGraphicFramePr/>
          <p:nvPr>
            <p:ph idx="1"/>
            <p:custDataLst>
              <p:tags r:id="rId1"/>
            </p:custDataLst>
          </p:nvPr>
        </p:nvGraphicFramePr>
        <p:xfrm>
          <a:off x="138430" y="120650"/>
          <a:ext cx="10879455" cy="5997575"/>
        </p:xfrm>
        <a:graphic>
          <a:graphicData uri="http://schemas.openxmlformats.org/drawingml/2006/table">
            <a:tbl>
              <a:tblPr/>
              <a:tblGrid>
                <a:gridCol w="898525"/>
                <a:gridCol w="730885"/>
                <a:gridCol w="1907540"/>
                <a:gridCol w="7342505"/>
              </a:tblGrid>
              <a:tr h="695960"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Use Case UC-4: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RetireUser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3215"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Related Requirem</a:t>
                      </a: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ents: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US" altLang="en-US" sz="1400" b="0">
                          <a:latin typeface="Times New Roman" panose="02020603050405020304" charset="0"/>
                          <a:ea typeface="Times New Roman" panose="02020603050405020304" charset="0"/>
                        </a:rPr>
                        <a:t>REQ-3   REQ-7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70647" marR="35631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2420"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Initiating Actor: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Landlord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70647" marR="35631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9725"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Actor’s Goal: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Retire an existing user account and disable access.</a:t>
                      </a:r>
                      <a:endParaRPr lang="en-US" altLang="en-US" sz="14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0647" marR="35631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7980"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Participating Actors: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Tenant, Database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70647" marR="35631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01040"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Preconditions: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70647" marR="17816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user’s account is removed from the database.</a:t>
                      </a:r>
                      <a:endParaRPr lang="en-US" altLang="en-US" sz="14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devices associated with the users cannot unlock the door..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1470"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Postconditions: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70647" marR="17816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400" b="0">
                          <a:latin typeface="Times New Roman" panose="02020603050405020304" charset="0"/>
                          <a:ea typeface="Times New Roman" panose="02020603050405020304" charset="0"/>
                          <a:sym typeface="+mn-ea"/>
                        </a:rPr>
                        <a:t>•</a:t>
                      </a: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specified data is deleted from the database.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29870">
                <a:tc gridSpan="4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Flow of Events for Main Success Scenario: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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1.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1.Landlord started the Database management system and selects a user account to retire.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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2.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validates the request and checks if the user account exists.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635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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3.</a:t>
                      </a:r>
                      <a:endParaRPr lang="en-US" altLang="en-US" sz="14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Landlord deletes a user’s account and update the database.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85750">
                <a:tc gridSpan="4">
                  <a:txBody>
                    <a:bodyPr/>
                    <a:p>
                      <a:pPr lvl="0" algn="l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zh-CN" sz="1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Flow of Events for Extensions (Alternate Scenarios):</a:t>
                      </a:r>
                      <a:endParaRPr lang="en-US" altLang="en-US" sz="1400" b="1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 marL="66348" marR="66348" marT="0" marB="0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 marL="66348" marR="66348" marT="0" marB="0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19405">
                <a:tc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  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   2a.   </a:t>
                      </a:r>
                      <a:r>
                        <a:rPr lang="en-US" alt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</a:t>
                      </a: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detects </a:t>
                      </a: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a login failure 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 marL="66348" marR="66348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 marL="66348" marR="66348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88290">
                <a:tc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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               1.  </a:t>
                      </a:r>
                      <a:r>
                        <a:rPr lang="en-US" alt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</a:t>
                      </a: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notifies the user to check whether id and password is correct and retry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 marL="66348" marR="66348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 marL="66348" marR="66348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81305">
                <a:tc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  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   5b.   </a:t>
                      </a:r>
                      <a:r>
                        <a:rPr lang="en-US" alt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</a:t>
                      </a: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obtains no specific user information from database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 marL="66348" marR="66348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 marL="66348" marR="66348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700">
                <a:tc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 </a:t>
                      </a: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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              1.  </a:t>
                      </a:r>
                      <a:r>
                        <a:rPr lang="en-US" altLang="zh-CN" sz="1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System</a:t>
                      </a: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(a) </a:t>
                      </a: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signals to the actor, (b) notifies the actor to retry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348" marR="66348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 marL="66348" marR="66348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 marL="66348" marR="66348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215" y="2766060"/>
            <a:ext cx="10515600" cy="1325563"/>
          </a:xfrm>
        </p:spPr>
        <p:txBody>
          <a:bodyPr/>
          <a:p>
            <a:r>
              <a:rPr lang="en-US" altLang="zh-CN"/>
              <a:t>3.</a:t>
            </a:r>
            <a:r>
              <a:rPr lang="zh-CN" altLang="en-US"/>
              <a:t>the acceptance tests for UC-1 and UC-4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46200" y="635635"/>
          <a:ext cx="9778365" cy="4986655"/>
        </p:xfrm>
        <a:graphic>
          <a:graphicData uri="http://schemas.openxmlformats.org/drawingml/2006/table">
            <a:tbl>
              <a:tblPr/>
              <a:tblGrid>
                <a:gridCol w="3168650"/>
                <a:gridCol w="335915"/>
                <a:gridCol w="6273800"/>
              </a:tblGrid>
              <a:tr h="2774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Test-case Identifier: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TC-1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</a:tr>
              <a:tr h="306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Use Case Tested: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UC-1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558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Pass/fail Criteria: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he test passes if the Tenant successfully unlocks the door via the mobile application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ithin the legal number of attempts 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403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Input Data: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Numeric keycode, door identifier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9085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est Procedure: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xpected Result: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75740">
                <a:tc gridSpan="2"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Step 1. Type in an incorrect keycode and a valid door identifier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System beeps to indicate failure;</a:t>
                      </a:r>
                      <a:b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</a:b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records unsuccessful attempt in the database;</a:t>
                      </a:r>
                      <a:b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</a:b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prompts the user to try again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73835">
                <a:tc gridSpan="2"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Step 2. Type in the correct keycode and door identifier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System flashes a green light to indicate success;</a:t>
                      </a:r>
                      <a:b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</a:b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records successful access in the database;</a:t>
                      </a:r>
                      <a:b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</a:b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disarms the lock device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193165" y="229235"/>
          <a:ext cx="9997440" cy="5024755"/>
        </p:xfrm>
        <a:graphic>
          <a:graphicData uri="http://schemas.openxmlformats.org/drawingml/2006/table">
            <a:tbl>
              <a:tblPr/>
              <a:tblGrid>
                <a:gridCol w="3240405"/>
                <a:gridCol w="342265"/>
                <a:gridCol w="6414770"/>
              </a:tblGrid>
              <a:tr h="354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Test-case Identifier: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TC-2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</a:tr>
              <a:tr h="388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Use Case Tested: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UC-4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8788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Pass/fail Criteria: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he test passes if the owner retires an existing user account and the devices associated with the user cannot unlock the door. 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2965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Input Data: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omputer operation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est Procedure: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xpected Result: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7597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tep 1. Use an existing user account to retire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The user account is removed from or disabled in the database.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600" b="1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6522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tep 2. Use the retired account to open the door.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ystem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warns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to indicate failure;records unsuccessful attempt in the database;prompts the user to try again. 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75970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tep 3. Use a non-existent user account to retire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returns an error message indicating the user account doesn't exist.</a:t>
                      </a:r>
                      <a:endParaRPr lang="en-US" altLang="en-US" sz="16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809*390"/>
  <p:tag name="TABLE_ENDDRAG_RECT" val="92*52*809*390"/>
</p:tagLst>
</file>

<file path=ppt/tags/tag3.xml><?xml version="1.0" encoding="utf-8"?>
<p:tagLst xmlns:p="http://schemas.openxmlformats.org/presentationml/2006/main">
  <p:tag name="TABLE_ENDDRAG_ORIGIN_RECT" val="809*115"/>
  <p:tag name="TABLE_ENDDRAG_RECT" val="84*415*809*115"/>
</p:tagLst>
</file>

<file path=ppt/tags/tag4.xml><?xml version="1.0" encoding="utf-8"?>
<p:tagLst xmlns:p="http://schemas.openxmlformats.org/presentationml/2006/main">
  <p:tag name="KSO_WM_BEAUTIFY_FLAG" val=""/>
  <p:tag name="TABLE_ENDDRAG_ORIGIN_RECT" val="909*504"/>
  <p:tag name="TABLE_ENDDRAG_RECT" val="26*8*909*504"/>
</p:tagLst>
</file>

<file path=ppt/tags/tag5.xml><?xml version="1.0" encoding="utf-8"?>
<p:tagLst xmlns:p="http://schemas.openxmlformats.org/presentationml/2006/main">
  <p:tag name="TABLE_ENDDRAG_ORIGIN_RECT" val="769*392"/>
  <p:tag name="TABLE_ENDDRAG_RECT" val="106*50*769*392"/>
</p:tagLst>
</file>

<file path=ppt/tags/tag6.xml><?xml version="1.0" encoding="utf-8"?>
<p:tagLst xmlns:p="http://schemas.openxmlformats.org/presentationml/2006/main">
  <p:tag name="KSO_WM_BEAUTIFY_FLAG" val=""/>
  <p:tag name="TABLE_ENDDRAG_ORIGIN_RECT" val="787*443"/>
  <p:tag name="TABLE_ENDDRAG_RECT" val="93*18*787*443"/>
</p:tagLst>
</file>

<file path=ppt/tags/tag7.xml><?xml version="1.0" encoding="utf-8"?>
<p:tagLst xmlns:p="http://schemas.openxmlformats.org/presentationml/2006/main">
  <p:tag name="commondata" val="eyJoZGlkIjoiMjVkODhlZjIwYTBhM2YxYjYwMWY3OGMxYTM3NTEwMzQ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7382</Words>
  <Application>WPS 演示</Application>
  <PresentationFormat>宽屏</PresentationFormat>
  <Paragraphs>363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等线</vt:lpstr>
      <vt:lpstr>Symbol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伊玖</dc:creator>
  <cp:lastModifiedBy>mo'si'e</cp:lastModifiedBy>
  <cp:revision>3</cp:revision>
  <dcterms:created xsi:type="dcterms:W3CDTF">2023-10-10T14:50:00Z</dcterms:created>
  <dcterms:modified xsi:type="dcterms:W3CDTF">2023-10-10T15:12:03Z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48ADF46E29E74E59B8689A6F12F4B6A9_12</vt:lpwstr>
  </property>
  <property fmtid="{D5CDD505-2E9C-101B-9397-08002B2CF9AE}" pid="3" name="KSOProductBuildVer">
    <vt:lpwstr>2052-12.1.0.15712</vt:lpwstr>
  </property>
</Properties>
</file>