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2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37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2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9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2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3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58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39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97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61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/>
        </p:nvCxnSpPr>
        <p:spPr>
          <a:xfrm>
            <a:off x="2751221" y="3433008"/>
            <a:ext cx="5713816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624171" y="541418"/>
            <a:ext cx="0" cy="574708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942182" y="3017507"/>
            <a:ext cx="1249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Single</a:t>
            </a:r>
          </a:p>
          <a:p>
            <a:r>
              <a:rPr kumimoji="1" lang="en-US" altLang="ja-JP" sz="240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Factor</a:t>
            </a:r>
            <a:endParaRPr kumimoji="1" lang="ja-JP" altLang="en-US" sz="2400">
              <a:solidFill>
                <a:schemeClr val="accent2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 flipH="1">
            <a:off x="1262883" y="3017507"/>
            <a:ext cx="1249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Multi</a:t>
            </a:r>
          </a:p>
          <a:p>
            <a:r>
              <a:rPr kumimoji="1" lang="en-US" altLang="ja-JP" sz="240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Factor</a:t>
            </a:r>
            <a:endParaRPr kumimoji="1" lang="ja-JP" altLang="en-US" sz="2400">
              <a:solidFill>
                <a:schemeClr val="accent2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17687" y="79753"/>
            <a:ext cx="241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  <a:t>No   arbitrage</a:t>
            </a:r>
            <a:endParaRPr kumimoji="1" lang="ja-JP" altLang="en-US" sz="240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417687" y="6235765"/>
            <a:ext cx="228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  <a:t>Equilibrium</a:t>
            </a:r>
            <a:endParaRPr kumimoji="1" lang="ja-JP" altLang="en-US" sz="240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14188" y="4894492"/>
            <a:ext cx="673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</a:t>
            </a:r>
            <a:endParaRPr lang="en-US" altLang="ja-JP" sz="2800" b="1" cap="none" spc="0" smtClean="0">
              <a:ln w="6600">
                <a:solidFill>
                  <a:schemeClr val="bg1"/>
                </a:solidFill>
                <a:prstDash val="solid"/>
              </a:ln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95" y="164597"/>
            <a:ext cx="2963176" cy="1753404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2787598" y="1148560"/>
            <a:ext cx="9825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HJM</a:t>
            </a:r>
          </a:p>
          <a:p>
            <a:pPr algn="ctr"/>
            <a:r>
              <a:rPr lang="en-US" altLang="ja-JP" sz="1200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forward rate</a:t>
            </a:r>
            <a:endParaRPr lang="ja-JP" altLang="en-US" sz="3200" b="1" cap="none" spc="0">
              <a:ln w="6600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223998" y="1533280"/>
            <a:ext cx="13773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Ho-Lee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242948" y="1121307"/>
            <a:ext cx="31081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4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Hull – White</a:t>
            </a:r>
          </a:p>
          <a:p>
            <a:pPr algn="ctr"/>
            <a:r>
              <a:rPr lang="en-US" altLang="ja-JP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1FHW, MFHW</a:t>
            </a:r>
            <a:endParaRPr lang="en-US" altLang="ja-JP" b="1" cap="none" spc="0" smtClean="0">
              <a:ln w="6600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523026" y="2500862"/>
            <a:ext cx="699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4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BDT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7174877" y="5701430"/>
            <a:ext cx="1290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ja-JP" sz="2800" b="1">
                <a:ln w="6600">
                  <a:solidFill>
                    <a:prstClr val="white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Vasicek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359623" y="601134"/>
            <a:ext cx="22370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4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Black-Karasinski</a:t>
            </a:r>
          </a:p>
          <a:p>
            <a:pPr algn="ctr"/>
            <a:r>
              <a:rPr lang="en-US" altLang="ja-JP" sz="1200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extended BDT</a:t>
            </a:r>
            <a:endParaRPr lang="en-US" altLang="ja-JP" sz="2400" b="1" cap="none" spc="0" smtClean="0">
              <a:ln w="6600">
                <a:solidFill>
                  <a:schemeClr val="bg1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59041" y="3769895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oper Black" panose="0208090404030B020404" pitchFamily="18" charset="0"/>
              </a:rPr>
              <a:t>Not deterministic</a:t>
            </a:r>
          </a:p>
          <a:p>
            <a:r>
              <a:rPr lang="en-US" altLang="ja-JP" sz="1100" b="1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oper Black" panose="0208090404030B020404" pitchFamily="18" charset="0"/>
              </a:rPr>
              <a:t>in Ito integral</a:t>
            </a:r>
            <a:endParaRPr kumimoji="1" lang="ja-JP" altLang="en-US" sz="1100" b="1"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2908" y="280736"/>
            <a:ext cx="482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latin typeface="Cooper Black" panose="0208090404030B020404" pitchFamily="18" charset="0"/>
              </a:rPr>
              <a:t>Interest Rate SDE</a:t>
            </a:r>
            <a:endParaRPr kumimoji="1" lang="ja-JP" altLang="en-US" sz="4000">
              <a:latin typeface="Cooper Black" panose="0208090404030B020404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585285" y="1258712"/>
            <a:ext cx="27879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log MMA </a:t>
            </a:r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SDE </a:t>
            </a:r>
          </a:p>
          <a:p>
            <a:pPr lvl="0"/>
            <a:r>
              <a:rPr lang="en-US" altLang="ja-JP" sz="2000" b="1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d </a:t>
            </a:r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log MMA(0, t</a:t>
            </a:r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) = ...</a:t>
            </a:r>
            <a:endParaRPr lang="en-US" altLang="ja-JP" sz="2000" b="1">
              <a:ln w="660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59660" y="4368385"/>
            <a:ext cx="2956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forward rate SDE</a:t>
            </a:r>
          </a:p>
          <a:p>
            <a:r>
              <a:rPr lang="en-US" altLang="ja-JP" sz="2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 d f ( t, T ) = ... </a:t>
            </a:r>
            <a:endParaRPr lang="en-US" altLang="ja-JP" sz="2400" b="1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8" name="上下矢印 7"/>
          <p:cNvSpPr/>
          <p:nvPr/>
        </p:nvSpPr>
        <p:spPr>
          <a:xfrm>
            <a:off x="3195539" y="2446644"/>
            <a:ext cx="211788" cy="1703568"/>
          </a:xfrm>
          <a:prstGeom prst="up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672825" y="4459179"/>
            <a:ext cx="16241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Discounted</a:t>
            </a:r>
            <a:endParaRPr lang="en-US" altLang="ja-JP" b="1" smtClean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anose="0208090404030B020404" pitchFamily="18" charset="0"/>
            </a:endParaRPr>
          </a:p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Bond v(t, T)</a:t>
            </a:r>
            <a:endParaRPr lang="en-US" altLang="ja-JP" b="1" smtClean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6632" y="2877596"/>
            <a:ext cx="2283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SDE of forward rate </a:t>
            </a:r>
            <a:r>
              <a:rPr kumimoji="1" lang="en-US" altLang="ja-JP" sz="1200" b="1" smtClean="0"/>
              <a:t>df</a:t>
            </a:r>
            <a:r>
              <a:rPr kumimoji="1" lang="en-US" altLang="ja-JP" sz="1200" b="1" smtClean="0"/>
              <a:t>( t, T ) </a:t>
            </a:r>
            <a:endParaRPr kumimoji="1" lang="en-US" altLang="ja-JP" sz="1200" b="1" smtClean="0"/>
          </a:p>
          <a:p>
            <a:r>
              <a:rPr lang="en-US" altLang="ja-JP" sz="1200" b="1" smtClean="0"/>
              <a:t>can </a:t>
            </a:r>
            <a:r>
              <a:rPr lang="en-US" altLang="ja-JP" sz="1200" b="1" smtClean="0"/>
              <a:t>be integrated,</a:t>
            </a:r>
          </a:p>
          <a:p>
            <a:r>
              <a:rPr kumimoji="1" lang="en-US" altLang="ja-JP" sz="1200" b="1" smtClean="0"/>
              <a:t>and making T -&gt; t lead it to </a:t>
            </a:r>
            <a:r>
              <a:rPr lang="en-US" altLang="ja-JP" sz="1200" b="1" smtClean="0"/>
              <a:t>r( t ) .</a:t>
            </a:r>
          </a:p>
          <a:p>
            <a:r>
              <a:rPr kumimoji="1" lang="en-US" altLang="ja-JP" sz="1200" b="1" smtClean="0"/>
              <a:t>Then differential of r( t ) -&gt; dr( t )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3142847" y="5401446"/>
            <a:ext cx="5334838" cy="1234210"/>
            <a:chOff x="1098888" y="5389281"/>
            <a:chExt cx="5334838" cy="1234210"/>
          </a:xfrm>
        </p:grpSpPr>
        <p:cxnSp>
          <p:nvCxnSpPr>
            <p:cNvPr id="16" name="直線矢印コネクタ 15"/>
            <p:cNvCxnSpPr/>
            <p:nvPr/>
          </p:nvCxnSpPr>
          <p:spPr>
            <a:xfrm>
              <a:off x="1098888" y="6144126"/>
              <a:ext cx="482867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5914032" y="599825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smtClean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  <a:endParaRPr kumimoji="1" lang="ja-JP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342151" y="5990237"/>
              <a:ext cx="0" cy="307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547940" y="5990237"/>
              <a:ext cx="0" cy="307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131228" y="6038531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chemeClr val="accent2">
                      <a:lumMod val="75000"/>
                    </a:schemeClr>
                  </a:solidFill>
                </a:rPr>
                <a:t>t</a:t>
              </a:r>
              <a:endParaRPr kumimoji="1" lang="ja-JP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328199" y="603853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7030A0"/>
                  </a:solidFill>
                </a:rPr>
                <a:t>T</a:t>
              </a:r>
              <a:endParaRPr kumimoji="1" lang="ja-JP" altLang="en-US" b="1">
                <a:solidFill>
                  <a:srgbClr val="7030A0"/>
                </a:solidFill>
              </a:endParaRPr>
            </a:p>
          </p:txBody>
        </p:sp>
        <p:sp>
          <p:nvSpPr>
            <p:cNvPr id="23" name="円弧 22"/>
            <p:cNvSpPr/>
            <p:nvPr/>
          </p:nvSpPr>
          <p:spPr>
            <a:xfrm>
              <a:off x="4563982" y="5774723"/>
              <a:ext cx="216569" cy="754846"/>
            </a:xfrm>
            <a:prstGeom prst="arc">
              <a:avLst>
                <a:gd name="adj1" fmla="val 11153008"/>
                <a:gd name="adj2" fmla="val 0"/>
              </a:avLst>
            </a:prstGeom>
            <a:ln w="127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solidFill>
                  <a:srgbClr val="7030A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641116" y="603853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7030A0"/>
                  </a:solidFill>
                </a:rPr>
                <a:t>T + dT</a:t>
              </a:r>
              <a:endParaRPr kumimoji="1" lang="ja-JP" altLang="en-US" b="1">
                <a:solidFill>
                  <a:srgbClr val="7030A0"/>
                </a:solidFill>
              </a:endParaRPr>
            </a:p>
          </p:txBody>
        </p:sp>
        <p:sp>
          <p:nvSpPr>
            <p:cNvPr id="25" name="円弧 24"/>
            <p:cNvSpPr/>
            <p:nvPr/>
          </p:nvSpPr>
          <p:spPr>
            <a:xfrm>
              <a:off x="2361366" y="5774723"/>
              <a:ext cx="216569" cy="754846"/>
            </a:xfrm>
            <a:prstGeom prst="arc">
              <a:avLst>
                <a:gd name="adj1" fmla="val 11153008"/>
                <a:gd name="adj2" fmla="val 0"/>
              </a:avLst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469650" y="6038531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chemeClr val="accent2">
                      <a:lumMod val="75000"/>
                    </a:schemeClr>
                  </a:solidFill>
                </a:rPr>
                <a:t>t + dt</a:t>
              </a:r>
              <a:endParaRPr kumimoji="1" lang="ja-JP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228238" y="540539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chemeClr val="accent2">
                      <a:lumMod val="75000"/>
                    </a:schemeClr>
                  </a:solidFill>
                </a:rPr>
                <a:t>r ( t )</a:t>
              </a:r>
              <a:endParaRPr kumimoji="1" lang="ja-JP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244905" y="5389281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7030A0"/>
                  </a:solidFill>
                </a:rPr>
                <a:t>f ( t, T )</a:t>
              </a:r>
              <a:endParaRPr kumimoji="1" lang="ja-JP" altLang="en-US" b="1">
                <a:solidFill>
                  <a:srgbClr val="7030A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893469" y="6361881"/>
              <a:ext cx="15343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smtClean="0">
                  <a:solidFill>
                    <a:schemeClr val="bg2">
                      <a:lumMod val="50000"/>
                    </a:schemeClr>
                  </a:solidFill>
                </a:rPr>
                <a:t>f (t, T ) </a:t>
              </a:r>
              <a:r>
                <a:rPr kumimoji="1" lang="en-US" altLang="ja-JP" sz="1100" b="1" smtClean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 r ( t ) ( T -&gt; t )</a:t>
              </a:r>
              <a:endParaRPr kumimoji="1" lang="ja-JP" altLang="en-US" sz="11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6535546" y="1150990"/>
            <a:ext cx="1443024" cy="12003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Money</a:t>
            </a:r>
          </a:p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Market </a:t>
            </a:r>
          </a:p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Account</a:t>
            </a:r>
          </a:p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MMA (0, t)</a:t>
            </a:r>
            <a:endParaRPr lang="en-US" altLang="ja-JP" b="1" smtClean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824757" y="1491992"/>
            <a:ext cx="1516968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5035888" y="4698127"/>
            <a:ext cx="1516968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30936" y="1233054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smtClean="0"/>
              <a:t>MMA (t, T) = exp( int( r(s) ) ds )</a:t>
            </a:r>
            <a:endParaRPr kumimoji="1" lang="ja-JP" altLang="en-US" sz="1100" b="1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15919" y="4361238"/>
            <a:ext cx="1911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smtClean="0"/>
              <a:t>v (t, T) = exp( - int( f(t, s) ) ds )</a:t>
            </a:r>
            <a:endParaRPr kumimoji="1" lang="ja-JP" altLang="en-US" sz="1100" b="1"/>
          </a:p>
        </p:txBody>
      </p:sp>
      <p:sp>
        <p:nvSpPr>
          <p:cNvPr id="36" name="正方形/長方形 35"/>
          <p:cNvSpPr/>
          <p:nvPr/>
        </p:nvSpPr>
        <p:spPr>
          <a:xfrm>
            <a:off x="2016690" y="1302134"/>
            <a:ext cx="25694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4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short rate SDE </a:t>
            </a:r>
          </a:p>
          <a:p>
            <a:pPr lvl="0"/>
            <a:r>
              <a:rPr lang="en-US" altLang="ja-JP" sz="2400" b="1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altLang="ja-JP" sz="24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d r (t) = ...</a:t>
            </a:r>
            <a:endParaRPr lang="en-US" altLang="ja-JP" sz="2400" b="1">
              <a:ln w="660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7867096" y="1491991"/>
            <a:ext cx="610589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8323810" y="4666038"/>
            <a:ext cx="610589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8961221" y="4397624"/>
            <a:ext cx="2502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log DB SDE</a:t>
            </a:r>
            <a:endParaRPr lang="en-US" altLang="ja-JP" sz="2000" b="1" smtClean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  <a:p>
            <a:r>
              <a:rPr lang="en-US" altLang="ja-JP" sz="2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 d </a:t>
            </a:r>
            <a:r>
              <a:rPr lang="en-US" altLang="ja-JP" sz="2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log v( </a:t>
            </a:r>
            <a:r>
              <a:rPr lang="en-US" altLang="ja-JP" sz="2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t, T ) = ... </a:t>
            </a:r>
            <a:endParaRPr lang="en-US" altLang="ja-JP" sz="2000" b="1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41" name="右矢印 40"/>
          <p:cNvSpPr/>
          <p:nvPr/>
        </p:nvSpPr>
        <p:spPr>
          <a:xfrm rot="5400000">
            <a:off x="9531032" y="2060392"/>
            <a:ext cx="349243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 rot="16200000" flipV="1">
            <a:off x="9531031" y="4079240"/>
            <a:ext cx="349243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8030442" y="2383320"/>
            <a:ext cx="358303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MMA price of </a:t>
            </a:r>
            <a:r>
              <a:rPr lang="en-US" altLang="ja-JP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Discount Bond </a:t>
            </a:r>
          </a:p>
          <a:p>
            <a:pPr lvl="0"/>
            <a:r>
              <a:rPr lang="en-US" altLang="ja-JP" b="1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	</a:t>
            </a:r>
            <a:r>
              <a:rPr lang="en-US" altLang="ja-JP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v*(t, T)</a:t>
            </a:r>
          </a:p>
          <a:p>
            <a:pPr lvl="0"/>
            <a:endParaRPr lang="en-US" altLang="ja-JP" sz="1600" b="1" smtClean="0">
              <a:ln w="66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  <a:p>
            <a:pPr lvl="0"/>
            <a:r>
              <a:rPr lang="en-US" altLang="ja-JP" sz="1600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d log( v(t,T)/MMA(0,t) ) = ....</a:t>
            </a:r>
          </a:p>
          <a:p>
            <a:pPr marL="342900" lvl="0" indent="-342900">
              <a:buFont typeface="Wingdings" panose="05000000000000000000" pitchFamily="2" charset="2"/>
              <a:buChar char="à"/>
            </a:pPr>
            <a:r>
              <a:rPr lang="en-US" altLang="ja-JP" sz="1600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  <a:sym typeface="Wingdings" panose="05000000000000000000" pitchFamily="2" charset="2"/>
              </a:rPr>
              <a:t>By using Ito’s lemma</a:t>
            </a:r>
          </a:p>
          <a:p>
            <a:pPr lvl="0"/>
            <a:r>
              <a:rPr lang="en-US" altLang="ja-JP" sz="1600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  <a:sym typeface="Wingdings" panose="05000000000000000000" pitchFamily="2" charset="2"/>
              </a:rPr>
              <a:t>d v*(t, T) / v*(t, T) = ....</a:t>
            </a:r>
          </a:p>
        </p:txBody>
      </p:sp>
    </p:spTree>
    <p:extLst>
      <p:ext uri="{BB962C8B-B14F-4D97-AF65-F5344CB8AC3E}">
        <p14:creationId xmlns:p14="http://schemas.microsoft.com/office/powerpoint/2010/main" val="20919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08386" y="943978"/>
            <a:ext cx="170264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smtClean="0"/>
              <a:t>SDE of asset</a:t>
            </a:r>
          </a:p>
          <a:p>
            <a:r>
              <a:rPr lang="en-US" altLang="ja-JP" sz="2400" smtClean="0"/>
              <a:t>(rate,stock)</a:t>
            </a:r>
            <a:endParaRPr kumimoji="1" lang="ja-JP" altLang="en-US" sz="2400"/>
          </a:p>
        </p:txBody>
      </p:sp>
      <p:sp>
        <p:nvSpPr>
          <p:cNvPr id="3" name="下矢印 2"/>
          <p:cNvSpPr/>
          <p:nvPr/>
        </p:nvSpPr>
        <p:spPr>
          <a:xfrm>
            <a:off x="2300665" y="2005263"/>
            <a:ext cx="320842" cy="10668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2818" y="3157705"/>
            <a:ext cx="337688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SDE of</a:t>
            </a:r>
          </a:p>
          <a:p>
            <a:r>
              <a:rPr lang="en-US" altLang="ja-JP" smtClean="0"/>
              <a:t>derivative price (using asset price)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21507" y="2260230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Ito’s lemma</a:t>
            </a:r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3521242" y="1195044"/>
            <a:ext cx="1251284" cy="3288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 rot="16200000">
            <a:off x="-1462774" y="3332004"/>
            <a:ext cx="4353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Broadway" panose="04040905080B02020502" pitchFamily="82" charset="0"/>
              </a:rPr>
              <a:t>portofolio reprication</a:t>
            </a:r>
            <a:endParaRPr kumimoji="1" lang="ja-JP" altLang="en-US" sz="2800">
              <a:latin typeface="Broadway" panose="04040905080B02020502" pitchFamily="82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85937" y="245622"/>
            <a:ext cx="414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Broadway" panose="04040905080B02020502" pitchFamily="82" charset="0"/>
              </a:rPr>
              <a:t>Risk Neutral Method</a:t>
            </a:r>
            <a:endParaRPr kumimoji="1" lang="ja-JP" altLang="en-US" sz="2800">
              <a:latin typeface="Broadway" panose="04040905080B02020502" pitchFamily="82" charset="0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2299288" y="3884342"/>
            <a:ext cx="320842" cy="6222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26288" y="4537411"/>
            <a:ext cx="372730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Self – financing portfolio </a:t>
            </a:r>
            <a:r>
              <a:rPr kumimoji="1" lang="en-US" altLang="ja-JP" smtClean="0"/>
              <a:t>(risk neutral)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1836821" y="1900989"/>
            <a:ext cx="0" cy="10106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19644" y="2296561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written on it </a:t>
            </a:r>
            <a:endParaRPr kumimoji="1" lang="ja-JP" altLang="en-US" sz="1050">
              <a:solidFill>
                <a:schemeClr val="accent2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2299288" y="5063875"/>
            <a:ext cx="320842" cy="6222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26288" y="5831182"/>
            <a:ext cx="337688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u="sng" smtClean="0">
                <a:solidFill>
                  <a:srgbClr val="FF0000"/>
                </a:solidFill>
              </a:rPr>
              <a:t>DE</a:t>
            </a:r>
            <a:r>
              <a:rPr lang="en-US" altLang="ja-JP" smtClean="0"/>
              <a:t> of</a:t>
            </a:r>
          </a:p>
          <a:p>
            <a:r>
              <a:rPr kumimoji="1" lang="en-US" altLang="ja-JP" smtClean="0"/>
              <a:t>derivative price (using asset price)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41526" y="3891080"/>
            <a:ext cx="208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condition : mu = r, sigma = 0</a:t>
            </a:r>
          </a:p>
          <a:p>
            <a:r>
              <a:rPr lang="en-US" altLang="ja-JP" sz="1200" b="1" smtClean="0"/>
              <a:t>-&gt; determine portfolio weight</a:t>
            </a:r>
            <a:endParaRPr kumimoji="1" lang="ja-JP" altLang="en-US" sz="1200" b="1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52214" y="5086806"/>
            <a:ext cx="207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market price : lambda ( t )</a:t>
            </a:r>
          </a:p>
          <a:p>
            <a:r>
              <a:rPr lang="en-US" altLang="ja-JP" sz="1400" smtClean="0"/>
              <a:t>lambda is equall</a:t>
            </a:r>
            <a:endParaRPr kumimoji="1" lang="ja-JP" altLang="en-US" sz="1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53590" y="1036309"/>
            <a:ext cx="276120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SDE of</a:t>
            </a:r>
          </a:p>
          <a:p>
            <a:r>
              <a:rPr lang="en-US" altLang="ja-JP" smtClean="0"/>
              <a:t> Derivative Numeraire price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54033" y="851643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Ito’s lemma</a:t>
            </a:r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7847769" y="1195042"/>
            <a:ext cx="1593010" cy="3288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579458" y="1036309"/>
            <a:ext cx="165327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Expression of </a:t>
            </a:r>
          </a:p>
          <a:p>
            <a:r>
              <a:rPr lang="en-US" altLang="ja-JP" smtClean="0"/>
              <a:t>Derivative price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41568" y="851643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Martingale</a:t>
            </a:r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5798081" y="1844842"/>
            <a:ext cx="320842" cy="10668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18923" y="1978957"/>
            <a:ext cx="1109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smtClean="0"/>
              <a:t>condition :</a:t>
            </a:r>
          </a:p>
          <a:p>
            <a:r>
              <a:rPr kumimoji="1" lang="en-US" altLang="ja-JP" sz="1400" b="1" smtClean="0"/>
              <a:t>mu = 0</a:t>
            </a:r>
          </a:p>
          <a:p>
            <a:r>
              <a:rPr lang="en-US" altLang="ja-JP" sz="1400" b="1" smtClean="0"/>
              <a:t>dz -&gt; dz*,dz</a:t>
            </a:r>
            <a:r>
              <a:rPr lang="en-US" altLang="ja-JP" sz="1400" b="1" baseline="30000" smtClean="0"/>
              <a:t>T</a:t>
            </a:r>
            <a:endParaRPr kumimoji="1" lang="ja-JP" altLang="en-US" sz="1400" b="1" baseline="30000"/>
          </a:p>
        </p:txBody>
      </p:sp>
      <p:sp>
        <p:nvSpPr>
          <p:cNvPr id="25" name="下矢印 24"/>
          <p:cNvSpPr/>
          <p:nvPr/>
        </p:nvSpPr>
        <p:spPr>
          <a:xfrm>
            <a:off x="10245673" y="1844842"/>
            <a:ext cx="320842" cy="10668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07556" y="3072063"/>
            <a:ext cx="215033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Differential Equation</a:t>
            </a:r>
          </a:p>
          <a:p>
            <a:r>
              <a:rPr lang="en-US" altLang="ja-JP" smtClean="0"/>
              <a:t>of Ito’s integral</a:t>
            </a:r>
          </a:p>
          <a:p>
            <a:r>
              <a:rPr kumimoji="1" lang="en-US" altLang="ja-JP" smtClean="0"/>
              <a:t>(</a:t>
            </a:r>
            <a:r>
              <a:rPr kumimoji="1" lang="en-US" altLang="ja-JP" b="1" u="sng" smtClean="0"/>
              <a:t>only diffusion term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579458" y="3044694"/>
            <a:ext cx="1923155" cy="10772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b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Derivative</a:t>
            </a:r>
          </a:p>
          <a:p>
            <a:r>
              <a:rPr kumimoji="1" lang="en-US" altLang="ja-JP" sz="3200" b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Pricing</a:t>
            </a:r>
            <a:endParaRPr kumimoji="1" lang="ja-JP" altLang="en-US" sz="3200" b="1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37538" y="1916577"/>
            <a:ext cx="26134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Price </a:t>
            </a:r>
            <a:r>
              <a:rPr lang="en-US" altLang="ja-JP" baseline="3000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  <a:p>
            <a:r>
              <a:rPr kumimoji="1" lang="en-US" altLang="ja-JP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Money Market Account * </a:t>
            </a:r>
          </a:p>
        </p:txBody>
      </p:sp>
      <p:sp>
        <p:nvSpPr>
          <p:cNvPr id="29" name="右矢印 28"/>
          <p:cNvSpPr/>
          <p:nvPr/>
        </p:nvSpPr>
        <p:spPr>
          <a:xfrm>
            <a:off x="7822168" y="3316438"/>
            <a:ext cx="1593010" cy="3288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2190" y="56861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</a:rPr>
              <a:t>FDE method </a:t>
            </a:r>
            <a:endParaRPr kumimoji="1" lang="ja-JP" altLang="en-US" b="1">
              <a:ln w="12700" cmpd="sng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75960" y="5610026"/>
            <a:ext cx="1923155" cy="10772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b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Derivative</a:t>
            </a:r>
          </a:p>
          <a:p>
            <a:r>
              <a:rPr kumimoji="1" lang="en-US" altLang="ja-JP" sz="3200" b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Pricing</a:t>
            </a:r>
            <a:endParaRPr kumimoji="1" lang="ja-JP" altLang="en-US" sz="3200" b="1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4673934" y="5989915"/>
            <a:ext cx="1593010" cy="3288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7635" y="3676675"/>
            <a:ext cx="1860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Using adjusted prob P</a:t>
            </a:r>
            <a:r>
              <a:rPr kumimoji="1" lang="en-US" altLang="ja-JP" sz="1200" b="1" baseline="30000" smtClean="0"/>
              <a:t>T</a:t>
            </a:r>
            <a:r>
              <a:rPr kumimoji="1" lang="en-US" altLang="ja-JP" sz="1200" b="1" smtClean="0"/>
              <a:t>, P*</a:t>
            </a:r>
          </a:p>
          <a:p>
            <a:r>
              <a:rPr lang="en-US" altLang="ja-JP" sz="1200" b="1" smtClean="0"/>
              <a:t>calculate expectation </a:t>
            </a:r>
            <a:endParaRPr kumimoji="1" lang="ja-JP" altLang="en-US" sz="1200" b="1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534972" y="2059882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smtClean="0"/>
              <a:t>f ( 0 ) =</a:t>
            </a:r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P ( 0, T ) E</a:t>
            </a:r>
            <a:r>
              <a:rPr lang="en-US" altLang="ja-JP" sz="1400" b="1" baseline="30000" smtClean="0"/>
              <a:t>T</a:t>
            </a:r>
            <a:r>
              <a:rPr lang="en-US" altLang="ja-JP" sz="1400" b="1" smtClean="0"/>
              <a:t>[ f ( T ) ]</a:t>
            </a:r>
            <a:endParaRPr kumimoji="1" lang="ja-JP" altLang="en-US" sz="1400" b="1"/>
          </a:p>
        </p:txBody>
      </p:sp>
    </p:spTree>
    <p:extLst>
      <p:ext uri="{BB962C8B-B14F-4D97-AF65-F5344CB8AC3E}">
        <p14:creationId xmlns:p14="http://schemas.microsoft.com/office/powerpoint/2010/main" val="26284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10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15572</TotalTime>
  <Words>349</Words>
  <Application>Microsoft Office PowerPoint</Application>
  <PresentationFormat>ワイド画面</PresentationFormat>
  <Paragraphs>91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Broadway</vt:lpstr>
      <vt:lpstr>Calibri</vt:lpstr>
      <vt:lpstr>Calibri Light</vt:lpstr>
      <vt:lpstr>Cooper Black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hiramatsu yuji</dc:creator>
  <cp:lastModifiedBy>hiramatsu yuji</cp:lastModifiedBy>
  <cp:revision>68</cp:revision>
  <dcterms:created xsi:type="dcterms:W3CDTF">2015-05-04T11:35:25Z</dcterms:created>
  <dcterms:modified xsi:type="dcterms:W3CDTF">2015-05-17T10:25:37Z</dcterms:modified>
</cp:coreProperties>
</file>