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5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AC5A-29B9-4033-8702-4E65593A9549}" type="datetimeFigureOut">
              <a:rPr kumimoji="1" lang="ja-JP" altLang="en-US" smtClean="0"/>
              <a:t>2015/5/17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7BFF-B0CC-4545-9021-B3AD445D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2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AC5A-29B9-4033-8702-4E65593A9549}" type="datetimeFigureOut">
              <a:rPr kumimoji="1" lang="ja-JP" altLang="en-US" smtClean="0"/>
              <a:t>2015/5/17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7BFF-B0CC-4545-9021-B3AD445D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37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AC5A-29B9-4033-8702-4E65593A9549}" type="datetimeFigureOut">
              <a:rPr kumimoji="1" lang="ja-JP" altLang="en-US" smtClean="0"/>
              <a:t>2015/5/17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7BFF-B0CC-4545-9021-B3AD445D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67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AC5A-29B9-4033-8702-4E65593A9549}" type="datetimeFigureOut">
              <a:rPr kumimoji="1" lang="ja-JP" altLang="en-US" smtClean="0"/>
              <a:t>2015/5/17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7BFF-B0CC-4545-9021-B3AD445D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82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AC5A-29B9-4033-8702-4E65593A9549}" type="datetimeFigureOut">
              <a:rPr kumimoji="1" lang="ja-JP" altLang="en-US" smtClean="0"/>
              <a:t>2015/5/17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7BFF-B0CC-4545-9021-B3AD445D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69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AC5A-29B9-4033-8702-4E65593A9549}" type="datetimeFigureOut">
              <a:rPr kumimoji="1" lang="ja-JP" altLang="en-US" smtClean="0"/>
              <a:t>2015/5/17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7BFF-B0CC-4545-9021-B3AD445D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20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AC5A-29B9-4033-8702-4E65593A9549}" type="datetimeFigureOut">
              <a:rPr kumimoji="1" lang="ja-JP" altLang="en-US" smtClean="0"/>
              <a:t>2015/5/17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7BFF-B0CC-4545-9021-B3AD445D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38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AC5A-29B9-4033-8702-4E65593A9549}" type="datetimeFigureOut">
              <a:rPr kumimoji="1" lang="ja-JP" altLang="en-US" smtClean="0"/>
              <a:t>2015/5/17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7BFF-B0CC-4545-9021-B3AD445D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58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AC5A-29B9-4033-8702-4E65593A9549}" type="datetimeFigureOut">
              <a:rPr kumimoji="1" lang="ja-JP" altLang="en-US" smtClean="0"/>
              <a:t>2015/5/17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7BFF-B0CC-4545-9021-B3AD445D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39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AC5A-29B9-4033-8702-4E65593A9549}" type="datetimeFigureOut">
              <a:rPr kumimoji="1" lang="ja-JP" altLang="en-US" smtClean="0"/>
              <a:t>2015/5/17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7BFF-B0CC-4545-9021-B3AD445D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33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AC5A-29B9-4033-8702-4E65593A9549}" type="datetimeFigureOut">
              <a:rPr kumimoji="1" lang="ja-JP" altLang="en-US" smtClean="0"/>
              <a:t>2015/5/17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7BFF-B0CC-4545-9021-B3AD445D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97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1AC5A-29B9-4033-8702-4E65593A9549}" type="datetimeFigureOut">
              <a:rPr kumimoji="1" lang="ja-JP" altLang="en-US" smtClean="0"/>
              <a:t>2015/5/17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77BFF-B0CC-4545-9021-B3AD445D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61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/>
        </p:nvCxnSpPr>
        <p:spPr>
          <a:xfrm>
            <a:off x="2751221" y="3433008"/>
            <a:ext cx="5713816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H="1">
            <a:off x="5624171" y="541418"/>
            <a:ext cx="0" cy="5747087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942182" y="3017507"/>
            <a:ext cx="1249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Single</a:t>
            </a:r>
          </a:p>
          <a:p>
            <a:r>
              <a:rPr kumimoji="1" lang="en-US" altLang="ja-JP" sz="2400" smtClean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Factor</a:t>
            </a:r>
            <a:endParaRPr kumimoji="1" lang="ja-JP" altLang="en-US" sz="2400">
              <a:solidFill>
                <a:schemeClr val="accent2">
                  <a:lumMod val="7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 flipH="1">
            <a:off x="1262883" y="3017507"/>
            <a:ext cx="1249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Multi</a:t>
            </a:r>
          </a:p>
          <a:p>
            <a:r>
              <a:rPr kumimoji="1" lang="en-US" altLang="ja-JP" sz="2400" smtClean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Factor</a:t>
            </a:r>
            <a:endParaRPr kumimoji="1" lang="ja-JP" altLang="en-US" sz="2400">
              <a:solidFill>
                <a:schemeClr val="accent2">
                  <a:lumMod val="7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417687" y="79753"/>
            <a:ext cx="2412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solidFill>
                  <a:schemeClr val="accent1">
                    <a:lumMod val="50000"/>
                  </a:schemeClr>
                </a:solidFill>
                <a:latin typeface="Broadway" panose="04040905080B02020502" pitchFamily="82" charset="0"/>
              </a:rPr>
              <a:t>No   arbitrage</a:t>
            </a:r>
            <a:endParaRPr kumimoji="1" lang="ja-JP" altLang="en-US" sz="2400">
              <a:solidFill>
                <a:schemeClr val="accent1">
                  <a:lumMod val="50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417687" y="6235765"/>
            <a:ext cx="2284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solidFill>
                  <a:schemeClr val="accent1">
                    <a:lumMod val="50000"/>
                  </a:schemeClr>
                </a:solidFill>
                <a:latin typeface="Broadway" panose="04040905080B02020502" pitchFamily="82" charset="0"/>
              </a:rPr>
              <a:t>Equilibrium</a:t>
            </a:r>
            <a:endParaRPr kumimoji="1" lang="ja-JP" altLang="en-US" sz="2400">
              <a:solidFill>
                <a:schemeClr val="accent1">
                  <a:lumMod val="50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514188" y="4894492"/>
            <a:ext cx="6735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800" b="1" smtClean="0">
                <a:ln w="6600">
                  <a:solidFill>
                    <a:schemeClr val="bg1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CIR</a:t>
            </a:r>
            <a:endParaRPr lang="en-US" altLang="ja-JP" sz="2800" b="1" cap="none" spc="0" smtClean="0">
              <a:ln w="6600">
                <a:solidFill>
                  <a:schemeClr val="bg1"/>
                </a:solidFill>
                <a:prstDash val="solid"/>
              </a:ln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995" y="164597"/>
            <a:ext cx="2963176" cy="1753404"/>
          </a:xfrm>
          <a:prstGeom prst="rect">
            <a:avLst/>
          </a:prstGeom>
        </p:spPr>
      </p:pic>
      <p:sp>
        <p:nvSpPr>
          <p:cNvPr id="33" name="正方形/長方形 32"/>
          <p:cNvSpPr/>
          <p:nvPr/>
        </p:nvSpPr>
        <p:spPr>
          <a:xfrm>
            <a:off x="2787598" y="1148560"/>
            <a:ext cx="9825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200" b="1" cap="none" spc="0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HJM</a:t>
            </a:r>
          </a:p>
          <a:p>
            <a:pPr algn="ctr"/>
            <a:r>
              <a:rPr lang="en-US" altLang="ja-JP" sz="1200" b="1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forward rate</a:t>
            </a:r>
            <a:endParaRPr lang="ja-JP" altLang="en-US" sz="3200" b="1" cap="none" spc="0">
              <a:ln w="6600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7223998" y="1533280"/>
            <a:ext cx="13773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200" b="1" cap="none" spc="0" smtClean="0">
                <a:ln w="6600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Ho-Lee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4242948" y="1121307"/>
            <a:ext cx="310813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400" b="1" cap="none" spc="0" smtClean="0">
                <a:ln w="6600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Hull – White</a:t>
            </a:r>
          </a:p>
          <a:p>
            <a:pPr algn="ctr"/>
            <a:r>
              <a:rPr lang="en-US" altLang="ja-JP" b="1" smtClean="0">
                <a:ln w="6600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1FHW, MFHW</a:t>
            </a:r>
            <a:endParaRPr lang="en-US" altLang="ja-JP" b="1" cap="none" spc="0" smtClean="0">
              <a:ln w="6600">
                <a:solidFill>
                  <a:schemeClr val="bg1"/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7523026" y="2500862"/>
            <a:ext cx="6996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400" b="1" cap="none" spc="0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BDT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7174877" y="5701430"/>
            <a:ext cx="12901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ja-JP" sz="2800" b="1">
                <a:ln w="6600">
                  <a:solidFill>
                    <a:prstClr val="white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Vasicek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6359623" y="601134"/>
            <a:ext cx="22370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400" b="1" cap="none" spc="0" smtClean="0">
                <a:ln w="6600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Black-Karasinski</a:t>
            </a:r>
          </a:p>
          <a:p>
            <a:pPr algn="ctr"/>
            <a:r>
              <a:rPr lang="en-US" altLang="ja-JP" sz="1200" b="1" smtClean="0">
                <a:ln w="6600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extended BDT</a:t>
            </a:r>
            <a:endParaRPr lang="en-US" altLang="ja-JP" sz="2400" b="1" cap="none" spc="0" smtClean="0">
              <a:ln w="6600">
                <a:solidFill>
                  <a:schemeClr val="bg1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59041" y="3769895"/>
            <a:ext cx="1457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smtClean="0"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oper Black" panose="0208090404030B020404" pitchFamily="18" charset="0"/>
              </a:rPr>
              <a:t>Not deterministic</a:t>
            </a:r>
          </a:p>
          <a:p>
            <a:r>
              <a:rPr lang="en-US" altLang="ja-JP" sz="1100" b="1" smtClean="0"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oper Black" panose="0208090404030B020404" pitchFamily="18" charset="0"/>
              </a:rPr>
              <a:t>in Ito integral</a:t>
            </a:r>
            <a:endParaRPr kumimoji="1" lang="ja-JP" altLang="en-US" sz="1100" b="1">
              <a:ln w="12700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4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82908" y="280736"/>
            <a:ext cx="4821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smtClean="0">
                <a:latin typeface="Cooper Black" panose="0208090404030B020404" pitchFamily="18" charset="0"/>
              </a:rPr>
              <a:t>Interest Rate SDE</a:t>
            </a:r>
            <a:endParaRPr kumimoji="1" lang="ja-JP" altLang="en-US" sz="4000">
              <a:latin typeface="Cooper Black" panose="0208090404030B020404" pitchFamily="18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585285" y="1258712"/>
            <a:ext cx="27879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2000" b="1" smtClean="0">
                <a:ln w="660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oper Black" panose="0208090404030B020404" pitchFamily="18" charset="0"/>
              </a:rPr>
              <a:t>log MMA </a:t>
            </a:r>
            <a:r>
              <a:rPr lang="en-US" altLang="ja-JP" sz="2000" b="1" smtClean="0">
                <a:ln w="660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oper Black" panose="0208090404030B020404" pitchFamily="18" charset="0"/>
              </a:rPr>
              <a:t>SDE </a:t>
            </a:r>
          </a:p>
          <a:p>
            <a:pPr lvl="0"/>
            <a:r>
              <a:rPr lang="en-US" altLang="ja-JP" sz="2000" b="1">
                <a:ln w="660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altLang="ja-JP" sz="2000" b="1" smtClean="0">
                <a:ln w="660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oper Black" panose="0208090404030B020404" pitchFamily="18" charset="0"/>
              </a:rPr>
              <a:t>d </a:t>
            </a:r>
            <a:r>
              <a:rPr lang="en-US" altLang="ja-JP" sz="2000" b="1" smtClean="0">
                <a:ln w="660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oper Black" panose="0208090404030B020404" pitchFamily="18" charset="0"/>
              </a:rPr>
              <a:t>log MMA(0, t</a:t>
            </a:r>
            <a:r>
              <a:rPr lang="en-US" altLang="ja-JP" sz="2000" b="1" smtClean="0">
                <a:ln w="660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oper Black" panose="0208090404030B020404" pitchFamily="18" charset="0"/>
              </a:rPr>
              <a:t>) = ...</a:t>
            </a:r>
            <a:endParaRPr lang="en-US" altLang="ja-JP" sz="2000" b="1">
              <a:ln w="6600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959660" y="4368385"/>
            <a:ext cx="29562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oper Black" panose="0208090404030B020404" pitchFamily="18" charset="0"/>
              </a:rPr>
              <a:t>forward rate SDE</a:t>
            </a:r>
          </a:p>
          <a:p>
            <a:r>
              <a:rPr lang="en-US" altLang="ja-JP" sz="24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oper Black" panose="0208090404030B020404" pitchFamily="18" charset="0"/>
              </a:rPr>
              <a:t> d f ( t, T ) = ... </a:t>
            </a:r>
            <a:endParaRPr lang="en-US" altLang="ja-JP" sz="2400" b="1">
              <a:ln w="6600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8" name="上下矢印 7"/>
          <p:cNvSpPr/>
          <p:nvPr/>
        </p:nvSpPr>
        <p:spPr>
          <a:xfrm>
            <a:off x="3195539" y="2446644"/>
            <a:ext cx="211788" cy="1703568"/>
          </a:xfrm>
          <a:prstGeom prst="upDown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672825" y="4459179"/>
            <a:ext cx="1624163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ja-JP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anose="0208090404030B020404" pitchFamily="18" charset="0"/>
              </a:rPr>
              <a:t>Discounted</a:t>
            </a:r>
            <a:endParaRPr lang="en-US" altLang="ja-JP" b="1" smtClean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oper Black" panose="0208090404030B020404" pitchFamily="18" charset="0"/>
            </a:endParaRPr>
          </a:p>
          <a:p>
            <a:pPr lvl="0"/>
            <a:r>
              <a:rPr lang="en-US" altLang="ja-JP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anose="0208090404030B020404" pitchFamily="18" charset="0"/>
              </a:rPr>
              <a:t>Bond v(t, T)</a:t>
            </a:r>
            <a:endParaRPr lang="en-US" altLang="ja-JP" b="1" smtClean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86632" y="2877596"/>
            <a:ext cx="2283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smtClean="0"/>
              <a:t>SDE of forward rate </a:t>
            </a:r>
            <a:r>
              <a:rPr kumimoji="1" lang="en-US" altLang="ja-JP" sz="1200" b="1" smtClean="0"/>
              <a:t>df</a:t>
            </a:r>
            <a:r>
              <a:rPr kumimoji="1" lang="en-US" altLang="ja-JP" sz="1200" b="1" smtClean="0"/>
              <a:t>( t, T ) </a:t>
            </a:r>
            <a:endParaRPr kumimoji="1" lang="en-US" altLang="ja-JP" sz="1200" b="1" smtClean="0"/>
          </a:p>
          <a:p>
            <a:r>
              <a:rPr lang="en-US" altLang="ja-JP" sz="1200" b="1" smtClean="0"/>
              <a:t>can </a:t>
            </a:r>
            <a:r>
              <a:rPr lang="en-US" altLang="ja-JP" sz="1200" b="1" smtClean="0"/>
              <a:t>be integrated,</a:t>
            </a:r>
          </a:p>
          <a:p>
            <a:r>
              <a:rPr kumimoji="1" lang="en-US" altLang="ja-JP" sz="1200" b="1" smtClean="0"/>
              <a:t>and making T -&gt; t lead it to </a:t>
            </a:r>
            <a:r>
              <a:rPr lang="en-US" altLang="ja-JP" sz="1200" b="1" smtClean="0"/>
              <a:t>r( t ) .</a:t>
            </a:r>
          </a:p>
          <a:p>
            <a:r>
              <a:rPr kumimoji="1" lang="en-US" altLang="ja-JP" sz="1200" b="1" smtClean="0"/>
              <a:t>Then differential of r( t ) -&gt; dr( t )</a:t>
            </a:r>
          </a:p>
        </p:txBody>
      </p:sp>
      <p:grpSp>
        <p:nvGrpSpPr>
          <p:cNvPr id="13" name="グループ化 12"/>
          <p:cNvGrpSpPr/>
          <p:nvPr/>
        </p:nvGrpSpPr>
        <p:grpSpPr>
          <a:xfrm>
            <a:off x="3142847" y="5401446"/>
            <a:ext cx="5334838" cy="1234210"/>
            <a:chOff x="1098888" y="5389281"/>
            <a:chExt cx="5334838" cy="1234210"/>
          </a:xfrm>
        </p:grpSpPr>
        <p:cxnSp>
          <p:nvCxnSpPr>
            <p:cNvPr id="16" name="直線矢印コネクタ 15"/>
            <p:cNvCxnSpPr/>
            <p:nvPr/>
          </p:nvCxnSpPr>
          <p:spPr>
            <a:xfrm>
              <a:off x="1098888" y="6144126"/>
              <a:ext cx="482867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5914032" y="5998257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smtClean="0">
                  <a:solidFill>
                    <a:schemeClr val="bg1">
                      <a:lumMod val="50000"/>
                    </a:schemeClr>
                  </a:solidFill>
                </a:rPr>
                <a:t>time</a:t>
              </a:r>
              <a:endParaRPr kumimoji="1" lang="ja-JP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2342151" y="5990237"/>
              <a:ext cx="0" cy="3077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4547940" y="5990237"/>
              <a:ext cx="0" cy="3077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2131228" y="6038531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smtClean="0">
                  <a:solidFill>
                    <a:schemeClr val="accent2">
                      <a:lumMod val="75000"/>
                    </a:schemeClr>
                  </a:solidFill>
                </a:rPr>
                <a:t>t</a:t>
              </a:r>
              <a:endParaRPr kumimoji="1" lang="ja-JP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328199" y="603853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smtClean="0">
                  <a:solidFill>
                    <a:srgbClr val="7030A0"/>
                  </a:solidFill>
                </a:rPr>
                <a:t>T</a:t>
              </a:r>
              <a:endParaRPr kumimoji="1" lang="ja-JP" altLang="en-US" b="1">
                <a:solidFill>
                  <a:srgbClr val="7030A0"/>
                </a:solidFill>
              </a:endParaRPr>
            </a:p>
          </p:txBody>
        </p:sp>
        <p:sp>
          <p:nvSpPr>
            <p:cNvPr id="23" name="円弧 22"/>
            <p:cNvSpPr/>
            <p:nvPr/>
          </p:nvSpPr>
          <p:spPr>
            <a:xfrm>
              <a:off x="4563982" y="5774723"/>
              <a:ext cx="216569" cy="754846"/>
            </a:xfrm>
            <a:prstGeom prst="arc">
              <a:avLst>
                <a:gd name="adj1" fmla="val 11153008"/>
                <a:gd name="adj2" fmla="val 0"/>
              </a:avLst>
            </a:prstGeom>
            <a:ln w="12700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solidFill>
                  <a:srgbClr val="7030A0"/>
                </a:solidFill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4641116" y="603853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smtClean="0">
                  <a:solidFill>
                    <a:srgbClr val="7030A0"/>
                  </a:solidFill>
                </a:rPr>
                <a:t>T + dT</a:t>
              </a:r>
              <a:endParaRPr kumimoji="1" lang="ja-JP" altLang="en-US" b="1">
                <a:solidFill>
                  <a:srgbClr val="7030A0"/>
                </a:solidFill>
              </a:endParaRPr>
            </a:p>
          </p:txBody>
        </p:sp>
        <p:sp>
          <p:nvSpPr>
            <p:cNvPr id="25" name="円弧 24"/>
            <p:cNvSpPr/>
            <p:nvPr/>
          </p:nvSpPr>
          <p:spPr>
            <a:xfrm>
              <a:off x="2361366" y="5774723"/>
              <a:ext cx="216569" cy="754846"/>
            </a:xfrm>
            <a:prstGeom prst="arc">
              <a:avLst>
                <a:gd name="adj1" fmla="val 11153008"/>
                <a:gd name="adj2" fmla="val 0"/>
              </a:avLst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469650" y="6038531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smtClean="0">
                  <a:solidFill>
                    <a:schemeClr val="accent2">
                      <a:lumMod val="75000"/>
                    </a:schemeClr>
                  </a:solidFill>
                </a:rPr>
                <a:t>t + dt</a:t>
              </a:r>
              <a:endParaRPr kumimoji="1" lang="ja-JP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2228238" y="5405391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smtClean="0">
                  <a:solidFill>
                    <a:schemeClr val="accent2">
                      <a:lumMod val="75000"/>
                    </a:schemeClr>
                  </a:solidFill>
                </a:rPr>
                <a:t>r ( t )</a:t>
              </a:r>
              <a:endParaRPr kumimoji="1" lang="ja-JP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244905" y="5389281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smtClean="0">
                  <a:solidFill>
                    <a:srgbClr val="7030A0"/>
                  </a:solidFill>
                </a:rPr>
                <a:t>f ( t, T )</a:t>
              </a:r>
              <a:endParaRPr kumimoji="1" lang="ja-JP" altLang="en-US" b="1">
                <a:solidFill>
                  <a:srgbClr val="7030A0"/>
                </a:solidFill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2893469" y="6361881"/>
              <a:ext cx="15343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smtClean="0">
                  <a:solidFill>
                    <a:schemeClr val="bg2">
                      <a:lumMod val="50000"/>
                    </a:schemeClr>
                  </a:solidFill>
                </a:rPr>
                <a:t>f (t, T ) </a:t>
              </a:r>
              <a:r>
                <a:rPr kumimoji="1" lang="en-US" altLang="ja-JP" sz="1100" b="1" smtClean="0">
                  <a:solidFill>
                    <a:schemeClr val="bg2">
                      <a:lumMod val="50000"/>
                    </a:schemeClr>
                  </a:solidFill>
                  <a:sym typeface="Wingdings" panose="05000000000000000000" pitchFamily="2" charset="2"/>
                </a:rPr>
                <a:t> r ( t ) ( T -&gt; t )</a:t>
              </a:r>
              <a:endParaRPr kumimoji="1" lang="ja-JP" altLang="en-US" sz="1100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7" name="正方形/長方形 26"/>
          <p:cNvSpPr/>
          <p:nvPr/>
        </p:nvSpPr>
        <p:spPr>
          <a:xfrm>
            <a:off x="6535546" y="1150990"/>
            <a:ext cx="1443024" cy="12003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ja-JP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anose="0208090404030B020404" pitchFamily="18" charset="0"/>
              </a:rPr>
              <a:t>Money</a:t>
            </a:r>
          </a:p>
          <a:p>
            <a:pPr lvl="0"/>
            <a:r>
              <a:rPr lang="en-US" altLang="ja-JP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anose="0208090404030B020404" pitchFamily="18" charset="0"/>
              </a:rPr>
              <a:t>Market </a:t>
            </a:r>
          </a:p>
          <a:p>
            <a:pPr lvl="0"/>
            <a:r>
              <a:rPr lang="en-US" altLang="ja-JP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anose="0208090404030B020404" pitchFamily="18" charset="0"/>
              </a:rPr>
              <a:t>Account</a:t>
            </a:r>
          </a:p>
          <a:p>
            <a:pPr lvl="0"/>
            <a:r>
              <a:rPr lang="en-US" altLang="ja-JP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anose="0208090404030B020404" pitchFamily="18" charset="0"/>
              </a:rPr>
              <a:t>MMA (0, t)</a:t>
            </a:r>
            <a:endParaRPr lang="en-US" altLang="ja-JP" b="1" smtClean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4824757" y="1491992"/>
            <a:ext cx="1516968" cy="2326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/>
          <p:cNvSpPr/>
          <p:nvPr/>
        </p:nvSpPr>
        <p:spPr>
          <a:xfrm>
            <a:off x="5035888" y="4698127"/>
            <a:ext cx="1516968" cy="2326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630936" y="1233054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smtClean="0"/>
              <a:t>MMA (t, T) = exp( int( r(s) ) ds )</a:t>
            </a:r>
            <a:endParaRPr kumimoji="1" lang="ja-JP" altLang="en-US" sz="1100" b="1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915919" y="4361238"/>
            <a:ext cx="1911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smtClean="0"/>
              <a:t>v (t, T) = exp( - int( f(t, s) ) ds )</a:t>
            </a:r>
            <a:endParaRPr kumimoji="1" lang="ja-JP" altLang="en-US" sz="1100" b="1"/>
          </a:p>
        </p:txBody>
      </p:sp>
      <p:sp>
        <p:nvSpPr>
          <p:cNvPr id="36" name="正方形/長方形 35"/>
          <p:cNvSpPr/>
          <p:nvPr/>
        </p:nvSpPr>
        <p:spPr>
          <a:xfrm>
            <a:off x="2016690" y="1302134"/>
            <a:ext cx="25694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2400" b="1" smtClean="0">
                <a:ln w="660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oper Black" panose="0208090404030B020404" pitchFamily="18" charset="0"/>
              </a:rPr>
              <a:t>short rate SDE </a:t>
            </a:r>
          </a:p>
          <a:p>
            <a:pPr lvl="0"/>
            <a:r>
              <a:rPr lang="en-US" altLang="ja-JP" sz="2400" b="1">
                <a:ln w="660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altLang="ja-JP" sz="2400" b="1" smtClean="0">
                <a:ln w="660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oper Black" panose="0208090404030B020404" pitchFamily="18" charset="0"/>
              </a:rPr>
              <a:t>d r (t) = ...</a:t>
            </a:r>
            <a:endParaRPr lang="en-US" altLang="ja-JP" sz="2400" b="1">
              <a:ln w="6600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37" name="右矢印 36"/>
          <p:cNvSpPr/>
          <p:nvPr/>
        </p:nvSpPr>
        <p:spPr>
          <a:xfrm>
            <a:off x="7867096" y="1491991"/>
            <a:ext cx="610589" cy="2326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>
            <a:off x="8323810" y="4666038"/>
            <a:ext cx="610589" cy="2326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8961221" y="4397624"/>
            <a:ext cx="25026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oper Black" panose="0208090404030B020404" pitchFamily="18" charset="0"/>
              </a:rPr>
              <a:t>log DB SDE</a:t>
            </a:r>
            <a:endParaRPr lang="en-US" altLang="ja-JP" sz="2000" b="1" smtClean="0">
              <a:ln w="6600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Cooper Black" panose="0208090404030B020404" pitchFamily="18" charset="0"/>
            </a:endParaRPr>
          </a:p>
          <a:p>
            <a:r>
              <a:rPr lang="en-US" altLang="ja-JP" sz="20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oper Black" panose="0208090404030B020404" pitchFamily="18" charset="0"/>
              </a:rPr>
              <a:t> d </a:t>
            </a:r>
            <a:r>
              <a:rPr lang="en-US" altLang="ja-JP" sz="20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oper Black" panose="0208090404030B020404" pitchFamily="18" charset="0"/>
              </a:rPr>
              <a:t>log v( </a:t>
            </a:r>
            <a:r>
              <a:rPr lang="en-US" altLang="ja-JP" sz="20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oper Black" panose="0208090404030B020404" pitchFamily="18" charset="0"/>
              </a:rPr>
              <a:t>t, T ) = ... </a:t>
            </a:r>
            <a:endParaRPr lang="en-US" altLang="ja-JP" sz="2000" b="1">
              <a:ln w="6600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41" name="右矢印 40"/>
          <p:cNvSpPr/>
          <p:nvPr/>
        </p:nvSpPr>
        <p:spPr>
          <a:xfrm rot="5400000">
            <a:off x="9531032" y="2060392"/>
            <a:ext cx="349243" cy="2326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右矢印 41"/>
          <p:cNvSpPr/>
          <p:nvPr/>
        </p:nvSpPr>
        <p:spPr>
          <a:xfrm rot="16200000" flipV="1">
            <a:off x="9531031" y="4079240"/>
            <a:ext cx="349243" cy="2326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8030442" y="2383320"/>
            <a:ext cx="3583032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b="1" smtClean="0">
                <a:ln w="66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MMA price of </a:t>
            </a:r>
            <a:r>
              <a:rPr lang="en-US" altLang="ja-JP" b="1" smtClean="0">
                <a:ln w="66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Discount Bond </a:t>
            </a:r>
          </a:p>
          <a:p>
            <a:pPr lvl="0"/>
            <a:r>
              <a:rPr lang="en-US" altLang="ja-JP" b="1">
                <a:ln w="66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	</a:t>
            </a:r>
            <a:r>
              <a:rPr lang="en-US" altLang="ja-JP" b="1" smtClean="0">
                <a:ln w="66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v*(t, T)</a:t>
            </a:r>
          </a:p>
          <a:p>
            <a:pPr lvl="0"/>
            <a:endParaRPr lang="en-US" altLang="ja-JP" sz="1600" b="1" smtClean="0">
              <a:ln w="660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ooper Black" panose="0208090404030B020404" pitchFamily="18" charset="0"/>
            </a:endParaRPr>
          </a:p>
          <a:p>
            <a:pPr lvl="0"/>
            <a:r>
              <a:rPr lang="en-US" altLang="ja-JP" sz="1600" b="1" smtClean="0">
                <a:ln w="66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</a:rPr>
              <a:t>d log( v(t,T)/MMA(0,t) ) = ....</a:t>
            </a:r>
          </a:p>
          <a:p>
            <a:pPr marL="342900" lvl="0" indent="-342900">
              <a:buFont typeface="Wingdings" panose="05000000000000000000" pitchFamily="2" charset="2"/>
              <a:buChar char="à"/>
            </a:pPr>
            <a:r>
              <a:rPr lang="en-US" altLang="ja-JP" sz="1600" b="1" smtClean="0">
                <a:ln w="66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  <a:sym typeface="Wingdings" panose="05000000000000000000" pitchFamily="2" charset="2"/>
              </a:rPr>
              <a:t>By using Ito’s lemma</a:t>
            </a:r>
          </a:p>
          <a:p>
            <a:pPr lvl="0"/>
            <a:r>
              <a:rPr lang="en-US" altLang="ja-JP" sz="1600" b="1" smtClean="0">
                <a:ln w="66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oper Black" panose="0208090404030B020404" pitchFamily="18" charset="0"/>
                <a:sym typeface="Wingdings" panose="05000000000000000000" pitchFamily="2" charset="2"/>
              </a:rPr>
              <a:t>d v*(t, T) / v*(t, T) = ....</a:t>
            </a:r>
          </a:p>
        </p:txBody>
      </p:sp>
    </p:spTree>
    <p:extLst>
      <p:ext uri="{BB962C8B-B14F-4D97-AF65-F5344CB8AC3E}">
        <p14:creationId xmlns:p14="http://schemas.microsoft.com/office/powerpoint/2010/main" val="20919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608386" y="943978"/>
            <a:ext cx="1702646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smtClean="0"/>
              <a:t>SDE of asset</a:t>
            </a:r>
          </a:p>
          <a:p>
            <a:r>
              <a:rPr lang="en-US" altLang="ja-JP" sz="2400" smtClean="0"/>
              <a:t>(rate,stock)</a:t>
            </a:r>
            <a:endParaRPr kumimoji="1" lang="ja-JP" altLang="en-US" sz="2400"/>
          </a:p>
        </p:txBody>
      </p:sp>
      <p:sp>
        <p:nvSpPr>
          <p:cNvPr id="3" name="下矢印 2"/>
          <p:cNvSpPr/>
          <p:nvPr/>
        </p:nvSpPr>
        <p:spPr>
          <a:xfrm>
            <a:off x="2300665" y="2005263"/>
            <a:ext cx="320842" cy="106680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72818" y="3157705"/>
            <a:ext cx="337688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mtClean="0"/>
              <a:t>SDE of</a:t>
            </a:r>
          </a:p>
          <a:p>
            <a:r>
              <a:rPr lang="en-US" altLang="ja-JP" smtClean="0"/>
              <a:t>derivative price (using asset price)</a:t>
            </a:r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21507" y="2260230"/>
            <a:ext cx="127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Ito’s lemma</a:t>
            </a:r>
            <a:endParaRPr kumimoji="1"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3521242" y="1195044"/>
            <a:ext cx="1251284" cy="32886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 rot="16200000">
            <a:off x="-1462774" y="3332004"/>
            <a:ext cx="4353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smtClean="0">
                <a:latin typeface="Broadway" panose="04040905080B02020502" pitchFamily="82" charset="0"/>
              </a:rPr>
              <a:t>portofolio reprication</a:t>
            </a:r>
            <a:endParaRPr kumimoji="1" lang="ja-JP" altLang="en-US" sz="2800">
              <a:latin typeface="Broadway" panose="04040905080B02020502" pitchFamily="82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85937" y="245622"/>
            <a:ext cx="414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smtClean="0">
                <a:latin typeface="Broadway" panose="04040905080B02020502" pitchFamily="82" charset="0"/>
              </a:rPr>
              <a:t>Risk Neutral Method</a:t>
            </a:r>
            <a:endParaRPr kumimoji="1" lang="ja-JP" altLang="en-US" sz="2800">
              <a:latin typeface="Broadway" panose="04040905080B02020502" pitchFamily="82" charset="0"/>
            </a:endParaRPr>
          </a:p>
        </p:txBody>
      </p:sp>
      <p:sp>
        <p:nvSpPr>
          <p:cNvPr id="9" name="下矢印 8"/>
          <p:cNvSpPr/>
          <p:nvPr/>
        </p:nvSpPr>
        <p:spPr>
          <a:xfrm>
            <a:off x="2299288" y="3884342"/>
            <a:ext cx="320842" cy="62226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26288" y="4537411"/>
            <a:ext cx="372730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mtClean="0"/>
              <a:t>Self – financing portfolio </a:t>
            </a:r>
            <a:r>
              <a:rPr kumimoji="1" lang="en-US" altLang="ja-JP" smtClean="0"/>
              <a:t>(risk neutral)</a:t>
            </a:r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1836821" y="1900989"/>
            <a:ext cx="0" cy="10106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219644" y="2296561"/>
            <a:ext cx="11095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smtClean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written on it </a:t>
            </a:r>
            <a:endParaRPr kumimoji="1" lang="ja-JP" altLang="en-US" sz="1050">
              <a:solidFill>
                <a:schemeClr val="accent2">
                  <a:lumMod val="7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14" name="下矢印 13"/>
          <p:cNvSpPr/>
          <p:nvPr/>
        </p:nvSpPr>
        <p:spPr>
          <a:xfrm>
            <a:off x="2299288" y="5063875"/>
            <a:ext cx="320842" cy="62226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26288" y="5831182"/>
            <a:ext cx="337688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u="sng" smtClean="0">
                <a:solidFill>
                  <a:srgbClr val="FF0000"/>
                </a:solidFill>
              </a:rPr>
              <a:t>DE</a:t>
            </a:r>
            <a:r>
              <a:rPr lang="en-US" altLang="ja-JP" smtClean="0"/>
              <a:t> of</a:t>
            </a:r>
          </a:p>
          <a:p>
            <a:r>
              <a:rPr kumimoji="1" lang="en-US" altLang="ja-JP" smtClean="0"/>
              <a:t>derivative price (using asset price)</a:t>
            </a:r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641526" y="3891080"/>
            <a:ext cx="2081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smtClean="0"/>
              <a:t>condition : mu = r, sigma = 0</a:t>
            </a:r>
          </a:p>
          <a:p>
            <a:r>
              <a:rPr lang="en-US" altLang="ja-JP" sz="1200" b="1" smtClean="0"/>
              <a:t>-&gt; determine portfolio weight</a:t>
            </a:r>
            <a:endParaRPr kumimoji="1" lang="ja-JP" altLang="en-US" sz="1200" b="1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652214" y="5086806"/>
            <a:ext cx="2071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/>
              <a:t>market price : lambda ( t )</a:t>
            </a:r>
          </a:p>
          <a:p>
            <a:r>
              <a:rPr lang="en-US" altLang="ja-JP" sz="1400" smtClean="0"/>
              <a:t>lambda is equall</a:t>
            </a:r>
            <a:endParaRPr kumimoji="1" lang="ja-JP" altLang="en-US" sz="140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53590" y="1036309"/>
            <a:ext cx="2761205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mtClean="0"/>
              <a:t>SDE of</a:t>
            </a:r>
          </a:p>
          <a:p>
            <a:r>
              <a:rPr lang="en-US" altLang="ja-JP" smtClean="0"/>
              <a:t> Derivative Numeraire price</a:t>
            </a:r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454033" y="851643"/>
            <a:ext cx="127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Ito’s lemma</a:t>
            </a:r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7847769" y="1195042"/>
            <a:ext cx="1593010" cy="32886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579458" y="1036309"/>
            <a:ext cx="1653273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mtClean="0"/>
              <a:t>Expression of </a:t>
            </a:r>
          </a:p>
          <a:p>
            <a:r>
              <a:rPr lang="en-US" altLang="ja-JP" smtClean="0"/>
              <a:t>Derivative price</a:t>
            </a:r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941568" y="851643"/>
            <a:ext cx="12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Martingale</a:t>
            </a:r>
            <a:endParaRPr kumimoji="1" lang="ja-JP" altLang="en-US"/>
          </a:p>
        </p:txBody>
      </p:sp>
      <p:sp>
        <p:nvSpPr>
          <p:cNvPr id="23" name="下矢印 22"/>
          <p:cNvSpPr/>
          <p:nvPr/>
        </p:nvSpPr>
        <p:spPr>
          <a:xfrm>
            <a:off x="5798081" y="1844842"/>
            <a:ext cx="320842" cy="106680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118923" y="1978957"/>
            <a:ext cx="11095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smtClean="0"/>
              <a:t>condition :</a:t>
            </a:r>
          </a:p>
          <a:p>
            <a:r>
              <a:rPr kumimoji="1" lang="en-US" altLang="ja-JP" sz="1400" b="1" smtClean="0"/>
              <a:t>mu = 0</a:t>
            </a:r>
          </a:p>
          <a:p>
            <a:r>
              <a:rPr lang="en-US" altLang="ja-JP" sz="1400" b="1" smtClean="0"/>
              <a:t>dz -&gt; dz*,dz</a:t>
            </a:r>
            <a:r>
              <a:rPr lang="en-US" altLang="ja-JP" sz="1400" b="1" baseline="30000" smtClean="0"/>
              <a:t>T</a:t>
            </a:r>
            <a:endParaRPr kumimoji="1" lang="ja-JP" altLang="en-US" sz="1400" b="1" baseline="30000"/>
          </a:p>
        </p:txBody>
      </p:sp>
      <p:sp>
        <p:nvSpPr>
          <p:cNvPr id="25" name="下矢印 24"/>
          <p:cNvSpPr/>
          <p:nvPr/>
        </p:nvSpPr>
        <p:spPr>
          <a:xfrm>
            <a:off x="10245673" y="1844842"/>
            <a:ext cx="320842" cy="106680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507556" y="3072063"/>
            <a:ext cx="2150332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mtClean="0"/>
              <a:t>Differential Equation</a:t>
            </a:r>
          </a:p>
          <a:p>
            <a:r>
              <a:rPr lang="en-US" altLang="ja-JP" smtClean="0"/>
              <a:t>of Ito’s integral</a:t>
            </a:r>
          </a:p>
          <a:p>
            <a:r>
              <a:rPr kumimoji="1" lang="en-US" altLang="ja-JP" smtClean="0"/>
              <a:t>(</a:t>
            </a:r>
            <a:r>
              <a:rPr kumimoji="1" lang="en-US" altLang="ja-JP" b="1" u="sng" smtClean="0"/>
              <a:t>only diffusion term</a:t>
            </a:r>
            <a:r>
              <a:rPr kumimoji="1" lang="en-US" altLang="ja-JP" smtClean="0"/>
              <a:t>)</a:t>
            </a:r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579458" y="3044694"/>
            <a:ext cx="1923155" cy="10772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3200" b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Derivative</a:t>
            </a:r>
          </a:p>
          <a:p>
            <a:r>
              <a:rPr kumimoji="1" lang="en-US" altLang="ja-JP" sz="3200" b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Pricing</a:t>
            </a:r>
            <a:endParaRPr kumimoji="1" lang="ja-JP" altLang="en-US" sz="3200" b="1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337538" y="1916577"/>
            <a:ext cx="261347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Price </a:t>
            </a:r>
            <a:r>
              <a:rPr lang="en-US" altLang="ja-JP" baseline="3000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</a:p>
          <a:p>
            <a:r>
              <a:rPr kumimoji="1" lang="en-US" altLang="ja-JP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Money Market Account * </a:t>
            </a:r>
          </a:p>
        </p:txBody>
      </p:sp>
      <p:sp>
        <p:nvSpPr>
          <p:cNvPr id="29" name="右矢印 28"/>
          <p:cNvSpPr/>
          <p:nvPr/>
        </p:nvSpPr>
        <p:spPr>
          <a:xfrm>
            <a:off x="7822168" y="3316438"/>
            <a:ext cx="1593010" cy="32886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712190" y="568614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>
                <a:ln w="12700" cmpd="sng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</a:rPr>
              <a:t>FDE method </a:t>
            </a:r>
            <a:endParaRPr kumimoji="1" lang="ja-JP" altLang="en-US" b="1">
              <a:ln w="12700" cmpd="sng">
                <a:solidFill>
                  <a:schemeClr val="accent6"/>
                </a:solidFill>
                <a:prstDash val="solid"/>
              </a:ln>
              <a:solidFill>
                <a:schemeClr val="accent6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375960" y="5610026"/>
            <a:ext cx="1923155" cy="10772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3200" b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Derivative</a:t>
            </a:r>
          </a:p>
          <a:p>
            <a:r>
              <a:rPr kumimoji="1" lang="en-US" altLang="ja-JP" sz="3200" b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Pricing</a:t>
            </a:r>
            <a:endParaRPr kumimoji="1" lang="ja-JP" altLang="en-US" sz="3200" b="1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2" name="右矢印 31"/>
          <p:cNvSpPr/>
          <p:nvPr/>
        </p:nvSpPr>
        <p:spPr>
          <a:xfrm>
            <a:off x="4673934" y="5989915"/>
            <a:ext cx="1593010" cy="32886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717635" y="3676675"/>
            <a:ext cx="1860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smtClean="0"/>
              <a:t>Using adjusted prob P</a:t>
            </a:r>
            <a:r>
              <a:rPr kumimoji="1" lang="en-US" altLang="ja-JP" sz="1200" b="1" baseline="30000" smtClean="0"/>
              <a:t>T</a:t>
            </a:r>
            <a:r>
              <a:rPr kumimoji="1" lang="en-US" altLang="ja-JP" sz="1200" b="1" smtClean="0"/>
              <a:t>, P*</a:t>
            </a:r>
          </a:p>
          <a:p>
            <a:r>
              <a:rPr lang="en-US" altLang="ja-JP" sz="1200" b="1" smtClean="0"/>
              <a:t>calculate expectation </a:t>
            </a:r>
            <a:endParaRPr kumimoji="1" lang="ja-JP" altLang="en-US" sz="1200" b="1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534972" y="2059882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smtClean="0"/>
              <a:t>f ( 0 ) =</a:t>
            </a:r>
          </a:p>
          <a:p>
            <a:r>
              <a:rPr lang="en-US" altLang="ja-JP" sz="1400" b="1"/>
              <a:t> </a:t>
            </a:r>
            <a:r>
              <a:rPr lang="en-US" altLang="ja-JP" sz="1400" b="1" smtClean="0"/>
              <a:t>P ( 0, T ) E</a:t>
            </a:r>
            <a:r>
              <a:rPr lang="en-US" altLang="ja-JP" sz="1400" b="1" baseline="30000" smtClean="0"/>
              <a:t>T</a:t>
            </a:r>
            <a:r>
              <a:rPr lang="en-US" altLang="ja-JP" sz="1400" b="1" smtClean="0"/>
              <a:t>[ f ( T ) ]</a:t>
            </a:r>
            <a:endParaRPr kumimoji="1" lang="ja-JP" altLang="en-US" sz="1400" b="1"/>
          </a:p>
        </p:txBody>
      </p:sp>
      <p:sp>
        <p:nvSpPr>
          <p:cNvPr id="11" name="二方向矢印 10"/>
          <p:cNvSpPr/>
          <p:nvPr/>
        </p:nvSpPr>
        <p:spPr>
          <a:xfrm>
            <a:off x="8690033" y="4480864"/>
            <a:ext cx="1966696" cy="1916923"/>
          </a:xfrm>
          <a:prstGeom prst="leftUpArrow">
            <a:avLst>
              <a:gd name="adj1" fmla="val 9937"/>
              <a:gd name="adj2" fmla="val 9877"/>
              <a:gd name="adj3" fmla="val 3437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083086" y="4571023"/>
            <a:ext cx="23230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smtClean="0">
                <a:ln w="12700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Feynmann – Kac </a:t>
            </a:r>
          </a:p>
          <a:p>
            <a:r>
              <a:rPr lang="en-US" altLang="ja-JP" sz="2400" b="1" smtClean="0">
                <a:ln w="12700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formula</a:t>
            </a:r>
            <a:endParaRPr kumimoji="1" lang="ja-JP" altLang="en-US" sz="2400" b="1">
              <a:ln w="12700">
                <a:solidFill>
                  <a:schemeClr val="accent6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843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10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20109</TotalTime>
  <Words>353</Words>
  <Application>Microsoft Office PowerPoint</Application>
  <PresentationFormat>ワイド画面</PresentationFormat>
  <Paragraphs>93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ＭＳ Ｐゴシック</vt:lpstr>
      <vt:lpstr>Arial</vt:lpstr>
      <vt:lpstr>Broadway</vt:lpstr>
      <vt:lpstr>Calibri</vt:lpstr>
      <vt:lpstr>Calibri Light</vt:lpstr>
      <vt:lpstr>Cooper Black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hiramatsu yuji</dc:creator>
  <cp:lastModifiedBy>hiramatsu yuji</cp:lastModifiedBy>
  <cp:revision>69</cp:revision>
  <dcterms:created xsi:type="dcterms:W3CDTF">2015-05-04T11:35:25Z</dcterms:created>
  <dcterms:modified xsi:type="dcterms:W3CDTF">2015-05-20T14:01:54Z</dcterms:modified>
</cp:coreProperties>
</file>