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3"/>
  </p:notesMasterIdLst>
  <p:handoutMasterIdLst>
    <p:handoutMasterId r:id="rId24"/>
  </p:handout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364" autoAdjust="0"/>
  </p:normalViewPr>
  <p:slideViewPr>
    <p:cSldViewPr snapToGrid="0">
      <p:cViewPr varScale="1">
        <p:scale>
          <a:sx n="59" d="100"/>
          <a:sy n="59" d="100"/>
        </p:scale>
        <p:origin x="120" y="6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ssdadad</a:t>
            </a:r>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A08199-981D-4498-92EF-AC3778D475E2}" type="datetimeFigureOut">
              <a:rPr lang="en-US" smtClean="0"/>
              <a:t>5/7/2022</a:t>
            </a:fld>
            <a:endParaRPr lang="en-US"/>
          </a:p>
        </p:txBody>
      </p:sp>
      <p:sp>
        <p:nvSpPr>
          <p:cNvPr id="4" name="Marcador de pie de página 3"/>
          <p:cNvSpPr>
            <a:spLocks noGrp="1"/>
          </p:cNvSpPr>
          <p:nvPr>
            <p:ph type="ftr" sz="quarter" idx="2"/>
          </p:nvPr>
        </p:nvSpPr>
        <p:spPr>
          <a:xfrm>
            <a:off x="0" y="8281359"/>
            <a:ext cx="2971800" cy="862642"/>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7B042C-535A-498B-A0D3-8F848248E37F}" type="slidenum">
              <a:rPr lang="en-US" smtClean="0"/>
              <a:t>‹Nº›</a:t>
            </a:fld>
            <a:endParaRPr lang="en-US"/>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973" y="8374662"/>
            <a:ext cx="621102" cy="621102"/>
          </a:xfrm>
          <a:prstGeom prst="rect">
            <a:avLst/>
          </a:prstGeom>
        </p:spPr>
      </p:pic>
    </p:spTree>
    <p:extLst>
      <p:ext uri="{BB962C8B-B14F-4D97-AF65-F5344CB8AC3E}">
        <p14:creationId xmlns:p14="http://schemas.microsoft.com/office/powerpoint/2010/main" val="40843563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ssdadad</a:t>
            </a:r>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90F07-9BE9-4FB1-AA66-5D025F672F2C}" type="datetimeFigureOut">
              <a:rPr lang="en-US" smtClean="0"/>
              <a:t>5/7/2022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308F7-F637-4EC5-8454-1DA0D6CA6736}" type="slidenum">
              <a:rPr lang="en-US" smtClean="0"/>
              <a:t>‹Nº›</a:t>
            </a:fld>
            <a:endParaRPr lang="en-US"/>
          </a:p>
        </p:txBody>
      </p:sp>
    </p:spTree>
    <p:extLst>
      <p:ext uri="{BB962C8B-B14F-4D97-AF65-F5344CB8AC3E}">
        <p14:creationId xmlns:p14="http://schemas.microsoft.com/office/powerpoint/2010/main" val="8254612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457308F7-F637-4EC5-8454-1DA0D6CA6736}" type="slidenum">
              <a:rPr lang="en-US" smtClean="0"/>
              <a:t>1</a:t>
            </a:fld>
            <a:endParaRPr lang="en-US"/>
          </a:p>
        </p:txBody>
      </p:sp>
    </p:spTree>
    <p:extLst>
      <p:ext uri="{BB962C8B-B14F-4D97-AF65-F5344CB8AC3E}">
        <p14:creationId xmlns:p14="http://schemas.microsoft.com/office/powerpoint/2010/main" val="261822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457308F7-F637-4EC5-8454-1DA0D6CA6736}" type="slidenum">
              <a:rPr lang="en-US" smtClean="0"/>
              <a:t>6</a:t>
            </a:fld>
            <a:endParaRPr lang="en-US"/>
          </a:p>
        </p:txBody>
      </p:sp>
    </p:spTree>
    <p:extLst>
      <p:ext uri="{BB962C8B-B14F-4D97-AF65-F5344CB8AC3E}">
        <p14:creationId xmlns:p14="http://schemas.microsoft.com/office/powerpoint/2010/main" val="35817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457308F7-F637-4EC5-8454-1DA0D6CA6736}" type="slidenum">
              <a:rPr lang="en-US" smtClean="0"/>
              <a:t>19</a:t>
            </a:fld>
            <a:endParaRPr lang="en-US"/>
          </a:p>
        </p:txBody>
      </p:sp>
    </p:spTree>
    <p:extLst>
      <p:ext uri="{BB962C8B-B14F-4D97-AF65-F5344CB8AC3E}">
        <p14:creationId xmlns:p14="http://schemas.microsoft.com/office/powerpoint/2010/main" val="41415573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F971400-662C-47A1-A7A4-F8C41E2B1FFB}" type="datetime1">
              <a:rPr lang="en-US" smtClean="0"/>
              <a:t>5/7/2022</a:t>
            </a:fld>
            <a:endParaRPr lang="en-US" dirty="0"/>
          </a:p>
        </p:txBody>
      </p:sp>
      <p:sp>
        <p:nvSpPr>
          <p:cNvPr id="5" name="Footer Placeholder 4"/>
          <p:cNvSpPr>
            <a:spLocks noGrp="1"/>
          </p:cNvSpPr>
          <p:nvPr>
            <p:ph type="ftr" sz="quarter" idx="11"/>
          </p:nvPr>
        </p:nvSpPr>
        <p:spPr/>
        <p:txBody>
          <a:bodyPr/>
          <a:lstStyle/>
          <a:p>
            <a:r>
              <a:rPr lang="en-US" smtClean="0"/>
              <a:t>IITA 2022</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C017A4-275F-42BD-A34F-0F94732A802B}" type="datetime1">
              <a:rPr lang="en-US" smtClean="0"/>
              <a:t>5/7/2022</a:t>
            </a:fld>
            <a:endParaRPr lang="en-US" dirty="0"/>
          </a:p>
        </p:txBody>
      </p:sp>
      <p:sp>
        <p:nvSpPr>
          <p:cNvPr id="5" name="Footer Placeholder 4"/>
          <p:cNvSpPr>
            <a:spLocks noGrp="1"/>
          </p:cNvSpPr>
          <p:nvPr>
            <p:ph type="ftr" sz="quarter" idx="11"/>
          </p:nvPr>
        </p:nvSpPr>
        <p:spPr/>
        <p:txBody>
          <a:bodyPr/>
          <a:lstStyle/>
          <a:p>
            <a:r>
              <a:rPr lang="en-US" smtClean="0"/>
              <a:t>IITA 2022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EA54B01-F908-43D0-962A-60EE3A11A640}" type="datetime1">
              <a:rPr lang="en-US" smtClean="0"/>
              <a:t>5/7/2022</a:t>
            </a:fld>
            <a:endParaRPr lang="en-US" dirty="0"/>
          </a:p>
        </p:txBody>
      </p:sp>
      <p:sp>
        <p:nvSpPr>
          <p:cNvPr id="5" name="Footer Placeholder 4"/>
          <p:cNvSpPr>
            <a:spLocks noGrp="1"/>
          </p:cNvSpPr>
          <p:nvPr>
            <p:ph type="ftr" sz="quarter" idx="11"/>
          </p:nvPr>
        </p:nvSpPr>
        <p:spPr/>
        <p:txBody>
          <a:bodyPr/>
          <a:lstStyle/>
          <a:p>
            <a:r>
              <a:rPr lang="en-US" smtClean="0"/>
              <a:t>IITA 2022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93EF4EC-9452-48D6-A316-C68D43F0AF44}" type="datetime1">
              <a:rPr lang="en-US" smtClean="0"/>
              <a:t>5/7/2022</a:t>
            </a:fld>
            <a:endParaRPr lang="en-US" dirty="0"/>
          </a:p>
        </p:txBody>
      </p:sp>
      <p:sp>
        <p:nvSpPr>
          <p:cNvPr id="5" name="Footer Placeholder 4"/>
          <p:cNvSpPr>
            <a:spLocks noGrp="1"/>
          </p:cNvSpPr>
          <p:nvPr>
            <p:ph type="ftr" sz="quarter" idx="11"/>
          </p:nvPr>
        </p:nvSpPr>
        <p:spPr/>
        <p:txBody>
          <a:bodyPr/>
          <a:lstStyle/>
          <a:p>
            <a:r>
              <a:rPr lang="en-US" smtClean="0"/>
              <a:t>IITA 2022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6C5CB95C-5060-41A8-9B72-1BDA797E83D4}" type="datetime1">
              <a:rPr lang="en-US" smtClean="0"/>
              <a:t>5/7/2022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smtClean="0"/>
              <a:t>IITA 2022</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5560253-5CC2-4577-A37A-2CFA5FE7AD08}" type="datetime1">
              <a:rPr lang="en-US" smtClean="0"/>
              <a:t>5/7/2022</a:t>
            </a:fld>
            <a:endParaRPr lang="en-US" dirty="0"/>
          </a:p>
        </p:txBody>
      </p:sp>
      <p:sp>
        <p:nvSpPr>
          <p:cNvPr id="6" name="Footer Placeholder 5"/>
          <p:cNvSpPr>
            <a:spLocks noGrp="1"/>
          </p:cNvSpPr>
          <p:nvPr>
            <p:ph type="ftr" sz="quarter" idx="11"/>
          </p:nvPr>
        </p:nvSpPr>
        <p:spPr/>
        <p:txBody>
          <a:bodyPr/>
          <a:lstStyle/>
          <a:p>
            <a:r>
              <a:rPr lang="en-US" smtClean="0"/>
              <a:t>IITA 2022</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14F8D30-2B41-41DE-BC5E-F3DCD0132FA1}" type="datetime1">
              <a:rPr lang="en-US" smtClean="0"/>
              <a:t>5/7/2022</a:t>
            </a:fld>
            <a:endParaRPr lang="en-US" dirty="0"/>
          </a:p>
        </p:txBody>
      </p:sp>
      <p:sp>
        <p:nvSpPr>
          <p:cNvPr id="8" name="Footer Placeholder 7"/>
          <p:cNvSpPr>
            <a:spLocks noGrp="1"/>
          </p:cNvSpPr>
          <p:nvPr>
            <p:ph type="ftr" sz="quarter" idx="11"/>
          </p:nvPr>
        </p:nvSpPr>
        <p:spPr/>
        <p:txBody>
          <a:bodyPr/>
          <a:lstStyle/>
          <a:p>
            <a:r>
              <a:rPr lang="en-US" smtClean="0"/>
              <a:t>IITA 2022</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0866364-1DD6-48F5-B200-74D55141BB2E}" type="datetime1">
              <a:rPr lang="en-US" smtClean="0"/>
              <a:t>5/7/2022</a:t>
            </a:fld>
            <a:endParaRPr lang="en-US" dirty="0"/>
          </a:p>
        </p:txBody>
      </p:sp>
      <p:sp>
        <p:nvSpPr>
          <p:cNvPr id="4" name="Footer Placeholder 3"/>
          <p:cNvSpPr>
            <a:spLocks noGrp="1"/>
          </p:cNvSpPr>
          <p:nvPr>
            <p:ph type="ftr" sz="quarter" idx="11"/>
          </p:nvPr>
        </p:nvSpPr>
        <p:spPr/>
        <p:txBody>
          <a:bodyPr/>
          <a:lstStyle/>
          <a:p>
            <a:r>
              <a:rPr lang="en-US" smtClean="0"/>
              <a:t>IITA 2022</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767BC-F5AD-4855-8D5B-F2BB78C50923}" type="datetime1">
              <a:rPr lang="en-US" smtClean="0"/>
              <a:t>5/7/2022</a:t>
            </a:fld>
            <a:endParaRPr lang="en-US" dirty="0"/>
          </a:p>
        </p:txBody>
      </p:sp>
      <p:sp>
        <p:nvSpPr>
          <p:cNvPr id="3" name="Footer Placeholder 2"/>
          <p:cNvSpPr>
            <a:spLocks noGrp="1"/>
          </p:cNvSpPr>
          <p:nvPr>
            <p:ph type="ftr" sz="quarter" idx="11"/>
          </p:nvPr>
        </p:nvSpPr>
        <p:spPr/>
        <p:txBody>
          <a:bodyPr/>
          <a:lstStyle/>
          <a:p>
            <a:r>
              <a:rPr lang="en-US" smtClean="0"/>
              <a:t>IITA 2022</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BA16740-A635-41E4-B67D-57CC59B6542E}" type="datetime1">
              <a:rPr lang="en-US" smtClean="0"/>
              <a:t>5/7/2022</a:t>
            </a:fld>
            <a:endParaRPr lang="en-US" dirty="0"/>
          </a:p>
        </p:txBody>
      </p:sp>
      <p:sp>
        <p:nvSpPr>
          <p:cNvPr id="6" name="Footer Placeholder 5"/>
          <p:cNvSpPr>
            <a:spLocks noGrp="1"/>
          </p:cNvSpPr>
          <p:nvPr>
            <p:ph type="ftr" sz="quarter" idx="11"/>
          </p:nvPr>
        </p:nvSpPr>
        <p:spPr/>
        <p:txBody>
          <a:bodyPr/>
          <a:lstStyle/>
          <a:p>
            <a:r>
              <a:rPr lang="en-US" smtClean="0"/>
              <a:t>IITA 2022</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C9BBC44-D6BF-4823-8ABB-203F421F7D99}" type="datetime1">
              <a:rPr lang="en-US" smtClean="0"/>
              <a:t>5/7/2022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1E4AB7-963C-4800-96A0-FD0B24202109}" type="datetime1">
              <a:rPr lang="en-US" smtClean="0"/>
              <a:t>5/7/2022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IITA 2022</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584" r="-1" b="24062"/>
          <a:stretch/>
        </p:blipFill>
        <p:spPr>
          <a:xfrm>
            <a:off x="307675" y="5717744"/>
            <a:ext cx="1263087" cy="953588"/>
          </a:xfrm>
          <a:prstGeom prst="rect">
            <a:avLst/>
          </a:prstGeom>
        </p:spPr>
      </p:pic>
      <p:sp>
        <p:nvSpPr>
          <p:cNvPr id="2" name="Título 1"/>
          <p:cNvSpPr>
            <a:spLocks noGrp="1"/>
          </p:cNvSpPr>
          <p:nvPr>
            <p:ph type="ctrTitle"/>
          </p:nvPr>
        </p:nvSpPr>
        <p:spPr>
          <a:xfrm>
            <a:off x="939218" y="1634697"/>
            <a:ext cx="11055927" cy="3035808"/>
          </a:xfrm>
        </p:spPr>
        <p:txBody>
          <a:bodyPr/>
          <a:lstStyle/>
          <a:p>
            <a:r>
              <a:rPr lang="es-MX" sz="6600" dirty="0" smtClean="0"/>
              <a:t>Estructuras de Control</a:t>
            </a:r>
            <a:r>
              <a:rPr lang="es-MX" dirty="0" smtClean="0"/>
              <a:t/>
            </a:r>
            <a:br>
              <a:rPr lang="es-MX" dirty="0" smtClean="0"/>
            </a:br>
            <a:r>
              <a:rPr lang="es-MX" dirty="0" smtClean="0"/>
              <a:t>Funciones</a:t>
            </a:r>
            <a:endParaRPr lang="en-US" dirty="0"/>
          </a:p>
        </p:txBody>
      </p:sp>
      <p:sp>
        <p:nvSpPr>
          <p:cNvPr id="3" name="Subtítulo 2"/>
          <p:cNvSpPr>
            <a:spLocks noGrp="1"/>
          </p:cNvSpPr>
          <p:nvPr>
            <p:ph type="subTitle" idx="1"/>
          </p:nvPr>
        </p:nvSpPr>
        <p:spPr>
          <a:xfrm>
            <a:off x="939219" y="4468031"/>
            <a:ext cx="7891272" cy="404949"/>
          </a:xfrm>
        </p:spPr>
        <p:txBody>
          <a:bodyPr/>
          <a:lstStyle/>
          <a:p>
            <a:r>
              <a:rPr lang="es-MX" dirty="0" smtClean="0"/>
              <a:t>Nicolás Hussein</a:t>
            </a:r>
            <a:endParaRPr lang="en-US" dirty="0"/>
          </a:p>
        </p:txBody>
      </p:sp>
      <p:sp>
        <p:nvSpPr>
          <p:cNvPr id="4" name="Marcador de pie de página 3"/>
          <p:cNvSpPr>
            <a:spLocks noGrp="1"/>
          </p:cNvSpPr>
          <p:nvPr>
            <p:ph type="ftr" sz="quarter" idx="11"/>
          </p:nvPr>
        </p:nvSpPr>
        <p:spPr>
          <a:xfrm>
            <a:off x="194636" y="5717744"/>
            <a:ext cx="2840473" cy="966650"/>
          </a:xfrm>
        </p:spPr>
        <p:txBody>
          <a:bodyPr/>
          <a:lstStyle/>
          <a:p>
            <a:pPr algn="r"/>
            <a:r>
              <a:rPr lang="en-US" sz="1800" dirty="0" smtClean="0"/>
              <a:t>IITA 2022</a:t>
            </a:r>
            <a:endParaRPr lang="en-US" sz="1800" dirty="0"/>
          </a:p>
        </p:txBody>
      </p:sp>
    </p:spTree>
    <p:extLst>
      <p:ext uri="{BB962C8B-B14F-4D97-AF65-F5344CB8AC3E}">
        <p14:creationId xmlns:p14="http://schemas.microsoft.com/office/powerpoint/2010/main" val="2156850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AR" dirty="0" smtClean="0"/>
              <a:t>Existen los llamados condicionales con evaluación al </a:t>
            </a:r>
            <a:r>
              <a:rPr lang="es-AR" u="sng" dirty="0" smtClean="0">
                <a:solidFill>
                  <a:schemeClr val="accent1">
                    <a:lumMod val="75000"/>
                  </a:schemeClr>
                </a:solidFill>
                <a:effectLst>
                  <a:outerShdw blurRad="38100" dist="38100" dir="2700000" algn="tl">
                    <a:srgbClr val="000000">
                      <a:alpha val="43137"/>
                    </a:srgbClr>
                  </a:outerShdw>
                </a:effectLst>
              </a:rPr>
              <a:t>principio</a:t>
            </a:r>
            <a:r>
              <a:rPr lang="es-AR" dirty="0" smtClean="0"/>
              <a:t>:</a:t>
            </a:r>
          </a:p>
          <a:p>
            <a:pPr marL="274320" lvl="1" indent="0">
              <a:buNone/>
            </a:pPr>
            <a:r>
              <a:rPr lang="es-AR" dirty="0" err="1" smtClean="0">
                <a:latin typeface="Consolas" panose="020B0609020204030204" pitchFamily="49" charset="0"/>
              </a:rPr>
              <a:t>while</a:t>
            </a:r>
            <a:r>
              <a:rPr lang="es-AR" dirty="0" smtClean="0">
                <a:latin typeface="Consolas" panose="020B0609020204030204" pitchFamily="49" charset="0"/>
              </a:rPr>
              <a:t> condición:</a:t>
            </a:r>
          </a:p>
          <a:p>
            <a:pPr marL="274320" lvl="1" indent="0">
              <a:buNone/>
            </a:pPr>
            <a:r>
              <a:rPr lang="es-AR" dirty="0">
                <a:latin typeface="Consolas" panose="020B0609020204030204" pitchFamily="49" charset="0"/>
              </a:rPr>
              <a:t>	</a:t>
            </a:r>
            <a:r>
              <a:rPr lang="es-AR" dirty="0" smtClean="0">
                <a:latin typeface="Consolas" panose="020B0609020204030204" pitchFamily="49" charset="0"/>
              </a:rPr>
              <a:t>Lista de instrucciones</a:t>
            </a:r>
            <a:endParaRPr lang="en-US" dirty="0" smtClean="0">
              <a:latin typeface="Consolas" panose="020B0609020204030204" pitchFamily="49" charset="0"/>
            </a:endParaRPr>
          </a:p>
          <a:p>
            <a:pPr marL="274320" lvl="1" indent="0">
              <a:buNone/>
            </a:pPr>
            <a:endParaRPr lang="es-AR" dirty="0"/>
          </a:p>
          <a:p>
            <a:pPr marL="274320" lvl="1" indent="0">
              <a:buNone/>
            </a:pPr>
            <a:r>
              <a:rPr lang="es-AR" dirty="0" smtClean="0">
                <a:sym typeface="Wingdings" panose="05000000000000000000" pitchFamily="2" charset="2"/>
              </a:rPr>
              <a:t>Ejecuta el ciclo </a:t>
            </a:r>
            <a:r>
              <a:rPr lang="es-AR" b="1" dirty="0">
                <a:solidFill>
                  <a:srgbClr val="FF0000"/>
                </a:solidFill>
                <a:sym typeface="Wingdings" panose="05000000000000000000" pitchFamily="2" charset="2"/>
              </a:rPr>
              <a:t>MIENTRAS</a:t>
            </a:r>
            <a:r>
              <a:rPr lang="es-AR" dirty="0" smtClean="0">
                <a:sym typeface="Wingdings" panose="05000000000000000000" pitchFamily="2" charset="2"/>
              </a:rPr>
              <a:t> la condición sea verdadera</a:t>
            </a:r>
          </a:p>
          <a:p>
            <a:pPr marL="274320" lvl="1" indent="0">
              <a:buNone/>
            </a:pPr>
            <a:endParaRPr lang="es-AR" dirty="0" smtClean="0"/>
          </a:p>
        </p:txBody>
      </p:sp>
      <p:sp>
        <p:nvSpPr>
          <p:cNvPr id="6" name="Título 1"/>
          <p:cNvSpPr>
            <a:spLocks noGrp="1"/>
          </p:cNvSpPr>
          <p:nvPr>
            <p:ph type="title"/>
          </p:nvPr>
        </p:nvSpPr>
        <p:spPr/>
        <p:txBody>
          <a:bodyPr>
            <a:normAutofit/>
          </a:bodyPr>
          <a:lstStyle/>
          <a:p>
            <a:r>
              <a:rPr lang="es-AR" dirty="0"/>
              <a:t>Estructura de Control</a:t>
            </a:r>
            <a:br>
              <a:rPr lang="es-AR" dirty="0"/>
            </a:br>
            <a:r>
              <a:rPr lang="es-AR" dirty="0" smtClean="0"/>
              <a:t>	Repetitiva</a:t>
            </a:r>
            <a:endParaRPr lang="en-US" dirty="0"/>
          </a:p>
        </p:txBody>
      </p:sp>
      <p:pic>
        <p:nvPicPr>
          <p:cNvPr id="7" name="Imagen 6"/>
          <p:cNvPicPr>
            <a:picLocks noChangeAspect="1"/>
          </p:cNvPicPr>
          <p:nvPr/>
        </p:nvPicPr>
        <p:blipFill>
          <a:blip r:embed="rId2"/>
          <a:stretch>
            <a:fillRect/>
          </a:stretch>
        </p:blipFill>
        <p:spPr>
          <a:xfrm>
            <a:off x="4482284" y="3941553"/>
            <a:ext cx="2528115" cy="1721271"/>
          </a:xfrm>
          <a:prstGeom prst="rect">
            <a:avLst/>
          </a:prstGeom>
        </p:spPr>
      </p:pic>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9"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pic>
        <p:nvPicPr>
          <p:cNvPr id="10" name="Picture 2" descr="Archivo:Visual Studio Code 1.35 icon.svg - Wikipedia, la enciclopedia lib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332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AR" dirty="0"/>
              <a:t>Existen los llamados condicionales con evaluación al </a:t>
            </a:r>
            <a:r>
              <a:rPr lang="es-AR" u="sng" dirty="0" smtClean="0">
                <a:solidFill>
                  <a:schemeClr val="accent1">
                    <a:lumMod val="75000"/>
                  </a:schemeClr>
                </a:solidFill>
                <a:effectLst>
                  <a:outerShdw blurRad="38100" dist="38100" dir="2700000" algn="tl">
                    <a:srgbClr val="000000">
                      <a:alpha val="43137"/>
                    </a:srgbClr>
                  </a:outerShdw>
                </a:effectLst>
              </a:rPr>
              <a:t>final:</a:t>
            </a:r>
          </a:p>
          <a:p>
            <a:pPr marL="0" indent="0">
              <a:buNone/>
            </a:pPr>
            <a:endParaRPr lang="es-AR" dirty="0"/>
          </a:p>
        </p:txBody>
      </p:sp>
      <p:sp>
        <p:nvSpPr>
          <p:cNvPr id="6" name="Título 1"/>
          <p:cNvSpPr>
            <a:spLocks noGrp="1"/>
          </p:cNvSpPr>
          <p:nvPr>
            <p:ph type="title"/>
          </p:nvPr>
        </p:nvSpPr>
        <p:spPr/>
        <p:txBody>
          <a:bodyPr>
            <a:normAutofit/>
          </a:bodyPr>
          <a:lstStyle/>
          <a:p>
            <a:r>
              <a:rPr lang="es-AR" dirty="0"/>
              <a:t>Estructura de Control</a:t>
            </a:r>
            <a:br>
              <a:rPr lang="es-AR" dirty="0"/>
            </a:br>
            <a:r>
              <a:rPr lang="es-AR" dirty="0" smtClean="0"/>
              <a:t>	Repetitiva</a:t>
            </a:r>
            <a:endParaRPr lang="en-US" dirty="0"/>
          </a:p>
        </p:txBody>
      </p:sp>
      <p:sp>
        <p:nvSpPr>
          <p:cNvPr id="9" name="Rectángulo 8"/>
          <p:cNvSpPr/>
          <p:nvPr/>
        </p:nvSpPr>
        <p:spPr>
          <a:xfrm>
            <a:off x="1953491" y="2523944"/>
            <a:ext cx="6096000" cy="1200329"/>
          </a:xfrm>
          <a:prstGeom prst="rect">
            <a:avLst/>
          </a:prstGeom>
        </p:spPr>
        <p:txBody>
          <a:bodyPr>
            <a:spAutoFit/>
          </a:bodyPr>
          <a:lstStyle/>
          <a:p>
            <a:pPr marL="274320" lvl="1" indent="0">
              <a:buNone/>
            </a:pPr>
            <a:r>
              <a:rPr lang="es-AR" dirty="0" err="1">
                <a:latin typeface="Consolas" panose="020B0609020204030204" pitchFamily="49" charset="0"/>
              </a:rPr>
              <a:t>while</a:t>
            </a:r>
            <a:r>
              <a:rPr lang="es-AR" dirty="0">
                <a:latin typeface="Consolas" panose="020B0609020204030204" pitchFamily="49" charset="0"/>
              </a:rPr>
              <a:t> </a:t>
            </a:r>
            <a:r>
              <a:rPr lang="es-AR" dirty="0" smtClean="0">
                <a:latin typeface="Consolas" panose="020B0609020204030204" pitchFamily="49" charset="0"/>
              </a:rPr>
              <a:t>True:</a:t>
            </a:r>
            <a:endParaRPr lang="es-AR" dirty="0">
              <a:latin typeface="Consolas" panose="020B0609020204030204" pitchFamily="49" charset="0"/>
            </a:endParaRPr>
          </a:p>
          <a:p>
            <a:pPr marL="274320" lvl="1" indent="0">
              <a:buNone/>
            </a:pPr>
            <a:r>
              <a:rPr lang="es-AR" dirty="0">
                <a:latin typeface="Consolas" panose="020B0609020204030204" pitchFamily="49" charset="0"/>
              </a:rPr>
              <a:t>	Lista de </a:t>
            </a:r>
            <a:r>
              <a:rPr lang="es-AR" dirty="0" smtClean="0">
                <a:latin typeface="Consolas" panose="020B0609020204030204" pitchFamily="49" charset="0"/>
              </a:rPr>
              <a:t>instrucciones</a:t>
            </a:r>
          </a:p>
          <a:p>
            <a:pPr marL="274320" lvl="1" indent="0">
              <a:buNone/>
            </a:pPr>
            <a:r>
              <a:rPr lang="es-AR" dirty="0">
                <a:latin typeface="Consolas" panose="020B0609020204030204" pitchFamily="49" charset="0"/>
              </a:rPr>
              <a:t>	</a:t>
            </a:r>
            <a:r>
              <a:rPr lang="es-AR" dirty="0" smtClean="0">
                <a:latin typeface="Consolas" panose="020B0609020204030204" pitchFamily="49" charset="0"/>
              </a:rPr>
              <a:t>if </a:t>
            </a:r>
            <a:r>
              <a:rPr lang="es-AR" dirty="0" err="1" smtClean="0">
                <a:latin typeface="Consolas" panose="020B0609020204030204" pitchFamily="49" charset="0"/>
              </a:rPr>
              <a:t>condicion</a:t>
            </a:r>
            <a:r>
              <a:rPr lang="es-AR" dirty="0" smtClean="0">
                <a:latin typeface="Consolas" panose="020B0609020204030204" pitchFamily="49" charset="0"/>
              </a:rPr>
              <a:t>:</a:t>
            </a:r>
          </a:p>
          <a:p>
            <a:pPr marL="274320" lvl="1" indent="0">
              <a:buNone/>
            </a:pPr>
            <a:r>
              <a:rPr lang="es-AR" dirty="0">
                <a:latin typeface="Consolas" panose="020B0609020204030204" pitchFamily="49" charset="0"/>
              </a:rPr>
              <a:t>	</a:t>
            </a:r>
            <a:r>
              <a:rPr lang="es-AR" dirty="0" smtClean="0">
                <a:latin typeface="Consolas" panose="020B0609020204030204" pitchFamily="49" charset="0"/>
              </a:rPr>
              <a:t>	break</a:t>
            </a:r>
          </a:p>
        </p:txBody>
      </p:sp>
      <p:sp>
        <p:nvSpPr>
          <p:cNvPr id="10" name="Rectángulo 9"/>
          <p:cNvSpPr/>
          <p:nvPr/>
        </p:nvSpPr>
        <p:spPr>
          <a:xfrm>
            <a:off x="1203959" y="3680110"/>
            <a:ext cx="9924289" cy="646331"/>
          </a:xfrm>
          <a:prstGeom prst="rect">
            <a:avLst/>
          </a:prstGeom>
        </p:spPr>
        <p:txBody>
          <a:bodyPr wrap="square">
            <a:spAutoFit/>
          </a:bodyPr>
          <a:lstStyle/>
          <a:p>
            <a:pPr marL="274320" lvl="1" indent="0">
              <a:buNone/>
            </a:pPr>
            <a:r>
              <a:rPr lang="es-AR" dirty="0">
                <a:sym typeface="Wingdings" panose="05000000000000000000" pitchFamily="2" charset="2"/>
              </a:rPr>
              <a:t>Ejecuta el ciclo </a:t>
            </a:r>
            <a:r>
              <a:rPr lang="es-AR" b="1" dirty="0" smtClean="0">
                <a:solidFill>
                  <a:srgbClr val="FF0000"/>
                </a:solidFill>
                <a:sym typeface="Wingdings" panose="05000000000000000000" pitchFamily="2" charset="2"/>
              </a:rPr>
              <a:t>HASTA</a:t>
            </a:r>
            <a:r>
              <a:rPr lang="es-AR" dirty="0" smtClean="0">
                <a:sym typeface="Wingdings" panose="05000000000000000000" pitchFamily="2" charset="2"/>
              </a:rPr>
              <a:t> que </a:t>
            </a:r>
            <a:r>
              <a:rPr lang="es-AR" dirty="0">
                <a:sym typeface="Wingdings" panose="05000000000000000000" pitchFamily="2" charset="2"/>
              </a:rPr>
              <a:t>la condición sea </a:t>
            </a:r>
            <a:r>
              <a:rPr lang="es-AR" dirty="0" smtClean="0">
                <a:sym typeface="Wingdings" panose="05000000000000000000" pitchFamily="2" charset="2"/>
              </a:rPr>
              <a:t>verdadera. </a:t>
            </a:r>
          </a:p>
          <a:p>
            <a:pPr marL="274320" lvl="1" indent="0">
              <a:buNone/>
            </a:pPr>
            <a:r>
              <a:rPr lang="es-AR" dirty="0" smtClean="0">
                <a:sym typeface="Wingdings" panose="05000000000000000000" pitchFamily="2" charset="2"/>
              </a:rPr>
              <a:t>El ciclo se ejecuta por lo menos una vez</a:t>
            </a:r>
            <a:endParaRPr lang="es-AR" dirty="0">
              <a:sym typeface="Wingdings" panose="05000000000000000000" pitchFamily="2" charset="2"/>
            </a:endParaRPr>
          </a:p>
        </p:txBody>
      </p:sp>
      <p:pic>
        <p:nvPicPr>
          <p:cNvPr id="11" name="Imagen 10"/>
          <p:cNvPicPr>
            <a:picLocks noChangeAspect="1"/>
          </p:cNvPicPr>
          <p:nvPr/>
        </p:nvPicPr>
        <p:blipFill>
          <a:blip r:embed="rId2"/>
          <a:stretch>
            <a:fillRect/>
          </a:stretch>
        </p:blipFill>
        <p:spPr>
          <a:xfrm>
            <a:off x="8590044" y="1609214"/>
            <a:ext cx="2829150" cy="3046777"/>
          </a:xfrm>
          <a:prstGeom prst="rect">
            <a:avLst/>
          </a:prstGeom>
        </p:spPr>
      </p:pic>
      <p:pic>
        <p:nvPicPr>
          <p:cNvPr id="12" name="Imagen 11"/>
          <p:cNvPicPr>
            <a:picLocks noChangeAspect="1"/>
          </p:cNvPicPr>
          <p:nvPr/>
        </p:nvPicPr>
        <p:blipFill rotWithShape="1">
          <a:blip r:embed="rId3">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13"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pic>
        <p:nvPicPr>
          <p:cNvPr id="14" name="Picture 2" descr="Archivo:Visual Studio Code 1.35 icon.svg - Wikipedia, la enciclopedia lib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379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 practicar un poco…</a:t>
            </a:r>
            <a:endParaRPr lang="en-US" dirty="0"/>
          </a:p>
        </p:txBody>
      </p:sp>
      <p:sp>
        <p:nvSpPr>
          <p:cNvPr id="3" name="Marcador de contenido 2"/>
          <p:cNvSpPr>
            <a:spLocks noGrp="1"/>
          </p:cNvSpPr>
          <p:nvPr>
            <p:ph idx="1"/>
          </p:nvPr>
        </p:nvSpPr>
        <p:spPr/>
        <p:txBody>
          <a:bodyPr/>
          <a:lstStyle/>
          <a:p>
            <a:r>
              <a:rPr lang="es-AR" dirty="0" smtClean="0">
                <a:sym typeface="Wingdings" panose="05000000000000000000" pitchFamily="2" charset="2"/>
              </a:rPr>
              <a:t>1. </a:t>
            </a:r>
            <a:r>
              <a:rPr lang="es-ES" dirty="0"/>
              <a:t>Solicitar al usuario un número de cliente. Si el número es el 1000, imprimir "Ganaste un </a:t>
            </a:r>
            <a:r>
              <a:rPr lang="es-ES" dirty="0" smtClean="0"/>
              <a:t>premio“</a:t>
            </a:r>
          </a:p>
          <a:p>
            <a:endParaRPr lang="es-ES" dirty="0"/>
          </a:p>
          <a:p>
            <a:r>
              <a:rPr lang="es-ES" dirty="0" smtClean="0"/>
              <a:t>2. </a:t>
            </a:r>
            <a:r>
              <a:rPr lang="es-ES" dirty="0"/>
              <a:t>Solicitar al usuario que ingrese dos números y mostrar cuál de los dos es menor. No considerar el caso en que ambos números son iguales</a:t>
            </a:r>
            <a:r>
              <a:rPr lang="es-ES" dirty="0" smtClean="0"/>
              <a:t>.</a:t>
            </a:r>
          </a:p>
          <a:p>
            <a:endParaRPr lang="es-ES" dirty="0"/>
          </a:p>
          <a:p>
            <a:r>
              <a:rPr lang="es-ES" dirty="0" smtClean="0"/>
              <a:t>Crear un ciclo infinito, es decir, un ciclo que nunca termina (las instrucciones dentro del ciclo quedan a criterio de cada uno)</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Tree>
    <p:extLst>
      <p:ext uri="{BB962C8B-B14F-4D97-AF65-F5344CB8AC3E}">
        <p14:creationId xmlns:p14="http://schemas.microsoft.com/office/powerpoint/2010/main" val="4207921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 practicar un poco…</a:t>
            </a:r>
            <a:endParaRPr lang="en-US" dirty="0"/>
          </a:p>
        </p:txBody>
      </p:sp>
      <p:sp>
        <p:nvSpPr>
          <p:cNvPr id="3" name="Marcador de contenido 2"/>
          <p:cNvSpPr>
            <a:spLocks noGrp="1"/>
          </p:cNvSpPr>
          <p:nvPr>
            <p:ph idx="1"/>
          </p:nvPr>
        </p:nvSpPr>
        <p:spPr/>
        <p:txBody>
          <a:bodyPr/>
          <a:lstStyle/>
          <a:p>
            <a:pPr marL="0" indent="0">
              <a:buNone/>
            </a:pPr>
            <a:r>
              <a:rPr lang="es-ES" dirty="0" smtClean="0"/>
              <a:t>4. Escriba </a:t>
            </a:r>
            <a:r>
              <a:rPr lang="es-ES" dirty="0"/>
              <a:t>un programa que pregunte una y otra vez si desea terminar el programa, salvo si se contesta exactamente SI (en mayúsculas </a:t>
            </a:r>
            <a:r>
              <a:rPr lang="es-ES" dirty="0" smtClean="0"/>
              <a:t>y </a:t>
            </a:r>
            <a:r>
              <a:rPr lang="es-ES" dirty="0"/>
              <a:t>sin tilde</a:t>
            </a:r>
            <a:r>
              <a:rPr lang="es-ES" dirty="0" smtClean="0"/>
              <a:t>).</a:t>
            </a:r>
          </a:p>
          <a:p>
            <a:pPr marL="0" indent="0">
              <a:buNone/>
            </a:pPr>
            <a:endParaRPr lang="es-ES" dirty="0"/>
          </a:p>
          <a:p>
            <a:pPr marL="0" indent="0">
              <a:buNone/>
            </a:pPr>
            <a:r>
              <a:rPr lang="es-ES" dirty="0" smtClean="0"/>
              <a:t>5. </a:t>
            </a:r>
            <a:r>
              <a:rPr lang="es-ES" dirty="0"/>
              <a:t>Haz una tabla de multiplicar utilizando el ciclo </a:t>
            </a:r>
            <a:r>
              <a:rPr lang="es-ES" dirty="0" smtClean="0"/>
              <a:t>‘for’</a:t>
            </a:r>
            <a:endParaRPr lang="es-ES" dirty="0"/>
          </a:p>
          <a:p>
            <a:pPr marL="0" indent="0">
              <a:buNone/>
            </a:pPr>
            <a:endParaRPr lang="es-AR" dirty="0" smtClean="0"/>
          </a:p>
          <a:p>
            <a:pPr marL="0" indent="0">
              <a:buNone/>
            </a:pPr>
            <a:r>
              <a:rPr lang="es-AR" dirty="0" smtClean="0"/>
              <a:t>6. </a:t>
            </a:r>
            <a:r>
              <a:rPr lang="es-ES" dirty="0"/>
              <a:t>Cree un bucle que sume los números del 100 al 200</a:t>
            </a:r>
          </a:p>
          <a:p>
            <a:pPr marL="0" indent="0">
              <a:buNone/>
            </a:pP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Tree>
    <p:extLst>
      <p:ext uri="{BB962C8B-B14F-4D97-AF65-F5344CB8AC3E}">
        <p14:creationId xmlns:p14="http://schemas.microsoft.com/office/powerpoint/2010/main" val="1099404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7981" y="343065"/>
            <a:ext cx="10058400" cy="1609344"/>
          </a:xfrm>
        </p:spPr>
        <p:txBody>
          <a:bodyPr/>
          <a:lstStyle/>
          <a:p>
            <a:r>
              <a:rPr lang="es-AR" dirty="0" smtClean="0"/>
              <a:t>FUNCIONES</a:t>
            </a:r>
            <a:endParaRPr lang="en-US" dirty="0"/>
          </a:p>
        </p:txBody>
      </p:sp>
      <p:sp>
        <p:nvSpPr>
          <p:cNvPr id="3" name="Marcador de contenido 2"/>
          <p:cNvSpPr>
            <a:spLocks noGrp="1"/>
          </p:cNvSpPr>
          <p:nvPr>
            <p:ph idx="1"/>
          </p:nvPr>
        </p:nvSpPr>
        <p:spPr>
          <a:xfrm>
            <a:off x="1229820" y="1680014"/>
            <a:ext cx="10058400" cy="4050792"/>
          </a:xfrm>
        </p:spPr>
        <p:txBody>
          <a:bodyPr/>
          <a:lstStyle/>
          <a:p>
            <a:r>
              <a:rPr lang="es-ES" sz="2400" dirty="0"/>
              <a:t>La definición de funciones se realiza mediante la instrucción </a:t>
            </a:r>
            <a:r>
              <a:rPr lang="es-ES" sz="2400" dirty="0" err="1">
                <a:solidFill>
                  <a:srgbClr val="0000CC"/>
                </a:solidFill>
                <a:effectLst>
                  <a:outerShdw blurRad="38100" dist="38100" dir="2700000" algn="tl">
                    <a:srgbClr val="000000">
                      <a:alpha val="43137"/>
                    </a:srgbClr>
                  </a:outerShdw>
                </a:effectLst>
              </a:rPr>
              <a:t>def</a:t>
            </a:r>
            <a:r>
              <a:rPr lang="es-ES" sz="2400" dirty="0"/>
              <a:t> más un nombre de función descriptivo -para el cuál, aplican las mismas reglas que para el nombre de las variables- seguido de paréntesis de apertura y cierre. </a:t>
            </a:r>
            <a:endParaRPr lang="es-ES" sz="2400" dirty="0" smtClean="0"/>
          </a:p>
          <a:p>
            <a:r>
              <a:rPr lang="es-ES" sz="2400" dirty="0" smtClean="0"/>
              <a:t>Como </a:t>
            </a:r>
            <a:r>
              <a:rPr lang="es-ES" sz="2400" dirty="0"/>
              <a:t>toda </a:t>
            </a:r>
            <a:r>
              <a:rPr lang="es-ES" sz="2400" u="sng" dirty="0"/>
              <a:t>estructura de control </a:t>
            </a:r>
            <a:r>
              <a:rPr lang="es-ES" sz="2400" dirty="0"/>
              <a:t>en Python, la definición de la función finaliza con dos puntos (:) y el algoritmo que la compone, irá </a:t>
            </a:r>
            <a:r>
              <a:rPr lang="es-ES" sz="2400" dirty="0" err="1" smtClean="0"/>
              <a:t>identado</a:t>
            </a:r>
            <a:r>
              <a:rPr lang="es-ES" sz="2400" dirty="0" smtClean="0"/>
              <a:t>: </a:t>
            </a:r>
          </a:p>
          <a:p>
            <a:pPr marL="0" indent="0">
              <a:buNone/>
            </a:pPr>
            <a:r>
              <a:rPr lang="es-ES" dirty="0">
                <a:latin typeface="Consolas" panose="020B0609020204030204" pitchFamily="49" charset="0"/>
              </a:rPr>
              <a:t>	</a:t>
            </a:r>
            <a:r>
              <a:rPr lang="es-ES" dirty="0" err="1" smtClean="0">
                <a:latin typeface="Consolas" panose="020B0609020204030204" pitchFamily="49" charset="0"/>
              </a:rPr>
              <a:t>def</a:t>
            </a:r>
            <a:r>
              <a:rPr lang="es-ES" dirty="0" smtClean="0">
                <a:latin typeface="Consolas" panose="020B0609020204030204" pitchFamily="49" charset="0"/>
              </a:rPr>
              <a:t> </a:t>
            </a:r>
            <a:r>
              <a:rPr lang="es-ES" dirty="0" err="1">
                <a:latin typeface="Consolas" panose="020B0609020204030204" pitchFamily="49" charset="0"/>
              </a:rPr>
              <a:t>mi_funcion</a:t>
            </a:r>
            <a:r>
              <a:rPr lang="es-ES" dirty="0">
                <a:latin typeface="Consolas" panose="020B0609020204030204" pitchFamily="49" charset="0"/>
              </a:rPr>
              <a:t>(): </a:t>
            </a:r>
            <a:endParaRPr lang="es-ES" dirty="0" smtClean="0">
              <a:latin typeface="Consolas" panose="020B0609020204030204" pitchFamily="49" charset="0"/>
            </a:endParaRPr>
          </a:p>
          <a:p>
            <a:pPr marL="0" indent="0">
              <a:buNone/>
            </a:pPr>
            <a:r>
              <a:rPr lang="es-ES" dirty="0">
                <a:latin typeface="Consolas" panose="020B0609020204030204" pitchFamily="49" charset="0"/>
              </a:rPr>
              <a:t>	</a:t>
            </a:r>
            <a:r>
              <a:rPr lang="es-ES" dirty="0" smtClean="0">
                <a:latin typeface="Consolas" panose="020B0609020204030204" pitchFamily="49" charset="0"/>
              </a:rPr>
              <a:t>	# </a:t>
            </a:r>
            <a:r>
              <a:rPr lang="es-ES" dirty="0">
                <a:latin typeface="Consolas" panose="020B0609020204030204" pitchFamily="49" charset="0"/>
              </a:rPr>
              <a:t>aquí el </a:t>
            </a:r>
            <a:r>
              <a:rPr lang="es-ES" dirty="0" smtClean="0">
                <a:latin typeface="Consolas" panose="020B0609020204030204" pitchFamily="49" charset="0"/>
              </a:rPr>
              <a:t>algoritmo</a:t>
            </a:r>
          </a:p>
          <a:p>
            <a:pPr marL="0" indent="0">
              <a:buNone/>
            </a:pPr>
            <a:endParaRPr lang="es-ES" dirty="0">
              <a:latin typeface="Consolas" panose="020B0609020204030204" pitchFamily="49" charset="0"/>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Tree>
    <p:extLst>
      <p:ext uri="{BB962C8B-B14F-4D97-AF65-F5344CB8AC3E}">
        <p14:creationId xmlns:p14="http://schemas.microsoft.com/office/powerpoint/2010/main" val="917638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7957" y="1193153"/>
            <a:ext cx="10058400" cy="4050792"/>
          </a:xfrm>
        </p:spPr>
        <p:txBody>
          <a:bodyPr/>
          <a:lstStyle/>
          <a:p>
            <a:r>
              <a:rPr lang="es-ES" dirty="0">
                <a:solidFill>
                  <a:srgbClr val="FF0000"/>
                </a:solidFill>
              </a:rPr>
              <a:t>Atención!</a:t>
            </a:r>
            <a:r>
              <a:rPr lang="es-ES" dirty="0"/>
              <a:t> </a:t>
            </a:r>
            <a:r>
              <a:rPr lang="es-ES" dirty="0">
                <a:sym typeface="Wingdings" panose="05000000000000000000" pitchFamily="2" charset="2"/>
              </a:rPr>
              <a:t> </a:t>
            </a:r>
            <a:r>
              <a:rPr lang="es-ES" dirty="0"/>
              <a:t>Una función, no es ejecutada hasta tanto no sea invocada. Para invocar una función, simplemente se la llama por su nombre</a:t>
            </a:r>
            <a:endParaRPr lang="en-US" dirty="0"/>
          </a:p>
          <a:p>
            <a:endParaRPr lang="es-AR" dirty="0" smtClean="0"/>
          </a:p>
          <a:p>
            <a:endParaRPr lang="es-AR" dirty="0" smtClean="0"/>
          </a:p>
          <a:p>
            <a:endParaRPr lang="es-AR" dirty="0"/>
          </a:p>
          <a:p>
            <a:endParaRPr lang="es-AR" dirty="0" smtClean="0"/>
          </a:p>
          <a:p>
            <a:r>
              <a:rPr lang="es-AR" dirty="0" smtClean="0"/>
              <a:t>Cuando una función haga un </a:t>
            </a:r>
            <a:r>
              <a:rPr lang="es-AR" b="1" dirty="0" smtClean="0">
                <a:solidFill>
                  <a:schemeClr val="accent2"/>
                </a:solidFill>
              </a:rPr>
              <a:t>retorno de datos</a:t>
            </a:r>
            <a:r>
              <a:rPr lang="es-AR" b="1" dirty="0" smtClean="0"/>
              <a:t>, estos pueden asignarse a una variable:</a:t>
            </a:r>
          </a:p>
          <a:p>
            <a:pPr marL="0" indent="0">
              <a:buNone/>
            </a:pP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
        <p:nvSpPr>
          <p:cNvPr id="7" name="Título 1"/>
          <p:cNvSpPr>
            <a:spLocks noGrp="1"/>
          </p:cNvSpPr>
          <p:nvPr>
            <p:ph type="title"/>
          </p:nvPr>
        </p:nvSpPr>
        <p:spPr>
          <a:xfrm>
            <a:off x="194636" y="-169554"/>
            <a:ext cx="10058400" cy="1609344"/>
          </a:xfrm>
        </p:spPr>
        <p:txBody>
          <a:bodyPr/>
          <a:lstStyle/>
          <a:p>
            <a:r>
              <a:rPr lang="es-AR" dirty="0" smtClean="0"/>
              <a:t>FUNCIONES</a:t>
            </a:r>
            <a:endParaRPr lang="en-US" dirty="0"/>
          </a:p>
        </p:txBody>
      </p:sp>
      <p:sp>
        <p:nvSpPr>
          <p:cNvPr id="9" name="Rectángulo 8"/>
          <p:cNvSpPr/>
          <p:nvPr/>
        </p:nvSpPr>
        <p:spPr>
          <a:xfrm>
            <a:off x="3328430" y="4253478"/>
            <a:ext cx="6096000" cy="1477328"/>
          </a:xfrm>
          <a:prstGeom prst="rect">
            <a:avLst/>
          </a:prstGeom>
        </p:spPr>
        <p:txBody>
          <a:bodyPr>
            <a:spAutoFit/>
          </a:bodyPr>
          <a:lstStyle/>
          <a:p>
            <a:pPr lvl="1"/>
            <a:r>
              <a:rPr lang="es-ES" dirty="0" err="1">
                <a:latin typeface="Consolas" panose="020B0609020204030204" pitchFamily="49" charset="0"/>
              </a:rPr>
              <a:t>def</a:t>
            </a:r>
            <a:r>
              <a:rPr lang="es-ES" dirty="0">
                <a:latin typeface="Consolas" panose="020B0609020204030204" pitchFamily="49" charset="0"/>
              </a:rPr>
              <a:t> </a:t>
            </a:r>
            <a:r>
              <a:rPr lang="es-ES" dirty="0" err="1" smtClean="0">
                <a:latin typeface="Consolas" panose="020B0609020204030204" pitchFamily="49" charset="0"/>
              </a:rPr>
              <a:t>funcion</a:t>
            </a:r>
            <a:r>
              <a:rPr lang="es-ES" dirty="0">
                <a:latin typeface="Consolas" panose="020B0609020204030204" pitchFamily="49" charset="0"/>
              </a:rPr>
              <a:t>(): </a:t>
            </a:r>
          </a:p>
          <a:p>
            <a:pPr lvl="1"/>
            <a:r>
              <a:rPr lang="es-ES" dirty="0">
                <a:latin typeface="Consolas" panose="020B0609020204030204" pitchFamily="49" charset="0"/>
              </a:rPr>
              <a:t>		</a:t>
            </a:r>
            <a:r>
              <a:rPr lang="es-ES" dirty="0" err="1" smtClean="0">
                <a:latin typeface="Consolas" panose="020B0609020204030204" pitchFamily="49" charset="0"/>
              </a:rPr>
              <a:t>return</a:t>
            </a:r>
            <a:r>
              <a:rPr lang="es-ES" dirty="0" smtClean="0">
                <a:latin typeface="Consolas" panose="020B0609020204030204" pitchFamily="49" charset="0"/>
              </a:rPr>
              <a:t> “Hola mundo”</a:t>
            </a:r>
            <a:endParaRPr lang="es-ES" dirty="0">
              <a:latin typeface="Consolas" panose="020B0609020204030204" pitchFamily="49" charset="0"/>
            </a:endParaRPr>
          </a:p>
          <a:p>
            <a:pPr lvl="1"/>
            <a:endParaRPr lang="es-ES" dirty="0" smtClean="0">
              <a:latin typeface="Consolas" panose="020B0609020204030204" pitchFamily="49" charset="0"/>
            </a:endParaRPr>
          </a:p>
          <a:p>
            <a:pPr lvl="1"/>
            <a:r>
              <a:rPr lang="es-ES" dirty="0" smtClean="0">
                <a:latin typeface="Consolas" panose="020B0609020204030204" pitchFamily="49" charset="0"/>
              </a:rPr>
              <a:t>Mensaje=</a:t>
            </a:r>
            <a:r>
              <a:rPr lang="es-ES" dirty="0" err="1" smtClean="0">
                <a:latin typeface="Consolas" panose="020B0609020204030204" pitchFamily="49" charset="0"/>
              </a:rPr>
              <a:t>funcion</a:t>
            </a:r>
            <a:r>
              <a:rPr lang="es-ES" dirty="0" smtClean="0">
                <a:latin typeface="Consolas" panose="020B0609020204030204" pitchFamily="49" charset="0"/>
              </a:rPr>
              <a:t>()</a:t>
            </a:r>
          </a:p>
          <a:p>
            <a:pPr lvl="1"/>
            <a:r>
              <a:rPr lang="es-ES" dirty="0" err="1" smtClean="0">
                <a:latin typeface="Consolas" panose="020B0609020204030204" pitchFamily="49" charset="0"/>
              </a:rPr>
              <a:t>Print</a:t>
            </a:r>
            <a:r>
              <a:rPr lang="es-ES" dirty="0" smtClean="0">
                <a:latin typeface="Consolas" panose="020B0609020204030204" pitchFamily="49" charset="0"/>
              </a:rPr>
              <a:t>(Mensaje)</a:t>
            </a:r>
            <a:endParaRPr lang="es-ES" dirty="0">
              <a:latin typeface="Consolas" panose="020B0609020204030204" pitchFamily="49" charset="0"/>
            </a:endParaRPr>
          </a:p>
        </p:txBody>
      </p:sp>
      <p:sp>
        <p:nvSpPr>
          <p:cNvPr id="10" name="Rectángulo 9"/>
          <p:cNvSpPr/>
          <p:nvPr/>
        </p:nvSpPr>
        <p:spPr>
          <a:xfrm>
            <a:off x="3328430" y="1864539"/>
            <a:ext cx="6096000" cy="1477328"/>
          </a:xfrm>
          <a:prstGeom prst="rect">
            <a:avLst/>
          </a:prstGeom>
        </p:spPr>
        <p:txBody>
          <a:bodyPr>
            <a:spAutoFit/>
          </a:bodyPr>
          <a:lstStyle/>
          <a:p>
            <a:r>
              <a:rPr lang="es-ES" dirty="0" err="1">
                <a:latin typeface="Consolas" panose="020B0609020204030204" pitchFamily="49" charset="0"/>
              </a:rPr>
              <a:t>def</a:t>
            </a:r>
            <a:r>
              <a:rPr lang="es-ES" dirty="0">
                <a:latin typeface="Consolas" panose="020B0609020204030204" pitchFamily="49" charset="0"/>
              </a:rPr>
              <a:t> </a:t>
            </a:r>
            <a:r>
              <a:rPr lang="es-ES" dirty="0" err="1">
                <a:latin typeface="Consolas" panose="020B0609020204030204" pitchFamily="49" charset="0"/>
              </a:rPr>
              <a:t>mi_funcion</a:t>
            </a:r>
            <a:r>
              <a:rPr lang="es-ES" dirty="0">
                <a:latin typeface="Consolas" panose="020B0609020204030204" pitchFamily="49" charset="0"/>
              </a:rPr>
              <a:t>(): </a:t>
            </a:r>
          </a:p>
          <a:p>
            <a:r>
              <a:rPr lang="es-ES" dirty="0">
                <a:latin typeface="Consolas" panose="020B0609020204030204" pitchFamily="49" charset="0"/>
              </a:rPr>
              <a:t>		# aquí el </a:t>
            </a:r>
            <a:r>
              <a:rPr lang="es-ES" dirty="0" smtClean="0">
                <a:latin typeface="Consolas" panose="020B0609020204030204" pitchFamily="49" charset="0"/>
              </a:rPr>
              <a:t>algoritmo</a:t>
            </a:r>
          </a:p>
          <a:p>
            <a:endParaRPr lang="es-ES" dirty="0">
              <a:latin typeface="Consolas" panose="020B0609020204030204" pitchFamily="49" charset="0"/>
            </a:endParaRPr>
          </a:p>
          <a:p>
            <a:endParaRPr lang="es-ES" dirty="0" smtClean="0">
              <a:latin typeface="Consolas" panose="020B0609020204030204" pitchFamily="49" charset="0"/>
            </a:endParaRPr>
          </a:p>
          <a:p>
            <a:r>
              <a:rPr lang="es-ES" dirty="0" err="1" smtClean="0">
                <a:latin typeface="Consolas" panose="020B0609020204030204" pitchFamily="49" charset="0"/>
              </a:rPr>
              <a:t>mi_funcion</a:t>
            </a:r>
            <a:r>
              <a:rPr lang="es-ES" dirty="0" smtClean="0">
                <a:latin typeface="Consolas" panose="020B0609020204030204" pitchFamily="49" charset="0"/>
              </a:rPr>
              <a:t>()</a:t>
            </a:r>
            <a:endParaRPr lang="es-ES" dirty="0">
              <a:latin typeface="Consolas" panose="020B0609020204030204" pitchFamily="49" charset="0"/>
            </a:endParaRPr>
          </a:p>
        </p:txBody>
      </p:sp>
    </p:spTree>
    <p:extLst>
      <p:ext uri="{BB962C8B-B14F-4D97-AF65-F5344CB8AC3E}">
        <p14:creationId xmlns:p14="http://schemas.microsoft.com/office/powerpoint/2010/main" val="4033029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Funciones: Parámetros</a:t>
            </a:r>
            <a:endParaRPr lang="en-US" dirty="0"/>
          </a:p>
        </p:txBody>
      </p:sp>
      <p:sp>
        <p:nvSpPr>
          <p:cNvPr id="3" name="Marcador de contenido 2"/>
          <p:cNvSpPr>
            <a:spLocks noGrp="1"/>
          </p:cNvSpPr>
          <p:nvPr>
            <p:ph idx="1"/>
          </p:nvPr>
        </p:nvSpPr>
        <p:spPr/>
        <p:txBody>
          <a:bodyPr/>
          <a:lstStyle/>
          <a:p>
            <a:r>
              <a:rPr lang="es-419" dirty="0"/>
              <a:t>Un parámetro es un valor que la función espera recibir cuando sea </a:t>
            </a:r>
            <a:r>
              <a:rPr lang="es-419" dirty="0" smtClean="0"/>
              <a:t>llamada</a:t>
            </a:r>
            <a:endParaRPr lang="en-US" dirty="0" smtClean="0"/>
          </a:p>
          <a:p>
            <a:r>
              <a:rPr lang="es-AR" dirty="0" smtClean="0"/>
              <a:t>Una función puede esperar uno o más parámetros</a:t>
            </a:r>
          </a:p>
          <a:p>
            <a:endParaRPr lang="es-419" dirty="0" smtClean="0"/>
          </a:p>
          <a:p>
            <a:endParaRPr lang="es-419" dirty="0"/>
          </a:p>
          <a:p>
            <a:endParaRPr lang="es-419" dirty="0" smtClean="0"/>
          </a:p>
          <a:p>
            <a:pPr marL="0" indent="0">
              <a:buNone/>
            </a:pPr>
            <a:r>
              <a:rPr lang="es-419" dirty="0" smtClean="0">
                <a:solidFill>
                  <a:srgbClr val="FF0000"/>
                </a:solidFill>
                <a:effectLst>
                  <a:outerShdw blurRad="38100" dist="38100" dir="2700000" algn="tl">
                    <a:srgbClr val="000000">
                      <a:alpha val="43137"/>
                    </a:srgbClr>
                  </a:outerShdw>
                </a:effectLst>
                <a:sym typeface="Wingdings" panose="05000000000000000000" pitchFamily="2" charset="2"/>
              </a:rPr>
              <a:t>	 Atención! </a:t>
            </a:r>
            <a:endParaRPr lang="es-419" dirty="0">
              <a:solidFill>
                <a:srgbClr val="FF0000"/>
              </a:solidFill>
              <a:effectLst>
                <a:outerShdw blurRad="38100" dist="38100" dir="2700000" algn="tl">
                  <a:srgbClr val="000000">
                    <a:alpha val="43137"/>
                  </a:srgbClr>
                </a:outerShdw>
              </a:effectLst>
              <a:sym typeface="Wingdings" panose="05000000000000000000" pitchFamily="2" charset="2"/>
            </a:endParaRPr>
          </a:p>
          <a:p>
            <a:pPr marL="0" indent="0">
              <a:buNone/>
            </a:pPr>
            <a:r>
              <a:rPr lang="es-419" dirty="0" smtClean="0">
                <a:sym typeface="Wingdings" panose="05000000000000000000" pitchFamily="2" charset="2"/>
              </a:rPr>
              <a:t>		Los parámetros que una función espera, serán utilizados por ésta 		dentro de su algoritmo, a modo de variables de </a:t>
            </a:r>
            <a:r>
              <a:rPr lang="es-419" b="1" dirty="0" smtClean="0">
                <a:solidFill>
                  <a:srgbClr val="0000CC"/>
                </a:solidFill>
                <a:effectLst>
                  <a:outerShdw blurRad="38100" dist="38100" dir="2700000" algn="tl">
                    <a:srgbClr val="000000">
                      <a:alpha val="43137"/>
                    </a:srgbClr>
                  </a:outerShdw>
                </a:effectLst>
                <a:sym typeface="Wingdings" panose="05000000000000000000" pitchFamily="2" charset="2"/>
              </a:rPr>
              <a:t>ámbito local </a:t>
            </a:r>
            <a:endParaRPr lang="es-419" b="1" dirty="0">
              <a:solidFill>
                <a:srgbClr val="0000CC"/>
              </a:solidFill>
              <a:effectLst>
                <a:outerShdw blurRad="38100" dist="38100" dir="2700000" algn="tl">
                  <a:srgbClr val="000000">
                    <a:alpha val="43137"/>
                  </a:srgbClr>
                </a:outerShdw>
              </a:effectLst>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
        <p:nvSpPr>
          <p:cNvPr id="7" name="Rectángulo 6"/>
          <p:cNvSpPr/>
          <p:nvPr/>
        </p:nvSpPr>
        <p:spPr>
          <a:xfrm>
            <a:off x="3490066" y="3049445"/>
            <a:ext cx="6096000" cy="923330"/>
          </a:xfrm>
          <a:prstGeom prst="rect">
            <a:avLst/>
          </a:prstGeom>
        </p:spPr>
        <p:txBody>
          <a:bodyPr>
            <a:spAutoFit/>
          </a:bodyPr>
          <a:lstStyle/>
          <a:p>
            <a:r>
              <a:rPr lang="es-ES" dirty="0" err="1" smtClean="0">
                <a:latin typeface="Consolas" panose="020B0609020204030204" pitchFamily="49" charset="0"/>
              </a:rPr>
              <a:t>def</a:t>
            </a:r>
            <a:r>
              <a:rPr lang="es-ES" dirty="0" smtClean="0">
                <a:latin typeface="Consolas" panose="020B0609020204030204" pitchFamily="49" charset="0"/>
              </a:rPr>
              <a:t> </a:t>
            </a:r>
            <a:r>
              <a:rPr lang="es-ES" dirty="0" err="1" smtClean="0">
                <a:latin typeface="Consolas" panose="020B0609020204030204" pitchFamily="49" charset="0"/>
              </a:rPr>
              <a:t>mi_funcion</a:t>
            </a:r>
            <a:r>
              <a:rPr lang="es-ES" dirty="0" smtClean="0">
                <a:latin typeface="Consolas" panose="020B0609020204030204" pitchFamily="49" charset="0"/>
              </a:rPr>
              <a:t>(nombre, apellido): </a:t>
            </a:r>
          </a:p>
          <a:p>
            <a:r>
              <a:rPr lang="es-ES" dirty="0">
                <a:latin typeface="Consolas" panose="020B0609020204030204" pitchFamily="49" charset="0"/>
              </a:rPr>
              <a:t>		</a:t>
            </a:r>
            <a:r>
              <a:rPr lang="es-ES" dirty="0" err="1" smtClean="0">
                <a:latin typeface="Consolas" panose="020B0609020204030204" pitchFamily="49" charset="0"/>
              </a:rPr>
              <a:t>print</a:t>
            </a:r>
            <a:r>
              <a:rPr lang="es-ES" dirty="0" smtClean="0">
                <a:latin typeface="Consolas" panose="020B0609020204030204" pitchFamily="49" charset="0"/>
              </a:rPr>
              <a:t>(“Nombre: ”, nombre)</a:t>
            </a:r>
          </a:p>
          <a:p>
            <a:r>
              <a:rPr lang="es-ES" dirty="0" smtClean="0">
                <a:latin typeface="Consolas" panose="020B0609020204030204" pitchFamily="49" charset="0"/>
              </a:rPr>
              <a:t>		</a:t>
            </a:r>
            <a:r>
              <a:rPr lang="es-ES" dirty="0" err="1" smtClean="0">
                <a:latin typeface="Consolas" panose="020B0609020204030204" pitchFamily="49" charset="0"/>
              </a:rPr>
              <a:t>print</a:t>
            </a:r>
            <a:r>
              <a:rPr lang="es-ES" dirty="0" smtClean="0">
                <a:latin typeface="Consolas" panose="020B0609020204030204" pitchFamily="49" charset="0"/>
              </a:rPr>
              <a:t>(“Apellido: ”, apellido)</a:t>
            </a:r>
            <a:endParaRPr lang="es-ES" dirty="0">
              <a:latin typeface="Consolas" panose="020B0609020204030204" pitchFamily="49" charset="0"/>
            </a:endParaRPr>
          </a:p>
        </p:txBody>
      </p:sp>
      <p:sp>
        <p:nvSpPr>
          <p:cNvPr id="8" name="Rectángulo 7"/>
          <p:cNvSpPr/>
          <p:nvPr/>
        </p:nvSpPr>
        <p:spPr>
          <a:xfrm>
            <a:off x="1925782" y="4197927"/>
            <a:ext cx="8756073" cy="12469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9850581" y="5698121"/>
            <a:ext cx="1870363" cy="369332"/>
          </a:xfrm>
          <a:prstGeom prst="rect">
            <a:avLst/>
          </a:prstGeom>
        </p:spPr>
        <p:txBody>
          <a:bodyPr wrap="square">
            <a:spAutoFit/>
          </a:bodyPr>
          <a:lstStyle/>
          <a:p>
            <a:pPr algn="ctr"/>
            <a:r>
              <a:rPr lang="es-ES" dirty="0" smtClean="0">
                <a:latin typeface="Consolas" panose="020B0609020204030204" pitchFamily="49" charset="0"/>
                <a:sym typeface="Wingdings" panose="05000000000000000000" pitchFamily="2" charset="2"/>
              </a:rPr>
              <a:t> 	</a:t>
            </a:r>
            <a:r>
              <a:rPr lang="es-ES" dirty="0">
                <a:latin typeface="Consolas" panose="020B0609020204030204" pitchFamily="49" charset="0"/>
                <a:sym typeface="Wingdings" panose="05000000000000000000" pitchFamily="2" charset="2"/>
              </a:rPr>
              <a:t> 	</a:t>
            </a:r>
            <a:r>
              <a:rPr lang="es-ES" dirty="0" smtClean="0">
                <a:latin typeface="Consolas" panose="020B0609020204030204" pitchFamily="49" charset="0"/>
                <a:sym typeface="Wingdings" panose="05000000000000000000" pitchFamily="2" charset="2"/>
              </a:rPr>
              <a:t></a:t>
            </a:r>
            <a:endParaRPr lang="es-ES" dirty="0">
              <a:latin typeface="Consolas" panose="020B0609020204030204" pitchFamily="49" charset="0"/>
            </a:endParaRPr>
          </a:p>
        </p:txBody>
      </p:sp>
      <p:pic>
        <p:nvPicPr>
          <p:cNvPr id="10" name="Picture 2" descr="Archivo:Visual Studio Code 1.35 icon.svg - Wikipedia, la enciclopedia 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899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AR" dirty="0" smtClean="0"/>
              <a:t>Por ejemplo, si tenemos una función:</a:t>
            </a:r>
          </a:p>
          <a:p>
            <a:endParaRPr lang="es-AR" dirty="0" smtClean="0"/>
          </a:p>
          <a:p>
            <a:endParaRPr lang="es-AR" dirty="0" smtClean="0"/>
          </a:p>
          <a:p>
            <a:endParaRPr lang="es-AR" dirty="0" smtClean="0"/>
          </a:p>
          <a:p>
            <a:endParaRPr lang="es-AR" dirty="0" smtClean="0"/>
          </a:p>
          <a:p>
            <a:r>
              <a:rPr lang="es-AR" dirty="0" smtClean="0"/>
              <a:t>Si quisiéramos acceder a esas variables locales, obtendríamos un error</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
        <p:nvSpPr>
          <p:cNvPr id="7" name="Título 1"/>
          <p:cNvSpPr>
            <a:spLocks noGrp="1"/>
          </p:cNvSpPr>
          <p:nvPr>
            <p:ph type="title"/>
          </p:nvPr>
        </p:nvSpPr>
        <p:spPr>
          <a:xfrm>
            <a:off x="1069848" y="484632"/>
            <a:ext cx="10058400" cy="1609344"/>
          </a:xfrm>
        </p:spPr>
        <p:txBody>
          <a:bodyPr/>
          <a:lstStyle/>
          <a:p>
            <a:r>
              <a:rPr lang="es-AR" dirty="0" smtClean="0"/>
              <a:t>Funciones: Parámetros</a:t>
            </a:r>
            <a:endParaRPr lang="en-US" dirty="0"/>
          </a:p>
        </p:txBody>
      </p:sp>
      <p:sp>
        <p:nvSpPr>
          <p:cNvPr id="9" name="Rectángulo 8"/>
          <p:cNvSpPr/>
          <p:nvPr/>
        </p:nvSpPr>
        <p:spPr>
          <a:xfrm>
            <a:off x="2858753" y="2501848"/>
            <a:ext cx="6480589" cy="1754326"/>
          </a:xfrm>
          <a:prstGeom prst="rect">
            <a:avLst/>
          </a:prstGeom>
        </p:spPr>
        <p:txBody>
          <a:bodyPr wrap="square">
            <a:spAutoFit/>
          </a:bodyPr>
          <a:lstStyle/>
          <a:p>
            <a:r>
              <a:rPr lang="es-ES" dirty="0" err="1" smtClean="0">
                <a:latin typeface="Consolas" panose="020B0609020204030204" pitchFamily="49" charset="0"/>
              </a:rPr>
              <a:t>def</a:t>
            </a:r>
            <a:r>
              <a:rPr lang="es-ES" dirty="0" smtClean="0">
                <a:latin typeface="Consolas" panose="020B0609020204030204" pitchFamily="49" charset="0"/>
              </a:rPr>
              <a:t> </a:t>
            </a:r>
            <a:r>
              <a:rPr lang="es-ES" dirty="0" err="1" smtClean="0">
                <a:latin typeface="Consolas" panose="020B0609020204030204" pitchFamily="49" charset="0"/>
              </a:rPr>
              <a:t>mi_funcion</a:t>
            </a:r>
            <a:r>
              <a:rPr lang="es-ES" dirty="0" smtClean="0">
                <a:latin typeface="Consolas" panose="020B0609020204030204" pitchFamily="49" charset="0"/>
              </a:rPr>
              <a:t>(nombre, apellido): </a:t>
            </a:r>
          </a:p>
          <a:p>
            <a:r>
              <a:rPr lang="es-ES" dirty="0">
                <a:latin typeface="Consolas" panose="020B0609020204030204" pitchFamily="49" charset="0"/>
              </a:rPr>
              <a:t>		</a:t>
            </a:r>
            <a:r>
              <a:rPr lang="es-ES" dirty="0" err="1" smtClean="0">
                <a:latin typeface="Consolas" panose="020B0609020204030204" pitchFamily="49" charset="0"/>
              </a:rPr>
              <a:t>nombre_completo</a:t>
            </a:r>
            <a:r>
              <a:rPr lang="es-ES" dirty="0" smtClean="0">
                <a:latin typeface="Consolas" panose="020B0609020204030204" pitchFamily="49" charset="0"/>
              </a:rPr>
              <a:t> = nombre + “ ” + apellido</a:t>
            </a:r>
          </a:p>
          <a:p>
            <a:r>
              <a:rPr lang="es-ES" dirty="0" smtClean="0">
                <a:latin typeface="Consolas" panose="020B0609020204030204" pitchFamily="49" charset="0"/>
              </a:rPr>
              <a:t>		</a:t>
            </a:r>
            <a:r>
              <a:rPr lang="es-ES" dirty="0" err="1" smtClean="0">
                <a:latin typeface="Consolas" panose="020B0609020204030204" pitchFamily="49" charset="0"/>
              </a:rPr>
              <a:t>print</a:t>
            </a:r>
            <a:r>
              <a:rPr lang="es-ES" dirty="0" smtClean="0">
                <a:latin typeface="Consolas" panose="020B0609020204030204" pitchFamily="49" charset="0"/>
              </a:rPr>
              <a:t>(</a:t>
            </a:r>
            <a:r>
              <a:rPr lang="es-ES" dirty="0" err="1" smtClean="0">
                <a:latin typeface="Consolas" panose="020B0609020204030204" pitchFamily="49" charset="0"/>
              </a:rPr>
              <a:t>nombre_completo</a:t>
            </a:r>
            <a:r>
              <a:rPr lang="es-ES" dirty="0" smtClean="0">
                <a:latin typeface="Consolas" panose="020B0609020204030204" pitchFamily="49" charset="0"/>
              </a:rPr>
              <a:t>)</a:t>
            </a:r>
          </a:p>
          <a:p>
            <a:endParaRPr lang="es-ES" dirty="0">
              <a:latin typeface="Consolas" panose="020B0609020204030204" pitchFamily="49" charset="0"/>
            </a:endParaRPr>
          </a:p>
          <a:p>
            <a:r>
              <a:rPr lang="es-ES" dirty="0" err="1" smtClean="0">
                <a:latin typeface="Consolas" panose="020B0609020204030204" pitchFamily="49" charset="0"/>
              </a:rPr>
              <a:t>mi_funcion</a:t>
            </a:r>
            <a:r>
              <a:rPr lang="es-ES" dirty="0" smtClean="0">
                <a:latin typeface="Consolas" panose="020B0609020204030204" pitchFamily="49" charset="0"/>
              </a:rPr>
              <a:t>(‘Nico’, ‘Hussein’)</a:t>
            </a:r>
          </a:p>
          <a:p>
            <a:endParaRPr lang="es-ES" dirty="0">
              <a:latin typeface="Consolas" panose="020B0609020204030204" pitchFamily="49" charset="0"/>
            </a:endParaRPr>
          </a:p>
        </p:txBody>
      </p:sp>
      <p:pic>
        <p:nvPicPr>
          <p:cNvPr id="10" name="Picture 2" descr="Archivo:Visual Studio Code 1.35 icon.svg - Wikipedia, la enciclopedia 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Funciones: cuestiones a considerar…</a:t>
            </a:r>
            <a:endParaRPr lang="en-US" dirty="0"/>
          </a:p>
        </p:txBody>
      </p:sp>
      <p:sp>
        <p:nvSpPr>
          <p:cNvPr id="3" name="Marcador de contenido 2"/>
          <p:cNvSpPr>
            <a:spLocks noGrp="1"/>
          </p:cNvSpPr>
          <p:nvPr>
            <p:ph idx="1"/>
          </p:nvPr>
        </p:nvSpPr>
        <p:spPr/>
        <p:txBody>
          <a:bodyPr/>
          <a:lstStyle/>
          <a:p>
            <a:r>
              <a:rPr lang="es-AR" dirty="0" smtClean="0"/>
              <a:t>Python maneja funciones y los procedimientos de la misma forma, pero NO son lo mismo. En la teoría:</a:t>
            </a:r>
            <a:endParaRPr lang="es-AR" dirty="0"/>
          </a:p>
          <a:p>
            <a:pPr lvl="1"/>
            <a:r>
              <a:rPr lang="es-AR" dirty="0"/>
              <a:t>Función: devuelve un valor</a:t>
            </a:r>
          </a:p>
          <a:p>
            <a:pPr lvl="1"/>
            <a:r>
              <a:rPr lang="es-AR" dirty="0"/>
              <a:t>Procedimiento: solo ejecuta </a:t>
            </a:r>
            <a:r>
              <a:rPr lang="es-AR" dirty="0" smtClean="0"/>
              <a:t>comandos</a:t>
            </a:r>
          </a:p>
          <a:p>
            <a:pPr marL="274320" lvl="1" indent="0">
              <a:buNone/>
            </a:pPr>
            <a:endParaRPr lang="es-AR" dirty="0" smtClean="0"/>
          </a:p>
          <a:p>
            <a:r>
              <a:rPr lang="es-AR" dirty="0" smtClean="0"/>
              <a:t>Las funciones en Python pueden devolver más de un valor:</a:t>
            </a:r>
          </a:p>
          <a:p>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335040"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dirty="0" smtClean="0"/>
              <a:t>IITA 2022</a:t>
            </a:r>
            <a:endParaRPr lang="en-US" sz="1800" dirty="0"/>
          </a:p>
        </p:txBody>
      </p:sp>
      <p:pic>
        <p:nvPicPr>
          <p:cNvPr id="7" name="Imagen 6"/>
          <p:cNvPicPr>
            <a:picLocks noChangeAspect="1"/>
          </p:cNvPicPr>
          <p:nvPr/>
        </p:nvPicPr>
        <p:blipFill>
          <a:blip r:embed="rId3"/>
          <a:stretch>
            <a:fillRect/>
          </a:stretch>
        </p:blipFill>
        <p:spPr>
          <a:xfrm>
            <a:off x="3643745" y="4146804"/>
            <a:ext cx="5721222" cy="2254744"/>
          </a:xfrm>
          <a:prstGeom prst="rect">
            <a:avLst/>
          </a:prstGeom>
        </p:spPr>
      </p:pic>
      <p:pic>
        <p:nvPicPr>
          <p:cNvPr id="8" name="Picture 2" descr="Archivo:Visual Studio Code 1.35 icon.svg - Wikipedia, la enciclopedia lib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57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AR" dirty="0" smtClean="0"/>
              <a:t>Al llamar a una función, siempre se le deben pasar sus argumentos en el mismo orden en el que los espera</a:t>
            </a:r>
          </a:p>
          <a:p>
            <a:r>
              <a:rPr lang="es-AR" dirty="0" smtClean="0"/>
              <a:t>Parámetros por omisión:</a:t>
            </a:r>
          </a:p>
          <a:p>
            <a:endParaRPr lang="es-AR" dirty="0"/>
          </a:p>
          <a:p>
            <a:endParaRPr lang="es-AR" dirty="0" smtClean="0"/>
          </a:p>
          <a:p>
            <a:endParaRPr lang="es-AR" dirty="0"/>
          </a:p>
          <a:p>
            <a:endParaRPr lang="es-AR" dirty="0" smtClean="0"/>
          </a:p>
          <a:p>
            <a:endParaRPr lang="es-AR" dirty="0" smtClean="0"/>
          </a:p>
          <a:p>
            <a:pPr lvl="1"/>
            <a:r>
              <a:rPr lang="es-AR" dirty="0" smtClean="0"/>
              <a:t>Al asignar parámetros por omisión, no debe dejarse espacios en blanco ni antes ni después del signo </a:t>
            </a:r>
            <a:r>
              <a:rPr lang="en-US" dirty="0" smtClean="0"/>
              <a:t>=</a:t>
            </a:r>
            <a:endParaRPr lang="es-AR" dirty="0" smtClean="0"/>
          </a:p>
        </p:txBody>
      </p:sp>
      <p:sp>
        <p:nvSpPr>
          <p:cNvPr id="6" name="Título 1"/>
          <p:cNvSpPr>
            <a:spLocks noGrp="1"/>
          </p:cNvSpPr>
          <p:nvPr>
            <p:ph type="title"/>
          </p:nvPr>
        </p:nvSpPr>
        <p:spPr>
          <a:xfrm>
            <a:off x="1069848" y="484632"/>
            <a:ext cx="10058400" cy="1609344"/>
          </a:xfrm>
        </p:spPr>
        <p:txBody>
          <a:bodyPr/>
          <a:lstStyle/>
          <a:p>
            <a:r>
              <a:rPr lang="es-AR" dirty="0" smtClean="0"/>
              <a:t>Funciones: cuestiones a considerar…</a:t>
            </a:r>
            <a:endParaRPr lang="en-US" dirty="0"/>
          </a:p>
        </p:txBody>
      </p:sp>
      <p:pic>
        <p:nvPicPr>
          <p:cNvPr id="7" name="Imagen 6"/>
          <p:cNvPicPr>
            <a:picLocks noChangeAspect="1"/>
          </p:cNvPicPr>
          <p:nvPr/>
        </p:nvPicPr>
        <p:blipFill>
          <a:blip r:embed="rId3"/>
          <a:stretch>
            <a:fillRect/>
          </a:stretch>
        </p:blipFill>
        <p:spPr>
          <a:xfrm>
            <a:off x="3139920" y="3288427"/>
            <a:ext cx="5709799" cy="1716754"/>
          </a:xfrm>
          <a:prstGeom prst="rect">
            <a:avLst/>
          </a:prstGeom>
        </p:spPr>
      </p:pic>
      <p:pic>
        <p:nvPicPr>
          <p:cNvPr id="8" name="Imagen 7"/>
          <p:cNvPicPr>
            <a:picLocks noChangeAspect="1"/>
          </p:cNvPicPr>
          <p:nvPr/>
        </p:nvPicPr>
        <p:blipFill rotWithShape="1">
          <a:blip r:embed="rId4">
            <a:extLst>
              <a:ext uri="{28A0092B-C50C-407E-A947-70E740481C1C}">
                <a14:useLocalDpi xmlns:a14="http://schemas.microsoft.com/office/drawing/2010/main" val="0"/>
              </a:ext>
            </a:extLst>
          </a:blip>
          <a:srcRect l="-584" r="-1" b="24062"/>
          <a:stretch/>
        </p:blipFill>
        <p:spPr>
          <a:xfrm>
            <a:off x="335040" y="5730806"/>
            <a:ext cx="1263087" cy="953588"/>
          </a:xfrm>
          <a:prstGeom prst="rect">
            <a:avLst/>
          </a:prstGeom>
        </p:spPr>
      </p:pic>
      <p:sp>
        <p:nvSpPr>
          <p:cNvPr id="9"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dirty="0" smtClean="0"/>
              <a:t>IITA 2022</a:t>
            </a:r>
            <a:endParaRPr lang="en-US" sz="1800" dirty="0"/>
          </a:p>
        </p:txBody>
      </p:sp>
      <p:pic>
        <p:nvPicPr>
          <p:cNvPr id="10" name="Picture 2" descr="Archivo:Visual Studio Code 1.35 icon.svg - Wikipedia, la enciclopedia lib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43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Primero…un pequeño repaso:</a:t>
            </a:r>
            <a:endParaRPr lang="en-US" dirty="0"/>
          </a:p>
        </p:txBody>
      </p:sp>
      <p:sp>
        <p:nvSpPr>
          <p:cNvPr id="3" name="Marcador de contenido 2"/>
          <p:cNvSpPr>
            <a:spLocks noGrp="1"/>
          </p:cNvSpPr>
          <p:nvPr>
            <p:ph idx="1"/>
          </p:nvPr>
        </p:nvSpPr>
        <p:spPr/>
        <p:txBody>
          <a:bodyPr/>
          <a:lstStyle/>
          <a:p>
            <a:r>
              <a:rPr lang="es-AR" dirty="0" smtClean="0"/>
              <a:t>Python…¿Qué es?</a:t>
            </a:r>
          </a:p>
          <a:p>
            <a:r>
              <a:rPr lang="es-AR" dirty="0" smtClean="0"/>
              <a:t>SOFTWARE</a:t>
            </a:r>
          </a:p>
          <a:p>
            <a:r>
              <a:rPr lang="es-AR" dirty="0" smtClean="0"/>
              <a:t>HARDWARE</a:t>
            </a:r>
          </a:p>
          <a:p>
            <a:r>
              <a:rPr lang="es-AR" dirty="0" smtClean="0"/>
              <a:t>LENGUAJE DE PROGRAMACIÓN</a:t>
            </a:r>
          </a:p>
          <a:p>
            <a:r>
              <a:rPr lang="es-AR" dirty="0" smtClean="0"/>
              <a:t>PROGRAMA</a:t>
            </a:r>
          </a:p>
          <a:p>
            <a:r>
              <a:rPr lang="es-AR" dirty="0" smtClean="0"/>
              <a:t>TIPO DE DATO</a:t>
            </a:r>
          </a:p>
          <a:p>
            <a:r>
              <a:rPr lang="es-AR" dirty="0" smtClean="0"/>
              <a:t>VARIABLE</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Tree>
    <p:extLst>
      <p:ext uri="{BB962C8B-B14F-4D97-AF65-F5344CB8AC3E}">
        <p14:creationId xmlns:p14="http://schemas.microsoft.com/office/powerpoint/2010/main" val="3374614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5040" y="-325187"/>
            <a:ext cx="10058400" cy="1609344"/>
          </a:xfrm>
        </p:spPr>
        <p:txBody>
          <a:bodyPr/>
          <a:lstStyle/>
          <a:p>
            <a:r>
              <a:rPr lang="es-AR" dirty="0" smtClean="0"/>
              <a:t>Funciones útiles de Python</a:t>
            </a:r>
            <a:endParaRPr lang="en-US" dirty="0"/>
          </a:p>
        </p:txBody>
      </p:sp>
      <p:sp>
        <p:nvSpPr>
          <p:cNvPr id="3" name="Marcador de contenido 2"/>
          <p:cNvSpPr>
            <a:spLocks noGrp="1"/>
          </p:cNvSpPr>
          <p:nvPr>
            <p:ph idx="1"/>
          </p:nvPr>
        </p:nvSpPr>
        <p:spPr>
          <a:xfrm>
            <a:off x="1153242" y="1234420"/>
            <a:ext cx="10058400" cy="4050792"/>
          </a:xfrm>
        </p:spPr>
        <p:txBody>
          <a:bodyPr>
            <a:normAutofit fontScale="92500" lnSpcReduction="10000"/>
          </a:bodyPr>
          <a:lstStyle/>
          <a:p>
            <a:r>
              <a:rPr lang="es-AR" dirty="0" err="1" smtClean="0">
                <a:solidFill>
                  <a:srgbClr val="FF0000"/>
                </a:solidFill>
              </a:rPr>
              <a:t>len</a:t>
            </a:r>
            <a:r>
              <a:rPr lang="es-AR" dirty="0">
                <a:solidFill>
                  <a:srgbClr val="FF0000"/>
                </a:solidFill>
              </a:rPr>
              <a:t>()</a:t>
            </a:r>
            <a:r>
              <a:rPr lang="es-AR" dirty="0" smtClean="0"/>
              <a:t>: Calcula la cantidad de caracteres de un </a:t>
            </a:r>
            <a:r>
              <a:rPr lang="es-AR" dirty="0" err="1" smtClean="0"/>
              <a:t>string</a:t>
            </a:r>
            <a:endParaRPr lang="es-AR" dirty="0" smtClean="0"/>
          </a:p>
          <a:p>
            <a:r>
              <a:rPr lang="es-AR" dirty="0" err="1" smtClean="0">
                <a:solidFill>
                  <a:srgbClr val="FF0000"/>
                </a:solidFill>
              </a:rPr>
              <a:t>find</a:t>
            </a:r>
            <a:r>
              <a:rPr lang="es-AR" dirty="0">
                <a:solidFill>
                  <a:srgbClr val="FF0000"/>
                </a:solidFill>
              </a:rPr>
              <a:t>()</a:t>
            </a:r>
            <a:r>
              <a:rPr lang="es-AR" dirty="0" smtClean="0"/>
              <a:t>: Regresa el índice correspondiente al primer carácter de la cadena original que coincide con lo que estamos buscando</a:t>
            </a:r>
          </a:p>
          <a:p>
            <a:r>
              <a:rPr lang="es-AR" dirty="0" err="1" smtClean="0">
                <a:solidFill>
                  <a:srgbClr val="FF0000"/>
                </a:solidFill>
              </a:rPr>
              <a:t>upper</a:t>
            </a:r>
            <a:r>
              <a:rPr lang="es-AR" dirty="0">
                <a:solidFill>
                  <a:srgbClr val="FF0000"/>
                </a:solidFill>
              </a:rPr>
              <a:t>()</a:t>
            </a:r>
            <a:r>
              <a:rPr lang="es-AR" dirty="0" smtClean="0"/>
              <a:t> y </a:t>
            </a:r>
            <a:r>
              <a:rPr lang="es-AR" dirty="0" err="1" smtClean="0">
                <a:solidFill>
                  <a:srgbClr val="FF0000"/>
                </a:solidFill>
              </a:rPr>
              <a:t>lower</a:t>
            </a:r>
            <a:r>
              <a:rPr lang="es-AR" dirty="0">
                <a:solidFill>
                  <a:srgbClr val="FF0000"/>
                </a:solidFill>
              </a:rPr>
              <a:t>()</a:t>
            </a:r>
            <a:r>
              <a:rPr lang="es-AR" dirty="0" smtClean="0"/>
              <a:t>: convierte a todos los caracteres de una cadena de texto a mayúsculas o a minúsculas</a:t>
            </a:r>
          </a:p>
          <a:p>
            <a:r>
              <a:rPr lang="es-AR" dirty="0" err="1" smtClean="0">
                <a:solidFill>
                  <a:srgbClr val="FF0000"/>
                </a:solidFill>
              </a:rPr>
              <a:t>strip</a:t>
            </a:r>
            <a:r>
              <a:rPr lang="es-AR" dirty="0" smtClean="0">
                <a:solidFill>
                  <a:srgbClr val="FF0000"/>
                </a:solidFill>
              </a:rPr>
              <a:t>()</a:t>
            </a:r>
            <a:r>
              <a:rPr lang="es-AR" dirty="0" smtClean="0"/>
              <a:t>, </a:t>
            </a:r>
            <a:r>
              <a:rPr lang="es-AR" dirty="0" err="1" smtClean="0">
                <a:solidFill>
                  <a:srgbClr val="FF0000"/>
                </a:solidFill>
              </a:rPr>
              <a:t>lstrip</a:t>
            </a:r>
            <a:r>
              <a:rPr lang="es-AR" dirty="0">
                <a:solidFill>
                  <a:srgbClr val="FF0000"/>
                </a:solidFill>
              </a:rPr>
              <a:t>()</a:t>
            </a:r>
            <a:r>
              <a:rPr lang="es-AR" dirty="0" smtClean="0"/>
              <a:t> y </a:t>
            </a:r>
            <a:r>
              <a:rPr lang="es-AR" dirty="0" err="1" smtClean="0">
                <a:solidFill>
                  <a:srgbClr val="FF0000"/>
                </a:solidFill>
              </a:rPr>
              <a:t>rstrip</a:t>
            </a:r>
            <a:r>
              <a:rPr lang="es-AR" dirty="0">
                <a:solidFill>
                  <a:srgbClr val="FF0000"/>
                </a:solidFill>
              </a:rPr>
              <a:t>()</a:t>
            </a:r>
            <a:r>
              <a:rPr lang="es-AR" dirty="0" smtClean="0"/>
              <a:t>: para eliminar todos los espacios en blancos, sólo los que aparecen a la izquierda y sólo los que aparecen a la derecha, respectivamente…</a:t>
            </a:r>
          </a:p>
          <a:p>
            <a:r>
              <a:rPr lang="es-AR" dirty="0" smtClean="0"/>
              <a:t>Para obtener </a:t>
            </a:r>
            <a:r>
              <a:rPr lang="es-AR" dirty="0" err="1" smtClean="0"/>
              <a:t>substring</a:t>
            </a:r>
            <a:r>
              <a:rPr lang="es-AR" dirty="0" smtClean="0"/>
              <a:t> podemos:</a:t>
            </a:r>
          </a:p>
          <a:p>
            <a:pPr lvl="1"/>
            <a:r>
              <a:rPr lang="es-AR" dirty="0" smtClean="0"/>
              <a:t>Cadena</a:t>
            </a:r>
            <a:r>
              <a:rPr lang="es-AR" dirty="0" smtClean="0">
                <a:solidFill>
                  <a:srgbClr val="FF0000"/>
                </a:solidFill>
              </a:rPr>
              <a:t>[:valor </a:t>
            </a:r>
            <a:r>
              <a:rPr lang="es-AR" dirty="0" err="1" smtClean="0">
                <a:solidFill>
                  <a:srgbClr val="FF0000"/>
                </a:solidFill>
              </a:rPr>
              <a:t>numerico</a:t>
            </a:r>
            <a:r>
              <a:rPr lang="es-AR" dirty="0" smtClean="0">
                <a:solidFill>
                  <a:srgbClr val="FF0000"/>
                </a:solidFill>
              </a:rPr>
              <a:t>] </a:t>
            </a:r>
            <a:r>
              <a:rPr lang="es-AR" dirty="0" smtClean="0">
                <a:sym typeface="Wingdings" panose="05000000000000000000" pitchFamily="2" charset="2"/>
              </a:rPr>
              <a:t> extrae tantos caracteres desde la izquierda como indica el valor </a:t>
            </a:r>
            <a:r>
              <a:rPr lang="es-AR" dirty="0" err="1" smtClean="0">
                <a:sym typeface="Wingdings" panose="05000000000000000000" pitchFamily="2" charset="2"/>
              </a:rPr>
              <a:t>num</a:t>
            </a:r>
            <a:endParaRPr lang="es-AR" dirty="0" smtClean="0">
              <a:sym typeface="Wingdings" panose="05000000000000000000" pitchFamily="2" charset="2"/>
            </a:endParaRPr>
          </a:p>
          <a:p>
            <a:pPr lvl="1"/>
            <a:r>
              <a:rPr lang="es-AR" dirty="0" smtClean="0">
                <a:sym typeface="Wingdings" panose="05000000000000000000" pitchFamily="2" charset="2"/>
              </a:rPr>
              <a:t>Cadena</a:t>
            </a:r>
            <a:r>
              <a:rPr lang="es-AR" dirty="0" smtClean="0">
                <a:solidFill>
                  <a:srgbClr val="FF0000"/>
                </a:solidFill>
                <a:sym typeface="Wingdings" panose="05000000000000000000" pitchFamily="2" charset="2"/>
              </a:rPr>
              <a:t>[valor numérico:]</a:t>
            </a:r>
            <a:r>
              <a:rPr lang="es-AR" dirty="0" smtClean="0">
                <a:sym typeface="Wingdings" panose="05000000000000000000" pitchFamily="2" charset="2"/>
              </a:rPr>
              <a:t>  extrae </a:t>
            </a:r>
            <a:r>
              <a:rPr lang="es-AR" dirty="0" err="1" smtClean="0">
                <a:sym typeface="Wingdings" panose="05000000000000000000" pitchFamily="2" charset="2"/>
              </a:rPr>
              <a:t>tatnos</a:t>
            </a:r>
            <a:r>
              <a:rPr lang="es-AR" dirty="0" smtClean="0">
                <a:sym typeface="Wingdings" panose="05000000000000000000" pitchFamily="2" charset="2"/>
              </a:rPr>
              <a:t> caracteres desde el valor numérico hacia el final del texto</a:t>
            </a:r>
          </a:p>
          <a:p>
            <a:pPr lvl="1"/>
            <a:r>
              <a:rPr lang="es-AR" dirty="0" smtClean="0">
                <a:sym typeface="Wingdings" panose="05000000000000000000" pitchFamily="2" charset="2"/>
              </a:rPr>
              <a:t>Cadena</a:t>
            </a:r>
            <a:r>
              <a:rPr lang="es-AR" dirty="0" smtClean="0">
                <a:solidFill>
                  <a:srgbClr val="FF0000"/>
                </a:solidFill>
                <a:sym typeface="Wingdings" panose="05000000000000000000" pitchFamily="2" charset="2"/>
              </a:rPr>
              <a:t>[</a:t>
            </a:r>
            <a:r>
              <a:rPr lang="es-AR" dirty="0">
                <a:solidFill>
                  <a:srgbClr val="FF0000"/>
                </a:solidFill>
                <a:sym typeface="Wingdings" panose="05000000000000000000" pitchFamily="2" charset="2"/>
              </a:rPr>
              <a:t>valor </a:t>
            </a:r>
            <a:r>
              <a:rPr lang="es-AR" dirty="0" smtClean="0">
                <a:solidFill>
                  <a:srgbClr val="FF0000"/>
                </a:solidFill>
                <a:sym typeface="Wingdings" panose="05000000000000000000" pitchFamily="2" charset="2"/>
              </a:rPr>
              <a:t>numérico1:</a:t>
            </a:r>
            <a:r>
              <a:rPr lang="es-AR" dirty="0">
                <a:solidFill>
                  <a:srgbClr val="FF0000"/>
                </a:solidFill>
                <a:sym typeface="Wingdings" panose="05000000000000000000" pitchFamily="2" charset="2"/>
              </a:rPr>
              <a:t>valor </a:t>
            </a:r>
            <a:r>
              <a:rPr lang="es-AR" dirty="0" smtClean="0">
                <a:solidFill>
                  <a:srgbClr val="FF0000"/>
                </a:solidFill>
                <a:sym typeface="Wingdings" panose="05000000000000000000" pitchFamily="2" charset="2"/>
              </a:rPr>
              <a:t>numérico:2]</a:t>
            </a:r>
            <a:r>
              <a:rPr lang="es-AR" dirty="0" smtClean="0">
                <a:sym typeface="Wingdings" panose="05000000000000000000" pitchFamily="2" charset="2"/>
              </a:rPr>
              <a:t>  extrae caracteres desde el valor numérico 1 hasta (valor numerico2 – 1)</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335040"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dirty="0" smtClean="0"/>
              <a:t>IITA 2022</a:t>
            </a:r>
            <a:endParaRPr lang="en-US" sz="1800" dirty="0"/>
          </a:p>
        </p:txBody>
      </p:sp>
      <p:pic>
        <p:nvPicPr>
          <p:cNvPr id="2050" name="Picture 2" descr="Archivo:Visual Studio Code 1.35 icon.svg - Wikipedia, la enciclopedia 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40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3948" y="-130"/>
            <a:ext cx="10058400" cy="1609344"/>
          </a:xfrm>
        </p:spPr>
        <p:txBody>
          <a:bodyPr/>
          <a:lstStyle/>
          <a:p>
            <a:r>
              <a:rPr lang="es-AR" dirty="0" smtClean="0"/>
              <a:t>Practiquemos sobre lo visto…</a:t>
            </a:r>
            <a:endParaRPr lang="en-US" dirty="0"/>
          </a:p>
        </p:txBody>
      </p:sp>
      <p:sp>
        <p:nvSpPr>
          <p:cNvPr id="3" name="Marcador de contenido 2"/>
          <p:cNvSpPr>
            <a:spLocks noGrp="1"/>
          </p:cNvSpPr>
          <p:nvPr>
            <p:ph idx="1"/>
          </p:nvPr>
        </p:nvSpPr>
        <p:spPr>
          <a:xfrm>
            <a:off x="966583" y="1461008"/>
            <a:ext cx="10058400" cy="4050792"/>
          </a:xfrm>
        </p:spPr>
        <p:txBody>
          <a:bodyPr>
            <a:normAutofit fontScale="92500" lnSpcReduction="10000"/>
          </a:bodyPr>
          <a:lstStyle/>
          <a:p>
            <a:r>
              <a:rPr lang="es-AR" dirty="0" smtClean="0"/>
              <a:t>7. </a:t>
            </a:r>
            <a:r>
              <a:rPr lang="es-419" dirty="0"/>
              <a:t>Escriba una función que muestre todos los números primos entre 1 y un número n que es ingresado por parámetro</a:t>
            </a:r>
            <a:r>
              <a:rPr lang="es-419" dirty="0" smtClean="0"/>
              <a:t>.</a:t>
            </a:r>
          </a:p>
          <a:p>
            <a:endParaRPr lang="es-419" dirty="0"/>
          </a:p>
          <a:p>
            <a:r>
              <a:rPr lang="es-419" dirty="0" smtClean="0"/>
              <a:t>8.</a:t>
            </a:r>
            <a:r>
              <a:rPr lang="es-ES" dirty="0"/>
              <a:t> Solicitar al usuario que ingrese su dirección email. Imprimir un mensaje indicando si la dirección es válida o no, valiéndose de una función para decidirlo. Una dirección se considerará válida si contiene el símbolo </a:t>
            </a:r>
            <a:r>
              <a:rPr lang="es-ES" dirty="0" smtClean="0"/>
              <a:t>"@".</a:t>
            </a:r>
          </a:p>
          <a:p>
            <a:r>
              <a:rPr lang="es-ES" dirty="0" smtClean="0"/>
              <a:t>(</a:t>
            </a:r>
            <a:r>
              <a:rPr lang="es-ES" dirty="0" err="1" smtClean="0"/>
              <a:t>find</a:t>
            </a:r>
            <a:r>
              <a:rPr lang="es-ES" dirty="0" smtClean="0"/>
              <a:t>) </a:t>
            </a:r>
            <a:r>
              <a:rPr lang="es-ES" dirty="0" smtClean="0">
                <a:sym typeface="Wingdings" panose="05000000000000000000" pitchFamily="2" charset="2"/>
              </a:rPr>
              <a:t> </a:t>
            </a:r>
            <a:endParaRPr lang="es-ES" dirty="0" smtClean="0"/>
          </a:p>
          <a:p>
            <a:r>
              <a:rPr lang="es-ES" dirty="0" smtClean="0"/>
              <a:t>9. Definir una función que muestre el factorial de un número</a:t>
            </a:r>
            <a:r>
              <a:rPr lang="es-419" dirty="0" smtClean="0"/>
              <a:t> </a:t>
            </a:r>
          </a:p>
          <a:p>
            <a:endParaRPr lang="es-419" dirty="0"/>
          </a:p>
          <a:p>
            <a:r>
              <a:rPr lang="es-419" dirty="0" smtClean="0"/>
              <a:t>10. Escriba </a:t>
            </a:r>
            <a:r>
              <a:rPr lang="es-419" dirty="0"/>
              <a:t>una función que le pida al usuario ingresar condimentos para un sándwich, hasta que el usuario ingrese ‘salir’. Cada vez que se ingrese un condimento, muestre un mensaje avisando que ya se agregó el condimento al sándwich. </a:t>
            </a:r>
            <a:endParaRPr lang="es-419" dirty="0" smtClean="0"/>
          </a:p>
          <a:p>
            <a:endParaRPr lang="es-419" dirty="0"/>
          </a:p>
          <a:p>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335040"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dirty="0" smtClean="0"/>
              <a:t>IITA 2022</a:t>
            </a:r>
            <a:endParaRPr lang="en-US" sz="1800" dirty="0"/>
          </a:p>
        </p:txBody>
      </p:sp>
    </p:spTree>
    <p:extLst>
      <p:ext uri="{BB962C8B-B14F-4D97-AF65-F5344CB8AC3E}">
        <p14:creationId xmlns:p14="http://schemas.microsoft.com/office/powerpoint/2010/main" val="175426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Temas de hoy:</a:t>
            </a:r>
            <a:endParaRPr lang="en-US" dirty="0"/>
          </a:p>
        </p:txBody>
      </p:sp>
      <p:sp>
        <p:nvSpPr>
          <p:cNvPr id="3" name="Marcador de contenido 2"/>
          <p:cNvSpPr>
            <a:spLocks noGrp="1"/>
          </p:cNvSpPr>
          <p:nvPr>
            <p:ph idx="1"/>
          </p:nvPr>
        </p:nvSpPr>
        <p:spPr>
          <a:xfrm>
            <a:off x="886691" y="1884218"/>
            <a:ext cx="10241557" cy="4287982"/>
          </a:xfrm>
        </p:spPr>
        <p:txBody>
          <a:bodyPr>
            <a:normAutofit/>
          </a:bodyPr>
          <a:lstStyle/>
          <a:p>
            <a:r>
              <a:rPr lang="es-AR" b="1" dirty="0" smtClean="0"/>
              <a:t>Estructuras de </a:t>
            </a:r>
            <a:r>
              <a:rPr lang="es-AR" b="1" dirty="0" smtClean="0">
                <a:solidFill>
                  <a:srgbClr val="0000CC"/>
                </a:solidFill>
                <a:effectLst>
                  <a:outerShdw blurRad="38100" dist="38100" dir="2700000" algn="tl">
                    <a:srgbClr val="000000">
                      <a:alpha val="43137"/>
                    </a:srgbClr>
                  </a:outerShdw>
                </a:effectLst>
              </a:rPr>
              <a:t>datos</a:t>
            </a:r>
            <a:r>
              <a:rPr lang="es-AR" b="1" dirty="0" smtClean="0"/>
              <a:t>: </a:t>
            </a:r>
            <a:r>
              <a:rPr lang="es-ES" dirty="0" smtClean="0"/>
              <a:t>Conjunto </a:t>
            </a:r>
            <a:r>
              <a:rPr lang="es-ES" dirty="0"/>
              <a:t>o colección de valores (variables, por ejemplo) organizados de una manera específica en la memoria de la computadora</a:t>
            </a:r>
            <a:r>
              <a:rPr lang="es-ES" dirty="0" smtClean="0"/>
              <a:t>.</a:t>
            </a:r>
          </a:p>
          <a:p>
            <a:pPr marL="0" indent="0">
              <a:buNone/>
            </a:pPr>
            <a:endParaRPr lang="es-ES" dirty="0"/>
          </a:p>
          <a:p>
            <a:r>
              <a:rPr lang="es-AR" b="1" dirty="0" smtClean="0"/>
              <a:t>ESTRUCTURAS DE </a:t>
            </a:r>
            <a:r>
              <a:rPr lang="es-AR" b="1" dirty="0" smtClean="0">
                <a:solidFill>
                  <a:srgbClr val="00B050"/>
                </a:solidFill>
                <a:effectLst>
                  <a:outerShdw blurRad="38100" dist="38100" dir="2700000" algn="tl">
                    <a:srgbClr val="000000">
                      <a:alpha val="43137"/>
                    </a:srgbClr>
                  </a:outerShdw>
                </a:effectLst>
              </a:rPr>
              <a:t>CONTROL</a:t>
            </a:r>
            <a:r>
              <a:rPr lang="es-AR" dirty="0" smtClean="0"/>
              <a:t>: </a:t>
            </a:r>
            <a:r>
              <a:rPr lang="es-ES" dirty="0"/>
              <a:t>Se utilizan para estructurar un programa y así hacerlo más fácil de leer, verificar y mantener</a:t>
            </a:r>
          </a:p>
          <a:p>
            <a:pPr lvl="1"/>
            <a:r>
              <a:rPr lang="es-ES" dirty="0">
                <a:solidFill>
                  <a:srgbClr val="92D050"/>
                </a:solidFill>
                <a:effectLst>
                  <a:outerShdw blurRad="38100" dist="38100" dir="2700000" algn="tl">
                    <a:srgbClr val="000000">
                      <a:alpha val="43137"/>
                    </a:srgbClr>
                  </a:outerShdw>
                </a:effectLst>
              </a:rPr>
              <a:t>Secuencial</a:t>
            </a:r>
            <a:r>
              <a:rPr lang="es-ES" dirty="0"/>
              <a:t> :Una acción sigue a la otra, es decir, la salida de una instrucción es la entrada de la siguiente</a:t>
            </a:r>
          </a:p>
          <a:p>
            <a:pPr lvl="1"/>
            <a:r>
              <a:rPr lang="es-ES" dirty="0">
                <a:solidFill>
                  <a:srgbClr val="92D050"/>
                </a:solidFill>
                <a:effectLst>
                  <a:outerShdw blurRad="38100" dist="38100" dir="2700000" algn="tl">
                    <a:srgbClr val="000000">
                      <a:alpha val="43137"/>
                    </a:srgbClr>
                  </a:outerShdw>
                </a:effectLst>
              </a:rPr>
              <a:t>Repetitiva</a:t>
            </a:r>
            <a:r>
              <a:rPr lang="es-ES" dirty="0"/>
              <a:t>: Repiten una secuencia de instrucciones un número determinado de veces</a:t>
            </a:r>
          </a:p>
          <a:p>
            <a:pPr lvl="1"/>
            <a:r>
              <a:rPr lang="es-ES" dirty="0">
                <a:solidFill>
                  <a:srgbClr val="92D050"/>
                </a:solidFill>
                <a:effectLst>
                  <a:outerShdw blurRad="38100" dist="38100" dir="2700000" algn="tl">
                    <a:srgbClr val="000000">
                      <a:alpha val="43137"/>
                    </a:srgbClr>
                  </a:outerShdw>
                </a:effectLst>
              </a:rPr>
              <a:t>Selectiva</a:t>
            </a:r>
            <a:r>
              <a:rPr lang="es-ES" dirty="0"/>
              <a:t>:  Se utiliza para tomar decisiones lógicas</a:t>
            </a:r>
          </a:p>
          <a:p>
            <a:pPr lvl="2"/>
            <a:r>
              <a:rPr lang="es-ES" dirty="0"/>
              <a:t>Simple </a:t>
            </a:r>
            <a:r>
              <a:rPr lang="es-ES" dirty="0" smtClean="0"/>
              <a:t>(if-else)</a:t>
            </a:r>
            <a:endParaRPr lang="es-ES" dirty="0"/>
          </a:p>
          <a:p>
            <a:pPr lvl="2"/>
            <a:r>
              <a:rPr lang="es-ES" dirty="0" smtClean="0"/>
              <a:t>Múltiple (if-</a:t>
            </a:r>
            <a:r>
              <a:rPr lang="es-ES" dirty="0" err="1" smtClean="0"/>
              <a:t>elif</a:t>
            </a:r>
            <a:r>
              <a:rPr lang="es-ES" dirty="0" smtClean="0"/>
              <a:t>-else)</a:t>
            </a:r>
            <a:endParaRPr lang="es-ES" dirty="0"/>
          </a:p>
          <a:p>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Tree>
    <p:extLst>
      <p:ext uri="{BB962C8B-B14F-4D97-AF65-F5344CB8AC3E}">
        <p14:creationId xmlns:p14="http://schemas.microsoft.com/office/powerpoint/2010/main" val="1614498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AR" b="1" dirty="0" smtClean="0">
                <a:solidFill>
                  <a:schemeClr val="accent2"/>
                </a:solidFill>
                <a:effectLst>
                  <a:outerShdw blurRad="38100" dist="38100" dir="2700000" algn="tl">
                    <a:srgbClr val="000000">
                      <a:alpha val="43137"/>
                    </a:srgbClr>
                  </a:outerShdw>
                </a:effectLst>
              </a:rPr>
              <a:t>Comentarios</a:t>
            </a:r>
            <a:r>
              <a:rPr lang="es-AR" b="1" dirty="0" smtClean="0"/>
              <a:t>: </a:t>
            </a:r>
            <a:r>
              <a:rPr lang="es-419" dirty="0"/>
              <a:t>Es una buena práctica para que sea más legible nuestro programa. </a:t>
            </a:r>
            <a:endParaRPr lang="es-419" dirty="0" smtClean="0"/>
          </a:p>
          <a:p>
            <a:pPr lvl="1"/>
            <a:r>
              <a:rPr lang="es-419" dirty="0" smtClean="0"/>
              <a:t>Se usa </a:t>
            </a:r>
            <a:r>
              <a:rPr lang="es-419" dirty="0" smtClean="0">
                <a:solidFill>
                  <a:schemeClr val="accent2"/>
                </a:solidFill>
              </a:rPr>
              <a:t>#</a:t>
            </a:r>
            <a:r>
              <a:rPr lang="es-419" dirty="0" smtClean="0"/>
              <a:t> para comentarios de una única línea</a:t>
            </a:r>
          </a:p>
          <a:p>
            <a:pPr lvl="1"/>
            <a:r>
              <a:rPr lang="es-419" dirty="0" smtClean="0"/>
              <a:t>Se usa </a:t>
            </a:r>
            <a:r>
              <a:rPr lang="es-419" dirty="0" smtClean="0">
                <a:solidFill>
                  <a:schemeClr val="accent2"/>
                </a:solidFill>
              </a:rPr>
              <a:t>‘‘‘---’’’</a:t>
            </a:r>
            <a:r>
              <a:rPr lang="es-419" dirty="0" smtClean="0"/>
              <a:t> para comentarios múltiples líneas</a:t>
            </a:r>
            <a:endParaRPr lang="es-419" dirty="0"/>
          </a:p>
          <a:p>
            <a:pPr marL="0" indent="0">
              <a:buNone/>
            </a:pPr>
            <a:endParaRPr lang="es-ES" dirty="0"/>
          </a:p>
          <a:p>
            <a:r>
              <a:rPr lang="es-AR" b="1" dirty="0" smtClean="0">
                <a:solidFill>
                  <a:srgbClr val="FF0000"/>
                </a:solidFill>
                <a:effectLst>
                  <a:outerShdw blurRad="38100" dist="38100" dir="2700000" algn="tl">
                    <a:srgbClr val="000000">
                      <a:alpha val="43137"/>
                    </a:srgbClr>
                  </a:outerShdw>
                </a:effectLst>
              </a:rPr>
              <a:t>FUNCIONES</a:t>
            </a:r>
            <a:r>
              <a:rPr lang="es-AR" dirty="0" smtClean="0"/>
              <a:t>: </a:t>
            </a:r>
            <a:r>
              <a:rPr lang="es-ES" dirty="0" smtClean="0"/>
              <a:t>Dividen al programa en “módulos” más pequeños</a:t>
            </a:r>
            <a:endParaRPr lang="es-ES" dirty="0"/>
          </a:p>
          <a:p>
            <a:pPr lvl="1"/>
            <a:r>
              <a:rPr lang="es-ES" sz="2000" dirty="0"/>
              <a:t>Se identifican por un nombre y resuelven alguna necesidad</a:t>
            </a:r>
          </a:p>
          <a:p>
            <a:pPr lvl="1"/>
            <a:r>
              <a:rPr lang="es-ES" sz="2000" dirty="0"/>
              <a:t>Simplifican la resolución de un problema</a:t>
            </a:r>
          </a:p>
          <a:p>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
        <p:nvSpPr>
          <p:cNvPr id="7" name="Título 1"/>
          <p:cNvSpPr>
            <a:spLocks noGrp="1"/>
          </p:cNvSpPr>
          <p:nvPr>
            <p:ph type="title"/>
          </p:nvPr>
        </p:nvSpPr>
        <p:spPr/>
        <p:txBody>
          <a:bodyPr/>
          <a:lstStyle/>
          <a:p>
            <a:r>
              <a:rPr lang="es-AR" dirty="0" smtClean="0"/>
              <a:t>Temas de hoy:</a:t>
            </a:r>
            <a:endParaRPr lang="en-US" dirty="0"/>
          </a:p>
        </p:txBody>
      </p:sp>
    </p:spTree>
    <p:extLst>
      <p:ext uri="{BB962C8B-B14F-4D97-AF65-F5344CB8AC3E}">
        <p14:creationId xmlns:p14="http://schemas.microsoft.com/office/powerpoint/2010/main" val="965978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124691"/>
            <a:ext cx="10058400" cy="1969285"/>
          </a:xfrm>
        </p:spPr>
        <p:txBody>
          <a:bodyPr>
            <a:normAutofit/>
          </a:bodyPr>
          <a:lstStyle/>
          <a:p>
            <a:r>
              <a:rPr lang="es-AR" sz="4400" dirty="0" smtClean="0"/>
              <a:t>Estructura de Control</a:t>
            </a:r>
            <a:br>
              <a:rPr lang="es-AR" sz="4400" dirty="0" smtClean="0"/>
            </a:br>
            <a:r>
              <a:rPr lang="es-AR" sz="4400" dirty="0"/>
              <a:t>	</a:t>
            </a:r>
            <a:r>
              <a:rPr lang="es-AR" sz="4400" dirty="0" smtClean="0"/>
              <a:t>Selectiva</a:t>
            </a:r>
            <a:br>
              <a:rPr lang="es-AR" sz="4400" dirty="0" smtClean="0"/>
            </a:br>
            <a:r>
              <a:rPr lang="es-AR" sz="4400" dirty="0"/>
              <a:t>	</a:t>
            </a:r>
            <a:r>
              <a:rPr lang="es-AR" sz="4400" dirty="0" smtClean="0"/>
              <a:t>	Simple</a:t>
            </a:r>
            <a:endParaRPr lang="en-US" dirty="0"/>
          </a:p>
        </p:txBody>
      </p:sp>
      <p:sp>
        <p:nvSpPr>
          <p:cNvPr id="3" name="Marcador de contenido 2"/>
          <p:cNvSpPr>
            <a:spLocks noGrp="1"/>
          </p:cNvSpPr>
          <p:nvPr>
            <p:ph idx="1"/>
          </p:nvPr>
        </p:nvSpPr>
        <p:spPr/>
        <p:txBody>
          <a:bodyPr/>
          <a:lstStyle/>
          <a:p>
            <a:pPr>
              <a:buFont typeface="Wingdings" panose="05000000000000000000" pitchFamily="2" charset="2"/>
              <a:buChar char="à"/>
            </a:pPr>
            <a:r>
              <a:rPr lang="es-AR" dirty="0" smtClean="0"/>
              <a:t>Decisión simple:</a:t>
            </a:r>
          </a:p>
          <a:p>
            <a:pPr marL="0" indent="0">
              <a:buNone/>
            </a:pPr>
            <a:r>
              <a:rPr lang="es-AR" dirty="0"/>
              <a:t> </a:t>
            </a:r>
            <a:r>
              <a:rPr lang="es-AR" dirty="0" smtClean="0"/>
              <a:t>if condición:</a:t>
            </a:r>
          </a:p>
          <a:p>
            <a:pPr marL="0" indent="0">
              <a:buNone/>
            </a:pPr>
            <a:r>
              <a:rPr lang="es-AR" dirty="0"/>
              <a:t>	</a:t>
            </a:r>
            <a:r>
              <a:rPr lang="es-AR" dirty="0" smtClean="0"/>
              <a:t>“lista de instrucciones”</a:t>
            </a:r>
            <a:endParaRPr lang="en-US" dirty="0" smtClean="0"/>
          </a:p>
          <a:p>
            <a:pPr marL="0" indent="0">
              <a:buNone/>
            </a:pPr>
            <a:r>
              <a:rPr lang="es-AR" dirty="0"/>
              <a:t> </a:t>
            </a:r>
            <a:r>
              <a:rPr lang="es-AR" dirty="0" smtClean="0"/>
              <a:t>else :</a:t>
            </a:r>
            <a:endParaRPr lang="es-AR" dirty="0" smtClean="0"/>
          </a:p>
          <a:p>
            <a:pPr marL="0" indent="0">
              <a:buNone/>
            </a:pPr>
            <a:r>
              <a:rPr lang="es-AR" dirty="0"/>
              <a:t>	</a:t>
            </a:r>
            <a:r>
              <a:rPr lang="es-AR" dirty="0" smtClean="0"/>
              <a:t>“lista de instrucciones”</a:t>
            </a:r>
          </a:p>
          <a:p>
            <a:pPr marL="0" indent="0">
              <a:buNone/>
            </a:pPr>
            <a:endParaRPr lang="es-AR" dirty="0" smtClean="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pic>
        <p:nvPicPr>
          <p:cNvPr id="7" name="Imagen 6"/>
          <p:cNvPicPr>
            <a:picLocks noChangeAspect="1"/>
          </p:cNvPicPr>
          <p:nvPr/>
        </p:nvPicPr>
        <p:blipFill>
          <a:blip r:embed="rId3"/>
          <a:stretch>
            <a:fillRect/>
          </a:stretch>
        </p:blipFill>
        <p:spPr>
          <a:xfrm>
            <a:off x="6512731" y="2872690"/>
            <a:ext cx="4975735" cy="3072368"/>
          </a:xfrm>
          <a:prstGeom prst="rect">
            <a:avLst/>
          </a:prstGeom>
        </p:spPr>
      </p:pic>
      <p:sp>
        <p:nvSpPr>
          <p:cNvPr id="8" name="CuadroTexto 7"/>
          <p:cNvSpPr txBox="1"/>
          <p:nvPr/>
        </p:nvSpPr>
        <p:spPr>
          <a:xfrm>
            <a:off x="6774873" y="2121408"/>
            <a:ext cx="2458878" cy="369332"/>
          </a:xfrm>
          <a:prstGeom prst="rect">
            <a:avLst/>
          </a:prstGeom>
          <a:noFill/>
        </p:spPr>
        <p:txBody>
          <a:bodyPr wrap="none" rtlCol="0">
            <a:spAutoFit/>
          </a:bodyPr>
          <a:lstStyle/>
          <a:p>
            <a:r>
              <a:rPr lang="es-AR" dirty="0" smtClean="0"/>
              <a:t>Veamos un ejemplo…</a:t>
            </a:r>
            <a:endParaRPr lang="en-US" dirty="0"/>
          </a:p>
        </p:txBody>
      </p:sp>
      <p:pic>
        <p:nvPicPr>
          <p:cNvPr id="1028" name="Picture 4" descr="A Miniature Man Standing In Front Of Two Roads. Stock Photo, Picture And  Royalty Free Image. Image 1043483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302" y="4291978"/>
            <a:ext cx="2481529" cy="16530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rchivo:Visual Studio Code 1.35 icon.svg - Wikipedia, la enciclopedia lib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654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a:t>Estructura de Control</a:t>
            </a:r>
            <a:br>
              <a:rPr lang="es-AR" dirty="0"/>
            </a:br>
            <a:r>
              <a:rPr lang="es-AR" dirty="0"/>
              <a:t>	Selectiva</a:t>
            </a:r>
            <a:br>
              <a:rPr lang="es-AR" dirty="0"/>
            </a:br>
            <a:r>
              <a:rPr lang="es-AR" dirty="0" smtClean="0"/>
              <a:t>		Múltiple</a:t>
            </a:r>
            <a:endParaRPr lang="en-US" dirty="0"/>
          </a:p>
        </p:txBody>
      </p:sp>
      <p:sp>
        <p:nvSpPr>
          <p:cNvPr id="3" name="Marcador de contenido 2"/>
          <p:cNvSpPr>
            <a:spLocks noGrp="1"/>
          </p:cNvSpPr>
          <p:nvPr>
            <p:ph idx="1"/>
          </p:nvPr>
        </p:nvSpPr>
        <p:spPr/>
        <p:txBody>
          <a:bodyPr>
            <a:normAutofit/>
          </a:bodyPr>
          <a:lstStyle/>
          <a:p>
            <a:pPr>
              <a:buFont typeface="Wingdings" panose="05000000000000000000" pitchFamily="2" charset="2"/>
              <a:buChar char="à"/>
            </a:pPr>
            <a:r>
              <a:rPr lang="es-AR" dirty="0" smtClean="0">
                <a:sym typeface="Wingdings" panose="05000000000000000000" pitchFamily="2" charset="2"/>
              </a:rPr>
              <a:t>Decisión múltiple:</a:t>
            </a:r>
          </a:p>
          <a:p>
            <a:pPr marL="0" indent="0">
              <a:buNone/>
            </a:pP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if condición booleana: </a:t>
            </a:r>
            <a:endPar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endParaRPr>
          </a:p>
          <a:p>
            <a:pPr marL="0" indent="0">
              <a:buNone/>
            </a:pP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rPr>
              <a:t>lista </a:t>
            </a: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de instrucciones </a:t>
            </a:r>
            <a:endPar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endParaRPr>
          </a:p>
          <a:p>
            <a:pPr marL="0" indent="0">
              <a:buNone/>
            </a:pPr>
            <a:r>
              <a:rPr lang="es-ES" sz="1400" dirty="0" err="1" smtClean="0">
                <a:latin typeface="Cascadia Code Light" panose="020B0609020000020004" pitchFamily="49" charset="0"/>
                <a:ea typeface="Cascadia Code Light" panose="020B0609020000020004" pitchFamily="49" charset="0"/>
                <a:cs typeface="Cascadia Code Light" panose="020B0609020000020004" pitchFamily="49" charset="0"/>
              </a:rPr>
              <a:t>elif</a:t>
            </a:r>
            <a:r>
              <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rPr>
              <a:t> </a:t>
            </a: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condición booleana: </a:t>
            </a:r>
            <a:endPar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endParaRPr>
          </a:p>
          <a:p>
            <a:pPr marL="0" indent="0">
              <a:buNone/>
            </a:pP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rPr>
              <a:t>lista </a:t>
            </a: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de instrucciones </a:t>
            </a:r>
            <a:endPar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endParaRPr>
          </a:p>
          <a:p>
            <a:pPr marL="0" indent="0">
              <a:buNone/>
            </a:pPr>
            <a:r>
              <a:rPr lang="es-ES" sz="1400" dirty="0" err="1" smtClean="0">
                <a:latin typeface="Cascadia Code Light" panose="020B0609020000020004" pitchFamily="49" charset="0"/>
                <a:ea typeface="Cascadia Code Light" panose="020B0609020000020004" pitchFamily="49" charset="0"/>
                <a:cs typeface="Cascadia Code Light" panose="020B0609020000020004" pitchFamily="49" charset="0"/>
              </a:rPr>
              <a:t>elif</a:t>
            </a:r>
            <a:r>
              <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rPr>
              <a:t> </a:t>
            </a: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condición booleana: </a:t>
            </a:r>
            <a:endPar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endParaRPr>
          </a:p>
          <a:p>
            <a:pPr marL="0" indent="0">
              <a:buNone/>
            </a:pP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rPr>
              <a:t>lista </a:t>
            </a: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de instrucciones </a:t>
            </a:r>
            <a:endPar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endParaRPr>
          </a:p>
          <a:p>
            <a:pPr marL="0" indent="0">
              <a:buNone/>
            </a:pPr>
            <a:r>
              <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rPr>
              <a:t>.. </a:t>
            </a: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 </a:t>
            </a:r>
            <a:endPar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endParaRPr>
          </a:p>
          <a:p>
            <a:pPr marL="0" indent="0">
              <a:buNone/>
            </a:pPr>
            <a:r>
              <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rPr>
              <a:t>else:</a:t>
            </a:r>
          </a:p>
          <a:p>
            <a:pPr marL="0" indent="0">
              <a:buNone/>
            </a:pP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rPr>
              <a:t>lista de instrucciones</a:t>
            </a:r>
          </a:p>
          <a:p>
            <a:pPr marL="0" indent="0">
              <a:buNone/>
            </a:pPr>
            <a:r>
              <a:rPr lang="es-ES" sz="1400" dirty="0">
                <a:latin typeface="Cascadia Code Light" panose="020B0609020000020004" pitchFamily="49" charset="0"/>
                <a:ea typeface="Cascadia Code Light" panose="020B0609020000020004" pitchFamily="49" charset="0"/>
                <a:cs typeface="Cascadia Code Light" panose="020B0609020000020004" pitchFamily="49" charset="0"/>
              </a:rPr>
              <a:t>	</a:t>
            </a:r>
            <a:endParaRPr lang="es-ES" sz="1400" dirty="0" smtClean="0">
              <a:latin typeface="Cascadia Code Light" panose="020B0609020000020004" pitchFamily="49" charset="0"/>
              <a:ea typeface="Cascadia Code Light" panose="020B0609020000020004" pitchFamily="49" charset="0"/>
              <a:cs typeface="Cascadia Code Light" panose="020B0609020000020004" pitchFamily="49" charset="0"/>
            </a:endParaRPr>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pic>
        <p:nvPicPr>
          <p:cNvPr id="9" name="Picture 2" descr="Archivo:Visual Studio Code 1.35 icon.svg - Wikipedia, la enciclopedia lib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a:stretch>
            <a:fillRect/>
          </a:stretch>
        </p:blipFill>
        <p:spPr>
          <a:xfrm>
            <a:off x="4625296" y="2312243"/>
            <a:ext cx="7430164" cy="3146447"/>
          </a:xfrm>
          <a:prstGeom prst="rect">
            <a:avLst/>
          </a:prstGeom>
        </p:spPr>
      </p:pic>
    </p:spTree>
    <p:extLst>
      <p:ext uri="{BB962C8B-B14F-4D97-AF65-F5344CB8AC3E}">
        <p14:creationId xmlns:p14="http://schemas.microsoft.com/office/powerpoint/2010/main" val="3053182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4636" y="2081269"/>
            <a:ext cx="10058400" cy="4050792"/>
          </a:xfrm>
        </p:spPr>
        <p:txBody>
          <a:bodyPr/>
          <a:lstStyle/>
          <a:p>
            <a:r>
              <a:rPr lang="es-AR" dirty="0" smtClean="0"/>
              <a:t>Ciclo repetitivo </a:t>
            </a:r>
            <a:r>
              <a:rPr lang="es-AR" dirty="0" err="1" smtClean="0"/>
              <a:t>for</a:t>
            </a:r>
            <a:endParaRPr lang="es-AR" dirty="0" smtClean="0"/>
          </a:p>
          <a:p>
            <a:pPr marL="274320" lvl="1" indent="0">
              <a:buNone/>
            </a:pPr>
            <a:r>
              <a:rPr lang="es-AR" dirty="0"/>
              <a:t>	</a:t>
            </a:r>
            <a:r>
              <a:rPr lang="es-AR" dirty="0" err="1" smtClean="0">
                <a:latin typeface="Consolas" panose="020B0609020204030204" pitchFamily="49" charset="0"/>
              </a:rPr>
              <a:t>for</a:t>
            </a:r>
            <a:r>
              <a:rPr lang="es-AR" dirty="0" smtClean="0">
                <a:latin typeface="Consolas" panose="020B0609020204030204" pitchFamily="49" charset="0"/>
              </a:rPr>
              <a:t> variable in </a:t>
            </a:r>
            <a:r>
              <a:rPr lang="es-AR" dirty="0" err="1" smtClean="0">
                <a:latin typeface="Consolas" panose="020B0609020204030204" pitchFamily="49" charset="0"/>
              </a:rPr>
              <a:t>range</a:t>
            </a:r>
            <a:r>
              <a:rPr lang="es-AR" dirty="0" smtClean="0">
                <a:latin typeface="Consolas" panose="020B0609020204030204" pitchFamily="49" charset="0"/>
              </a:rPr>
              <a:t>(veces):</a:t>
            </a:r>
          </a:p>
          <a:p>
            <a:pPr marL="274320" lvl="1" indent="0">
              <a:buNone/>
            </a:pPr>
            <a:r>
              <a:rPr lang="es-AR" dirty="0">
                <a:latin typeface="Consolas" panose="020B0609020204030204" pitchFamily="49" charset="0"/>
              </a:rPr>
              <a:t>	</a:t>
            </a:r>
            <a:r>
              <a:rPr lang="es-AR" dirty="0" smtClean="0">
                <a:latin typeface="Consolas" panose="020B0609020204030204" pitchFamily="49" charset="0"/>
              </a:rPr>
              <a:t>	lista de instrucciones</a:t>
            </a:r>
          </a:p>
          <a:p>
            <a:pPr marL="274320" lvl="1" indent="0">
              <a:buNone/>
            </a:pPr>
            <a:endParaRPr lang="es-AR" dirty="0" smtClean="0"/>
          </a:p>
          <a:p>
            <a:pPr marL="274320" lvl="1" indent="0">
              <a:buNone/>
            </a:pPr>
            <a:r>
              <a:rPr lang="es-AR" dirty="0" smtClean="0">
                <a:sym typeface="Wingdings" panose="05000000000000000000" pitchFamily="2" charset="2"/>
              </a:rPr>
              <a:t>Ejecuta el ciclo tantas veces como el valor </a:t>
            </a:r>
          </a:p>
          <a:p>
            <a:pPr marL="274320" lvl="1" indent="0">
              <a:buNone/>
            </a:pPr>
            <a:r>
              <a:rPr lang="es-AR" dirty="0" smtClean="0">
                <a:sym typeface="Wingdings" panose="05000000000000000000" pitchFamily="2" charset="2"/>
              </a:rPr>
              <a:t>que tenga la variable “veces” encerrada en</a:t>
            </a:r>
          </a:p>
          <a:p>
            <a:pPr marL="274320" lvl="1" indent="0">
              <a:buNone/>
            </a:pPr>
            <a:r>
              <a:rPr lang="es-AR" dirty="0" smtClean="0">
                <a:sym typeface="Wingdings" panose="05000000000000000000" pitchFamily="2" charset="2"/>
              </a:rPr>
              <a:t> la palabra reservada </a:t>
            </a:r>
            <a:r>
              <a:rPr lang="es-AR" dirty="0" err="1" smtClean="0">
                <a:sym typeface="Wingdings" panose="05000000000000000000" pitchFamily="2" charset="2"/>
              </a:rPr>
              <a:t>range</a:t>
            </a:r>
            <a:endParaRPr lang="es-AR" dirty="0" smtClean="0">
              <a:sym typeface="Wingdings" panose="05000000000000000000" pitchFamily="2" charset="2"/>
            </a:endParaRPr>
          </a:p>
          <a:p>
            <a:pPr marL="274320" lvl="1" indent="0">
              <a:buNone/>
            </a:pP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6"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sp>
        <p:nvSpPr>
          <p:cNvPr id="8" name="Título 1"/>
          <p:cNvSpPr>
            <a:spLocks noGrp="1"/>
          </p:cNvSpPr>
          <p:nvPr>
            <p:ph type="title"/>
          </p:nvPr>
        </p:nvSpPr>
        <p:spPr/>
        <p:txBody>
          <a:bodyPr>
            <a:normAutofit/>
          </a:bodyPr>
          <a:lstStyle/>
          <a:p>
            <a:r>
              <a:rPr lang="es-AR" dirty="0"/>
              <a:t>Estructura de Control</a:t>
            </a:r>
            <a:br>
              <a:rPr lang="es-AR" dirty="0"/>
            </a:br>
            <a:r>
              <a:rPr lang="es-AR" dirty="0" smtClean="0"/>
              <a:t>	Repetitiva</a:t>
            </a:r>
            <a:endParaRPr lang="en-US" dirty="0"/>
          </a:p>
        </p:txBody>
      </p:sp>
      <p:pic>
        <p:nvPicPr>
          <p:cNvPr id="9" name="Imagen 8"/>
          <p:cNvPicPr>
            <a:picLocks noChangeAspect="1"/>
          </p:cNvPicPr>
          <p:nvPr/>
        </p:nvPicPr>
        <p:blipFill>
          <a:blip r:embed="rId3"/>
          <a:stretch>
            <a:fillRect/>
          </a:stretch>
        </p:blipFill>
        <p:spPr>
          <a:xfrm>
            <a:off x="5864507" y="1729799"/>
            <a:ext cx="6327493" cy="2874967"/>
          </a:xfrm>
          <a:prstGeom prst="rect">
            <a:avLst/>
          </a:prstGeom>
        </p:spPr>
      </p:pic>
      <p:sp>
        <p:nvSpPr>
          <p:cNvPr id="10" name="CuadroTexto 9"/>
          <p:cNvSpPr txBox="1"/>
          <p:nvPr/>
        </p:nvSpPr>
        <p:spPr>
          <a:xfrm>
            <a:off x="2352037" y="4931732"/>
            <a:ext cx="7121236" cy="1200329"/>
          </a:xfrm>
          <a:prstGeom prst="rect">
            <a:avLst/>
          </a:prstGeom>
          <a:noFill/>
        </p:spPr>
        <p:txBody>
          <a:bodyPr wrap="square" rtlCol="0">
            <a:spAutoFit/>
          </a:bodyPr>
          <a:lstStyle/>
          <a:p>
            <a:pPr algn="ctr"/>
            <a:r>
              <a:rPr lang="es-ES" b="1" u="sng" dirty="0">
                <a:solidFill>
                  <a:srgbClr val="FF0000"/>
                </a:solidFill>
              </a:rPr>
              <a:t>Observación</a:t>
            </a:r>
            <a:r>
              <a:rPr lang="es-ES" b="1" dirty="0"/>
              <a:t>:</a:t>
            </a:r>
            <a:r>
              <a:rPr lang="es-ES" dirty="0"/>
              <a:t> La variable i empieza desde el valor 0, por ello en el ejemplo </a:t>
            </a:r>
            <a:r>
              <a:rPr lang="es-ES" dirty="0" smtClean="0"/>
              <a:t>se </a:t>
            </a:r>
            <a:r>
              <a:rPr lang="es-ES" dirty="0"/>
              <a:t>muestra i+1 para indicar el orden del número que ingresa.</a:t>
            </a:r>
          </a:p>
          <a:p>
            <a:endParaRPr lang="en-US" dirty="0"/>
          </a:p>
        </p:txBody>
      </p:sp>
      <p:pic>
        <p:nvPicPr>
          <p:cNvPr id="11" name="Picture 2" descr="Archivo:Visual Studio Code 1.35 icon.svg - Wikipedia, la enciclopedia lib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490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AR" dirty="0" smtClean="0"/>
              <a:t>También podemos hacer: </a:t>
            </a:r>
          </a:p>
          <a:p>
            <a:pPr marL="274320" lvl="1" indent="0">
              <a:buNone/>
            </a:pPr>
            <a:r>
              <a:rPr lang="es-AR" dirty="0" err="1" smtClean="0">
                <a:latin typeface="Consolas" panose="020B0609020204030204" pitchFamily="49" charset="0"/>
              </a:rPr>
              <a:t>for</a:t>
            </a:r>
            <a:r>
              <a:rPr lang="es-AR" dirty="0" smtClean="0">
                <a:latin typeface="Consolas" panose="020B0609020204030204" pitchFamily="49" charset="0"/>
              </a:rPr>
              <a:t> variable in </a:t>
            </a:r>
            <a:r>
              <a:rPr lang="es-AR" dirty="0" err="1" smtClean="0">
                <a:latin typeface="Consolas" panose="020B0609020204030204" pitchFamily="49" charset="0"/>
              </a:rPr>
              <a:t>range</a:t>
            </a:r>
            <a:r>
              <a:rPr lang="es-AR" dirty="0" smtClean="0">
                <a:latin typeface="Consolas" panose="020B0609020204030204" pitchFamily="49" charset="0"/>
              </a:rPr>
              <a:t>(</a:t>
            </a:r>
            <a:r>
              <a:rPr lang="es-AR" dirty="0" err="1" smtClean="0">
                <a:latin typeface="Consolas" panose="020B0609020204030204" pitchFamily="49" charset="0"/>
              </a:rPr>
              <a:t>vmin,vmax</a:t>
            </a:r>
            <a:r>
              <a:rPr lang="es-AR" dirty="0" smtClean="0">
                <a:latin typeface="Consolas" panose="020B0609020204030204" pitchFamily="49" charset="0"/>
              </a:rPr>
              <a:t>):</a:t>
            </a:r>
          </a:p>
          <a:p>
            <a:pPr marL="274320" lvl="1" indent="0">
              <a:buNone/>
            </a:pPr>
            <a:r>
              <a:rPr lang="es-AR" dirty="0">
                <a:latin typeface="Consolas" panose="020B0609020204030204" pitchFamily="49" charset="0"/>
              </a:rPr>
              <a:t>	</a:t>
            </a:r>
            <a:r>
              <a:rPr lang="es-AR" dirty="0" smtClean="0">
                <a:latin typeface="Consolas" panose="020B0609020204030204" pitchFamily="49" charset="0"/>
              </a:rPr>
              <a:t>lista de instrucciones</a:t>
            </a:r>
            <a:endParaRPr lang="en-US" dirty="0" smtClean="0">
              <a:latin typeface="Consolas" panose="020B0609020204030204" pitchFamily="49" charset="0"/>
            </a:endParaRPr>
          </a:p>
          <a:p>
            <a:pPr marL="274320" lvl="1" indent="0">
              <a:buNone/>
            </a:pPr>
            <a:endParaRPr lang="es-AR" dirty="0">
              <a:latin typeface="Consolas" panose="020B0609020204030204" pitchFamily="49" charset="0"/>
            </a:endParaRPr>
          </a:p>
          <a:p>
            <a:pPr lvl="1">
              <a:buFont typeface="Wingdings" panose="05000000000000000000" pitchFamily="2" charset="2"/>
              <a:buChar char="à"/>
            </a:pPr>
            <a:r>
              <a:rPr lang="es-AR" sz="2000" dirty="0">
                <a:sym typeface="Wingdings" panose="05000000000000000000" pitchFamily="2" charset="2"/>
              </a:rPr>
              <a:t>Ejecuta el ciclo tantas veces que indica el resultado de la resta entre la variable </a:t>
            </a:r>
            <a:r>
              <a:rPr lang="es-AR" sz="2000" b="1" dirty="0" err="1">
                <a:sym typeface="Wingdings" panose="05000000000000000000" pitchFamily="2" charset="2"/>
              </a:rPr>
              <a:t>vmax</a:t>
            </a:r>
            <a:r>
              <a:rPr lang="es-AR" sz="2000" dirty="0">
                <a:sym typeface="Wingdings" panose="05000000000000000000" pitchFamily="2" charset="2"/>
              </a:rPr>
              <a:t> y la variable </a:t>
            </a:r>
            <a:r>
              <a:rPr lang="es-AR" sz="2000" b="1" dirty="0" err="1">
                <a:sym typeface="Wingdings" panose="05000000000000000000" pitchFamily="2" charset="2"/>
              </a:rPr>
              <a:t>vmin</a:t>
            </a:r>
            <a:r>
              <a:rPr lang="es-AR" sz="2000" dirty="0">
                <a:sym typeface="Wingdings" panose="05000000000000000000" pitchFamily="2" charset="2"/>
              </a:rPr>
              <a:t>. Es decir, realiza </a:t>
            </a:r>
            <a:r>
              <a:rPr lang="es-AR" sz="2000" b="1" dirty="0" err="1">
                <a:sym typeface="Wingdings" panose="05000000000000000000" pitchFamily="2" charset="2"/>
              </a:rPr>
              <a:t>vmax-vmin</a:t>
            </a:r>
            <a:r>
              <a:rPr lang="es-AR" sz="2000" dirty="0">
                <a:sym typeface="Wingdings" panose="05000000000000000000" pitchFamily="2" charset="2"/>
              </a:rPr>
              <a:t> vec</a:t>
            </a:r>
            <a:r>
              <a:rPr lang="es-AR" dirty="0" smtClean="0">
                <a:latin typeface="Consolas" panose="020B0609020204030204" pitchFamily="49" charset="0"/>
                <a:sym typeface="Wingdings" panose="05000000000000000000" pitchFamily="2" charset="2"/>
              </a:rPr>
              <a:t>es.</a:t>
            </a:r>
          </a:p>
          <a:p>
            <a:pPr marL="274320" lvl="1" indent="0">
              <a:buNone/>
            </a:pPr>
            <a:endParaRPr lang="es-AR" b="1" dirty="0" smtClean="0">
              <a:latin typeface="Consolas" panose="020B0609020204030204" pitchFamily="49" charset="0"/>
            </a:endParaRPr>
          </a:p>
        </p:txBody>
      </p:sp>
      <p:sp>
        <p:nvSpPr>
          <p:cNvPr id="4" name="Marcador de pie de página 3"/>
          <p:cNvSpPr>
            <a:spLocks noGrp="1"/>
          </p:cNvSpPr>
          <p:nvPr>
            <p:ph type="ftr" sz="quarter" idx="11"/>
          </p:nvPr>
        </p:nvSpPr>
        <p:spPr/>
        <p:txBody>
          <a:bodyPr/>
          <a:lstStyle/>
          <a:p>
            <a:r>
              <a:rPr lang="en-US" smtClean="0"/>
              <a:t>IITA 2022</a:t>
            </a:r>
            <a:endParaRPr lang="en-US" dirty="0"/>
          </a:p>
        </p:txBody>
      </p:sp>
      <p:sp>
        <p:nvSpPr>
          <p:cNvPr id="5" name="Título 1"/>
          <p:cNvSpPr>
            <a:spLocks noGrp="1"/>
          </p:cNvSpPr>
          <p:nvPr>
            <p:ph type="title"/>
          </p:nvPr>
        </p:nvSpPr>
        <p:spPr/>
        <p:txBody>
          <a:bodyPr>
            <a:normAutofit/>
          </a:bodyPr>
          <a:lstStyle/>
          <a:p>
            <a:r>
              <a:rPr lang="es-AR" dirty="0"/>
              <a:t>Estructura de Control</a:t>
            </a:r>
            <a:br>
              <a:rPr lang="es-AR" dirty="0"/>
            </a:br>
            <a:r>
              <a:rPr lang="es-AR" dirty="0" smtClean="0"/>
              <a:t>	Repetitiva</a:t>
            </a:r>
            <a:endParaRPr lang="en-US" dirty="0"/>
          </a:p>
        </p:txBody>
      </p:sp>
      <p:pic>
        <p:nvPicPr>
          <p:cNvPr id="6" name="Imagen 5"/>
          <p:cNvPicPr>
            <a:picLocks noChangeAspect="1"/>
          </p:cNvPicPr>
          <p:nvPr/>
        </p:nvPicPr>
        <p:blipFill>
          <a:blip r:embed="rId2"/>
          <a:stretch>
            <a:fillRect/>
          </a:stretch>
        </p:blipFill>
        <p:spPr>
          <a:xfrm>
            <a:off x="2853738" y="4487939"/>
            <a:ext cx="7397536" cy="1684261"/>
          </a:xfrm>
          <a:prstGeom prst="rect">
            <a:avLst/>
          </a:prstGeom>
        </p:spPr>
      </p:pic>
      <p:pic>
        <p:nvPicPr>
          <p:cNvPr id="7" name="Picture 2" descr="Archivo:Visual Studio Code 1.35 icon.svg - Wikipedia, la enciclopedia 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741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AR" dirty="0"/>
              <a:t>También podemos hacer: </a:t>
            </a:r>
          </a:p>
          <a:p>
            <a:pPr marL="274320" lvl="1" indent="0">
              <a:buNone/>
            </a:pPr>
            <a:r>
              <a:rPr lang="es-AR" dirty="0" err="1">
                <a:latin typeface="Consolas" panose="020B0609020204030204" pitchFamily="49" charset="0"/>
              </a:rPr>
              <a:t>for</a:t>
            </a:r>
            <a:r>
              <a:rPr lang="es-AR" dirty="0">
                <a:latin typeface="Consolas" panose="020B0609020204030204" pitchFamily="49" charset="0"/>
              </a:rPr>
              <a:t> variable in </a:t>
            </a:r>
            <a:r>
              <a:rPr lang="es-AR" dirty="0" err="1" smtClean="0">
                <a:latin typeface="Consolas" panose="020B0609020204030204" pitchFamily="49" charset="0"/>
              </a:rPr>
              <a:t>range</a:t>
            </a:r>
            <a:r>
              <a:rPr lang="es-AR" dirty="0" smtClean="0">
                <a:latin typeface="Consolas" panose="020B0609020204030204" pitchFamily="49" charset="0"/>
              </a:rPr>
              <a:t>(</a:t>
            </a:r>
            <a:r>
              <a:rPr lang="es-AR" dirty="0" err="1" smtClean="0">
                <a:latin typeface="Consolas" panose="020B0609020204030204" pitchFamily="49" charset="0"/>
              </a:rPr>
              <a:t>vmin,vmax,paso</a:t>
            </a:r>
            <a:r>
              <a:rPr lang="es-AR" dirty="0" smtClean="0">
                <a:latin typeface="Consolas" panose="020B0609020204030204" pitchFamily="49" charset="0"/>
              </a:rPr>
              <a:t>):</a:t>
            </a:r>
            <a:endParaRPr lang="es-AR" dirty="0">
              <a:latin typeface="Consolas" panose="020B0609020204030204" pitchFamily="49" charset="0"/>
            </a:endParaRPr>
          </a:p>
          <a:p>
            <a:pPr marL="274320" lvl="1" indent="0">
              <a:buNone/>
            </a:pPr>
            <a:r>
              <a:rPr lang="es-AR" dirty="0">
                <a:latin typeface="Consolas" panose="020B0609020204030204" pitchFamily="49" charset="0"/>
              </a:rPr>
              <a:t>	lista de instrucciones</a:t>
            </a:r>
            <a:endParaRPr lang="en-US" dirty="0">
              <a:latin typeface="Consolas" panose="020B0609020204030204" pitchFamily="49" charset="0"/>
            </a:endParaRPr>
          </a:p>
          <a:p>
            <a:pPr marL="0" lvl="1" indent="0">
              <a:spcBef>
                <a:spcPts val="1200"/>
              </a:spcBef>
              <a:spcAft>
                <a:spcPts val="0"/>
              </a:spcAft>
              <a:buNone/>
            </a:pPr>
            <a:endParaRPr lang="es-AR" sz="2000" dirty="0" smtClean="0">
              <a:sym typeface="Wingdings" panose="05000000000000000000" pitchFamily="2" charset="2"/>
            </a:endParaRPr>
          </a:p>
          <a:p>
            <a:pPr marL="0" lvl="1" indent="0">
              <a:spcBef>
                <a:spcPts val="1200"/>
              </a:spcBef>
              <a:spcAft>
                <a:spcPts val="0"/>
              </a:spcAft>
              <a:buNone/>
            </a:pPr>
            <a:r>
              <a:rPr lang="es-AR" sz="2000" dirty="0" smtClean="0">
                <a:sym typeface="Wingdings" panose="05000000000000000000" pitchFamily="2" charset="2"/>
              </a:rPr>
              <a:t>	</a:t>
            </a:r>
            <a:r>
              <a:rPr lang="es-AR" sz="2000" dirty="0" smtClean="0">
                <a:solidFill>
                  <a:schemeClr val="accent1"/>
                </a:solidFill>
                <a:sym typeface="Wingdings" panose="05000000000000000000" pitchFamily="2" charset="2"/>
              </a:rPr>
              <a:t></a:t>
            </a:r>
            <a:r>
              <a:rPr lang="es-AR" dirty="0" smtClean="0"/>
              <a:t> </a:t>
            </a:r>
            <a:r>
              <a:rPr lang="es-AR" dirty="0"/>
              <a:t>Ejecuta el ciclo desde el </a:t>
            </a:r>
            <a:r>
              <a:rPr lang="es-AR" dirty="0" err="1"/>
              <a:t>vmin</a:t>
            </a:r>
            <a:r>
              <a:rPr lang="es-AR" dirty="0"/>
              <a:t> hasta (vmax-1) incrementándose de acuerdo a la  </a:t>
            </a:r>
            <a:r>
              <a:rPr lang="es-AR" dirty="0" smtClean="0"/>
              <a:t>	variable </a:t>
            </a:r>
            <a:r>
              <a:rPr lang="es-AR" dirty="0"/>
              <a:t>definida en el paso.</a:t>
            </a:r>
            <a:endParaRPr lang="es-ES" dirty="0"/>
          </a:p>
          <a:p>
            <a:pPr marL="0" lvl="1" indent="0">
              <a:spcBef>
                <a:spcPts val="1200"/>
              </a:spcBef>
              <a:spcAft>
                <a:spcPts val="0"/>
              </a:spcAft>
              <a:buNone/>
            </a:pPr>
            <a:endParaRPr lang="es-AR" dirty="0">
              <a:latin typeface="Consolas" panose="020B0609020204030204" pitchFamily="49" charset="0"/>
              <a:sym typeface="Wingdings" panose="05000000000000000000" pitchFamily="2" charset="2"/>
            </a:endParaRPr>
          </a:p>
          <a:p>
            <a:pPr marL="0" indent="0">
              <a:buNone/>
            </a:pPr>
            <a:endParaRPr lang="en-US" dirty="0"/>
          </a:p>
        </p:txBody>
      </p:sp>
      <p:sp>
        <p:nvSpPr>
          <p:cNvPr id="5" name="Título 1"/>
          <p:cNvSpPr>
            <a:spLocks noGrp="1"/>
          </p:cNvSpPr>
          <p:nvPr>
            <p:ph type="title"/>
          </p:nvPr>
        </p:nvSpPr>
        <p:spPr/>
        <p:txBody>
          <a:bodyPr>
            <a:normAutofit/>
          </a:bodyPr>
          <a:lstStyle/>
          <a:p>
            <a:r>
              <a:rPr lang="es-AR" dirty="0"/>
              <a:t>Estructura de Control</a:t>
            </a:r>
            <a:br>
              <a:rPr lang="es-AR" dirty="0"/>
            </a:br>
            <a:r>
              <a:rPr lang="es-AR" dirty="0" smtClean="0"/>
              <a:t>	Repetitiva</a:t>
            </a:r>
            <a:endParaRPr lang="en-US" dirty="0"/>
          </a:p>
        </p:txBody>
      </p:sp>
      <p:pic>
        <p:nvPicPr>
          <p:cNvPr id="7" name="Imagen 6"/>
          <p:cNvPicPr>
            <a:picLocks noChangeAspect="1"/>
          </p:cNvPicPr>
          <p:nvPr/>
        </p:nvPicPr>
        <p:blipFill>
          <a:blip r:embed="rId2"/>
          <a:stretch>
            <a:fillRect/>
          </a:stretch>
        </p:blipFill>
        <p:spPr>
          <a:xfrm>
            <a:off x="1806954" y="4435989"/>
            <a:ext cx="9321294" cy="1369065"/>
          </a:xfrm>
          <a:prstGeom prst="rect">
            <a:avLst/>
          </a:prstGeom>
        </p:spPr>
      </p:pic>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l="-584" r="-1" b="24062"/>
          <a:stretch/>
        </p:blipFill>
        <p:spPr>
          <a:xfrm>
            <a:off x="293476" y="5730806"/>
            <a:ext cx="1263087" cy="953588"/>
          </a:xfrm>
          <a:prstGeom prst="rect">
            <a:avLst/>
          </a:prstGeom>
        </p:spPr>
      </p:pic>
      <p:sp>
        <p:nvSpPr>
          <p:cNvPr id="9" name="Marcador de pie de página 3"/>
          <p:cNvSpPr txBox="1">
            <a:spLocks/>
          </p:cNvSpPr>
          <p:nvPr/>
        </p:nvSpPr>
        <p:spPr>
          <a:xfrm>
            <a:off x="194636" y="5717744"/>
            <a:ext cx="2840473" cy="966650"/>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smtClean="0"/>
              <a:t>IITA 2022</a:t>
            </a:r>
            <a:endParaRPr lang="en-US" sz="1800" dirty="0"/>
          </a:p>
        </p:txBody>
      </p:sp>
      <p:pic>
        <p:nvPicPr>
          <p:cNvPr id="10" name="Picture 2" descr="Archivo:Visual Studio Code 1.35 icon.svg - Wikipedia, la enciclopedia lib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642" y="107344"/>
            <a:ext cx="744281" cy="7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8467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1412</TotalTime>
  <Words>1056</Words>
  <Application>Microsoft Office PowerPoint</Application>
  <PresentationFormat>Panorámica</PresentationFormat>
  <Paragraphs>195</Paragraphs>
  <Slides>21</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Calibri</vt:lpstr>
      <vt:lpstr>Cascadia Code Light</vt:lpstr>
      <vt:lpstr>Consolas</vt:lpstr>
      <vt:lpstr>Georgia</vt:lpstr>
      <vt:lpstr>Trebuchet MS</vt:lpstr>
      <vt:lpstr>Wingdings</vt:lpstr>
      <vt:lpstr>Tipo de madera</vt:lpstr>
      <vt:lpstr>Estructuras de Control Funciones</vt:lpstr>
      <vt:lpstr>Primero…un pequeño repaso:</vt:lpstr>
      <vt:lpstr>Temas de hoy:</vt:lpstr>
      <vt:lpstr>Temas de hoy:</vt:lpstr>
      <vt:lpstr>Estructura de Control  Selectiva   Simple</vt:lpstr>
      <vt:lpstr>Estructura de Control  Selectiva   Múltiple</vt:lpstr>
      <vt:lpstr>Estructura de Control  Repetitiva</vt:lpstr>
      <vt:lpstr>Estructura de Control  Repetitiva</vt:lpstr>
      <vt:lpstr>Estructura de Control  Repetitiva</vt:lpstr>
      <vt:lpstr>Estructura de Control  Repetitiva</vt:lpstr>
      <vt:lpstr>Estructura de Control  Repetitiva</vt:lpstr>
      <vt:lpstr>A practicar un poco…</vt:lpstr>
      <vt:lpstr>A practicar un poco…</vt:lpstr>
      <vt:lpstr>FUNCIONES</vt:lpstr>
      <vt:lpstr>FUNCIONES</vt:lpstr>
      <vt:lpstr>Funciones: Parámetros</vt:lpstr>
      <vt:lpstr>Funciones: Parámetros</vt:lpstr>
      <vt:lpstr>Funciones: cuestiones a considerar…</vt:lpstr>
      <vt:lpstr>Funciones: cuestiones a considerar…</vt:lpstr>
      <vt:lpstr>Funciones útiles de Python</vt:lpstr>
      <vt:lpstr>Practiquemos sobre lo visto…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Tipos de datos</dc:title>
  <dc:creator>Nicolas</dc:creator>
  <cp:lastModifiedBy>Nicolas</cp:lastModifiedBy>
  <cp:revision>52</cp:revision>
  <dcterms:created xsi:type="dcterms:W3CDTF">2022-01-16T22:58:42Z</dcterms:created>
  <dcterms:modified xsi:type="dcterms:W3CDTF">2022-05-07T20:35:51Z</dcterms:modified>
</cp:coreProperties>
</file>