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54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ssdadad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08199-981D-4498-92EF-AC3778D475E2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281359"/>
            <a:ext cx="2971800" cy="8626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042C-535A-498B-A0D3-8F848248E37F}" type="slidenum">
              <a:rPr lang="en-US" smtClean="0"/>
              <a:t>‹Nº›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973" y="8374662"/>
            <a:ext cx="621102" cy="62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56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ssdadad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90F07-9BE9-4FB1-AA66-5D025F672F2C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308F7-F637-4EC5-8454-1DA0D6CA67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612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308F7-F637-4EC5-8454-1DA0D6CA6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23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308F7-F637-4EC5-8454-1DA0D6CA6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9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308F7-F637-4EC5-8454-1DA0D6CA67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3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71400-662C-47A1-A7A4-F8C41E2B1FFB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IITA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17A4-275F-42BD-A34F-0F94732A802B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IITA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4B01-F908-43D0-962A-60EE3A11A640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IITA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F4EC-9452-48D6-A316-C68D43F0AF44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IITA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C5CB95C-5060-41A8-9B72-1BDA797E83D4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 smtClean="0"/>
              <a:t>IITA 2022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60253-5CC2-4577-A37A-2CFA5FE7AD08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IITA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8D30-2B41-41DE-BC5E-F3DCD0132FA1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IITA 2022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6364-1DD6-48F5-B200-74D55141BB2E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IITA 2022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67BC-F5AD-4855-8D5B-F2BB78C50923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IITA 2022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6740-A635-41E4-B67D-57CC59B6542E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IITA 2022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BC44-D6BF-4823-8ABB-203F421F7D99}" type="datetime1">
              <a:rPr lang="en-US" smtClean="0"/>
              <a:t>3/6/2022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1E4AB7-963C-4800-96A0-FD0B24202109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IITA 2022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es/3/library/index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4" r="-1" b="24062"/>
          <a:stretch/>
        </p:blipFill>
        <p:spPr>
          <a:xfrm>
            <a:off x="307675" y="5717744"/>
            <a:ext cx="1263087" cy="95358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39218" y="1634697"/>
            <a:ext cx="11055927" cy="3035808"/>
          </a:xfrm>
        </p:spPr>
        <p:txBody>
          <a:bodyPr/>
          <a:lstStyle/>
          <a:p>
            <a:r>
              <a:rPr lang="es-MX" sz="6600" dirty="0" smtClean="0"/>
              <a:t>Librerías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39219" y="4468031"/>
            <a:ext cx="7891272" cy="404949"/>
          </a:xfrm>
        </p:spPr>
        <p:txBody>
          <a:bodyPr/>
          <a:lstStyle/>
          <a:p>
            <a:r>
              <a:rPr lang="es-MX" dirty="0" smtClean="0"/>
              <a:t>Nicolás Hussein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194636" y="5717744"/>
            <a:ext cx="2840473" cy="966650"/>
          </a:xfrm>
        </p:spPr>
        <p:txBody>
          <a:bodyPr/>
          <a:lstStyle/>
          <a:p>
            <a:pPr algn="r"/>
            <a:r>
              <a:rPr lang="en-US" sz="1800" dirty="0" smtClean="0"/>
              <a:t>IITA 2022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5685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3703" y="223070"/>
            <a:ext cx="10058400" cy="1609344"/>
          </a:xfrm>
        </p:spPr>
        <p:txBody>
          <a:bodyPr/>
          <a:lstStyle/>
          <a:p>
            <a:r>
              <a:rPr lang="es-MX" dirty="0" smtClean="0"/>
              <a:t>Primero…un repaso: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8692" y="1680014"/>
            <a:ext cx="2670879" cy="4050792"/>
          </a:xfrm>
        </p:spPr>
        <p:txBody>
          <a:bodyPr/>
          <a:lstStyle/>
          <a:p>
            <a:r>
              <a:rPr lang="es-AR" dirty="0" smtClean="0"/>
              <a:t>Python…¿Qué es?</a:t>
            </a:r>
          </a:p>
          <a:p>
            <a:r>
              <a:rPr lang="es-AR" dirty="0" smtClean="0"/>
              <a:t>SOFTWARE</a:t>
            </a:r>
          </a:p>
          <a:p>
            <a:r>
              <a:rPr lang="es-AR" dirty="0" smtClean="0"/>
              <a:t>HARDWARE</a:t>
            </a:r>
          </a:p>
          <a:p>
            <a:r>
              <a:rPr lang="es-AR" dirty="0" smtClean="0"/>
              <a:t>LENGUAJE DE PROGRAMACIÓN</a:t>
            </a:r>
          </a:p>
          <a:p>
            <a:r>
              <a:rPr lang="es-AR" dirty="0" smtClean="0"/>
              <a:t>PROGRAMA</a:t>
            </a:r>
          </a:p>
          <a:p>
            <a:r>
              <a:rPr lang="es-AR" dirty="0" smtClean="0"/>
              <a:t>TIPO DE DATO</a:t>
            </a:r>
          </a:p>
          <a:p>
            <a:r>
              <a:rPr lang="es-AR" dirty="0" smtClean="0"/>
              <a:t>VARIABLE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4" r="-1" b="24062"/>
          <a:stretch/>
        </p:blipFill>
        <p:spPr>
          <a:xfrm>
            <a:off x="293476" y="5730806"/>
            <a:ext cx="1263087" cy="953588"/>
          </a:xfrm>
          <a:prstGeom prst="rect">
            <a:avLst/>
          </a:prstGeom>
        </p:spPr>
      </p:pic>
      <p:sp>
        <p:nvSpPr>
          <p:cNvPr id="6" name="Marcador de pie de página 3"/>
          <p:cNvSpPr txBox="1">
            <a:spLocks/>
          </p:cNvSpPr>
          <p:nvPr/>
        </p:nvSpPr>
        <p:spPr>
          <a:xfrm>
            <a:off x="194636" y="5717744"/>
            <a:ext cx="2840473" cy="966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smtClean="0"/>
              <a:t>IITA 2022</a:t>
            </a:r>
            <a:endParaRPr lang="en-US" sz="18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7630101" y="1880464"/>
            <a:ext cx="3255818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smtClean="0"/>
              <a:t>Listas</a:t>
            </a:r>
          </a:p>
          <a:p>
            <a:pPr lvl="1"/>
            <a:r>
              <a:rPr lang="es-AR" dirty="0" smtClean="0"/>
              <a:t>Operaciones</a:t>
            </a:r>
          </a:p>
          <a:p>
            <a:r>
              <a:rPr lang="es-AR" dirty="0" smtClean="0"/>
              <a:t>Tuplas</a:t>
            </a:r>
          </a:p>
          <a:p>
            <a:r>
              <a:rPr lang="es-AR" dirty="0" smtClean="0"/>
              <a:t>Diccionarios</a:t>
            </a:r>
          </a:p>
          <a:p>
            <a:r>
              <a:rPr lang="es-AR" dirty="0" smtClean="0"/>
              <a:t>Conjuntos</a:t>
            </a:r>
          </a:p>
          <a:p>
            <a:pPr lvl="1"/>
            <a:endParaRPr lang="es-AR" dirty="0" smtClean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s-AR" dirty="0" smtClean="0"/>
          </a:p>
          <a:p>
            <a:pPr lvl="1"/>
            <a:endParaRPr lang="es-AR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3893127" y="1832414"/>
            <a:ext cx="3255818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smtClean="0"/>
              <a:t>Estructuras:</a:t>
            </a:r>
          </a:p>
          <a:p>
            <a:pPr lvl="1"/>
            <a:r>
              <a:rPr lang="es-AR" dirty="0" smtClean="0"/>
              <a:t>Selectivas</a:t>
            </a:r>
          </a:p>
          <a:p>
            <a:pPr lvl="2"/>
            <a:r>
              <a:rPr lang="es-AR" dirty="0" smtClean="0"/>
              <a:t>Simples</a:t>
            </a:r>
          </a:p>
          <a:p>
            <a:pPr lvl="2"/>
            <a:r>
              <a:rPr lang="es-AR" dirty="0" smtClean="0"/>
              <a:t>Múltiples</a:t>
            </a:r>
            <a:endParaRPr lang="es-AR" dirty="0"/>
          </a:p>
          <a:p>
            <a:pPr lvl="1"/>
            <a:r>
              <a:rPr lang="es-AR" dirty="0"/>
              <a:t>Repetitivas</a:t>
            </a:r>
          </a:p>
          <a:p>
            <a:pPr marL="0" indent="0">
              <a:buNone/>
            </a:pPr>
            <a:endParaRPr lang="es-AR" dirty="0" smtClean="0"/>
          </a:p>
          <a:p>
            <a:r>
              <a:rPr lang="es-AR" dirty="0" smtClean="0"/>
              <a:t>Funciones:</a:t>
            </a:r>
          </a:p>
          <a:p>
            <a:pPr lvl="1"/>
            <a:r>
              <a:rPr lang="es-AR" dirty="0"/>
              <a:t>Á</a:t>
            </a:r>
            <a:r>
              <a:rPr lang="es-AR" dirty="0" smtClean="0"/>
              <a:t>mbito de las variables</a:t>
            </a:r>
          </a:p>
          <a:p>
            <a:pPr lvl="1"/>
            <a:endParaRPr lang="es-AR" dirty="0" smtClean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s-AR" dirty="0" smtClean="0"/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7461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8793" y="165587"/>
            <a:ext cx="10058400" cy="1609344"/>
          </a:xfrm>
        </p:spPr>
        <p:txBody>
          <a:bodyPr/>
          <a:lstStyle/>
          <a:p>
            <a:r>
              <a:rPr lang="es-AR" dirty="0" smtClean="0"/>
              <a:t>Módulos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8903" y="1317731"/>
            <a:ext cx="4998443" cy="4287982"/>
          </a:xfrm>
        </p:spPr>
        <p:txBody>
          <a:bodyPr>
            <a:normAutofit/>
          </a:bodyPr>
          <a:lstStyle/>
          <a:p>
            <a:r>
              <a:rPr lang="es-ES" dirty="0" smtClean="0"/>
              <a:t>En Python, un módulo es un archivo “.</a:t>
            </a:r>
            <a:r>
              <a:rPr lang="es-ES" dirty="0" err="1" smtClean="0"/>
              <a:t>py</a:t>
            </a:r>
            <a:r>
              <a:rPr lang="es-ES" dirty="0" smtClean="0"/>
              <a:t>” que contiene definiciones de funciones, variables y otras herramientas, que pueden ser llamadas por otro archivo “.</a:t>
            </a:r>
            <a:r>
              <a:rPr lang="es-ES" dirty="0" err="1" smtClean="0"/>
              <a:t>py</a:t>
            </a:r>
            <a:r>
              <a:rPr lang="es-ES" dirty="0" smtClean="0"/>
              <a:t>”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4" r="-1" b="24062"/>
          <a:stretch/>
        </p:blipFill>
        <p:spPr>
          <a:xfrm>
            <a:off x="293476" y="5730806"/>
            <a:ext cx="1263087" cy="953588"/>
          </a:xfrm>
          <a:prstGeom prst="rect">
            <a:avLst/>
          </a:prstGeom>
        </p:spPr>
      </p:pic>
      <p:sp>
        <p:nvSpPr>
          <p:cNvPr id="6" name="Marcador de pie de página 3"/>
          <p:cNvSpPr txBox="1">
            <a:spLocks/>
          </p:cNvSpPr>
          <p:nvPr/>
        </p:nvSpPr>
        <p:spPr>
          <a:xfrm>
            <a:off x="194636" y="5717744"/>
            <a:ext cx="2840473" cy="966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smtClean="0"/>
              <a:t>IITA 2022</a:t>
            </a:r>
            <a:endParaRPr lang="en-US" sz="18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718" y="237701"/>
            <a:ext cx="5210902" cy="6077798"/>
          </a:xfrm>
          <a:prstGeom prst="rect">
            <a:avLst/>
          </a:prstGeom>
        </p:spPr>
      </p:pic>
      <p:pic>
        <p:nvPicPr>
          <p:cNvPr id="1028" name="Picture 4" descr="How to create Python Modules, the complete tutorial - ICTShore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6" y="2927075"/>
            <a:ext cx="5940425" cy="29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49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2121408"/>
            <a:ext cx="4014770" cy="4050792"/>
          </a:xfrm>
        </p:spPr>
        <p:txBody>
          <a:bodyPr/>
          <a:lstStyle/>
          <a:p>
            <a:r>
              <a:rPr lang="es-AR" dirty="0" smtClean="0"/>
              <a:t>Cuando </a:t>
            </a:r>
            <a:r>
              <a:rPr lang="es-ES" dirty="0" smtClean="0"/>
              <a:t>programamos </a:t>
            </a:r>
            <a:r>
              <a:rPr lang="es-ES" dirty="0"/>
              <a:t>en Python, nuestro código tiene dos partes: </a:t>
            </a:r>
            <a:endParaRPr lang="es-ES" dirty="0" smtClean="0"/>
          </a:p>
          <a:p>
            <a:pPr lvl="1"/>
            <a:r>
              <a:rPr lang="es-ES" dirty="0" smtClean="0"/>
              <a:t>La </a:t>
            </a:r>
            <a:r>
              <a:rPr lang="es-ES" dirty="0"/>
              <a:t>“</a:t>
            </a:r>
            <a:r>
              <a:rPr lang="es-ES" dirty="0">
                <a:solidFill>
                  <a:srgbClr val="FF0000"/>
                </a:solidFill>
              </a:rPr>
              <a:t>parte declarativa</a:t>
            </a:r>
            <a:r>
              <a:rPr lang="es-ES" dirty="0"/>
              <a:t>” donde definimos funciones y otros elementos, y </a:t>
            </a:r>
            <a:endParaRPr lang="es-ES" dirty="0" smtClean="0"/>
          </a:p>
          <a:p>
            <a:pPr lvl="1"/>
            <a:r>
              <a:rPr lang="es-ES" dirty="0"/>
              <a:t>E</a:t>
            </a:r>
            <a:r>
              <a:rPr lang="es-ES" dirty="0" smtClean="0"/>
              <a:t>l </a:t>
            </a:r>
            <a:r>
              <a:rPr lang="es-ES" dirty="0"/>
              <a:t>“</a:t>
            </a:r>
            <a:r>
              <a:rPr lang="es-ES" dirty="0">
                <a:solidFill>
                  <a:srgbClr val="FF0000"/>
                </a:solidFill>
              </a:rPr>
              <a:t>cuerpo principal</a:t>
            </a:r>
            <a:r>
              <a:rPr lang="es-ES" dirty="0"/>
              <a:t>” (</a:t>
            </a:r>
            <a:r>
              <a:rPr lang="es-ES" dirty="0" err="1"/>
              <a:t>main</a:t>
            </a:r>
            <a:r>
              <a:rPr lang="es-ES" dirty="0"/>
              <a:t>) donde llamamos funciones y ejecutamos instrucciones. 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4" r="-1" b="24062"/>
          <a:stretch/>
        </p:blipFill>
        <p:spPr>
          <a:xfrm>
            <a:off x="293476" y="5730806"/>
            <a:ext cx="1263087" cy="953588"/>
          </a:xfrm>
          <a:prstGeom prst="rect">
            <a:avLst/>
          </a:prstGeom>
        </p:spPr>
      </p:pic>
      <p:sp>
        <p:nvSpPr>
          <p:cNvPr id="6" name="Marcador de pie de página 3"/>
          <p:cNvSpPr txBox="1">
            <a:spLocks/>
          </p:cNvSpPr>
          <p:nvPr/>
        </p:nvSpPr>
        <p:spPr>
          <a:xfrm>
            <a:off x="194636" y="5717744"/>
            <a:ext cx="2840473" cy="966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smtClean="0"/>
              <a:t>IITA 2022</a:t>
            </a:r>
            <a:endParaRPr lang="en-US" sz="1800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Módulos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854" y="615858"/>
            <a:ext cx="6262254" cy="495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7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25019" y="1666952"/>
            <a:ext cx="10058400" cy="40507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es-ES" dirty="0"/>
              <a:t>Cualquier archivo .</a:t>
            </a:r>
            <a:r>
              <a:rPr lang="es-ES" dirty="0" err="1"/>
              <a:t>py</a:t>
            </a:r>
            <a:r>
              <a:rPr lang="es-ES" dirty="0"/>
              <a:t> que escribamos puede funcionar como módulo. Para llamar un módulo desde otro utilizamos la palabra reservada </a:t>
            </a:r>
            <a:r>
              <a:rPr lang="es-ES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ES" dirty="0"/>
              <a:t>. Una vez importado el módulo, podemos acceder a sus elementos usando un punto (.) y el nombre de la función/variable que queramos llamar. Por ejemplo</a:t>
            </a:r>
            <a:r>
              <a:rPr lang="es-ES" dirty="0" smtClean="0"/>
              <a:t>:</a:t>
            </a:r>
          </a:p>
          <a:p>
            <a:pPr>
              <a:buFont typeface="Wingdings" panose="05000000000000000000" pitchFamily="2" charset="2"/>
              <a:buChar char="à"/>
            </a:pPr>
            <a:endParaRPr lang="es-ES" dirty="0"/>
          </a:p>
          <a:p>
            <a:pPr>
              <a:buFont typeface="Wingdings" panose="05000000000000000000" pitchFamily="2" charset="2"/>
              <a:buChar char="à"/>
            </a:pPr>
            <a:endParaRPr lang="es-ES" dirty="0" smtClean="0"/>
          </a:p>
          <a:p>
            <a:pPr>
              <a:buFont typeface="Wingdings" panose="05000000000000000000" pitchFamily="2" charset="2"/>
              <a:buChar char="à"/>
            </a:pPr>
            <a:endParaRPr lang="es-ES" dirty="0"/>
          </a:p>
          <a:p>
            <a:pPr>
              <a:buFont typeface="Wingdings" panose="05000000000000000000" pitchFamily="2" charset="2"/>
              <a:buChar char="à"/>
            </a:pPr>
            <a:r>
              <a:rPr lang="es-ES" dirty="0" smtClean="0"/>
              <a:t>Resultando en:</a:t>
            </a:r>
            <a:r>
              <a:rPr lang="es-AR" dirty="0" smtClean="0"/>
              <a:t>		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4" r="-1" b="24062"/>
          <a:stretch/>
        </p:blipFill>
        <p:spPr>
          <a:xfrm>
            <a:off x="293476" y="5730806"/>
            <a:ext cx="1263087" cy="953588"/>
          </a:xfrm>
          <a:prstGeom prst="rect">
            <a:avLst/>
          </a:prstGeom>
        </p:spPr>
      </p:pic>
      <p:sp>
        <p:nvSpPr>
          <p:cNvPr id="6" name="Marcador de pie de página 3"/>
          <p:cNvSpPr txBox="1">
            <a:spLocks/>
          </p:cNvSpPr>
          <p:nvPr/>
        </p:nvSpPr>
        <p:spPr>
          <a:xfrm>
            <a:off x="194636" y="5717744"/>
            <a:ext cx="2840473" cy="966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smtClean="0"/>
              <a:t>IITA 2022</a:t>
            </a:r>
            <a:endParaRPr lang="en-US" sz="1800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069975" y="125413"/>
            <a:ext cx="10058400" cy="1968500"/>
          </a:xfrm>
        </p:spPr>
        <p:txBody>
          <a:bodyPr/>
          <a:lstStyle/>
          <a:p>
            <a:r>
              <a:rPr lang="es-AR" dirty="0" smtClean="0"/>
              <a:t>Módulos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448" y="3029936"/>
            <a:ext cx="3563495" cy="121103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258" y="4826380"/>
            <a:ext cx="5013921" cy="89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5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	</a:t>
            </a:r>
            <a:endParaRPr lang="es-ES" sz="1400" dirty="0" smtClean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0" indent="0">
              <a:buNone/>
            </a:pPr>
            <a:endParaRPr lang="es-ES" sz="1400" dirty="0" smtClean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4" r="-1" b="24062"/>
          <a:stretch/>
        </p:blipFill>
        <p:spPr>
          <a:xfrm>
            <a:off x="293476" y="5730806"/>
            <a:ext cx="1263087" cy="953588"/>
          </a:xfrm>
          <a:prstGeom prst="rect">
            <a:avLst/>
          </a:prstGeom>
        </p:spPr>
      </p:pic>
      <p:sp>
        <p:nvSpPr>
          <p:cNvPr id="6" name="Marcador de pie de página 3"/>
          <p:cNvSpPr txBox="1">
            <a:spLocks/>
          </p:cNvSpPr>
          <p:nvPr/>
        </p:nvSpPr>
        <p:spPr>
          <a:xfrm>
            <a:off x="194636" y="5717744"/>
            <a:ext cx="2840473" cy="966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smtClean="0"/>
              <a:t>IITA 2022</a:t>
            </a:r>
            <a:endParaRPr lang="en-US" sz="1800" dirty="0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543375" y="128362"/>
            <a:ext cx="10058400" cy="1609344"/>
          </a:xfrm>
        </p:spPr>
        <p:txBody>
          <a:bodyPr>
            <a:normAutofit/>
          </a:bodyPr>
          <a:lstStyle/>
          <a:p>
            <a:r>
              <a:rPr lang="es-AR" dirty="0" smtClean="0"/>
              <a:t>Módulos: consideraciones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972866" y="1737706"/>
            <a:ext cx="10252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 dirty="0" smtClean="0"/>
              <a:t>Al importar un módulo, el código que esté en su cuerpo principal (si existe) será ejecutado</a:t>
            </a:r>
            <a:endParaRPr lang="es-AR" b="1" dirty="0"/>
          </a:p>
        </p:txBody>
      </p:sp>
      <p:sp>
        <p:nvSpPr>
          <p:cNvPr id="9" name="Rectángulo 8"/>
          <p:cNvSpPr/>
          <p:nvPr/>
        </p:nvSpPr>
        <p:spPr>
          <a:xfrm>
            <a:off x="1277666" y="2120100"/>
            <a:ext cx="102523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es-ES" dirty="0"/>
              <a:t>Por eso, a menos que sea necesario ejecutar código al momento de importar -por ejemplo, para crear archivos necesarios o inicializar variables- una buena práctica es que nuestros módulos solo contengan definiciones y solamente ejecutemos códigos desde un archivo principal</a:t>
            </a:r>
            <a:endParaRPr lang="es-AR" dirty="0"/>
          </a:p>
        </p:txBody>
      </p:sp>
      <p:sp>
        <p:nvSpPr>
          <p:cNvPr id="10" name="Rectángulo 9"/>
          <p:cNvSpPr/>
          <p:nvPr/>
        </p:nvSpPr>
        <p:spPr>
          <a:xfrm>
            <a:off x="925019" y="3193562"/>
            <a:ext cx="1025236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El </a:t>
            </a:r>
            <a:r>
              <a:rPr lang="es-ES" sz="20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ES" dirty="0"/>
              <a:t> del ejemplo funcionará siempre y cuando mi_modulo.py esté en la </a:t>
            </a:r>
            <a:r>
              <a:rPr lang="es-ES" dirty="0" smtClean="0"/>
              <a:t>MISMA </a:t>
            </a:r>
            <a:r>
              <a:rPr lang="es-ES" dirty="0"/>
              <a:t>carpeta que el archivo principal.py. Este comportamiento se puede cambiar de dos formas: 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s-ES" dirty="0"/>
              <a:t>M</a:t>
            </a:r>
            <a:r>
              <a:rPr lang="es-ES" dirty="0" smtClean="0"/>
              <a:t>odificando </a:t>
            </a:r>
            <a:r>
              <a:rPr lang="es-ES" dirty="0"/>
              <a:t>la variable nativa de Python </a:t>
            </a:r>
            <a:r>
              <a:rPr lang="es-ES" dirty="0" err="1" smtClean="0"/>
              <a:t>sys.path</a:t>
            </a:r>
            <a:endParaRPr lang="es-ES" dirty="0" smtClean="0"/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s-ES" dirty="0"/>
              <a:t>E</a:t>
            </a:r>
            <a:r>
              <a:rPr lang="es-ES" dirty="0" smtClean="0"/>
              <a:t>structurando </a:t>
            </a:r>
            <a:r>
              <a:rPr lang="es-ES" dirty="0"/>
              <a:t>nuestro código mediante paquetes. </a:t>
            </a:r>
            <a:r>
              <a:rPr lang="es-ES" dirty="0" smtClean="0"/>
              <a:t>Un </a:t>
            </a:r>
            <a:r>
              <a:rPr lang="es-ES" dirty="0"/>
              <a:t>paquete es una colección de módulos que se organizan de una determinada manera dentro de una carpeta (pueden estar todos los módulos dentro de la carpeta principal o dentro de subcarpetas, creando una jerarquía de módulos)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05318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4" r="-1" b="24062"/>
          <a:stretch/>
        </p:blipFill>
        <p:spPr>
          <a:xfrm>
            <a:off x="293476" y="5730806"/>
            <a:ext cx="1263087" cy="953588"/>
          </a:xfrm>
          <a:prstGeom prst="rect">
            <a:avLst/>
          </a:prstGeom>
        </p:spPr>
      </p:pic>
      <p:sp>
        <p:nvSpPr>
          <p:cNvPr id="6" name="Marcador de pie de página 3"/>
          <p:cNvSpPr txBox="1">
            <a:spLocks/>
          </p:cNvSpPr>
          <p:nvPr/>
        </p:nvSpPr>
        <p:spPr>
          <a:xfrm>
            <a:off x="194636" y="5717744"/>
            <a:ext cx="2840473" cy="966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smtClean="0"/>
              <a:t>IITA 2022</a:t>
            </a:r>
            <a:endParaRPr lang="en-US" sz="1800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069848" y="1836922"/>
            <a:ext cx="10058400" cy="4660859"/>
          </a:xfrm>
        </p:spPr>
        <p:txBody>
          <a:bodyPr>
            <a:normAutofit/>
          </a:bodyPr>
          <a:lstStyle/>
          <a:p>
            <a:r>
              <a:rPr lang="es-ES" dirty="0" smtClean="0"/>
              <a:t>A modo de ejemplo, un paquete puede tener la siguiente estructura:</a:t>
            </a:r>
            <a:endParaRPr lang="es-ES" dirty="0"/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pPr lvl="8"/>
            <a:endParaRPr lang="es-AR" dirty="0" smtClean="0"/>
          </a:p>
          <a:p>
            <a:pPr lvl="8"/>
            <a:endParaRPr lang="es-AR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Módulos: consideraciones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663" y="2373316"/>
            <a:ext cx="2570592" cy="25584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uadroTexto 9"/>
          <p:cNvSpPr txBox="1"/>
          <p:nvPr/>
        </p:nvSpPr>
        <p:spPr>
          <a:xfrm>
            <a:off x="5780393" y="2515278"/>
            <a:ext cx="534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s-AR" dirty="0" smtClean="0">
                <a:sym typeface="Wingdings" panose="05000000000000000000" pitchFamily="2" charset="2"/>
              </a:rPr>
              <a:t> </a:t>
            </a:r>
            <a:r>
              <a:rPr lang="es-AR" dirty="0" smtClean="0">
                <a:solidFill>
                  <a:srgbClr val="00B0F0"/>
                </a:solidFill>
              </a:rPr>
              <a:t>Para llamar módulos contenidos en una estructura como esta, sepamos los nombres de los paquetes con un PUNTO: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613" y="3521202"/>
            <a:ext cx="3786498" cy="851228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5808620" y="444951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s-AR" dirty="0">
                <a:sym typeface="Wingdings" panose="05000000000000000000" pitchFamily="2" charset="2"/>
              </a:rPr>
              <a:t> </a:t>
            </a:r>
            <a:r>
              <a:rPr lang="es-AR" dirty="0">
                <a:solidFill>
                  <a:srgbClr val="00B0F0"/>
                </a:solidFill>
              </a:rPr>
              <a:t>Para </a:t>
            </a:r>
            <a:r>
              <a:rPr lang="es-AR" dirty="0" smtClean="0">
                <a:solidFill>
                  <a:srgbClr val="00B0F0"/>
                </a:solidFill>
              </a:rPr>
              <a:t>hacerlo menos tedioso, podemos hacer:</a:t>
            </a:r>
            <a:endParaRPr lang="en-US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3613" y="4823301"/>
            <a:ext cx="3786498" cy="78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9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751193" y="240957"/>
            <a:ext cx="10058400" cy="1609344"/>
          </a:xfrm>
        </p:spPr>
        <p:txBody>
          <a:bodyPr>
            <a:normAutofit/>
          </a:bodyPr>
          <a:lstStyle/>
          <a:p>
            <a:r>
              <a:rPr lang="es-AR" dirty="0" smtClean="0"/>
              <a:t>Librería estándar en Python </a:t>
            </a:r>
            <a:r>
              <a:rPr lang="es-AR" dirty="0" smtClean="0">
                <a:solidFill>
                  <a:srgbClr val="FF0000"/>
                </a:solidFill>
              </a:rPr>
              <a:t>(LE)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4" r="-1" b="24062"/>
          <a:stretch/>
        </p:blipFill>
        <p:spPr>
          <a:xfrm>
            <a:off x="293476" y="5730806"/>
            <a:ext cx="1263087" cy="953588"/>
          </a:xfrm>
          <a:prstGeom prst="rect">
            <a:avLst/>
          </a:prstGeom>
        </p:spPr>
      </p:pic>
      <p:sp>
        <p:nvSpPr>
          <p:cNvPr id="15" name="Marcador de pie de página 3"/>
          <p:cNvSpPr txBox="1">
            <a:spLocks/>
          </p:cNvSpPr>
          <p:nvPr/>
        </p:nvSpPr>
        <p:spPr>
          <a:xfrm>
            <a:off x="194636" y="5717744"/>
            <a:ext cx="2840473" cy="966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smtClean="0"/>
              <a:t>IITA 2022</a:t>
            </a:r>
            <a:endParaRPr lang="en-US" sz="1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556563" y="1680014"/>
            <a:ext cx="10058400" cy="4050792"/>
          </a:xfrm>
        </p:spPr>
        <p:txBody>
          <a:bodyPr>
            <a:normAutofit/>
          </a:bodyPr>
          <a:lstStyle/>
          <a:p>
            <a:r>
              <a:rPr lang="es-AR" dirty="0" smtClean="0"/>
              <a:t>La librería estándar en Python, incluye otros paquetes como ser:</a:t>
            </a:r>
          </a:p>
          <a:p>
            <a:pPr lvl="1"/>
            <a:r>
              <a:rPr lang="es-AR" dirty="0" err="1" smtClean="0"/>
              <a:t>Math</a:t>
            </a:r>
            <a:r>
              <a:rPr lang="es-AR" dirty="0" smtClean="0"/>
              <a:t> </a:t>
            </a:r>
            <a:r>
              <a:rPr lang="es-AR" dirty="0" smtClean="0">
                <a:sym typeface="Wingdings" panose="05000000000000000000" pitchFamily="2" charset="2"/>
              </a:rPr>
              <a:t> funciones matemáticas</a:t>
            </a:r>
          </a:p>
          <a:p>
            <a:pPr lvl="1"/>
            <a:endParaRPr lang="es-AR" dirty="0">
              <a:sym typeface="Wingdings" panose="05000000000000000000" pitchFamily="2" charset="2"/>
            </a:endParaRPr>
          </a:p>
          <a:p>
            <a:pPr lvl="1"/>
            <a:endParaRPr lang="es-AR" dirty="0" smtClean="0">
              <a:sym typeface="Wingdings" panose="05000000000000000000" pitchFamily="2" charset="2"/>
            </a:endParaRPr>
          </a:p>
          <a:p>
            <a:pPr lvl="1"/>
            <a:endParaRPr lang="es-AR" dirty="0">
              <a:sym typeface="Wingdings" panose="05000000000000000000" pitchFamily="2" charset="2"/>
            </a:endParaRPr>
          </a:p>
          <a:p>
            <a:pPr lvl="1"/>
            <a:endParaRPr lang="es-AR" dirty="0" smtClean="0">
              <a:sym typeface="Wingdings" panose="05000000000000000000" pitchFamily="2" charset="2"/>
            </a:endParaRPr>
          </a:p>
          <a:p>
            <a:pPr lvl="1"/>
            <a:endParaRPr lang="es-AR" dirty="0" smtClean="0">
              <a:sym typeface="Wingdings" panose="05000000000000000000" pitchFamily="2" charset="2"/>
            </a:endParaRPr>
          </a:p>
          <a:p>
            <a:pPr lvl="1"/>
            <a:r>
              <a:rPr lang="es-AR" dirty="0" err="1" smtClean="0">
                <a:sym typeface="Wingdings" panose="05000000000000000000" pitchFamily="2" charset="2"/>
              </a:rPr>
              <a:t>Random</a:t>
            </a:r>
            <a:r>
              <a:rPr lang="es-AR" dirty="0" smtClean="0">
                <a:sym typeface="Wingdings" panose="05000000000000000000" pitchFamily="2" charset="2"/>
              </a:rPr>
              <a:t>  manejo de números (</a:t>
            </a:r>
            <a:r>
              <a:rPr lang="es-AR" dirty="0" err="1" smtClean="0">
                <a:sym typeface="Wingdings" panose="05000000000000000000" pitchFamily="2" charset="2"/>
              </a:rPr>
              <a:t>pseudo</a:t>
            </a:r>
            <a:r>
              <a:rPr lang="es-AR" dirty="0" smtClean="0">
                <a:sym typeface="Wingdings" panose="05000000000000000000" pitchFamily="2" charset="2"/>
              </a:rPr>
              <a:t>) aleatorios</a:t>
            </a:r>
          </a:p>
          <a:p>
            <a:pPr lvl="1"/>
            <a:r>
              <a:rPr lang="es-AR" dirty="0" err="1" smtClean="0">
                <a:sym typeface="Wingdings" panose="05000000000000000000" pitchFamily="2" charset="2"/>
              </a:rPr>
              <a:t>Datetime</a:t>
            </a:r>
            <a:r>
              <a:rPr lang="es-AR" dirty="0" smtClean="0">
                <a:sym typeface="Wingdings" panose="05000000000000000000" pitchFamily="2" charset="2"/>
              </a:rPr>
              <a:t>  manejo de fechas y horas</a:t>
            </a:r>
          </a:p>
          <a:p>
            <a:pPr lvl="1"/>
            <a:r>
              <a:rPr lang="es-AR" dirty="0" err="1" smtClean="0">
                <a:sym typeface="Wingdings" panose="05000000000000000000" pitchFamily="2" charset="2"/>
              </a:rPr>
              <a:t>Smtplib</a:t>
            </a:r>
            <a:r>
              <a:rPr lang="es-AR" dirty="0" smtClean="0">
                <a:sym typeface="Wingdings" panose="05000000000000000000" pitchFamily="2" charset="2"/>
              </a:rPr>
              <a:t>  envío y manejo de correo electrónico</a:t>
            </a:r>
          </a:p>
          <a:p>
            <a:pPr lvl="1"/>
            <a:r>
              <a:rPr lang="es-AR" dirty="0">
                <a:sym typeface="Wingdings" panose="05000000000000000000" pitchFamily="2" charset="2"/>
              </a:rPr>
              <a:t>Y muchas más: </a:t>
            </a:r>
            <a:r>
              <a:rPr lang="es-AR" dirty="0">
                <a:sym typeface="Wingdings" panose="05000000000000000000" pitchFamily="2" charset="2"/>
                <a:hlinkClick r:id="rId3"/>
              </a:rPr>
              <a:t>https://</a:t>
            </a:r>
            <a:r>
              <a:rPr lang="es-AR" dirty="0" smtClean="0">
                <a:sym typeface="Wingdings" panose="05000000000000000000" pitchFamily="2" charset="2"/>
                <a:hlinkClick r:id="rId3"/>
              </a:rPr>
              <a:t>docs.python.org/es/3/library/index.html</a:t>
            </a:r>
            <a:r>
              <a:rPr lang="es-AR" dirty="0" smtClean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416" y="2803889"/>
            <a:ext cx="3306180" cy="83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4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Si estamos buscando una funcionalidad más específica que la que encontramos en la librería estándar, tenemos que descargar los paquetes que necesitemos y colocarlos en un lugar desde el cual podamos llamarlos sin problemas. </a:t>
            </a:r>
            <a:endParaRPr lang="es-ES" dirty="0" smtClean="0"/>
          </a:p>
          <a:p>
            <a:r>
              <a:rPr lang="es-ES" dirty="0"/>
              <a:t>Para este fin, existe en internet un repositorio central de todos los paquetes creados por terceros y publicados para el resto de la comunidad conocido como el </a:t>
            </a:r>
            <a:r>
              <a:rPr lang="es-ES" dirty="0">
                <a:solidFill>
                  <a:srgbClr val="FF9933"/>
                </a:solidFill>
              </a:rPr>
              <a:t>Python </a:t>
            </a:r>
            <a:r>
              <a:rPr lang="es-ES" dirty="0" err="1">
                <a:solidFill>
                  <a:srgbClr val="FF9933"/>
                </a:solidFill>
              </a:rPr>
              <a:t>Package</a:t>
            </a:r>
            <a:r>
              <a:rPr lang="es-ES" dirty="0">
                <a:solidFill>
                  <a:srgbClr val="FF9933"/>
                </a:solidFill>
              </a:rPr>
              <a:t> </a:t>
            </a:r>
            <a:r>
              <a:rPr lang="es-ES" dirty="0" err="1">
                <a:solidFill>
                  <a:srgbClr val="FF9933"/>
                </a:solidFill>
              </a:rPr>
              <a:t>Index</a:t>
            </a:r>
            <a:r>
              <a:rPr lang="es-ES" dirty="0"/>
              <a:t>. Podemos buscar este repositorio en la web y consultar los paquetes por categoría para encontrar el deseado, o podemos usar herramientas que faciliten este proceso tales como </a:t>
            </a:r>
            <a:r>
              <a:rPr lang="es-ES" dirty="0" err="1"/>
              <a:t>pip</a:t>
            </a:r>
            <a:r>
              <a:rPr lang="es-ES" dirty="0" smtClean="0"/>
              <a:t>.</a:t>
            </a:r>
          </a:p>
          <a:p>
            <a:pPr lvl="8"/>
            <a:r>
              <a:rPr lang="es-ES" dirty="0" err="1"/>
              <a:t>p</a:t>
            </a:r>
            <a:r>
              <a:rPr lang="es-ES" dirty="0" err="1" smtClean="0"/>
              <a:t>ip</a:t>
            </a:r>
            <a:r>
              <a:rPr lang="es-ES" dirty="0" smtClean="0"/>
              <a:t> </a:t>
            </a:r>
            <a:r>
              <a:rPr lang="es-ES" dirty="0" err="1" smtClean="0"/>
              <a:t>install</a:t>
            </a:r>
            <a:r>
              <a:rPr lang="es-ES" dirty="0" smtClean="0"/>
              <a:t> &lt;</a:t>
            </a:r>
            <a:r>
              <a:rPr lang="es-ES" dirty="0" err="1" smtClean="0"/>
              <a:t>modulo_name</a:t>
            </a:r>
            <a:r>
              <a:rPr lang="es-ES" dirty="0" smtClean="0"/>
              <a:t>&gt;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Paquetes fuera de la </a:t>
            </a:r>
            <a:r>
              <a:rPr lang="es-AR" dirty="0" smtClean="0">
                <a:solidFill>
                  <a:srgbClr val="FF0000"/>
                </a:solidFill>
              </a:rPr>
              <a:t>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4" r="-1" b="24062"/>
          <a:stretch/>
        </p:blipFill>
        <p:spPr>
          <a:xfrm>
            <a:off x="293476" y="5730806"/>
            <a:ext cx="1263087" cy="953588"/>
          </a:xfrm>
          <a:prstGeom prst="rect">
            <a:avLst/>
          </a:prstGeom>
        </p:spPr>
      </p:pic>
      <p:sp>
        <p:nvSpPr>
          <p:cNvPr id="9" name="Marcador de pie de página 3"/>
          <p:cNvSpPr txBox="1">
            <a:spLocks/>
          </p:cNvSpPr>
          <p:nvPr/>
        </p:nvSpPr>
        <p:spPr>
          <a:xfrm>
            <a:off x="194636" y="5717744"/>
            <a:ext cx="2840473" cy="966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smtClean="0"/>
              <a:t>IITA 2022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468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1569</TotalTime>
  <Words>541</Words>
  <Application>Microsoft Office PowerPoint</Application>
  <PresentationFormat>Panorámica</PresentationFormat>
  <Paragraphs>84</Paragraphs>
  <Slides>9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Cascadia Code Light</vt:lpstr>
      <vt:lpstr>Georgia</vt:lpstr>
      <vt:lpstr>Trebuchet MS</vt:lpstr>
      <vt:lpstr>Wingdings</vt:lpstr>
      <vt:lpstr>Tipo de madera</vt:lpstr>
      <vt:lpstr>Librerías</vt:lpstr>
      <vt:lpstr>Primero…un repaso:</vt:lpstr>
      <vt:lpstr>Módulos</vt:lpstr>
      <vt:lpstr>Módulos</vt:lpstr>
      <vt:lpstr>Módulos</vt:lpstr>
      <vt:lpstr>Módulos: consideraciones</vt:lpstr>
      <vt:lpstr>Módulos: consideraciones</vt:lpstr>
      <vt:lpstr>Librería estándar en Python (LE)</vt:lpstr>
      <vt:lpstr>Paquetes fuera de la 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Tipos de datos</dc:title>
  <dc:creator>Nicolas</dc:creator>
  <cp:lastModifiedBy>Nicolas</cp:lastModifiedBy>
  <cp:revision>70</cp:revision>
  <dcterms:created xsi:type="dcterms:W3CDTF">2022-01-16T22:58:42Z</dcterms:created>
  <dcterms:modified xsi:type="dcterms:W3CDTF">2022-03-07T01:55:33Z</dcterms:modified>
</cp:coreProperties>
</file>