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94" autoAdjust="0"/>
    <p:restoredTop sz="94364" autoAdjust="0"/>
  </p:normalViewPr>
  <p:slideViewPr>
    <p:cSldViewPr snapToGrid="0">
      <p:cViewPr varScale="1">
        <p:scale>
          <a:sx n="69" d="100"/>
          <a:sy n="69" d="100"/>
        </p:scale>
        <p:origin x="564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ssdadad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A08199-981D-4498-92EF-AC3778D475E2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281359"/>
            <a:ext cx="2971800" cy="86264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B042C-535A-498B-A0D3-8F848248E37F}" type="slidenum">
              <a:rPr lang="en-US" smtClean="0"/>
              <a:t>‹Nº›</a:t>
            </a:fld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973" y="8374662"/>
            <a:ext cx="621102" cy="62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3563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ssdadad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90F07-9BE9-4FB1-AA66-5D025F672F2C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308F7-F637-4EC5-8454-1DA0D6CA67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612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308F7-F637-4EC5-8454-1DA0D6CA67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23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1400-662C-47A1-A7A4-F8C41E2B1FFB}" type="datetime1">
              <a:rPr lang="en-US" smtClean="0"/>
              <a:t>8/6/2022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IITA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017A4-275F-42BD-A34F-0F94732A802B}" type="datetime1">
              <a:rPr lang="en-US" smtClean="0"/>
              <a:t>8/6/2022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IITA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4B01-F908-43D0-962A-60EE3A11A640}" type="datetime1">
              <a:rPr lang="en-US" smtClean="0"/>
              <a:t>8/6/2022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IITA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EF4EC-9452-48D6-A316-C68D43F0AF44}" type="datetime1">
              <a:rPr lang="en-US" smtClean="0"/>
              <a:t>8/6/2022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IITA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C5CB95C-5060-41A8-9B72-1BDA797E83D4}" type="datetime1">
              <a:rPr lang="en-US" smtClean="0"/>
              <a:t>8/6/2022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 smtClean="0"/>
              <a:t>IITA 2022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60253-5CC2-4577-A37A-2CFA5FE7AD08}" type="datetime1">
              <a:rPr lang="en-US" smtClean="0"/>
              <a:t>8/6/2022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IITA 2022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8D30-2B41-41DE-BC5E-F3DCD0132FA1}" type="datetime1">
              <a:rPr lang="en-US" smtClean="0"/>
              <a:t>8/6/2022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IITA 2022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6364-1DD6-48F5-B200-74D55141BB2E}" type="datetime1">
              <a:rPr lang="en-US" smtClean="0"/>
              <a:t>8/6/2022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IITA 2022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767BC-F5AD-4855-8D5B-F2BB78C50923}" type="datetime1">
              <a:rPr lang="en-US" smtClean="0"/>
              <a:t>8/6/2022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IITA 2022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6740-A635-41E4-B67D-57CC59B6542E}" type="datetime1">
              <a:rPr lang="en-US" smtClean="0"/>
              <a:t>8/6/2022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IITA 2022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BC44-D6BF-4823-8ABB-203F421F7D99}" type="datetime1">
              <a:rPr lang="en-US" smtClean="0"/>
              <a:t>8/6/2022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21E4AB7-963C-4800-96A0-FD0B24202109}" type="datetime1">
              <a:rPr lang="en-US" smtClean="0"/>
              <a:t>8/6/2022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IITA 2022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4" r="-1" b="24062"/>
          <a:stretch/>
        </p:blipFill>
        <p:spPr>
          <a:xfrm>
            <a:off x="307675" y="5717744"/>
            <a:ext cx="1263087" cy="95358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Variables</a:t>
            </a:r>
            <a:br>
              <a:rPr lang="es-MX" dirty="0" smtClean="0"/>
            </a:br>
            <a:r>
              <a:rPr lang="es-MX" dirty="0" smtClean="0"/>
              <a:t>Tipos de datos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39219" y="4468031"/>
            <a:ext cx="7891272" cy="404949"/>
          </a:xfrm>
        </p:spPr>
        <p:txBody>
          <a:bodyPr/>
          <a:lstStyle/>
          <a:p>
            <a:r>
              <a:rPr lang="es-MX" dirty="0" smtClean="0"/>
              <a:t>Nicolás Hussein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194636" y="5717744"/>
            <a:ext cx="2840473" cy="966650"/>
          </a:xfrm>
        </p:spPr>
        <p:txBody>
          <a:bodyPr/>
          <a:lstStyle/>
          <a:p>
            <a:pPr algn="r"/>
            <a:r>
              <a:rPr lang="en-US" sz="1800" dirty="0" smtClean="0"/>
              <a:t>IITA 2022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5685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1312" y="0"/>
            <a:ext cx="10058400" cy="1609344"/>
          </a:xfrm>
        </p:spPr>
        <p:txBody>
          <a:bodyPr/>
          <a:lstStyle/>
          <a:p>
            <a:r>
              <a:rPr lang="es-MX" dirty="0" smtClean="0"/>
              <a:t>Operadores</a:t>
            </a:r>
            <a:endParaRPr lang="en-US" dirty="0"/>
          </a:p>
        </p:txBody>
      </p:sp>
      <p:pic>
        <p:nvPicPr>
          <p:cNvPr id="5122" name="Picture 2" descr="Python: Aprendiendo desde cero VI – Operadores - Blog Virtualizac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403" y="1237240"/>
            <a:ext cx="3963122" cy="460730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4" r="-1" b="24062"/>
          <a:stretch/>
        </p:blipFill>
        <p:spPr>
          <a:xfrm>
            <a:off x="293476" y="5730806"/>
            <a:ext cx="1263087" cy="953588"/>
          </a:xfrm>
          <a:prstGeom prst="rect">
            <a:avLst/>
          </a:prstGeom>
        </p:spPr>
      </p:pic>
      <p:sp>
        <p:nvSpPr>
          <p:cNvPr id="7" name="Marcador de pie de página 3"/>
          <p:cNvSpPr txBox="1">
            <a:spLocks/>
          </p:cNvSpPr>
          <p:nvPr/>
        </p:nvSpPr>
        <p:spPr>
          <a:xfrm>
            <a:off x="194636" y="5717744"/>
            <a:ext cx="2840473" cy="966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smtClean="0"/>
              <a:t>IITA 2022</a:t>
            </a:r>
            <a:endParaRPr lang="en-US" sz="1800" dirty="0"/>
          </a:p>
        </p:txBody>
      </p:sp>
      <p:pic>
        <p:nvPicPr>
          <p:cNvPr id="5124" name="Picture 4" descr="Python: Aprendiendo desde cero VI – Operadores - Blog Virtualizac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570" y="1237240"/>
            <a:ext cx="5643998" cy="380781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5893570" y="5207066"/>
            <a:ext cx="60351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 Operador lógico “o” (Ú): Se usa la palabra reservada “</a:t>
            </a:r>
            <a:r>
              <a:rPr lang="es-419" dirty="0">
                <a:solidFill>
                  <a:srgbClr val="FF9933"/>
                </a:solidFill>
              </a:rPr>
              <a:t>or</a:t>
            </a:r>
            <a:r>
              <a:rPr lang="es-419" dirty="0"/>
              <a:t>”. </a:t>
            </a:r>
          </a:p>
          <a:p>
            <a:r>
              <a:rPr lang="es-419" dirty="0"/>
              <a:t> Operador lógico “y” (^): Se usa la palabra reservada “</a:t>
            </a:r>
            <a:r>
              <a:rPr lang="es-419" dirty="0">
                <a:solidFill>
                  <a:srgbClr val="FF9933"/>
                </a:solidFill>
              </a:rPr>
              <a:t>and</a:t>
            </a:r>
            <a:r>
              <a:rPr lang="es-419" dirty="0"/>
              <a:t>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15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7549" y="51077"/>
            <a:ext cx="10058400" cy="1609344"/>
          </a:xfrm>
        </p:spPr>
        <p:txBody>
          <a:bodyPr/>
          <a:lstStyle/>
          <a:p>
            <a:r>
              <a:rPr lang="es-MX" dirty="0" smtClean="0"/>
              <a:t>Python - Reglas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56563" y="1660421"/>
            <a:ext cx="10058400" cy="4050792"/>
          </a:xfrm>
        </p:spPr>
        <p:txBody>
          <a:bodyPr>
            <a:normAutofit/>
          </a:bodyPr>
          <a:lstStyle/>
          <a:p>
            <a:r>
              <a:rPr lang="es-MX" dirty="0" smtClean="0"/>
              <a:t>Python </a:t>
            </a:r>
            <a:r>
              <a:rPr lang="es-MX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</a:t>
            </a:r>
            <a:r>
              <a:rPr lang="es-MX" dirty="0" smtClean="0"/>
              <a:t> distingue entre minúsculas y mayúsculas</a:t>
            </a:r>
          </a:p>
          <a:p>
            <a:r>
              <a:rPr lang="es-MX" dirty="0" smtClean="0"/>
              <a:t>Después de cada </a:t>
            </a:r>
            <a:r>
              <a:rPr lang="es-MX" b="1" dirty="0">
                <a:solidFill>
                  <a:srgbClr val="FFC000"/>
                </a:solidFill>
              </a:rPr>
              <a:t>ciclo</a:t>
            </a:r>
            <a:r>
              <a:rPr lang="es-MX" b="1" dirty="0" smtClean="0"/>
              <a:t> </a:t>
            </a:r>
            <a:r>
              <a:rPr lang="es-MX" dirty="0" smtClean="0"/>
              <a:t>o </a:t>
            </a:r>
            <a:r>
              <a:rPr lang="es-MX" b="1" dirty="0" smtClean="0">
                <a:solidFill>
                  <a:srgbClr val="FFC000"/>
                </a:solidFill>
              </a:rPr>
              <a:t>decisión </a:t>
            </a:r>
            <a:r>
              <a:rPr lang="es-MX" dirty="0" smtClean="0"/>
              <a:t>debe ir “:” y las instrucciones tienen que ir identadas</a:t>
            </a:r>
          </a:p>
          <a:p>
            <a:r>
              <a:rPr lang="es-MX" dirty="0" smtClean="0"/>
              <a:t>Los </a:t>
            </a:r>
            <a:r>
              <a:rPr lang="es-MX" dirty="0" smtClean="0">
                <a:solidFill>
                  <a:srgbClr val="00B050"/>
                </a:solidFill>
              </a:rPr>
              <a:t>comentarios</a:t>
            </a:r>
            <a:r>
              <a:rPr lang="es-MX" dirty="0" smtClean="0"/>
              <a:t> empiezan con “#” o “ </a:t>
            </a:r>
            <a:r>
              <a:rPr lang="es-MX" dirty="0" smtClean="0">
                <a:latin typeface="Book Antiqua" panose="02040602050305030304" pitchFamily="18" charset="0"/>
                <a:cs typeface="Arial" panose="020B0604020202020204" pitchFamily="34" charset="0"/>
              </a:rPr>
              <a:t>‘’’</a:t>
            </a:r>
            <a:r>
              <a:rPr lang="es-MX" dirty="0" smtClean="0"/>
              <a:t> ”</a:t>
            </a:r>
          </a:p>
          <a:p>
            <a:r>
              <a:rPr lang="es-MX" dirty="0"/>
              <a:t>No poner caracteres blancos en las siguientes situaciones</a:t>
            </a:r>
            <a:r>
              <a:rPr lang="es-MX" dirty="0" smtClean="0"/>
              <a:t>:</a:t>
            </a:r>
            <a:endParaRPr lang="es-MX" dirty="0"/>
          </a:p>
          <a:p>
            <a:pPr lvl="1"/>
            <a:r>
              <a:rPr lang="es-MX" dirty="0"/>
              <a:t>Inmediatamente dentro de paréntesis, corchetes o llaves</a:t>
            </a:r>
          </a:p>
          <a:p>
            <a:pPr lvl="1"/>
            <a:r>
              <a:rPr lang="es-MX" dirty="0"/>
              <a:t>Inmediatamente antes de una coma, un punto y coma o dos puntos</a:t>
            </a:r>
          </a:p>
          <a:p>
            <a:pPr lvl="1"/>
            <a:r>
              <a:rPr lang="es-MX" dirty="0"/>
              <a:t>Más de un espacio alrededor de un operador de </a:t>
            </a:r>
            <a:r>
              <a:rPr lang="es-MX" dirty="0" smtClean="0"/>
              <a:t>asignación</a:t>
            </a:r>
          </a:p>
          <a:p>
            <a:r>
              <a:rPr lang="es-MX" dirty="0" smtClean="0"/>
              <a:t>Palabras reservadas: </a:t>
            </a:r>
            <a:r>
              <a:rPr lang="en-US" dirty="0">
                <a:solidFill>
                  <a:srgbClr val="FF0000"/>
                </a:solidFill>
              </a:rPr>
              <a:t>and, as, assert, break, class, continue, </a:t>
            </a:r>
            <a:r>
              <a:rPr lang="en-US" dirty="0" err="1">
                <a:solidFill>
                  <a:srgbClr val="FF0000"/>
                </a:solidFill>
              </a:rPr>
              <a:t>def</a:t>
            </a:r>
            <a:r>
              <a:rPr lang="en-US" dirty="0">
                <a:solidFill>
                  <a:srgbClr val="FF0000"/>
                </a:solidFill>
              </a:rPr>
              <a:t>, del, </a:t>
            </a:r>
            <a:r>
              <a:rPr lang="en-US" dirty="0" err="1">
                <a:solidFill>
                  <a:srgbClr val="FF0000"/>
                </a:solidFill>
              </a:rPr>
              <a:t>elif</a:t>
            </a:r>
            <a:r>
              <a:rPr lang="en-US" dirty="0">
                <a:solidFill>
                  <a:srgbClr val="FF0000"/>
                </a:solidFill>
              </a:rPr>
              <a:t>, else, except, finally, for, from, global, if, import, in, is, lambda, </a:t>
            </a:r>
            <a:r>
              <a:rPr lang="en-US" dirty="0" err="1">
                <a:solidFill>
                  <a:srgbClr val="FF0000"/>
                </a:solidFill>
              </a:rPr>
              <a:t>onlocal</a:t>
            </a:r>
            <a:r>
              <a:rPr lang="en-US" dirty="0">
                <a:solidFill>
                  <a:srgbClr val="FF0000"/>
                </a:solidFill>
              </a:rPr>
              <a:t>, not, or, pass, raise, return, try, while, with, yield </a:t>
            </a:r>
            <a:endParaRPr lang="es-MX" dirty="0" smtClean="0">
              <a:solidFill>
                <a:srgbClr val="FF0000"/>
              </a:solidFill>
            </a:endParaRPr>
          </a:p>
          <a:p>
            <a:pPr marL="274320" lvl="1" indent="0">
              <a:buNone/>
            </a:pPr>
            <a:endParaRPr lang="es-MX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4" r="-1" b="24062"/>
          <a:stretch/>
        </p:blipFill>
        <p:spPr>
          <a:xfrm>
            <a:off x="293476" y="5730806"/>
            <a:ext cx="1263087" cy="953588"/>
          </a:xfrm>
          <a:prstGeom prst="rect">
            <a:avLst/>
          </a:prstGeom>
        </p:spPr>
      </p:pic>
      <p:sp>
        <p:nvSpPr>
          <p:cNvPr id="6" name="Marcador de pie de página 3"/>
          <p:cNvSpPr txBox="1">
            <a:spLocks/>
          </p:cNvSpPr>
          <p:nvPr/>
        </p:nvSpPr>
        <p:spPr>
          <a:xfrm>
            <a:off x="194636" y="5717744"/>
            <a:ext cx="2840473" cy="966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smtClean="0"/>
              <a:t>IITA 2022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0854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88136" y="0"/>
            <a:ext cx="10058400" cy="1609344"/>
          </a:xfrm>
        </p:spPr>
        <p:txBody>
          <a:bodyPr/>
          <a:lstStyle/>
          <a:p>
            <a:r>
              <a:rPr lang="es-MX" dirty="0" smtClean="0"/>
              <a:t>Python – Sentencias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60794" y="1609343"/>
            <a:ext cx="10058400" cy="4555929"/>
          </a:xfrm>
        </p:spPr>
        <p:txBody>
          <a:bodyPr>
            <a:normAutofit lnSpcReduction="10000"/>
          </a:bodyPr>
          <a:lstStyle/>
          <a:p>
            <a:r>
              <a:rPr lang="es-MX" dirty="0" smtClean="0"/>
              <a:t>Algunas sentencias interesantes son:</a:t>
            </a:r>
          </a:p>
          <a:p>
            <a:pPr lvl="1"/>
            <a:r>
              <a:rPr lang="es-MX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ASIGNACIONES</a:t>
            </a:r>
          </a:p>
          <a:p>
            <a:pPr lvl="2"/>
            <a:r>
              <a:rPr lang="es-MX" dirty="0" smtClean="0"/>
              <a:t>Se usa el “=”</a:t>
            </a:r>
          </a:p>
          <a:p>
            <a:pPr lvl="2"/>
            <a:r>
              <a:rPr lang="es-MX" dirty="0" smtClean="0"/>
              <a:t>Ejemplos:</a:t>
            </a:r>
          </a:p>
          <a:p>
            <a:pPr lvl="3"/>
            <a:r>
              <a:rPr lang="es-MX" dirty="0" smtClean="0"/>
              <a:t>Nombre=‘IITA’</a:t>
            </a:r>
          </a:p>
          <a:p>
            <a:pPr lvl="3"/>
            <a:r>
              <a:rPr lang="es-MX" dirty="0" smtClean="0"/>
              <a:t>c=c+ 1 </a:t>
            </a:r>
          </a:p>
          <a:p>
            <a:pPr lvl="2"/>
            <a:endParaRPr lang="es-MX" dirty="0" smtClean="0"/>
          </a:p>
          <a:p>
            <a:pPr lvl="1"/>
            <a:r>
              <a:rPr lang="es-MX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INGRESAR DATOS</a:t>
            </a:r>
          </a:p>
          <a:p>
            <a:pPr lvl="2"/>
            <a:r>
              <a:rPr lang="es-MX" dirty="0" smtClean="0"/>
              <a:t>Se usa “</a:t>
            </a:r>
            <a:r>
              <a:rPr lang="es-MX" dirty="0" smtClean="0">
                <a:solidFill>
                  <a:srgbClr val="00B050"/>
                </a:solidFill>
              </a:rPr>
              <a:t>input()</a:t>
            </a:r>
            <a:r>
              <a:rPr lang="es-MX" dirty="0" smtClean="0"/>
              <a:t>”</a:t>
            </a:r>
          </a:p>
          <a:p>
            <a:pPr lvl="2"/>
            <a:r>
              <a:rPr lang="es-MX" dirty="0" smtClean="0"/>
              <a:t>Ejemplo: nombre=input()</a:t>
            </a:r>
          </a:p>
          <a:p>
            <a:pPr lvl="2"/>
            <a:endParaRPr lang="es-MX" dirty="0" smtClean="0"/>
          </a:p>
          <a:p>
            <a:pPr lvl="1"/>
            <a:r>
              <a:rPr lang="es-MX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MOSTRAR DATOS</a:t>
            </a:r>
          </a:p>
          <a:p>
            <a:pPr lvl="2"/>
            <a:r>
              <a:rPr lang="es-MX" dirty="0" smtClean="0"/>
              <a:t>Se usa “</a:t>
            </a:r>
            <a:r>
              <a:rPr lang="es-MX" dirty="0" err="1" smtClean="0">
                <a:solidFill>
                  <a:srgbClr val="00B050"/>
                </a:solidFill>
              </a:rPr>
              <a:t>print</a:t>
            </a:r>
            <a:r>
              <a:rPr lang="es-MX" dirty="0" smtClean="0">
                <a:solidFill>
                  <a:srgbClr val="00B050"/>
                </a:solidFill>
              </a:rPr>
              <a:t>()</a:t>
            </a:r>
            <a:r>
              <a:rPr lang="es-MX" dirty="0" smtClean="0"/>
              <a:t>”</a:t>
            </a:r>
          </a:p>
          <a:p>
            <a:pPr lvl="2"/>
            <a:r>
              <a:rPr lang="es-MX" dirty="0" smtClean="0"/>
              <a:t>Dentro de	 los paréntesis podemos mostrar un mensaje o el valor de una variable</a:t>
            </a:r>
          </a:p>
          <a:p>
            <a:pPr lvl="2"/>
            <a:r>
              <a:rPr lang="es-MX" dirty="0" smtClean="0"/>
              <a:t>También podemos usar “</a:t>
            </a:r>
            <a:r>
              <a:rPr lang="es-MX" dirty="0" err="1" smtClean="0">
                <a:solidFill>
                  <a:srgbClr val="00B050"/>
                </a:solidFill>
              </a:rPr>
              <a:t>end</a:t>
            </a:r>
            <a:r>
              <a:rPr lang="es-MX" dirty="0" smtClean="0">
                <a:solidFill>
                  <a:srgbClr val="00B050"/>
                </a:solidFill>
              </a:rPr>
              <a:t>=“”</a:t>
            </a:r>
            <a:r>
              <a:rPr lang="es-MX" dirty="0" smtClean="0"/>
              <a:t>”, para que la salida o respuesta sea a continuación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4" r="-1" b="24062"/>
          <a:stretch/>
        </p:blipFill>
        <p:spPr>
          <a:xfrm>
            <a:off x="293476" y="5730806"/>
            <a:ext cx="1263087" cy="953588"/>
          </a:xfrm>
          <a:prstGeom prst="rect">
            <a:avLst/>
          </a:prstGeom>
        </p:spPr>
      </p:pic>
      <p:sp>
        <p:nvSpPr>
          <p:cNvPr id="6" name="Marcador de pie de página 3"/>
          <p:cNvSpPr txBox="1">
            <a:spLocks/>
          </p:cNvSpPr>
          <p:nvPr/>
        </p:nvSpPr>
        <p:spPr>
          <a:xfrm>
            <a:off x="194636" y="5717744"/>
            <a:ext cx="2840473" cy="966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smtClean="0"/>
              <a:t>IITA 2022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2486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Vamos a practicar un poco…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1- Mensaje </a:t>
            </a:r>
            <a:r>
              <a:rPr lang="es-ES" dirty="0"/>
              <a:t>simple: Almacene un mensaje en una variable e imprímalo en pantalla. Después cambie el valor del mensaje e imprímalo </a:t>
            </a:r>
            <a:r>
              <a:rPr lang="es-ES" dirty="0" smtClean="0"/>
              <a:t>nuevamente</a:t>
            </a:r>
          </a:p>
          <a:p>
            <a:endParaRPr lang="es-ES" dirty="0"/>
          </a:p>
          <a:p>
            <a:endParaRPr lang="es-ES" dirty="0" smtClean="0"/>
          </a:p>
          <a:p>
            <a:r>
              <a:rPr lang="es-ES" dirty="0"/>
              <a:t>2 - Almacene el nombre de una persona en una variable, imprima un mensaje para esa persona. Por ejemplo “Hola </a:t>
            </a:r>
            <a:r>
              <a:rPr lang="es-ES" dirty="0" err="1"/>
              <a:t>Fede</a:t>
            </a:r>
            <a:r>
              <a:rPr lang="es-ES" dirty="0"/>
              <a:t>, ¿te gustaría aprender a programar</a:t>
            </a:r>
            <a:r>
              <a:rPr lang="es-ES" dirty="0" smtClean="0"/>
              <a:t>?”. En este caso ‘</a:t>
            </a:r>
            <a:r>
              <a:rPr lang="es-ES" dirty="0" err="1" smtClean="0"/>
              <a:t>Fede</a:t>
            </a:r>
            <a:r>
              <a:rPr lang="es-ES" dirty="0" smtClean="0"/>
              <a:t>’ es el valor que tiene la variable utilizada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4" r="-1" b="24062"/>
          <a:stretch/>
        </p:blipFill>
        <p:spPr>
          <a:xfrm>
            <a:off x="293476" y="5730806"/>
            <a:ext cx="1263087" cy="953588"/>
          </a:xfrm>
          <a:prstGeom prst="rect">
            <a:avLst/>
          </a:prstGeom>
        </p:spPr>
      </p:pic>
      <p:sp>
        <p:nvSpPr>
          <p:cNvPr id="6" name="Marcador de pie de página 3"/>
          <p:cNvSpPr txBox="1">
            <a:spLocks/>
          </p:cNvSpPr>
          <p:nvPr/>
        </p:nvSpPr>
        <p:spPr>
          <a:xfrm>
            <a:off x="194636" y="5717744"/>
            <a:ext cx="2840473" cy="966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smtClean="0"/>
              <a:t>IITA 2022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7131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Vamos a practicar un poco…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49412" y="1885881"/>
            <a:ext cx="10207752" cy="1245247"/>
          </a:xfrm>
        </p:spPr>
        <p:txBody>
          <a:bodyPr>
            <a:normAutofit lnSpcReduction="10000"/>
          </a:bodyPr>
          <a:lstStyle/>
          <a:p>
            <a:r>
              <a:rPr lang="es-MX" dirty="0" smtClean="0"/>
              <a:t>¿Estos datos (5-3-8) se están guardando en la misma variable o en variables distintas?</a:t>
            </a:r>
          </a:p>
          <a:p>
            <a:pPr lvl="5"/>
            <a:r>
              <a:rPr lang="en-US" dirty="0"/>
              <a:t>Variable=5</a:t>
            </a:r>
          </a:p>
          <a:p>
            <a:pPr lvl="5"/>
            <a:r>
              <a:rPr lang="en-US" dirty="0"/>
              <a:t>variable=3</a:t>
            </a:r>
          </a:p>
          <a:p>
            <a:pPr lvl="5"/>
            <a:r>
              <a:rPr lang="en-US" dirty="0" err="1" smtClean="0"/>
              <a:t>VaRiAbLe</a:t>
            </a:r>
            <a:r>
              <a:rPr lang="en-US" dirty="0" smtClean="0"/>
              <a:t>=8</a:t>
            </a:r>
          </a:p>
          <a:p>
            <a:pPr lvl="5"/>
            <a:endParaRPr lang="es-MX" dirty="0"/>
          </a:p>
          <a:p>
            <a:pPr marL="1371400" lvl="5" indent="0">
              <a:buNone/>
            </a:pPr>
            <a:endParaRPr lang="es-MX" dirty="0" smtClean="0"/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474103" y="3287130"/>
            <a:ext cx="3446733" cy="1393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smtClean="0"/>
              <a:t>¿Qué valor tiene a?</a:t>
            </a:r>
          </a:p>
          <a:p>
            <a:pPr lvl="5"/>
            <a:r>
              <a:rPr lang="es-MX" dirty="0"/>
              <a:t>a</a:t>
            </a:r>
            <a:r>
              <a:rPr lang="es-MX" dirty="0" smtClean="0"/>
              <a:t>=8</a:t>
            </a:r>
          </a:p>
          <a:p>
            <a:pPr lvl="5"/>
            <a:r>
              <a:rPr lang="es-MX" dirty="0" smtClean="0"/>
              <a:t>a=20</a:t>
            </a:r>
          </a:p>
          <a:p>
            <a:pPr lvl="5"/>
            <a:r>
              <a:rPr lang="es-MX" dirty="0" err="1"/>
              <a:t>p</a:t>
            </a:r>
            <a:r>
              <a:rPr lang="es-MX" dirty="0" err="1" smtClean="0"/>
              <a:t>rint</a:t>
            </a:r>
            <a:r>
              <a:rPr lang="es-MX" dirty="0" smtClean="0"/>
              <a:t>(a)</a:t>
            </a:r>
            <a:endParaRPr lang="en-US" dirty="0" smtClean="0"/>
          </a:p>
          <a:p>
            <a:pPr lvl="5"/>
            <a:endParaRPr lang="es-MX" dirty="0" smtClean="0"/>
          </a:p>
          <a:p>
            <a:pPr marL="1371400" lvl="5" indent="0">
              <a:buFont typeface="Wingdings" pitchFamily="2" charset="2"/>
              <a:buNone/>
            </a:pPr>
            <a:endParaRPr lang="es-MX" dirty="0" smtClean="0"/>
          </a:p>
        </p:txBody>
      </p:sp>
      <p:sp>
        <p:nvSpPr>
          <p:cNvPr id="9" name="Marcador de contenido 2"/>
          <p:cNvSpPr txBox="1">
            <a:spLocks/>
          </p:cNvSpPr>
          <p:nvPr/>
        </p:nvSpPr>
        <p:spPr>
          <a:xfrm>
            <a:off x="4042202" y="4755851"/>
            <a:ext cx="6747164" cy="10077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smtClean="0"/>
              <a:t>Cuidado con esto!</a:t>
            </a:r>
          </a:p>
          <a:p>
            <a:pPr lvl="5"/>
            <a:r>
              <a:rPr lang="es-MX" dirty="0" smtClean="0"/>
              <a:t>1variable=23.95</a:t>
            </a:r>
            <a:endParaRPr lang="en-US" dirty="0" smtClean="0"/>
          </a:p>
          <a:p>
            <a:pPr marL="1371400" lvl="5" indent="0">
              <a:buNone/>
            </a:pPr>
            <a:r>
              <a:rPr lang="es-MX" dirty="0" smtClean="0">
                <a:solidFill>
                  <a:srgbClr val="FF0000"/>
                </a:solidFill>
              </a:rPr>
              <a:t>Los nombres de </a:t>
            </a:r>
            <a:r>
              <a:rPr lang="es-MX" dirty="0" err="1" smtClean="0">
                <a:solidFill>
                  <a:srgbClr val="FF0000"/>
                </a:solidFill>
              </a:rPr>
              <a:t>vbles</a:t>
            </a:r>
            <a:r>
              <a:rPr lang="es-MX" dirty="0" smtClean="0">
                <a:solidFill>
                  <a:srgbClr val="FF0000"/>
                </a:solidFill>
              </a:rPr>
              <a:t> SÓLO pueden comenzar con letras o guiones bajos (_)</a:t>
            </a:r>
          </a:p>
          <a:p>
            <a:pPr marL="1371400" lvl="5" indent="0">
              <a:buFont typeface="Wingdings" pitchFamily="2" charset="2"/>
              <a:buNone/>
            </a:pPr>
            <a:endParaRPr lang="es-MX" dirty="0" smtClean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4" r="-1" b="24062"/>
          <a:stretch/>
        </p:blipFill>
        <p:spPr>
          <a:xfrm>
            <a:off x="349412" y="5717744"/>
            <a:ext cx="1263087" cy="953588"/>
          </a:xfrm>
          <a:prstGeom prst="rect">
            <a:avLst/>
          </a:prstGeom>
        </p:spPr>
      </p:pic>
      <p:sp>
        <p:nvSpPr>
          <p:cNvPr id="11" name="Marcador de pie de página 3"/>
          <p:cNvSpPr txBox="1">
            <a:spLocks/>
          </p:cNvSpPr>
          <p:nvPr/>
        </p:nvSpPr>
        <p:spPr>
          <a:xfrm>
            <a:off x="194636" y="5717744"/>
            <a:ext cx="2840473" cy="966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smtClean="0"/>
              <a:t>IITA 2022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6207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Ahora un poquito más difícil…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3 - </a:t>
            </a:r>
            <a:r>
              <a:rPr lang="es-ES" dirty="0"/>
              <a:t>Escribí un programa que solicite al usuario un número y le reste el 15%, </a:t>
            </a:r>
            <a:r>
              <a:rPr lang="es-ES" dirty="0" smtClean="0"/>
              <a:t>(almacenando </a:t>
            </a:r>
            <a:r>
              <a:rPr lang="es-ES" dirty="0"/>
              <a:t>todo en una única </a:t>
            </a:r>
            <a:r>
              <a:rPr lang="es-ES" dirty="0" smtClean="0"/>
              <a:t>variable). </a:t>
            </a:r>
            <a:r>
              <a:rPr lang="es-ES" dirty="0"/>
              <a:t>A continuación, mostrar el resultado final en pantalla</a:t>
            </a:r>
            <a:r>
              <a:rPr lang="es-ES" dirty="0" smtClean="0"/>
              <a:t>.</a:t>
            </a:r>
            <a:endParaRPr lang="es-ES" dirty="0"/>
          </a:p>
          <a:p>
            <a:r>
              <a:rPr lang="es-ES" dirty="0" smtClean="0"/>
              <a:t> 4 - </a:t>
            </a:r>
            <a:r>
              <a:rPr lang="es-ES" dirty="0"/>
              <a:t>Escribí un programa que solicite al usuario ingresar tres números para luego mostrarle el promedio de los tres</a:t>
            </a:r>
            <a:r>
              <a:rPr lang="es-ES" dirty="0" smtClean="0"/>
              <a:t>. </a:t>
            </a:r>
            <a:endParaRPr lang="es-ES" dirty="0"/>
          </a:p>
          <a:p>
            <a:r>
              <a:rPr lang="es-ES" dirty="0"/>
              <a:t>5 - Escriba un programa que le pida al usuario que ingrese nombre y edad. Luego muestre un mensaje donde le informe el año en que va a cumplir </a:t>
            </a:r>
            <a:r>
              <a:rPr lang="es-ES" dirty="0" smtClean="0"/>
              <a:t>100</a:t>
            </a:r>
          </a:p>
          <a:p>
            <a:r>
              <a:rPr lang="es-ES" dirty="0" smtClean="0"/>
              <a:t>6 – Escriba un programa que solicite un peso (en kg) y muestre si equivalente en libras.</a:t>
            </a:r>
          </a:p>
          <a:p>
            <a:pPr lvl="1"/>
            <a:r>
              <a:rPr lang="es-ES" dirty="0" smtClean="0"/>
              <a:t>(1 kg = 2,2 lb)</a:t>
            </a:r>
          </a:p>
          <a:p>
            <a:pPr marL="274320" lvl="1" indent="0">
              <a:buNone/>
            </a:pPr>
            <a:r>
              <a:rPr lang="es-ES" dirty="0" smtClean="0"/>
              <a:t>7 – Escriba un programa que </a:t>
            </a:r>
            <a:r>
              <a:rPr lang="es-ES" dirty="0" smtClean="0"/>
              <a:t>convierta la temperatura </a:t>
            </a:r>
            <a:r>
              <a:rPr lang="es-ES" dirty="0"/>
              <a:t>de grados </a:t>
            </a:r>
            <a:r>
              <a:rPr lang="es-ES" dirty="0" smtClean="0"/>
              <a:t>Celsius a Fahrenheit </a:t>
            </a:r>
          </a:p>
          <a:p>
            <a:pPr marL="274320" lvl="1" indent="0">
              <a:buNone/>
            </a:pPr>
            <a:r>
              <a:rPr lang="es-ES" dirty="0"/>
              <a:t>	</a:t>
            </a:r>
            <a:r>
              <a:rPr lang="es-ES" dirty="0" smtClean="0"/>
              <a:t>(1 Celsius = 33,8 F s/Google)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4" r="-1" b="24062"/>
          <a:stretch/>
        </p:blipFill>
        <p:spPr>
          <a:xfrm>
            <a:off x="293476" y="5730806"/>
            <a:ext cx="1263087" cy="953588"/>
          </a:xfrm>
          <a:prstGeom prst="rect">
            <a:avLst/>
          </a:prstGeom>
        </p:spPr>
      </p:pic>
      <p:sp>
        <p:nvSpPr>
          <p:cNvPr id="6" name="Marcador de pie de página 3"/>
          <p:cNvSpPr txBox="1">
            <a:spLocks/>
          </p:cNvSpPr>
          <p:nvPr/>
        </p:nvSpPr>
        <p:spPr>
          <a:xfrm>
            <a:off x="194636" y="5717744"/>
            <a:ext cx="2840473" cy="966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smtClean="0"/>
              <a:t>IITA 2022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7461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Introducció</a:t>
            </a:r>
            <a:r>
              <a:rPr lang="es-MX" dirty="0"/>
              <a:t>n</a:t>
            </a:r>
            <a:r>
              <a:rPr lang="es-MX" dirty="0" smtClean="0"/>
              <a:t> </a:t>
            </a:r>
            <a:br>
              <a:rPr lang="es-MX" dirty="0" smtClean="0"/>
            </a:b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9848" y="2548890"/>
            <a:ext cx="10058400" cy="4050792"/>
          </a:xfrm>
        </p:spPr>
        <p:txBody>
          <a:bodyPr/>
          <a:lstStyle/>
          <a:p>
            <a:r>
              <a:rPr lang="es-MX" b="1" u="sng" dirty="0" smtClean="0"/>
              <a:t>Software</a:t>
            </a:r>
            <a:r>
              <a:rPr lang="es-MX" dirty="0" smtClean="0"/>
              <a:t>: </a:t>
            </a:r>
            <a:r>
              <a:rPr lang="es-ES" dirty="0"/>
              <a:t>Conjunto de programas que realizan alguna 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tarea </a:t>
            </a:r>
            <a:r>
              <a:rPr lang="es-ES" dirty="0"/>
              <a:t>dentro del sistema. Constituyen la parte </a:t>
            </a:r>
            <a:r>
              <a:rPr lang="es-ES" b="1" dirty="0"/>
              <a:t>lógica</a:t>
            </a:r>
            <a:r>
              <a:rPr lang="es-ES" dirty="0"/>
              <a:t> 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del </a:t>
            </a:r>
            <a:r>
              <a:rPr lang="es-ES" dirty="0"/>
              <a:t>mismo, y al ser </a:t>
            </a:r>
            <a:r>
              <a:rPr lang="es-ES" dirty="0" smtClean="0"/>
              <a:t>INTANGIBLE </a:t>
            </a:r>
            <a:r>
              <a:rPr lang="es-ES" dirty="0"/>
              <a:t>no se deterioran</a:t>
            </a:r>
            <a:r>
              <a:rPr lang="es-MX" dirty="0" smtClean="0"/>
              <a:t>.</a:t>
            </a:r>
          </a:p>
          <a:p>
            <a:pPr marL="0" indent="0">
              <a:buNone/>
            </a:pPr>
            <a:endParaRPr lang="es-MX" dirty="0" smtClean="0"/>
          </a:p>
          <a:p>
            <a:r>
              <a:rPr lang="es-MX" b="1" u="sng" dirty="0" smtClean="0"/>
              <a:t>Hardware: </a:t>
            </a:r>
            <a:r>
              <a:rPr lang="es-ES" dirty="0"/>
              <a:t>Elementos tecnológicos </a:t>
            </a:r>
            <a:r>
              <a:rPr lang="es-ES" dirty="0" smtClean="0"/>
              <a:t>TANGIBLES </a:t>
            </a:r>
            <a:r>
              <a:rPr lang="es-ES" dirty="0"/>
              <a:t>del 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sistema</a:t>
            </a:r>
            <a:r>
              <a:rPr lang="es-ES" dirty="0"/>
              <a:t>, están sujetos a fallas y por lo tanto 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se </a:t>
            </a:r>
            <a:r>
              <a:rPr lang="es-ES" dirty="0"/>
              <a:t>deterioran con el uso. Es posible repararlos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4" r="-1" b="24062"/>
          <a:stretch/>
        </p:blipFill>
        <p:spPr>
          <a:xfrm>
            <a:off x="307675" y="5717744"/>
            <a:ext cx="1263087" cy="953588"/>
          </a:xfrm>
          <a:prstGeom prst="rect">
            <a:avLst/>
          </a:prstGeom>
        </p:spPr>
      </p:pic>
      <p:sp>
        <p:nvSpPr>
          <p:cNvPr id="6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194636" y="5717744"/>
            <a:ext cx="2840473" cy="966650"/>
          </a:xfrm>
        </p:spPr>
        <p:txBody>
          <a:bodyPr/>
          <a:lstStyle/>
          <a:p>
            <a:pPr algn="r"/>
            <a:r>
              <a:rPr lang="en-US" sz="1800" dirty="0" smtClean="0"/>
              <a:t>IITA 2022</a:t>
            </a:r>
            <a:endParaRPr lang="en-US" sz="1800" dirty="0"/>
          </a:p>
        </p:txBody>
      </p:sp>
      <p:sp>
        <p:nvSpPr>
          <p:cNvPr id="7" name="Rectángulo 6"/>
          <p:cNvSpPr/>
          <p:nvPr/>
        </p:nvSpPr>
        <p:spPr>
          <a:xfrm>
            <a:off x="4467497" y="1289304"/>
            <a:ext cx="38404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b="1" u="sng" dirty="0"/>
              <a:t>CONCEPTOS INICIALES</a:t>
            </a:r>
            <a:endParaRPr lang="en-US" sz="2800" b="1" u="sng" dirty="0"/>
          </a:p>
        </p:txBody>
      </p:sp>
      <p:pic>
        <p:nvPicPr>
          <p:cNvPr id="1026" name="Picture 2" descr="Que es Software y Tipos de Software Informatic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6167" y="1907587"/>
            <a:ext cx="2574563" cy="198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as partes del Hardware de una computador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600" y="4574286"/>
            <a:ext cx="3393804" cy="1914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093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¿Qué es un “</a:t>
            </a:r>
            <a:r>
              <a:rPr lang="es-MX" u="sng" dirty="0" smtClean="0"/>
              <a:t>Lenguaje</a:t>
            </a:r>
            <a:r>
              <a:rPr lang="es-MX" dirty="0" smtClean="0"/>
              <a:t>”?</a:t>
            </a:r>
          </a:p>
          <a:p>
            <a:pPr marL="0" indent="0">
              <a:buNone/>
            </a:pPr>
            <a:r>
              <a:rPr lang="es-ES" dirty="0" smtClean="0"/>
              <a:t>	</a:t>
            </a:r>
            <a:r>
              <a:rPr lang="es-ES" dirty="0" smtClean="0">
                <a:solidFill>
                  <a:srgbClr val="0070C0"/>
                </a:solidFill>
              </a:rPr>
              <a:t>Conjunto </a:t>
            </a:r>
            <a:r>
              <a:rPr lang="es-ES" dirty="0">
                <a:solidFill>
                  <a:srgbClr val="0070C0"/>
                </a:solidFill>
              </a:rPr>
              <a:t>de símbolos, reglas y notaciones</a:t>
            </a:r>
            <a:r>
              <a:rPr lang="es-ES" dirty="0"/>
              <a:t> utilizado para </a:t>
            </a:r>
            <a:r>
              <a:rPr lang="es-ES" dirty="0" smtClean="0"/>
              <a:t>comunicarse</a:t>
            </a:r>
            <a:endParaRPr lang="es-MX" dirty="0"/>
          </a:p>
          <a:p>
            <a:r>
              <a:rPr lang="es-MX" dirty="0" smtClean="0"/>
              <a:t>¿Y cuando hablamos de “</a:t>
            </a:r>
            <a:r>
              <a:rPr lang="es-MX" u="sng" dirty="0" smtClean="0"/>
              <a:t>Lenguajes de Programación</a:t>
            </a:r>
            <a:r>
              <a:rPr lang="es-MX" dirty="0" smtClean="0"/>
              <a:t>”?</a:t>
            </a:r>
          </a:p>
          <a:p>
            <a:pPr marL="274320" lvl="1" indent="0">
              <a:buNone/>
            </a:pPr>
            <a:r>
              <a:rPr lang="es-MX" dirty="0" smtClean="0"/>
              <a:t>	</a:t>
            </a:r>
            <a:r>
              <a:rPr lang="es-ES" dirty="0">
                <a:solidFill>
                  <a:srgbClr val="0070C0"/>
                </a:solidFill>
              </a:rPr>
              <a:t> </a:t>
            </a:r>
            <a:r>
              <a:rPr lang="es-ES" sz="2000" dirty="0">
                <a:solidFill>
                  <a:srgbClr val="0070C0"/>
                </a:solidFill>
              </a:rPr>
              <a:t>Conjunto de símbolos, reglas y notaciones </a:t>
            </a:r>
            <a:r>
              <a:rPr lang="es-ES" sz="2000" dirty="0"/>
              <a:t>que se utilizan para comunicarse con la </a:t>
            </a:r>
            <a:r>
              <a:rPr lang="es-ES" sz="20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COMPUTADORA</a:t>
            </a:r>
            <a:r>
              <a:rPr lang="es-ES" sz="2000" dirty="0" smtClean="0"/>
              <a:t>. </a:t>
            </a:r>
            <a:r>
              <a:rPr lang="es-ES" sz="2000" dirty="0"/>
              <a:t>Expresan la estructura y la lógica de un </a:t>
            </a:r>
            <a:r>
              <a:rPr lang="es-ES" sz="2000" dirty="0" smtClean="0"/>
              <a:t>programa</a:t>
            </a:r>
          </a:p>
          <a:p>
            <a:pPr marL="274320" lvl="1" indent="0">
              <a:buNone/>
            </a:pPr>
            <a:r>
              <a:rPr lang="es-ES" sz="2000" dirty="0" smtClean="0"/>
              <a:t>Tienen </a:t>
            </a:r>
            <a:r>
              <a:rPr lang="es-ES" sz="2000" dirty="0" smtClean="0">
                <a:solidFill>
                  <a:srgbClr val="FF0000"/>
                </a:solidFill>
              </a:rPr>
              <a:t>SINTAXIS</a:t>
            </a:r>
            <a:r>
              <a:rPr lang="es-ES" sz="2000" dirty="0" smtClean="0"/>
              <a:t> y </a:t>
            </a:r>
            <a:r>
              <a:rPr lang="es-ES" sz="2000" dirty="0" smtClean="0">
                <a:solidFill>
                  <a:srgbClr val="FF0000"/>
                </a:solidFill>
              </a:rPr>
              <a:t>SEMÁNTICA</a:t>
            </a:r>
            <a:endParaRPr lang="es-MX" sz="2000" dirty="0" smtClean="0">
              <a:solidFill>
                <a:srgbClr val="FF0000"/>
              </a:solidFill>
            </a:endParaRPr>
          </a:p>
          <a:p>
            <a:r>
              <a:rPr lang="es-MX" dirty="0" smtClean="0"/>
              <a:t>¿Un </a:t>
            </a:r>
            <a:r>
              <a:rPr lang="es-MX" u="sng" dirty="0" smtClean="0"/>
              <a:t>programa</a:t>
            </a:r>
            <a:r>
              <a:rPr lang="es-MX" dirty="0" smtClean="0"/>
              <a:t>?</a:t>
            </a:r>
            <a:r>
              <a:rPr lang="es-MX" dirty="0"/>
              <a:t>	</a:t>
            </a: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	</a:t>
            </a:r>
            <a:r>
              <a:rPr lang="es-ES" dirty="0"/>
              <a:t> Conjunto </a:t>
            </a:r>
            <a:r>
              <a:rPr lang="es-ES" dirty="0" smtClean="0"/>
              <a:t>ORDENADO </a:t>
            </a:r>
            <a:r>
              <a:rPr lang="es-ES" dirty="0"/>
              <a:t>de </a:t>
            </a:r>
            <a:r>
              <a:rPr lang="es-ES" dirty="0">
                <a:solidFill>
                  <a:srgbClr val="00B050"/>
                </a:solidFill>
              </a:rPr>
              <a:t>instrucciones escritas en un lenguaje determinado</a:t>
            </a:r>
            <a:r>
              <a:rPr lang="es-ES" dirty="0"/>
              <a:t>, que le indican a la </a:t>
            </a:r>
            <a:r>
              <a:rPr lang="es-ES" u="sng" dirty="0"/>
              <a:t>computadora </a:t>
            </a:r>
            <a:r>
              <a:rPr lang="es-ES" u="sng" dirty="0" smtClean="0"/>
              <a:t>cómo </a:t>
            </a:r>
            <a:r>
              <a:rPr lang="es-ES" u="sng" dirty="0"/>
              <a:t>realizar una determinada tarea</a:t>
            </a:r>
            <a:endParaRPr lang="es-MX" u="sng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					</a:t>
            </a:r>
            <a:r>
              <a:rPr lang="es-ES" b="1" dirty="0" smtClean="0"/>
              <a:t>¿POR QUÉ?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4" r="-1" b="24062"/>
          <a:stretch/>
        </p:blipFill>
        <p:spPr>
          <a:xfrm>
            <a:off x="307675" y="5717744"/>
            <a:ext cx="1263087" cy="953588"/>
          </a:xfrm>
          <a:prstGeom prst="rect">
            <a:avLst/>
          </a:prstGeom>
        </p:spPr>
      </p:pic>
      <p:sp>
        <p:nvSpPr>
          <p:cNvPr id="6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194636" y="5717744"/>
            <a:ext cx="2840473" cy="966650"/>
          </a:xfrm>
        </p:spPr>
        <p:txBody>
          <a:bodyPr/>
          <a:lstStyle/>
          <a:p>
            <a:pPr algn="r"/>
            <a:r>
              <a:rPr lang="en-US" sz="1800" dirty="0" smtClean="0"/>
              <a:t>IITA 2022</a:t>
            </a:r>
            <a:endParaRPr lang="en-US" sz="1800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22248" y="6370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smtClean="0"/>
              <a:t>Introducción </a:t>
            </a:r>
            <a:br>
              <a:rPr lang="es-MX" dirty="0" smtClean="0"/>
            </a:br>
            <a:endParaRPr lang="en-US" dirty="0"/>
          </a:p>
        </p:txBody>
      </p:sp>
      <p:sp>
        <p:nvSpPr>
          <p:cNvPr id="8" name="Rectángulo 7"/>
          <p:cNvSpPr/>
          <p:nvPr/>
        </p:nvSpPr>
        <p:spPr>
          <a:xfrm>
            <a:off x="4492897" y="1441704"/>
            <a:ext cx="38404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b="1" u="sng" dirty="0"/>
              <a:t>CONCEPTOS INICIALES</a:t>
            </a:r>
            <a:endParaRPr lang="en-US" sz="2800" b="1" u="sng" dirty="0"/>
          </a:p>
        </p:txBody>
      </p:sp>
      <p:cxnSp>
        <p:nvCxnSpPr>
          <p:cNvPr id="16" name="Conector recto de flecha 15"/>
          <p:cNvCxnSpPr/>
          <p:nvPr/>
        </p:nvCxnSpPr>
        <p:spPr>
          <a:xfrm>
            <a:off x="6413136" y="5105400"/>
            <a:ext cx="0" cy="4953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5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9218" y="0"/>
            <a:ext cx="10058400" cy="1609344"/>
          </a:xfrm>
        </p:spPr>
        <p:txBody>
          <a:bodyPr/>
          <a:lstStyle/>
          <a:p>
            <a:r>
              <a:rPr lang="es-MX" dirty="0" smtClean="0"/>
              <a:t>Programa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4636" y="1283269"/>
            <a:ext cx="6930165" cy="4421413"/>
          </a:xfrm>
        </p:spPr>
        <p:txBody>
          <a:bodyPr/>
          <a:lstStyle/>
          <a:p>
            <a:r>
              <a:rPr lang="es-ES" dirty="0"/>
              <a:t>El programador teclea instrucciones en un editor, que es un programa parecido a un simple procesador de palabras. Estas instrucciones son almacenadas en archivos denominados 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programas fuente</a:t>
            </a:r>
            <a:r>
              <a:rPr lang="es-ES" dirty="0"/>
              <a:t> (código fuente). Si los programadores necesitan hacer cambios al programa posteriormente, vuelven a correr el editor y cargan el programa fuente para modificarlo.</a:t>
            </a:r>
          </a:p>
          <a:p>
            <a:r>
              <a:rPr lang="es-ES" dirty="0"/>
              <a:t>El proceso de conversión de programas fuente a programas objeto se realiza mediante un programa denominado compilador. El compilador toma un programa fuente y lo traduce a 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 objeto </a:t>
            </a:r>
            <a:r>
              <a:rPr lang="es-ES" dirty="0"/>
              <a:t>y almacena este último en otro archivo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4" r="-1" b="24062"/>
          <a:stretch/>
        </p:blipFill>
        <p:spPr>
          <a:xfrm>
            <a:off x="307675" y="5717744"/>
            <a:ext cx="1263087" cy="953588"/>
          </a:xfrm>
          <a:prstGeom prst="rect">
            <a:avLst/>
          </a:prstGeom>
        </p:spPr>
      </p:pic>
      <p:sp>
        <p:nvSpPr>
          <p:cNvPr id="6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194636" y="5717744"/>
            <a:ext cx="2840473" cy="966650"/>
          </a:xfrm>
        </p:spPr>
        <p:txBody>
          <a:bodyPr/>
          <a:lstStyle/>
          <a:p>
            <a:pPr algn="r"/>
            <a:r>
              <a:rPr lang="en-US" sz="1800" dirty="0" smtClean="0"/>
              <a:t>IITA 2022</a:t>
            </a:r>
            <a:endParaRPr lang="en-US" sz="1800" dirty="0"/>
          </a:p>
        </p:txBody>
      </p:sp>
      <p:pic>
        <p:nvPicPr>
          <p:cNvPr id="1026" name="Picture 2" descr="Unidad 01 Introducción a la computación - ppt descarga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7" t="28030" r="7498" b="2084"/>
          <a:stretch/>
        </p:blipFill>
        <p:spPr bwMode="auto">
          <a:xfrm>
            <a:off x="7124801" y="1081764"/>
            <a:ext cx="4874792" cy="279751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03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636" y="108274"/>
            <a:ext cx="10058400" cy="1609344"/>
          </a:xfrm>
        </p:spPr>
        <p:txBody>
          <a:bodyPr/>
          <a:lstStyle/>
          <a:p>
            <a:r>
              <a:rPr lang="es-MX" dirty="0" smtClean="0"/>
              <a:t>Programa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73088" y="1322528"/>
            <a:ext cx="10058400" cy="4050792"/>
          </a:xfrm>
        </p:spPr>
        <p:txBody>
          <a:bodyPr/>
          <a:lstStyle/>
          <a:p>
            <a:pPr marL="0" indent="0">
              <a:buNone/>
            </a:pPr>
            <a:r>
              <a:rPr lang="es-ES" b="1" dirty="0" smtClean="0"/>
              <a:t/>
            </a:r>
            <a:br>
              <a:rPr lang="es-ES" b="1" dirty="0" smtClean="0"/>
            </a:br>
            <a:r>
              <a:rPr lang="es-ES" b="1" dirty="0" smtClean="0">
                <a:sym typeface="Wingdings" panose="05000000000000000000" pitchFamily="2" charset="2"/>
              </a:rPr>
              <a:t> </a:t>
            </a:r>
            <a:r>
              <a:rPr lang="es-ES" sz="18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Programa </a:t>
            </a:r>
            <a:r>
              <a:rPr lang="es-ES" sz="1800" b="1" dirty="0">
                <a:solidFill>
                  <a:srgbClr val="000000"/>
                </a:solidFill>
                <a:latin typeface="Verdana" panose="020B0604030504040204" pitchFamily="34" charset="0"/>
              </a:rPr>
              <a:t>fuente</a:t>
            </a:r>
            <a:r>
              <a:rPr lang="es-ES" b="1" dirty="0" smtClean="0"/>
              <a:t>. </a:t>
            </a:r>
            <a:r>
              <a:rPr lang="es-ES" sz="1800" dirty="0">
                <a:solidFill>
                  <a:srgbClr val="000000"/>
                </a:solidFill>
                <a:latin typeface="Verdana" panose="020B0604030504040204" pitchFamily="34" charset="0"/>
              </a:rPr>
              <a:t>Es el programa escrito en alguno de los lenguajes y que no ha sido traducido al lenguaje de la máquina, es decir, el programa que no está en código de máquina y que por lo tanto no puede ser ejecutable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4" r="-1" b="24062"/>
          <a:stretch/>
        </p:blipFill>
        <p:spPr>
          <a:xfrm>
            <a:off x="307675" y="5717744"/>
            <a:ext cx="1263087" cy="953588"/>
          </a:xfrm>
          <a:prstGeom prst="rect">
            <a:avLst/>
          </a:prstGeom>
        </p:spPr>
      </p:pic>
      <p:sp>
        <p:nvSpPr>
          <p:cNvPr id="6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194636" y="5717744"/>
            <a:ext cx="2840473" cy="966650"/>
          </a:xfrm>
        </p:spPr>
        <p:txBody>
          <a:bodyPr/>
          <a:lstStyle/>
          <a:p>
            <a:pPr algn="r"/>
            <a:r>
              <a:rPr lang="en-US" sz="1800" dirty="0" smtClean="0"/>
              <a:t>IITA 2022</a:t>
            </a:r>
            <a:endParaRPr lang="en-US" sz="1800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490934"/>
              </p:ext>
            </p:extLst>
          </p:nvPr>
        </p:nvGraphicFramePr>
        <p:xfrm>
          <a:off x="857054" y="2233441"/>
          <a:ext cx="10058400" cy="914400"/>
        </p:xfrm>
        <a:graphic>
          <a:graphicData uri="http://schemas.openxmlformats.org/drawingml/2006/table">
            <a:tbl>
              <a:tblPr/>
              <a:tblGrid>
                <a:gridCol w="10058400">
                  <a:extLst>
                    <a:ext uri="{9D8B030D-6E8A-4147-A177-3AD203B41FA5}">
                      <a16:colId xmlns:a16="http://schemas.microsoft.com/office/drawing/2014/main" val="12671045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s-ES" b="1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/>
                      </a:r>
                      <a:br>
                        <a:rPr lang="es-ES" b="1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</a:br>
                      <a:r>
                        <a:rPr lang="es-ES" b="1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s-ES" b="1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Programa </a:t>
                      </a:r>
                      <a:r>
                        <a:rPr lang="es-ES" b="1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objeto. </a:t>
                      </a:r>
                      <a:r>
                        <a:rPr lang="es-E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Es aquel programa que se encuentra en lenguaje máquina y que ya es ejecutable por ésta</a:t>
                      </a:r>
                      <a:r>
                        <a:rPr lang="es-ES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</a:t>
                      </a:r>
                      <a:endParaRPr lang="es-ES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435846"/>
                  </a:ext>
                </a:extLst>
              </a:tr>
            </a:tbl>
          </a:graphicData>
        </a:graphic>
      </p:graphicFrame>
      <p:sp>
        <p:nvSpPr>
          <p:cNvPr id="7" name="Rectángulo 6"/>
          <p:cNvSpPr/>
          <p:nvPr/>
        </p:nvSpPr>
        <p:spPr>
          <a:xfrm>
            <a:off x="873088" y="3256016"/>
            <a:ext cx="103799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smtClean="0">
                <a:solidFill>
                  <a:srgbClr val="000000"/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es-ES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Compilador</a:t>
            </a:r>
            <a:r>
              <a:rPr lang="es-ES" b="1" dirty="0">
                <a:solidFill>
                  <a:srgbClr val="000000"/>
                </a:solidFill>
                <a:latin typeface="Verdana" panose="020B0604030504040204" pitchFamily="34" charset="0"/>
              </a:rPr>
              <a:t>. </a:t>
            </a:r>
            <a:r>
              <a:rPr lang="es-ES" dirty="0">
                <a:solidFill>
                  <a:srgbClr val="000000"/>
                </a:solidFill>
                <a:latin typeface="Verdana" panose="020B0604030504040204" pitchFamily="34" charset="0"/>
              </a:rPr>
              <a:t>Es un programa que traduce un lenguaje de alto nivel al lenguaje máquina. Un programa compilado indica que ha sido traducido y está listo para ser ejecutado</a:t>
            </a:r>
            <a:endParaRPr lang="en-US" dirty="0"/>
          </a:p>
        </p:txBody>
      </p:sp>
      <p:sp>
        <p:nvSpPr>
          <p:cNvPr id="8" name="Rectángulo 7"/>
          <p:cNvSpPr/>
          <p:nvPr/>
        </p:nvSpPr>
        <p:spPr>
          <a:xfrm>
            <a:off x="873088" y="4179522"/>
            <a:ext cx="96648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smtClean="0">
                <a:solidFill>
                  <a:srgbClr val="000000"/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es-ES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Intérprete</a:t>
            </a:r>
            <a:r>
              <a:rPr lang="es-ES" b="1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r>
              <a:rPr lang="es-ES" dirty="0">
                <a:solidFill>
                  <a:srgbClr val="000000"/>
                </a:solidFill>
                <a:latin typeface="Verdana" panose="020B0604030504040204" pitchFamily="34" charset="0"/>
              </a:rPr>
              <a:t> Traductor de lenguajes de programación de alto nivel. Los intérpretes ejecutan un programa línea por línea. El programa siempre permanece en su forma original (programa fuente) y el intérprete proporciona la traducción al momento de ejecutar cada una de las instrucciones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42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Python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9848" y="1740587"/>
            <a:ext cx="10058400" cy="4050792"/>
          </a:xfrm>
        </p:spPr>
        <p:txBody>
          <a:bodyPr>
            <a:normAutofit/>
          </a:bodyPr>
          <a:lstStyle/>
          <a:p>
            <a:r>
              <a:rPr lang="es-MX" dirty="0" smtClean="0"/>
              <a:t>Lenguaje de alto nivel</a:t>
            </a:r>
          </a:p>
          <a:p>
            <a:pPr lvl="1"/>
            <a:r>
              <a:rPr lang="es-MX" dirty="0" smtClean="0"/>
              <a:t>Existen lenguajes de bajo (cercanos a la arq. del HW) y alto nivel (cercanos a prgs y us)</a:t>
            </a:r>
          </a:p>
          <a:p>
            <a:r>
              <a:rPr lang="es-MX" dirty="0" smtClean="0"/>
              <a:t>Lenguaje interpretado</a:t>
            </a:r>
          </a:p>
          <a:p>
            <a:pPr lvl="1"/>
            <a:r>
              <a:rPr lang="es-MX" dirty="0" smtClean="0"/>
              <a:t>PVM (Python Virtual Machine)</a:t>
            </a:r>
          </a:p>
          <a:p>
            <a:r>
              <a:rPr lang="es-MX" dirty="0" smtClean="0"/>
              <a:t>Multiparadigma</a:t>
            </a:r>
          </a:p>
          <a:p>
            <a:pPr lvl="1"/>
            <a:r>
              <a:rPr lang="es-MX" dirty="0" smtClean="0"/>
              <a:t>Admite diferentes ‘tipos’ de programación</a:t>
            </a:r>
          </a:p>
          <a:p>
            <a:pPr lvl="1"/>
            <a:r>
              <a:rPr lang="es-MX" dirty="0" smtClean="0"/>
              <a:t>Algunos paradigmas de programación son: (en verde los que admite Python)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3035109" y="4212745"/>
            <a:ext cx="37509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Programación asíncrona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Imperativo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Lógico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Funcional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Declarativo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Estructurado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Dirigido por eventos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6374945" y="4273451"/>
            <a:ext cx="37509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ES" dirty="0" smtClean="0"/>
              <a:t>Modular</a:t>
            </a:r>
            <a:endParaRPr lang="es-E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ES" dirty="0"/>
              <a:t>Orientado a aspectos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B050"/>
                </a:solidFill>
              </a:rPr>
              <a:t>Orientado a objetos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ES" dirty="0"/>
              <a:t>Con restricciones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4" r="-1" b="24062"/>
          <a:stretch/>
        </p:blipFill>
        <p:spPr>
          <a:xfrm>
            <a:off x="307675" y="5717744"/>
            <a:ext cx="1263087" cy="953588"/>
          </a:xfrm>
          <a:prstGeom prst="rect">
            <a:avLst/>
          </a:prstGeom>
        </p:spPr>
      </p:pic>
      <p:sp>
        <p:nvSpPr>
          <p:cNvPr id="9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194636" y="5717744"/>
            <a:ext cx="2840473" cy="966650"/>
          </a:xfrm>
        </p:spPr>
        <p:txBody>
          <a:bodyPr/>
          <a:lstStyle/>
          <a:p>
            <a:pPr algn="r"/>
            <a:r>
              <a:rPr lang="en-US" sz="1800" dirty="0" smtClean="0"/>
              <a:t>IITA 2022</a:t>
            </a:r>
            <a:endParaRPr lang="en-US" sz="1800" dirty="0"/>
          </a:p>
        </p:txBody>
      </p:sp>
      <p:sp>
        <p:nvSpPr>
          <p:cNvPr id="10" name="Rectángulo 9"/>
          <p:cNvSpPr/>
          <p:nvPr/>
        </p:nvSpPr>
        <p:spPr>
          <a:xfrm>
            <a:off x="3742399" y="1156236"/>
            <a:ext cx="4343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(Guido </a:t>
            </a:r>
            <a:r>
              <a:rPr lang="en-US" dirty="0">
                <a:solidFill>
                  <a:srgbClr val="FF0000"/>
                </a:solidFill>
              </a:rPr>
              <a:t>van </a:t>
            </a:r>
            <a:r>
              <a:rPr lang="en-US" dirty="0" smtClean="0">
                <a:solidFill>
                  <a:srgbClr val="FF0000"/>
                </a:solidFill>
              </a:rPr>
              <a:t>Rossum, principio de los ‘90)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63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Variables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TIPOS DE DATOS </a:t>
            </a:r>
            <a:r>
              <a:rPr lang="es-MX" dirty="0" smtClean="0">
                <a:sym typeface="Wingdings" panose="05000000000000000000" pitchFamily="2" charset="2"/>
              </a:rPr>
              <a:t> Es la </a:t>
            </a:r>
            <a:r>
              <a:rPr lang="es-MX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clase</a:t>
            </a:r>
            <a:r>
              <a:rPr lang="es-MX" dirty="0" smtClean="0">
                <a:sym typeface="Wingdings" panose="05000000000000000000" pitchFamily="2" charset="2"/>
              </a:rPr>
              <a:t> del dato. Puede ser numérico o no numérico. Su clasificación y las operaciones sobre ellos dependen del lenguaje de programación que se este utilizando</a:t>
            </a:r>
          </a:p>
          <a:p>
            <a:r>
              <a:rPr lang="es-MX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VARIABLE</a:t>
            </a:r>
            <a:r>
              <a:rPr lang="es-MX" dirty="0" smtClean="0">
                <a:sym typeface="Wingdings" panose="05000000000000000000" pitchFamily="2" charset="2"/>
              </a:rPr>
              <a:t>  Porción de memoria donde se almacena un valor numérico de un tipo de dato, y se identifica por un nombre dado.</a:t>
            </a:r>
          </a:p>
          <a:p>
            <a:pPr marL="2271400" lvl="8" indent="0">
              <a:buNone/>
            </a:pPr>
            <a:r>
              <a:rPr lang="es-MX" dirty="0" smtClean="0">
                <a:sym typeface="Wingdings" panose="05000000000000000000" pitchFamily="2" charset="2"/>
              </a:rPr>
              <a:t>						</a:t>
            </a:r>
          </a:p>
          <a:p>
            <a:pPr marL="2271400" lvl="8" indent="0">
              <a:buNone/>
            </a:pPr>
            <a:endParaRPr lang="es-MX" dirty="0">
              <a:sym typeface="Wingdings" panose="05000000000000000000" pitchFamily="2" charset="2"/>
            </a:endParaRPr>
          </a:p>
          <a:p>
            <a:pPr marL="2271400" lvl="8" indent="0">
              <a:buNone/>
            </a:pPr>
            <a:r>
              <a:rPr lang="es-MX" dirty="0" smtClean="0">
                <a:sym typeface="Wingdings" panose="05000000000000000000" pitchFamily="2" charset="2"/>
              </a:rPr>
              <a:t>						</a:t>
            </a:r>
            <a:r>
              <a:rPr lang="es-MX" u="sng" dirty="0" smtClean="0">
                <a:sym typeface="Wingdings" panose="05000000000000000000" pitchFamily="2" charset="2"/>
              </a:rPr>
              <a:t>Ejemplo</a:t>
            </a:r>
            <a:r>
              <a:rPr lang="es-MX" dirty="0" smtClean="0">
                <a:sym typeface="Wingdings" panose="05000000000000000000" pitchFamily="2" charset="2"/>
              </a:rPr>
              <a:t>: </a:t>
            </a:r>
          </a:p>
          <a:p>
            <a:pPr marL="2271400" lvl="8" indent="0">
              <a:buNone/>
            </a:pPr>
            <a:r>
              <a:rPr lang="es-MX" dirty="0" smtClean="0">
                <a:sym typeface="Wingdings" panose="05000000000000000000" pitchFamily="2" charset="2"/>
              </a:rPr>
              <a:t>						</a:t>
            </a:r>
          </a:p>
          <a:p>
            <a:pPr marL="2271400" lvl="8" indent="0">
              <a:buNone/>
            </a:pPr>
            <a:r>
              <a:rPr lang="es-MX" dirty="0">
                <a:sym typeface="Wingdings" panose="05000000000000000000" pitchFamily="2" charset="2"/>
              </a:rPr>
              <a:t>	</a:t>
            </a:r>
            <a:r>
              <a:rPr lang="es-MX" dirty="0" smtClean="0">
                <a:sym typeface="Wingdings" panose="05000000000000000000" pitchFamily="2" charset="2"/>
              </a:rPr>
              <a:t>						Edad = 25</a:t>
            </a:r>
          </a:p>
          <a:p>
            <a:pPr marL="2271400" lvl="8" indent="0">
              <a:buNone/>
            </a:pPr>
            <a:r>
              <a:rPr lang="es-MX" dirty="0">
                <a:sym typeface="Wingdings" panose="05000000000000000000" pitchFamily="2" charset="2"/>
              </a:rPr>
              <a:t>	</a:t>
            </a:r>
            <a:r>
              <a:rPr lang="es-MX" dirty="0" smtClean="0">
                <a:sym typeface="Wingdings" panose="05000000000000000000" pitchFamily="2" charset="2"/>
              </a:rPr>
              <a:t>						Nombre = ‘Nico’																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4" r="-1" b="24062"/>
          <a:stretch/>
        </p:blipFill>
        <p:spPr>
          <a:xfrm>
            <a:off x="307675" y="5717744"/>
            <a:ext cx="1263087" cy="953588"/>
          </a:xfrm>
          <a:prstGeom prst="rect">
            <a:avLst/>
          </a:prstGeom>
        </p:spPr>
      </p:pic>
      <p:sp>
        <p:nvSpPr>
          <p:cNvPr id="6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194636" y="5717744"/>
            <a:ext cx="2840473" cy="966650"/>
          </a:xfrm>
        </p:spPr>
        <p:txBody>
          <a:bodyPr/>
          <a:lstStyle/>
          <a:p>
            <a:pPr algn="r"/>
            <a:r>
              <a:rPr lang="en-US" sz="1800" dirty="0" smtClean="0"/>
              <a:t>IITA 2022</a:t>
            </a:r>
            <a:endParaRPr lang="en-US" sz="1800" dirty="0"/>
          </a:p>
        </p:txBody>
      </p:sp>
      <p:pic>
        <p:nvPicPr>
          <p:cNvPr id="3074" name="Picture 2" descr="Que es una variable y como se declaran en C++ - yosoy.dev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955" y="3882090"/>
            <a:ext cx="4416185" cy="254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965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Python – Tipos de Datos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9848" y="2107553"/>
            <a:ext cx="10720370" cy="4050792"/>
          </a:xfrm>
        </p:spPr>
        <p:txBody>
          <a:bodyPr/>
          <a:lstStyle/>
          <a:p>
            <a:r>
              <a:rPr lang="es-MX" u="sng" dirty="0" smtClean="0"/>
              <a:t>Tipos de datos principales</a:t>
            </a:r>
            <a:r>
              <a:rPr lang="es-MX" dirty="0" smtClean="0"/>
              <a:t>:</a:t>
            </a:r>
          </a:p>
          <a:p>
            <a:pPr lvl="2"/>
            <a:endParaRPr lang="es-MX" b="1" dirty="0"/>
          </a:p>
          <a:p>
            <a:pPr lvl="2"/>
            <a:r>
              <a:rPr lang="es-MX" b="1" dirty="0" smtClean="0"/>
              <a:t>Entero Corto: </a:t>
            </a:r>
            <a:r>
              <a:rPr lang="es-MX" b="1" dirty="0" smtClean="0">
                <a:solidFill>
                  <a:srgbClr val="0000CC"/>
                </a:solidFill>
              </a:rPr>
              <a:t>int                                 </a:t>
            </a:r>
            <a:r>
              <a:rPr lang="es-MX" b="1" dirty="0" smtClean="0"/>
              <a:t>(</a:t>
            </a:r>
            <a:r>
              <a:rPr lang="en-US" dirty="0" smtClean="0"/>
              <a:t>-</a:t>
            </a:r>
            <a:r>
              <a:rPr lang="en-US" dirty="0"/>
              <a:t>2.147.483.648 a 2.147.483.647</a:t>
            </a:r>
            <a:r>
              <a:rPr lang="es-MX" b="1" dirty="0" smtClean="0"/>
              <a:t>)</a:t>
            </a:r>
          </a:p>
          <a:p>
            <a:pPr lvl="2"/>
            <a:r>
              <a:rPr lang="es-MX" b="1" dirty="0" smtClean="0"/>
              <a:t>Entero Largo</a:t>
            </a:r>
            <a:r>
              <a:rPr lang="en-US" b="1" dirty="0" smtClean="0"/>
              <a:t>: </a:t>
            </a:r>
            <a:r>
              <a:rPr lang="en-US" b="1" dirty="0">
                <a:solidFill>
                  <a:srgbClr val="0000CC"/>
                </a:solidFill>
              </a:rPr>
              <a:t>long</a:t>
            </a:r>
            <a:r>
              <a:rPr lang="en-US" b="1" dirty="0" smtClean="0"/>
              <a:t>                               </a:t>
            </a:r>
            <a:r>
              <a:rPr lang="es-MX" b="1" dirty="0" smtClean="0"/>
              <a:t>(</a:t>
            </a:r>
            <a:r>
              <a:rPr lang="en-US" dirty="0"/>
              <a:t>-9.223.372.036.854.775.808 a 9.223.372.036.854.775.807</a:t>
            </a:r>
            <a:r>
              <a:rPr lang="es-MX" b="1" dirty="0" smtClean="0"/>
              <a:t>)</a:t>
            </a:r>
            <a:endParaRPr lang="en-US" b="1" dirty="0" smtClean="0"/>
          </a:p>
          <a:p>
            <a:pPr lvl="2"/>
            <a:r>
              <a:rPr lang="es-MX" b="1" dirty="0" smtClean="0"/>
              <a:t>Real: </a:t>
            </a:r>
            <a:r>
              <a:rPr lang="es-MX" b="1" dirty="0" err="1">
                <a:solidFill>
                  <a:srgbClr val="0000CC"/>
                </a:solidFill>
              </a:rPr>
              <a:t>float</a:t>
            </a:r>
            <a:r>
              <a:rPr lang="es-MX" b="1" dirty="0" smtClean="0"/>
              <a:t>                                           (</a:t>
            </a:r>
            <a:r>
              <a:rPr lang="pt-BR" dirty="0"/>
              <a:t>±2,2250738585072020 x 10-308 a ± 1,7976931348623157×10308</a:t>
            </a:r>
            <a:r>
              <a:rPr lang="es-MX" b="1" dirty="0" smtClean="0"/>
              <a:t>)</a:t>
            </a:r>
          </a:p>
          <a:p>
            <a:pPr lvl="3"/>
            <a:r>
              <a:rPr lang="es-MX" dirty="0" smtClean="0"/>
              <a:t>Los números reales se expresan con  “puntos” y no con “comas”</a:t>
            </a:r>
          </a:p>
          <a:p>
            <a:pPr lvl="2"/>
            <a:r>
              <a:rPr lang="es-MX" b="1" dirty="0" err="1" smtClean="0"/>
              <a:t>String</a:t>
            </a:r>
            <a:r>
              <a:rPr lang="es-MX" b="1" dirty="0" smtClean="0"/>
              <a:t>: </a:t>
            </a:r>
            <a:r>
              <a:rPr lang="es-MX" b="1" dirty="0" err="1">
                <a:solidFill>
                  <a:srgbClr val="0000CC"/>
                </a:solidFill>
              </a:rPr>
              <a:t>str</a:t>
            </a:r>
            <a:r>
              <a:rPr lang="es-MX" b="1" dirty="0" smtClean="0"/>
              <a:t> (secuencia de </a:t>
            </a:r>
            <a:r>
              <a:rPr lang="es-MX" b="1" dirty="0" err="1" smtClean="0"/>
              <a:t>char</a:t>
            </a:r>
            <a:r>
              <a:rPr lang="es-MX" b="1" dirty="0" smtClean="0"/>
              <a:t> o </a:t>
            </a:r>
            <a:r>
              <a:rPr lang="es-MX" b="1" dirty="0" err="1" smtClean="0"/>
              <a:t>caractéres</a:t>
            </a:r>
            <a:r>
              <a:rPr lang="es-MX" b="1" dirty="0" smtClean="0"/>
              <a:t>)</a:t>
            </a:r>
          </a:p>
          <a:p>
            <a:pPr lvl="2"/>
            <a:r>
              <a:rPr lang="es-MX" b="1" dirty="0" err="1" smtClean="0"/>
              <a:t>Logicos</a:t>
            </a:r>
            <a:r>
              <a:rPr lang="es-MX" b="1" dirty="0" smtClean="0"/>
              <a:t>: </a:t>
            </a:r>
            <a:r>
              <a:rPr lang="es-MX" b="1" dirty="0" err="1">
                <a:solidFill>
                  <a:srgbClr val="0000CC"/>
                </a:solidFill>
              </a:rPr>
              <a:t>bool</a:t>
            </a:r>
            <a:r>
              <a:rPr lang="es-MX" b="1" dirty="0" smtClean="0"/>
              <a:t>: True - False</a:t>
            </a:r>
          </a:p>
          <a:p>
            <a:pPr lvl="2"/>
            <a:r>
              <a:rPr lang="es-MX" b="1" dirty="0" smtClean="0"/>
              <a:t>Listas y </a:t>
            </a:r>
            <a:r>
              <a:rPr lang="es-MX" b="1" dirty="0" err="1" smtClean="0"/>
              <a:t>Tuplas</a:t>
            </a:r>
            <a:r>
              <a:rPr lang="es-MX" b="1" dirty="0" smtClean="0"/>
              <a:t>: </a:t>
            </a:r>
          </a:p>
          <a:p>
            <a:pPr lvl="3"/>
            <a:r>
              <a:rPr lang="es-MX" b="1" dirty="0" smtClean="0"/>
              <a:t>Para una lista se usa </a:t>
            </a:r>
            <a:r>
              <a:rPr lang="es-MX" b="1" dirty="0">
                <a:solidFill>
                  <a:srgbClr val="0000CC"/>
                </a:solidFill>
              </a:rPr>
              <a:t>[]</a:t>
            </a:r>
          </a:p>
          <a:p>
            <a:pPr lvl="3"/>
            <a:r>
              <a:rPr lang="es-MX" b="1" dirty="0" smtClean="0"/>
              <a:t>Para un </a:t>
            </a:r>
            <a:r>
              <a:rPr lang="es-MX" b="1" dirty="0" err="1" smtClean="0"/>
              <a:t>tupla</a:t>
            </a:r>
            <a:r>
              <a:rPr lang="es-MX" b="1" dirty="0" smtClean="0"/>
              <a:t> se usa </a:t>
            </a:r>
            <a:r>
              <a:rPr lang="es-MX" b="1" dirty="0">
                <a:solidFill>
                  <a:srgbClr val="0000CC"/>
                </a:solidFill>
              </a:rPr>
              <a:t>()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4" r="-1" b="24062"/>
          <a:stretch/>
        </p:blipFill>
        <p:spPr>
          <a:xfrm>
            <a:off x="307675" y="5717744"/>
            <a:ext cx="1263087" cy="953588"/>
          </a:xfrm>
          <a:prstGeom prst="rect">
            <a:avLst/>
          </a:prstGeom>
        </p:spPr>
      </p:pic>
      <p:sp>
        <p:nvSpPr>
          <p:cNvPr id="6" name="Marcador de pie de página 3"/>
          <p:cNvSpPr txBox="1">
            <a:spLocks/>
          </p:cNvSpPr>
          <p:nvPr/>
        </p:nvSpPr>
        <p:spPr>
          <a:xfrm>
            <a:off x="194636" y="5717744"/>
            <a:ext cx="2840473" cy="966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smtClean="0"/>
              <a:t>IITA 2022</a:t>
            </a:r>
            <a:endParaRPr lang="en-US" sz="1800" dirty="0"/>
          </a:p>
        </p:txBody>
      </p:sp>
      <p:sp>
        <p:nvSpPr>
          <p:cNvPr id="7" name="CuadroTexto 6"/>
          <p:cNvSpPr txBox="1"/>
          <p:nvPr/>
        </p:nvSpPr>
        <p:spPr>
          <a:xfrm>
            <a:off x="8682367" y="157509"/>
            <a:ext cx="3401845" cy="923330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Existe la sentencia “</a:t>
            </a:r>
            <a:r>
              <a:rPr lang="es-MX" dirty="0" err="1" smtClean="0">
                <a:solidFill>
                  <a:srgbClr val="00B050"/>
                </a:solidFill>
              </a:rPr>
              <a:t>type</a:t>
            </a:r>
            <a:r>
              <a:rPr lang="es-MX" dirty="0" smtClean="0">
                <a:solidFill>
                  <a:srgbClr val="00B050"/>
                </a:solidFill>
              </a:rPr>
              <a:t>()</a:t>
            </a:r>
            <a:r>
              <a:rPr lang="es-MX" dirty="0" smtClean="0"/>
              <a:t>” para indicar el tipo de dato de una 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70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Conversores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Int</a:t>
            </a:r>
            <a:r>
              <a:rPr lang="es-ES" dirty="0"/>
              <a:t>: Convierte la expresión encerrada entre paréntesis en un </a:t>
            </a:r>
            <a:r>
              <a:rPr lang="es-ES" dirty="0" smtClean="0"/>
              <a:t>entero.</a:t>
            </a:r>
          </a:p>
          <a:p>
            <a:r>
              <a:rPr lang="es-ES" dirty="0" err="1" smtClean="0"/>
              <a:t>Str</a:t>
            </a:r>
            <a:r>
              <a:rPr lang="es-ES" dirty="0"/>
              <a:t>: Convierte la expresión encerrada entre paréntesis en un </a:t>
            </a:r>
            <a:r>
              <a:rPr lang="es-ES" dirty="0" err="1"/>
              <a:t>string</a:t>
            </a:r>
            <a:r>
              <a:rPr lang="es-ES" dirty="0"/>
              <a:t>. </a:t>
            </a:r>
          </a:p>
          <a:p>
            <a:r>
              <a:rPr lang="es-ES" dirty="0" err="1" smtClean="0"/>
              <a:t>Bool</a:t>
            </a:r>
            <a:r>
              <a:rPr lang="es-ES" dirty="0"/>
              <a:t>: Convierte la expresión encerrada entre paréntesis en un booleano. </a:t>
            </a:r>
          </a:p>
          <a:p>
            <a:r>
              <a:rPr lang="es-ES" dirty="0" err="1" smtClean="0"/>
              <a:t>Float</a:t>
            </a:r>
            <a:r>
              <a:rPr lang="es-ES" dirty="0"/>
              <a:t>: Convierte la expresión encerrada entre paréntesis en un decimal</a:t>
            </a:r>
            <a:r>
              <a:rPr lang="es-ES" dirty="0" smtClean="0"/>
              <a:t>.</a:t>
            </a:r>
          </a:p>
          <a:p>
            <a:endParaRPr lang="es-MX" dirty="0" smtClean="0"/>
          </a:p>
          <a:p>
            <a:pPr lvl="1"/>
            <a:r>
              <a:rPr lang="es-MX" dirty="0" smtClean="0"/>
              <a:t>Por ejemplo: </a:t>
            </a:r>
          </a:p>
          <a:p>
            <a:pPr lvl="3"/>
            <a:r>
              <a:rPr lang="es-MX" dirty="0" smtClean="0"/>
              <a:t>Edad = int(‘25’)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4" r="-1" b="24062"/>
          <a:stretch/>
        </p:blipFill>
        <p:spPr>
          <a:xfrm>
            <a:off x="307675" y="5717744"/>
            <a:ext cx="1263087" cy="953588"/>
          </a:xfrm>
          <a:prstGeom prst="rect">
            <a:avLst/>
          </a:prstGeom>
        </p:spPr>
      </p:pic>
      <p:sp>
        <p:nvSpPr>
          <p:cNvPr id="6" name="Marcador de pie de página 3"/>
          <p:cNvSpPr txBox="1">
            <a:spLocks/>
          </p:cNvSpPr>
          <p:nvPr/>
        </p:nvSpPr>
        <p:spPr>
          <a:xfrm>
            <a:off x="194636" y="5717744"/>
            <a:ext cx="2840473" cy="966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smtClean="0"/>
              <a:t>IITA 2022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4143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ra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TM03090434[[fn=Letras en madera]]</Template>
  <TotalTime>881</TotalTime>
  <Words>923</Words>
  <Application>Microsoft Office PowerPoint</Application>
  <PresentationFormat>Panorámica</PresentationFormat>
  <Paragraphs>149</Paragraphs>
  <Slides>15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3" baseType="lpstr">
      <vt:lpstr>Arial</vt:lpstr>
      <vt:lpstr>Book Antiqua</vt:lpstr>
      <vt:lpstr>Calibri</vt:lpstr>
      <vt:lpstr>Georgia</vt:lpstr>
      <vt:lpstr>Trebuchet MS</vt:lpstr>
      <vt:lpstr>Verdana</vt:lpstr>
      <vt:lpstr>Wingdings</vt:lpstr>
      <vt:lpstr>Tipo de madera</vt:lpstr>
      <vt:lpstr>Variables Tipos de datos</vt:lpstr>
      <vt:lpstr>Introducción  </vt:lpstr>
      <vt:lpstr>Presentación de PowerPoint</vt:lpstr>
      <vt:lpstr>Programa</vt:lpstr>
      <vt:lpstr>Programa</vt:lpstr>
      <vt:lpstr>Python</vt:lpstr>
      <vt:lpstr>Variables</vt:lpstr>
      <vt:lpstr>Python – Tipos de Datos</vt:lpstr>
      <vt:lpstr>Conversores</vt:lpstr>
      <vt:lpstr>Operadores</vt:lpstr>
      <vt:lpstr>Python - Reglas</vt:lpstr>
      <vt:lpstr>Python – Sentencias</vt:lpstr>
      <vt:lpstr>Vamos a practicar un poco…</vt:lpstr>
      <vt:lpstr>Vamos a practicar un poco…</vt:lpstr>
      <vt:lpstr>Ahora un poquito más difícil…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 Tipos de datos</dc:title>
  <dc:creator>Nicolas</dc:creator>
  <cp:lastModifiedBy>Nicolas</cp:lastModifiedBy>
  <cp:revision>34</cp:revision>
  <dcterms:created xsi:type="dcterms:W3CDTF">2022-01-16T22:58:42Z</dcterms:created>
  <dcterms:modified xsi:type="dcterms:W3CDTF">2022-08-06T14:34:31Z</dcterms:modified>
</cp:coreProperties>
</file>