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Lst>
  <p:notesMasterIdLst>
    <p:notesMasterId r:id="rId5"/>
  </p:notesMasterIdLst>
  <p:sldSz cx="14630400" cy="8229600"/>
  <p:notesSz cx="8229600" cy="14630400"/>
  <p:embeddedFontLst>
    <p:embeddedFont>
      <p:font typeface="Roboto"/>
      <p:regular r:id="rId10"/>
    </p:embeddedFont>
    <p:embeddedFont>
      <p:font typeface="Roboto"/>
      <p:regular r:id="rId11"/>
    </p:embeddedFont>
    <p:embeddedFont>
      <p:font typeface="Roboto"/>
      <p:regular r:id="rId12"/>
    </p:embeddedFont>
    <p:embeddedFont>
      <p:font typeface="Roboto"/>
      <p:regular r:id="rId1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font" Target="fonts/font1.fntdata"/><Relationship Id="rId11" Type="http://schemas.openxmlformats.org/officeDocument/2006/relationships/font" Target="fonts/font2.fntdata"/><Relationship Id="rId12" Type="http://schemas.openxmlformats.org/officeDocument/2006/relationships/font" Target="fonts/font3.fntdata"/><Relationship Id="rId13"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mailto:pikelelalikho@gmail.com" TargetMode="External"/><Relationship Id="rId5" Type="http://schemas.openxmlformats.org/officeDocument/2006/relationships/hyperlink" Target="http://linkedin.com/in/likho-pikelela" TargetMode="External"/><Relationship Id="rId6" Type="http://schemas.openxmlformats.org/officeDocument/2006/relationships/hyperlink" Target="http://github.com/pikelelalikho"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image" Target="../media/image-3-3.png"/><Relationship Id="rId7" Type="http://schemas.openxmlformats.org/officeDocument/2006/relationships/slideLayout" Target="../slideLayouts/slideLayout4.xml"/><Relationship Id="rId8"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2972872"/>
            <a:ext cx="12902327" cy="1543050"/>
          </a:xfrm>
          <a:prstGeom prst="rect">
            <a:avLst/>
          </a:prstGeom>
          <a:noFill/>
          <a:ln/>
        </p:spPr>
        <p:txBody>
          <a:bodyPr wrap="square" lIns="0" tIns="0" rIns="0" bIns="0" rtlCol="0" anchor="t"/>
          <a:lstStyle/>
          <a:p>
            <a:pPr algn="l" indent="0" marL="0">
              <a:lnSpc>
                <a:spcPts val="6050"/>
              </a:lnSpc>
              <a:buNone/>
            </a:pPr>
            <a:r>
              <a:rPr lang="en-US" sz="4850" dirty="0">
                <a:solidFill>
                  <a:srgbClr val="FFFFFF"/>
                </a:solidFill>
                <a:latin typeface="Host Grotesk Medium" pitchFamily="34" charset="0"/>
                <a:ea typeface="Host Grotesk Medium" pitchFamily="34" charset="-122"/>
                <a:cs typeface="Host Grotesk Medium" pitchFamily="34" charset="-120"/>
              </a:rPr>
              <a:t>Welcome to Likho Pikelela’s Portfolio: Showcasing My Journey in Cybersecurity</a:t>
            </a:r>
            <a:endParaRPr lang="en-US" sz="4850" dirty="0"/>
          </a:p>
        </p:txBody>
      </p:sp>
      <p:sp>
        <p:nvSpPr>
          <p:cNvPr id="5" name="Text 2"/>
          <p:cNvSpPr/>
          <p:nvPr/>
        </p:nvSpPr>
        <p:spPr>
          <a:xfrm>
            <a:off x="864037" y="4886206"/>
            <a:ext cx="12902327" cy="370403"/>
          </a:xfrm>
          <a:prstGeom prst="rect">
            <a:avLst/>
          </a:prstGeom>
          <a:noFill/>
          <a:ln/>
        </p:spPr>
        <p:txBody>
          <a:bodyPr wrap="none" lIns="0" tIns="0" rIns="0" bIns="0" rtlCol="0" anchor="t"/>
          <a:lstStyle/>
          <a:p>
            <a:pPr algn="l" indent="0" marL="0">
              <a:lnSpc>
                <a:spcPts val="2900"/>
              </a:lnSpc>
              <a:buNone/>
            </a:pPr>
            <a:r>
              <a:rPr lang="en-US" sz="1900" dirty="0">
                <a:solidFill>
                  <a:srgbClr val="FFFFFF"/>
                </a:solidFill>
                <a:latin typeface="Roboto" pitchFamily="34" charset="0"/>
                <a:ea typeface="Roboto" pitchFamily="34" charset="-122"/>
                <a:cs typeface="Roboto" pitchFamily="34" charset="-120"/>
              </a:rPr>
              <a:t>Welcome to my professional portfolio! I'm Likho Pikelela</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80204" y="534472"/>
            <a:ext cx="13269992" cy="1214676"/>
          </a:xfrm>
          <a:prstGeom prst="rect">
            <a:avLst/>
          </a:prstGeom>
          <a:noFill/>
          <a:ln/>
        </p:spPr>
        <p:txBody>
          <a:bodyPr wrap="square" lIns="0" tIns="0" rIns="0" bIns="0" rtlCol="0" anchor="t"/>
          <a:lstStyle/>
          <a:p>
            <a:pPr algn="l" indent="0" marL="0">
              <a:lnSpc>
                <a:spcPts val="4750"/>
              </a:lnSpc>
              <a:buNone/>
            </a:pPr>
            <a:r>
              <a:rPr lang="en-US" sz="3800" dirty="0">
                <a:solidFill>
                  <a:srgbClr val="2E3C4E"/>
                </a:solidFill>
                <a:latin typeface="Host Grotesk Medium" pitchFamily="34" charset="0"/>
                <a:ea typeface="Host Grotesk Medium" pitchFamily="34" charset="-122"/>
                <a:cs typeface="Host Grotesk Medium" pitchFamily="34" charset="-120"/>
              </a:rPr>
              <a:t>Enhancing User Interaction with AI: The TechAid Chatbot Project</a:t>
            </a:r>
            <a:endParaRPr lang="en-US" sz="3800" dirty="0"/>
          </a:p>
        </p:txBody>
      </p:sp>
      <p:pic>
        <p:nvPicPr>
          <p:cNvPr id="3" name="Image 0" descr="preencoded.png">    </p:cNvPr>
          <p:cNvPicPr>
            <a:picLocks noChangeAspect="1"/>
          </p:cNvPicPr>
          <p:nvPr/>
        </p:nvPicPr>
        <p:blipFill>
          <a:blip r:embed="rId1"/>
          <a:stretch>
            <a:fillRect/>
          </a:stretch>
        </p:blipFill>
        <p:spPr>
          <a:xfrm>
            <a:off x="680204" y="2137767"/>
            <a:ext cx="971788" cy="1391841"/>
          </a:xfrm>
          <a:prstGeom prst="rect">
            <a:avLst/>
          </a:prstGeom>
        </p:spPr>
      </p:pic>
      <p:sp>
        <p:nvSpPr>
          <p:cNvPr id="4" name="Text 1"/>
          <p:cNvSpPr/>
          <p:nvPr/>
        </p:nvSpPr>
        <p:spPr>
          <a:xfrm>
            <a:off x="1943457" y="2332077"/>
            <a:ext cx="3847148" cy="303728"/>
          </a:xfrm>
          <a:prstGeom prst="rect">
            <a:avLst/>
          </a:prstGeom>
          <a:noFill/>
          <a:ln/>
        </p:spPr>
        <p:txBody>
          <a:bodyPr wrap="none" lIns="0" tIns="0" rIns="0" bIns="0" rtlCol="0" anchor="t"/>
          <a:lstStyle/>
          <a:p>
            <a:pPr algn="l" indent="0" marL="0">
              <a:lnSpc>
                <a:spcPts val="2350"/>
              </a:lnSpc>
              <a:buNone/>
            </a:pPr>
            <a:r>
              <a:rPr lang="en-US" sz="1900" dirty="0">
                <a:solidFill>
                  <a:srgbClr val="384653"/>
                </a:solidFill>
                <a:latin typeface="Host Grotesk Medium" pitchFamily="34" charset="0"/>
                <a:ea typeface="Host Grotesk Medium" pitchFamily="34" charset="-122"/>
                <a:cs typeface="Host Grotesk Medium" pitchFamily="34" charset="-120"/>
              </a:rPr>
              <a:t>Project Inception: TechAid Chatbot</a:t>
            </a:r>
            <a:endParaRPr lang="en-US" sz="1900" dirty="0"/>
          </a:p>
        </p:txBody>
      </p:sp>
      <p:sp>
        <p:nvSpPr>
          <p:cNvPr id="5" name="Text 2"/>
          <p:cNvSpPr/>
          <p:nvPr/>
        </p:nvSpPr>
        <p:spPr>
          <a:xfrm>
            <a:off x="1943457" y="2752368"/>
            <a:ext cx="12006739" cy="582930"/>
          </a:xfrm>
          <a:prstGeom prst="rect">
            <a:avLst/>
          </a:prstGeom>
          <a:noFill/>
          <a:ln/>
        </p:spPr>
        <p:txBody>
          <a:bodyPr wrap="square" lIns="0" tIns="0" rIns="0" bIns="0" rtlCol="0" anchor="t"/>
          <a:lstStyle/>
          <a:p>
            <a:pPr algn="l" indent="0" marL="0">
              <a:lnSpc>
                <a:spcPts val="2250"/>
              </a:lnSpc>
              <a:buNone/>
            </a:pPr>
            <a:r>
              <a:rPr lang="en-US" sz="1500" dirty="0">
                <a:solidFill>
                  <a:srgbClr val="384653"/>
                </a:solidFill>
                <a:latin typeface="Roboto" pitchFamily="34" charset="0"/>
                <a:ea typeface="Roboto" pitchFamily="34" charset="-122"/>
                <a:cs typeface="Roboto" pitchFamily="34" charset="-120"/>
              </a:rPr>
              <a:t>My involvement in the TechAid Chatbot project was driven by a desire to streamline information access and user support for AI-related queries. This initiative aimed to create an intelligent conversational agent capable of providing real-time, accurate assistance.</a:t>
            </a:r>
            <a:endParaRPr lang="en-US" sz="1500" dirty="0"/>
          </a:p>
        </p:txBody>
      </p:sp>
      <p:pic>
        <p:nvPicPr>
          <p:cNvPr id="6" name="Image 1" descr="preencoded.png">    </p:cNvPr>
          <p:cNvPicPr>
            <a:picLocks noChangeAspect="1"/>
          </p:cNvPicPr>
          <p:nvPr/>
        </p:nvPicPr>
        <p:blipFill>
          <a:blip r:embed="rId2"/>
          <a:stretch>
            <a:fillRect/>
          </a:stretch>
        </p:blipFill>
        <p:spPr>
          <a:xfrm>
            <a:off x="680204" y="3529608"/>
            <a:ext cx="971788" cy="1391841"/>
          </a:xfrm>
          <a:prstGeom prst="rect">
            <a:avLst/>
          </a:prstGeom>
        </p:spPr>
      </p:pic>
      <p:sp>
        <p:nvSpPr>
          <p:cNvPr id="7" name="Text 3"/>
          <p:cNvSpPr/>
          <p:nvPr/>
        </p:nvSpPr>
        <p:spPr>
          <a:xfrm>
            <a:off x="1943457" y="3723918"/>
            <a:ext cx="4756547" cy="303728"/>
          </a:xfrm>
          <a:prstGeom prst="rect">
            <a:avLst/>
          </a:prstGeom>
          <a:noFill/>
          <a:ln/>
        </p:spPr>
        <p:txBody>
          <a:bodyPr wrap="none" lIns="0" tIns="0" rIns="0" bIns="0" rtlCol="0" anchor="t"/>
          <a:lstStyle/>
          <a:p>
            <a:pPr algn="l" indent="0" marL="0">
              <a:lnSpc>
                <a:spcPts val="2350"/>
              </a:lnSpc>
              <a:buNone/>
            </a:pPr>
            <a:r>
              <a:rPr lang="en-US" sz="1900" dirty="0">
                <a:solidFill>
                  <a:srgbClr val="384653"/>
                </a:solidFill>
                <a:latin typeface="Host Grotesk Medium" pitchFamily="34" charset="0"/>
                <a:ea typeface="Host Grotesk Medium" pitchFamily="34" charset="-122"/>
                <a:cs typeface="Host Grotesk Medium" pitchFamily="34" charset="-120"/>
              </a:rPr>
              <a:t>Collaborative Development with Dialogflow</a:t>
            </a:r>
            <a:endParaRPr lang="en-US" sz="1900" dirty="0"/>
          </a:p>
        </p:txBody>
      </p:sp>
      <p:sp>
        <p:nvSpPr>
          <p:cNvPr id="8" name="Text 4"/>
          <p:cNvSpPr/>
          <p:nvPr/>
        </p:nvSpPr>
        <p:spPr>
          <a:xfrm>
            <a:off x="1943457" y="4144208"/>
            <a:ext cx="12006739" cy="582930"/>
          </a:xfrm>
          <a:prstGeom prst="rect">
            <a:avLst/>
          </a:prstGeom>
          <a:noFill/>
          <a:ln/>
        </p:spPr>
        <p:txBody>
          <a:bodyPr wrap="square" lIns="0" tIns="0" rIns="0" bIns="0" rtlCol="0" anchor="t"/>
          <a:lstStyle/>
          <a:p>
            <a:pPr algn="l" indent="0" marL="0">
              <a:lnSpc>
                <a:spcPts val="2250"/>
              </a:lnSpc>
              <a:buNone/>
            </a:pPr>
            <a:r>
              <a:rPr lang="en-US" sz="1500" dirty="0">
                <a:solidFill>
                  <a:srgbClr val="384653"/>
                </a:solidFill>
                <a:latin typeface="Roboto" pitchFamily="34" charset="0"/>
                <a:ea typeface="Roboto" pitchFamily="34" charset="-122"/>
                <a:cs typeface="Roboto" pitchFamily="34" charset="-120"/>
              </a:rPr>
              <a:t>Working closely with the TechAID team, I contributed to the development of the chatbot using Google's Dialogflow. This platform facilitated the creation of robust conversational flows and natural language understanding models, ensuring intuitive user interactions.</a:t>
            </a:r>
            <a:endParaRPr lang="en-US" sz="1500" dirty="0"/>
          </a:p>
        </p:txBody>
      </p:sp>
      <p:pic>
        <p:nvPicPr>
          <p:cNvPr id="9" name="Image 2" descr="preencoded.png">    </p:cNvPr>
          <p:cNvPicPr>
            <a:picLocks noChangeAspect="1"/>
          </p:cNvPicPr>
          <p:nvPr/>
        </p:nvPicPr>
        <p:blipFill>
          <a:blip r:embed="rId3"/>
          <a:stretch>
            <a:fillRect/>
          </a:stretch>
        </p:blipFill>
        <p:spPr>
          <a:xfrm>
            <a:off x="680204" y="4921448"/>
            <a:ext cx="971788" cy="1683306"/>
          </a:xfrm>
          <a:prstGeom prst="rect">
            <a:avLst/>
          </a:prstGeom>
        </p:spPr>
      </p:pic>
      <p:sp>
        <p:nvSpPr>
          <p:cNvPr id="10" name="Text 5"/>
          <p:cNvSpPr/>
          <p:nvPr/>
        </p:nvSpPr>
        <p:spPr>
          <a:xfrm>
            <a:off x="1943457" y="5115758"/>
            <a:ext cx="3169444" cy="303728"/>
          </a:xfrm>
          <a:prstGeom prst="rect">
            <a:avLst/>
          </a:prstGeom>
          <a:noFill/>
          <a:ln/>
        </p:spPr>
        <p:txBody>
          <a:bodyPr wrap="none" lIns="0" tIns="0" rIns="0" bIns="0" rtlCol="0" anchor="t"/>
          <a:lstStyle/>
          <a:p>
            <a:pPr algn="l" indent="0" marL="0">
              <a:lnSpc>
                <a:spcPts val="2350"/>
              </a:lnSpc>
              <a:buNone/>
            </a:pPr>
            <a:r>
              <a:rPr lang="en-US" sz="1900" dirty="0">
                <a:solidFill>
                  <a:srgbClr val="384653"/>
                </a:solidFill>
                <a:latin typeface="Host Grotesk Medium" pitchFamily="34" charset="0"/>
                <a:ea typeface="Host Grotesk Medium" pitchFamily="34" charset="-122"/>
                <a:cs typeface="Host Grotesk Medium" pitchFamily="34" charset="-120"/>
              </a:rPr>
              <a:t>Key Features and Integration</a:t>
            </a:r>
            <a:endParaRPr lang="en-US" sz="1900" dirty="0"/>
          </a:p>
        </p:txBody>
      </p:sp>
      <p:sp>
        <p:nvSpPr>
          <p:cNvPr id="11" name="Text 6"/>
          <p:cNvSpPr/>
          <p:nvPr/>
        </p:nvSpPr>
        <p:spPr>
          <a:xfrm>
            <a:off x="1943457" y="5536049"/>
            <a:ext cx="12006739" cy="874395"/>
          </a:xfrm>
          <a:prstGeom prst="rect">
            <a:avLst/>
          </a:prstGeom>
          <a:noFill/>
          <a:ln/>
        </p:spPr>
        <p:txBody>
          <a:bodyPr wrap="square" lIns="0" tIns="0" rIns="0" bIns="0" rtlCol="0" anchor="t"/>
          <a:lstStyle/>
          <a:p>
            <a:pPr algn="l" indent="0" marL="0">
              <a:lnSpc>
                <a:spcPts val="2250"/>
              </a:lnSpc>
              <a:buNone/>
            </a:pPr>
            <a:r>
              <a:rPr lang="en-US" sz="1500" dirty="0">
                <a:solidFill>
                  <a:srgbClr val="384653"/>
                </a:solidFill>
                <a:latin typeface="Roboto" pitchFamily="34" charset="0"/>
                <a:ea typeface="Roboto" pitchFamily="34" charset="-122"/>
                <a:cs typeface="Roboto" pitchFamily="34" charset="-120"/>
              </a:rPr>
              <a:t>The TechAid Chatbot boasts features such as instant real-time responses to complex AI questions and seamless integration with my personal portfolio, allowing users to delve deeper into my projects and skills. This project showcases my ability to apply AI concepts in practical, user-centric applications.</a:t>
            </a:r>
            <a:endParaRPr lang="en-US" sz="1500" dirty="0"/>
          </a:p>
        </p:txBody>
      </p:sp>
      <p:sp>
        <p:nvSpPr>
          <p:cNvPr id="12" name="Text 7"/>
          <p:cNvSpPr/>
          <p:nvPr/>
        </p:nvSpPr>
        <p:spPr>
          <a:xfrm>
            <a:off x="680204" y="6823353"/>
            <a:ext cx="13269992" cy="874395"/>
          </a:xfrm>
          <a:prstGeom prst="rect">
            <a:avLst/>
          </a:prstGeom>
          <a:noFill/>
          <a:ln/>
        </p:spPr>
        <p:txBody>
          <a:bodyPr wrap="square" lIns="0" tIns="0" rIns="0" bIns="0" rtlCol="0" anchor="t"/>
          <a:lstStyle/>
          <a:p>
            <a:pPr algn="l" indent="0" marL="0">
              <a:lnSpc>
                <a:spcPts val="2250"/>
              </a:lnSpc>
              <a:buNone/>
            </a:pPr>
            <a:r>
              <a:rPr lang="en-US" sz="1500" dirty="0">
                <a:solidFill>
                  <a:srgbClr val="384653"/>
                </a:solidFill>
                <a:latin typeface="Roboto" pitchFamily="34" charset="0"/>
                <a:ea typeface="Roboto" pitchFamily="34" charset="-122"/>
                <a:cs typeface="Roboto" pitchFamily="34" charset="-120"/>
              </a:rPr>
              <a:t>This project was a significant learning experience, allowing me to merge my interests in AI and cybersecurity. It underscored the importance of clear communication and robust system design in creating effective digital solutions. The chatbot not only serves as a practical tool but also as a testament to my capabilities in developing intelligent systems.</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49154" y="668060"/>
            <a:ext cx="8379143" cy="758071"/>
          </a:xfrm>
          <a:prstGeom prst="rect">
            <a:avLst/>
          </a:prstGeom>
          <a:noFill/>
          <a:ln/>
        </p:spPr>
        <p:txBody>
          <a:bodyPr wrap="none" lIns="0" tIns="0" rIns="0" bIns="0" rtlCol="0" anchor="t"/>
          <a:lstStyle/>
          <a:p>
            <a:pPr algn="l" indent="0" marL="0">
              <a:lnSpc>
                <a:spcPts val="5950"/>
              </a:lnSpc>
              <a:buNone/>
            </a:pPr>
            <a:r>
              <a:rPr lang="en-US" sz="4750" dirty="0">
                <a:solidFill>
                  <a:srgbClr val="2E3C4E"/>
                </a:solidFill>
                <a:latin typeface="Host Grotesk Medium" pitchFamily="34" charset="0"/>
                <a:ea typeface="Host Grotesk Medium" pitchFamily="34" charset="-122"/>
                <a:cs typeface="Host Grotesk Medium" pitchFamily="34" charset="-120"/>
              </a:rPr>
              <a:t>Let's Connect and Collaborate</a:t>
            </a:r>
            <a:endParaRPr lang="en-US" sz="4750" dirty="0"/>
          </a:p>
        </p:txBody>
      </p:sp>
      <p:pic>
        <p:nvPicPr>
          <p:cNvPr id="3" name="Image 0" descr="preencoded.png">    </p:cNvPr>
          <p:cNvPicPr>
            <a:picLocks noChangeAspect="1"/>
          </p:cNvPicPr>
          <p:nvPr/>
        </p:nvPicPr>
        <p:blipFill>
          <a:blip r:embed="rId1"/>
          <a:stretch>
            <a:fillRect/>
          </a:stretch>
        </p:blipFill>
        <p:spPr>
          <a:xfrm>
            <a:off x="849154" y="1911310"/>
            <a:ext cx="606504" cy="606504"/>
          </a:xfrm>
          <a:prstGeom prst="rect">
            <a:avLst/>
          </a:prstGeom>
        </p:spPr>
      </p:pic>
      <p:sp>
        <p:nvSpPr>
          <p:cNvPr id="4" name="Text 1"/>
          <p:cNvSpPr/>
          <p:nvPr/>
        </p:nvSpPr>
        <p:spPr>
          <a:xfrm>
            <a:off x="849154" y="2760345"/>
            <a:ext cx="3954780" cy="378976"/>
          </a:xfrm>
          <a:prstGeom prst="rect">
            <a:avLst/>
          </a:prstGeom>
          <a:noFill/>
          <a:ln/>
        </p:spPr>
        <p:txBody>
          <a:bodyPr wrap="none" lIns="0" tIns="0" rIns="0" bIns="0" rtlCol="0" anchor="t"/>
          <a:lstStyle/>
          <a:p>
            <a:pPr algn="l" indent="0" marL="0">
              <a:lnSpc>
                <a:spcPts val="2950"/>
              </a:lnSpc>
              <a:buNone/>
            </a:pPr>
            <a:r>
              <a:rPr lang="en-US" sz="2350" dirty="0">
                <a:solidFill>
                  <a:srgbClr val="384653"/>
                </a:solidFill>
                <a:latin typeface="Host Grotesk Medium" pitchFamily="34" charset="0"/>
                <a:ea typeface="Host Grotesk Medium" pitchFamily="34" charset="-122"/>
                <a:cs typeface="Host Grotesk Medium" pitchFamily="34" charset="-120"/>
              </a:rPr>
              <a:t>CAPACITI Demand Academy</a:t>
            </a:r>
            <a:endParaRPr lang="en-US" sz="2350" dirty="0"/>
          </a:p>
        </p:txBody>
      </p:sp>
      <p:sp>
        <p:nvSpPr>
          <p:cNvPr id="5" name="Text 2"/>
          <p:cNvSpPr/>
          <p:nvPr/>
        </p:nvSpPr>
        <p:spPr>
          <a:xfrm>
            <a:off x="849154" y="3284815"/>
            <a:ext cx="4108490" cy="2911792"/>
          </a:xfrm>
          <a:prstGeom prst="rect">
            <a:avLst/>
          </a:prstGeom>
          <a:noFill/>
          <a:ln/>
        </p:spPr>
        <p:txBody>
          <a:bodyPr wrap="square" lIns="0" tIns="0" rIns="0" bIns="0" rtlCol="0" anchor="t"/>
          <a:lstStyle/>
          <a:p>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Currently, I am an active participant in the CAPACITI Demand Academy, where I am rigorously enhancing my communication, problem-solving, and AI fundamentals. This program is instrumental in refining my professional skills and preparing me for advanced roles in cybersecurity.</a:t>
            </a:r>
            <a:endParaRPr lang="en-US" sz="1900" dirty="0"/>
          </a:p>
        </p:txBody>
      </p:sp>
      <p:pic>
        <p:nvPicPr>
          <p:cNvPr id="6" name="Image 1" descr="preencoded.png">    </p:cNvPr>
          <p:cNvPicPr>
            <a:picLocks noChangeAspect="1"/>
          </p:cNvPicPr>
          <p:nvPr/>
        </p:nvPicPr>
        <p:blipFill>
          <a:blip r:embed="rId2"/>
          <a:stretch>
            <a:fillRect/>
          </a:stretch>
        </p:blipFill>
        <p:spPr>
          <a:xfrm>
            <a:off x="5260896" y="1911310"/>
            <a:ext cx="606504" cy="606504"/>
          </a:xfrm>
          <a:prstGeom prst="rect">
            <a:avLst/>
          </a:prstGeom>
        </p:spPr>
      </p:pic>
      <p:sp>
        <p:nvSpPr>
          <p:cNvPr id="7" name="Text 3"/>
          <p:cNvSpPr/>
          <p:nvPr/>
        </p:nvSpPr>
        <p:spPr>
          <a:xfrm>
            <a:off x="5260896" y="2760345"/>
            <a:ext cx="3032641" cy="378976"/>
          </a:xfrm>
          <a:prstGeom prst="rect">
            <a:avLst/>
          </a:prstGeom>
          <a:noFill/>
          <a:ln/>
        </p:spPr>
        <p:txBody>
          <a:bodyPr wrap="none" lIns="0" tIns="0" rIns="0" bIns="0" rtlCol="0" anchor="t"/>
          <a:lstStyle/>
          <a:p>
            <a:pPr algn="l" indent="0" marL="0">
              <a:lnSpc>
                <a:spcPts val="2950"/>
              </a:lnSpc>
              <a:buNone/>
            </a:pPr>
            <a:r>
              <a:rPr lang="en-US" sz="2350" dirty="0">
                <a:solidFill>
                  <a:srgbClr val="384653"/>
                </a:solidFill>
                <a:latin typeface="Host Grotesk Medium" pitchFamily="34" charset="0"/>
                <a:ea typeface="Host Grotesk Medium" pitchFamily="34" charset="-122"/>
                <a:cs typeface="Host Grotesk Medium" pitchFamily="34" charset="-120"/>
              </a:rPr>
              <a:t>Email &amp; Phone</a:t>
            </a:r>
            <a:endParaRPr lang="en-US" sz="2350" dirty="0"/>
          </a:p>
        </p:txBody>
      </p:sp>
      <p:sp>
        <p:nvSpPr>
          <p:cNvPr id="8" name="Text 4"/>
          <p:cNvSpPr/>
          <p:nvPr/>
        </p:nvSpPr>
        <p:spPr>
          <a:xfrm>
            <a:off x="5260896" y="3284815"/>
            <a:ext cx="4108490" cy="2183844"/>
          </a:xfrm>
          <a:prstGeom prst="rect">
            <a:avLst/>
          </a:prstGeom>
          <a:noFill/>
          <a:ln/>
        </p:spPr>
        <p:txBody>
          <a:bodyPr wrap="square" lIns="0" tIns="0" rIns="0" bIns="0" rtlCol="0" anchor="t"/>
          <a:lstStyle/>
          <a:p>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Feel free to reach out via email at </a:t>
            </a:r>
            <a:pPr algn="l" indent="0" marL="0">
              <a:lnSpc>
                <a:spcPts val="2850"/>
              </a:lnSpc>
              <a:buNone/>
            </a:pPr>
            <a:r>
              <a:rPr lang="en-US" sz="1900" u="sng" dirty="0">
                <a:solidFill>
                  <a:srgbClr val="3A6B7E"/>
                </a:solidFill>
                <a:latin typeface="Roboto" pitchFamily="34" charset="0"/>
                <a:ea typeface="Roboto" pitchFamily="34" charset="-122"/>
                <a:cs typeface="Roboto" pitchFamily="34" charset="-120"/>
                <a:hlinkClick r:id="rId3" invalidUrl="" action="" tgtFrame="" tooltip="" history="1" highlightClick="0" endSnd="0">
                  <a:extLst>
                    <a:ext uri="{A12FA001-AC4F-418D-AE19-62706E023703}">
                      <ahyp:hlinkClr xmlns:ahyp="http://schemas.microsoft.com/office/drawing/2018/hyperlinkcolor" val="tx"/>
                    </a:ext>
                  </a:extLst>
                </a:hlinkClick>
              </a:rPr>
              <a:t>pikelelalikho@gmail.com</a:t>
            </a:r>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 or by phone at +27 79 126 8223. I am always open to discussing new opportunities, collaborations, or sharing insights on the latest cybersecurity trends.</a:t>
            </a:r>
            <a:endParaRPr lang="en-US" sz="1900" dirty="0"/>
          </a:p>
        </p:txBody>
      </p:sp>
      <p:pic>
        <p:nvPicPr>
          <p:cNvPr id="9" name="Image 2" descr="preencoded.png">    </p:cNvPr>
          <p:cNvPicPr>
            <a:picLocks noChangeAspect="1"/>
          </p:cNvPicPr>
          <p:nvPr/>
        </p:nvPicPr>
        <p:blipFill>
          <a:blip r:embed="rId4"/>
          <a:stretch>
            <a:fillRect/>
          </a:stretch>
        </p:blipFill>
        <p:spPr>
          <a:xfrm>
            <a:off x="9672638" y="1911310"/>
            <a:ext cx="606504" cy="606504"/>
          </a:xfrm>
          <a:prstGeom prst="rect">
            <a:avLst/>
          </a:prstGeom>
        </p:spPr>
      </p:pic>
      <p:sp>
        <p:nvSpPr>
          <p:cNvPr id="10" name="Text 5"/>
          <p:cNvSpPr/>
          <p:nvPr/>
        </p:nvSpPr>
        <p:spPr>
          <a:xfrm>
            <a:off x="9672638" y="2760345"/>
            <a:ext cx="3032641" cy="378976"/>
          </a:xfrm>
          <a:prstGeom prst="rect">
            <a:avLst/>
          </a:prstGeom>
          <a:noFill/>
          <a:ln/>
        </p:spPr>
        <p:txBody>
          <a:bodyPr wrap="none" lIns="0" tIns="0" rIns="0" bIns="0" rtlCol="0" anchor="t"/>
          <a:lstStyle/>
          <a:p>
            <a:pPr algn="l" indent="0" marL="0">
              <a:lnSpc>
                <a:spcPts val="2950"/>
              </a:lnSpc>
              <a:buNone/>
            </a:pPr>
            <a:r>
              <a:rPr lang="en-US" sz="2350" dirty="0">
                <a:solidFill>
                  <a:srgbClr val="384653"/>
                </a:solidFill>
                <a:latin typeface="Host Grotesk Medium" pitchFamily="34" charset="0"/>
                <a:ea typeface="Host Grotesk Medium" pitchFamily="34" charset="-122"/>
                <a:cs typeface="Host Grotesk Medium" pitchFamily="34" charset="-120"/>
              </a:rPr>
              <a:t>LinkedIn &amp; GitHub</a:t>
            </a:r>
            <a:endParaRPr lang="en-US" sz="2350" dirty="0"/>
          </a:p>
        </p:txBody>
      </p:sp>
      <p:sp>
        <p:nvSpPr>
          <p:cNvPr id="11" name="Text 6"/>
          <p:cNvSpPr/>
          <p:nvPr/>
        </p:nvSpPr>
        <p:spPr>
          <a:xfrm>
            <a:off x="9672638" y="3284815"/>
            <a:ext cx="4108490" cy="2911792"/>
          </a:xfrm>
          <a:prstGeom prst="rect">
            <a:avLst/>
          </a:prstGeom>
          <a:noFill/>
          <a:ln/>
        </p:spPr>
        <p:txBody>
          <a:bodyPr wrap="square" lIns="0" tIns="0" rIns="0" bIns="0" rtlCol="0" anchor="t"/>
          <a:lstStyle/>
          <a:p>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Connect with me on </a:t>
            </a:r>
            <a:pPr algn="l" indent="0" marL="0">
              <a:lnSpc>
                <a:spcPts val="2850"/>
              </a:lnSpc>
              <a:buNone/>
            </a:pPr>
            <a:r>
              <a:rPr lang="en-US" sz="1900" u="sng" dirty="0">
                <a:solidFill>
                  <a:srgbClr val="3A6B7E"/>
                </a:solidFill>
                <a:latin typeface="Roboto" pitchFamily="34" charset="0"/>
                <a:ea typeface="Roboto" pitchFamily="34" charset="-122"/>
                <a:cs typeface="Roboto" pitchFamily="34" charset="-120"/>
                <a:hlinkClick r:id="rId5" invalidUrl="" action="" tgtFrame="" tooltip="" history="1" highlightClick="0" endSnd="0">
                  <a:extLst>
                    <a:ext uri="{A12FA001-AC4F-418D-AE19-62706E023703}">
                      <ahyp:hlinkClr xmlns:ahyp="http://schemas.microsoft.com/office/drawing/2018/hyperlinkcolor" val="tx"/>
                    </a:ext>
                  </a:extLst>
                </a:hlinkClick>
              </a:rPr>
              <a:t>LinkedIn</a:t>
            </a:r>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 to explore my professional network and endorsements. For a deeper dive into my coding projects and technical contributions, visit my </a:t>
            </a:r>
            <a:pPr algn="l" indent="0" marL="0">
              <a:lnSpc>
                <a:spcPts val="2850"/>
              </a:lnSpc>
              <a:buNone/>
            </a:pPr>
            <a:r>
              <a:rPr lang="en-US" sz="1900" u="sng" dirty="0">
                <a:solidFill>
                  <a:srgbClr val="3A6B7E"/>
                </a:solidFill>
                <a:latin typeface="Roboto" pitchFamily="34" charset="0"/>
                <a:ea typeface="Roboto" pitchFamily="34" charset="-122"/>
                <a:cs typeface="Roboto" pitchFamily="34" charset="-120"/>
                <a:hlinkClick r:id="rId6" invalidUrl="" action="" tgtFrame="" tooltip="" history="1" highlightClick="0" endSnd="0">
                  <a:extLst>
                    <a:ext uri="{A12FA001-AC4F-418D-AE19-62706E023703}">
                      <ahyp:hlinkClr xmlns:ahyp="http://schemas.microsoft.com/office/drawing/2018/hyperlinkcolor" val="tx"/>
                    </a:ext>
                  </a:extLst>
                </a:hlinkClick>
              </a:rPr>
              <a:t>GitHub</a:t>
            </a:r>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 profile. I actively maintain these platforms to reflect my ongoing development and project work.</a:t>
            </a:r>
            <a:endParaRPr lang="en-US" sz="1900" dirty="0"/>
          </a:p>
        </p:txBody>
      </p:sp>
      <p:sp>
        <p:nvSpPr>
          <p:cNvPr id="12" name="Text 7"/>
          <p:cNvSpPr/>
          <p:nvPr/>
        </p:nvSpPr>
        <p:spPr>
          <a:xfrm>
            <a:off x="849154" y="6469499"/>
            <a:ext cx="12932093" cy="1091922"/>
          </a:xfrm>
          <a:prstGeom prst="rect">
            <a:avLst/>
          </a:prstGeom>
          <a:noFill/>
          <a:ln/>
        </p:spPr>
        <p:txBody>
          <a:bodyPr wrap="square" lIns="0" tIns="0" rIns="0" bIns="0" rtlCol="0" anchor="t"/>
          <a:lstStyle/>
          <a:p>
            <a:pPr algn="l" indent="0" marL="0">
              <a:lnSpc>
                <a:spcPts val="2850"/>
              </a:lnSpc>
              <a:buNone/>
            </a:pPr>
            <a:r>
              <a:rPr lang="en-US" sz="1900" dirty="0">
                <a:solidFill>
                  <a:srgbClr val="384653"/>
                </a:solidFill>
                <a:latin typeface="Roboto" pitchFamily="34" charset="0"/>
                <a:ea typeface="Roboto" pitchFamily="34" charset="-122"/>
                <a:cs typeface="Roboto" pitchFamily="34" charset="-120"/>
              </a:rPr>
              <a:t>I am eager to engage with potential employers and collaborators who share my passion for cybersecurity and innovation. My journey is one of continuous learning and application, and I am confident that my diverse skill set and proactive approach make me a valuable asset to any forward-thinking team.</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2025-06-01T16:22:49Z</dcterms:created>
  <dcterms:modified xsi:type="dcterms:W3CDTF">2025-06-01T16:22:49Z</dcterms:modified>
</cp:coreProperties>
</file>