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B357-476C-4E5B-9934-DDC06960C9C3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1BFB-B159-4AAE-A7B9-014A9337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9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系统设计的约束：资源限制：计算、存储、</a:t>
            </a:r>
            <a:r>
              <a:rPr lang="en-US" altLang="zh-CN" dirty="0"/>
              <a:t>IO/</a:t>
            </a:r>
            <a:r>
              <a:rPr lang="zh-CN" altLang="en-US" dirty="0"/>
              <a:t>网络，需求是系统的设计来源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1BFB-B159-4AAE-A7B9-014A933779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中的全局变量会占用内存和不好维护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1BFB-B159-4AAE-A7B9-014A933779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8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软件工程中的高内聚低</a:t>
            </a:r>
            <a:r>
              <a:rPr lang="zh-CN" altLang="en-US" sz="1200" dirty="0">
                <a:effectLst/>
              </a:rPr>
              <a:t>耦合。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目的是使程序模块的可重用性、移植性大大增强。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1BFB-B159-4AAE-A7B9-014A933779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2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悖论：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、很好的继承模型需要对需求的准确把握；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、而在初始设计阶段往往对需求不会有很好的理解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问题：系统从开始就设计好的，还是逐步发展和改造好的？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1BFB-B159-4AAE-A7B9-014A933779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6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数据结构是计算机存储、组织数据的方式。算法代表着用系统的方法描述解决问题的策略机制。计算机系统的内核与基石。。。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1BFB-B159-4AAE-A7B9-014A933779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4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94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3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2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9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9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C9687-1AA2-437B-8765-7BAAEFC9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667D65-5C30-4E8A-A43E-216FD39D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        CODE</a:t>
            </a:r>
            <a:endParaRPr lang="zh-CN" altLang="en-US" sz="4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1047F4-1C2D-45BB-9C84-DC3C2592C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0"/>
          <a:stretch/>
        </p:blipFill>
        <p:spPr bwMode="auto">
          <a:xfrm>
            <a:off x="2354098" y="1825346"/>
            <a:ext cx="3281247" cy="32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3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3494-92AA-4F2E-93C7-448CFF92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effectLst/>
              </a:rPr>
              <a:t>好的系统是在合适假设下的精准平衡，一个通用的系统，在某个方面是不如专用系统的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0DE1-64F5-4493-8B86-C83B3874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660681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>
                <a:effectLst/>
              </a:rPr>
              <a:t>关于接口</a:t>
            </a:r>
          </a:p>
          <a:p>
            <a:r>
              <a:rPr lang="zh-CN" altLang="en-US" sz="2800" b="1" dirty="0">
                <a:effectLst/>
              </a:rPr>
              <a:t>系统对外的接口，比系统实现本身还要更重要 </a:t>
            </a:r>
          </a:p>
          <a:p>
            <a:pPr lvl="1"/>
            <a:r>
              <a:rPr lang="zh-CN" altLang="en-US" sz="2400" b="1" dirty="0">
                <a:effectLst/>
              </a:rPr>
              <a:t>这个问题被太多人所忽视</a:t>
            </a:r>
          </a:p>
          <a:p>
            <a:r>
              <a:rPr lang="en-US" altLang="zh-CN" sz="2800" b="1" dirty="0">
                <a:effectLst/>
              </a:rPr>
              <a:t>Why</a:t>
            </a:r>
            <a:r>
              <a:rPr lang="zh-CN" altLang="en-US" sz="2800" b="1" dirty="0">
                <a:effectLst/>
              </a:rPr>
              <a:t>？ </a:t>
            </a:r>
          </a:p>
          <a:p>
            <a:pPr lvl="1"/>
            <a:r>
              <a:rPr lang="zh-CN" altLang="en-US" sz="2400" b="1" dirty="0">
                <a:effectLst/>
              </a:rPr>
              <a:t>接口定义了功能：如果功能不正确，系统就没有用</a:t>
            </a:r>
          </a:p>
          <a:p>
            <a:pPr lvl="1"/>
            <a:r>
              <a:rPr lang="zh-CN" altLang="en-US" sz="2400" b="1" dirty="0">
                <a:effectLst/>
              </a:rPr>
              <a:t>接口决定了外部关系：相对于内部，外部关系确定后非常难以修改</a:t>
            </a:r>
          </a:p>
          <a:p>
            <a:r>
              <a:rPr lang="zh-CN" altLang="en-US" sz="2800" b="1" dirty="0">
                <a:effectLst/>
              </a:rPr>
              <a:t>设计和修改接口，需要考虑的非常清楚 </a:t>
            </a:r>
          </a:p>
          <a:p>
            <a:pPr lvl="1"/>
            <a:r>
              <a:rPr lang="zh-CN" altLang="en-US" sz="2400" b="1" dirty="0">
                <a:effectLst/>
              </a:rPr>
              <a:t>合理，好用</a:t>
            </a:r>
          </a:p>
          <a:p>
            <a:pPr lvl="1"/>
            <a:r>
              <a:rPr lang="zh-CN" altLang="en-US" sz="2400" b="1" dirty="0">
                <a:effectLst/>
              </a:rPr>
              <a:t>修改时需要尽量向前兼容</a:t>
            </a:r>
          </a:p>
        </p:txBody>
      </p:sp>
    </p:spTree>
    <p:extLst>
      <p:ext uri="{BB962C8B-B14F-4D97-AF65-F5344CB8AC3E}">
        <p14:creationId xmlns:p14="http://schemas.microsoft.com/office/powerpoint/2010/main" val="289397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29AC-C8F8-4540-877B-2D19FA2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代码也是一种表达方式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BB45-0D2A-4EAA-833B-75449028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0812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500" dirty="0">
                <a:effectLst/>
              </a:rPr>
              <a:t>模块</a:t>
            </a:r>
          </a:p>
          <a:p>
            <a:r>
              <a:rPr lang="zh-CN" altLang="en-US" sz="3500" dirty="0">
                <a:effectLst/>
              </a:rPr>
              <a:t>数据类的模块</a:t>
            </a:r>
          </a:p>
          <a:p>
            <a:r>
              <a:rPr lang="zh-CN" altLang="en-US" sz="3500" dirty="0">
                <a:effectLst/>
              </a:rPr>
              <a:t>过程类的模块</a:t>
            </a:r>
          </a:p>
          <a:p>
            <a:r>
              <a:rPr lang="zh-CN" altLang="en-US" sz="3500" dirty="0">
                <a:effectLst/>
              </a:rPr>
              <a:t>模块的重要性</a:t>
            </a:r>
          </a:p>
          <a:p>
            <a:r>
              <a:rPr lang="zh-CN" altLang="en-US" sz="3500" dirty="0">
                <a:effectLst/>
              </a:rPr>
              <a:t>类和函数</a:t>
            </a:r>
          </a:p>
          <a:p>
            <a:r>
              <a:rPr lang="zh-CN" altLang="en-US" sz="3500" dirty="0">
                <a:effectLst/>
              </a:rPr>
              <a:t>关于</a:t>
            </a:r>
            <a:r>
              <a:rPr lang="en-US" altLang="zh-CN" sz="3500" dirty="0">
                <a:effectLst/>
              </a:rPr>
              <a:t>Object Oriented</a:t>
            </a:r>
          </a:p>
          <a:p>
            <a:r>
              <a:rPr lang="zh-CN" altLang="en-US" sz="3500" dirty="0">
                <a:effectLst/>
              </a:rPr>
              <a:t>模块内部的组成</a:t>
            </a:r>
          </a:p>
          <a:p>
            <a:r>
              <a:rPr lang="zh-CN" altLang="en-US" sz="3500" dirty="0">
                <a:effectLst/>
              </a:rPr>
              <a:t>文件头的例子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19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0236B-D793-4445-85AF-0DF58F1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730B5-AA5B-4CE3-A6B9-7E3B40F8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500" b="1" dirty="0">
                <a:effectLst/>
              </a:rPr>
              <a:t>编程规范，一般包含的内容 </a:t>
            </a:r>
          </a:p>
          <a:p>
            <a:pPr lvl="1"/>
            <a:r>
              <a:rPr lang="zh-CN" altLang="en-US" sz="3000" b="1" dirty="0">
                <a:effectLst/>
              </a:rPr>
              <a:t>代码如何规范表达</a:t>
            </a:r>
          </a:p>
          <a:p>
            <a:pPr lvl="1"/>
            <a:r>
              <a:rPr lang="zh-CN" altLang="en-US" sz="3000" b="1" dirty="0">
                <a:effectLst/>
              </a:rPr>
              <a:t>一些语言相关的注意事项</a:t>
            </a:r>
          </a:p>
          <a:p>
            <a:r>
              <a:rPr lang="zh-CN" altLang="en-US" sz="3500" b="1" dirty="0">
                <a:effectLst/>
              </a:rPr>
              <a:t>理想的场景 </a:t>
            </a:r>
          </a:p>
          <a:p>
            <a:pPr lvl="1"/>
            <a:r>
              <a:rPr lang="zh-CN" altLang="en-US" sz="3000" b="1" dirty="0">
                <a:effectLst/>
              </a:rPr>
              <a:t>看别人的代码感觉和看自己的代码一样</a:t>
            </a:r>
          </a:p>
          <a:p>
            <a:pPr lvl="1"/>
            <a:r>
              <a:rPr lang="zh-CN" altLang="en-US" sz="3000" b="1" dirty="0">
                <a:effectLst/>
              </a:rPr>
              <a:t>看代码时能够专注于逻辑，而不是格式方面</a:t>
            </a:r>
          </a:p>
          <a:p>
            <a:pPr lvl="1"/>
            <a:r>
              <a:rPr lang="en-US" altLang="zh-CN" sz="3000" b="1" dirty="0">
                <a:effectLst/>
              </a:rPr>
              <a:t>Don’t make me think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23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425B-5030-44FA-91F8-ABD2DE97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模块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5122F-7768-4672-AFAF-AB5E1B7F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effectLst/>
              </a:rPr>
              <a:t>模块是程序的基本组成单位 </a:t>
            </a:r>
          </a:p>
          <a:p>
            <a:pPr lvl="1"/>
            <a:r>
              <a:rPr lang="zh-CN" altLang="en-US" sz="3200" dirty="0">
                <a:effectLst/>
              </a:rPr>
              <a:t>一个</a:t>
            </a:r>
            <a:r>
              <a:rPr lang="en-US" altLang="zh-CN" sz="3200" dirty="0" err="1">
                <a:effectLst/>
              </a:rPr>
              <a:t>py</a:t>
            </a:r>
            <a:r>
              <a:rPr lang="en-US" altLang="zh-CN" sz="3200" dirty="0">
                <a:effectLst/>
              </a:rPr>
              <a:t>/go/c/R</a:t>
            </a:r>
            <a:r>
              <a:rPr lang="zh-CN" altLang="en-US" sz="3200" dirty="0">
                <a:effectLst/>
              </a:rPr>
              <a:t>文件就是一个模块</a:t>
            </a:r>
          </a:p>
          <a:p>
            <a:r>
              <a:rPr lang="zh-CN" altLang="en-US" sz="3600" dirty="0">
                <a:effectLst/>
              </a:rPr>
              <a:t>模块需要有明确的功能 </a:t>
            </a:r>
          </a:p>
          <a:p>
            <a:pPr lvl="1"/>
            <a:r>
              <a:rPr lang="zh-CN" altLang="en-US" sz="3200" dirty="0">
                <a:effectLst/>
              </a:rPr>
              <a:t>紧内聚，松耦合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77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4E70-E361-4916-BFCE-C774588B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怎样切分模块是一个需要慎重考虑的事情</a:t>
            </a:r>
            <a:r>
              <a:rPr lang="zh-CN" altLang="en-US" dirty="0">
                <a:effectLst/>
              </a:rPr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B6B47-5164-482B-83CE-1CB601AC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7815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effectLst/>
              </a:rPr>
              <a:t>切分模块的一种角度 </a:t>
            </a:r>
            <a:br>
              <a:rPr lang="zh-CN" altLang="en-US" sz="2800" dirty="0">
                <a:effectLst/>
              </a:rPr>
            </a:br>
            <a:r>
              <a:rPr lang="zh-CN" altLang="en-US" sz="2800" dirty="0">
                <a:effectLst/>
              </a:rPr>
              <a:t>数据类、过程类</a:t>
            </a:r>
          </a:p>
          <a:p>
            <a:r>
              <a:rPr lang="zh-CN" altLang="en-US" sz="2800" dirty="0">
                <a:effectLst/>
              </a:rPr>
              <a:t>数据类的模块</a:t>
            </a:r>
          </a:p>
          <a:p>
            <a:r>
              <a:rPr lang="zh-CN" altLang="en-US" sz="2800" dirty="0">
                <a:effectLst/>
              </a:rPr>
              <a:t>主要完成对数据的封装 </a:t>
            </a:r>
          </a:p>
          <a:p>
            <a:pPr lvl="1"/>
            <a:r>
              <a:rPr lang="zh-CN" altLang="en-US" sz="2800" dirty="0">
                <a:effectLst/>
              </a:rPr>
              <a:t>模块内部变量</a:t>
            </a:r>
          </a:p>
          <a:p>
            <a:pPr lvl="1"/>
            <a:r>
              <a:rPr lang="zh-CN" altLang="en-US" sz="2800" dirty="0">
                <a:effectLst/>
              </a:rPr>
              <a:t>类的内部变量</a:t>
            </a:r>
          </a:p>
          <a:p>
            <a:r>
              <a:rPr lang="zh-CN" altLang="en-US" sz="2800" dirty="0">
                <a:effectLst/>
              </a:rPr>
              <a:t>对外提供明确的数据访问接口 </a:t>
            </a:r>
          </a:p>
          <a:p>
            <a:pPr lvl="1"/>
            <a:r>
              <a:rPr lang="zh-CN" altLang="en-US" sz="2800" dirty="0">
                <a:effectLst/>
              </a:rPr>
              <a:t>数据结构和算法属于模块内部的工作 </a:t>
            </a:r>
            <a:br>
              <a:rPr lang="zh-CN" altLang="en-US" sz="2800" dirty="0">
                <a:effectLst/>
              </a:rPr>
            </a:br>
            <a:r>
              <a:rPr lang="zh-CN" altLang="en-US" sz="2800" dirty="0">
                <a:effectLst/>
              </a:rPr>
              <a:t>写程序要以数据为中心考虑 </a:t>
            </a:r>
            <a:br>
              <a:rPr lang="zh-CN" altLang="en-US" sz="2800" dirty="0">
                <a:effectLst/>
              </a:rPr>
            </a:br>
            <a:r>
              <a:rPr lang="zh-CN" altLang="en-US" sz="2800" dirty="0">
                <a:effectLst/>
              </a:rPr>
              <a:t>很多程序最后不好维护都是数据封装没做好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0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A805-A86D-4A39-9E1E-95C1C576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47F7E-4E08-4BA6-ADAC-2351C37F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ffectLst/>
              </a:rPr>
              <a:t>过程类的模块</a:t>
            </a:r>
          </a:p>
          <a:p>
            <a:r>
              <a:rPr lang="zh-CN" altLang="en-US" sz="2800" dirty="0">
                <a:effectLst/>
              </a:rPr>
              <a:t>本身不含数据</a:t>
            </a:r>
          </a:p>
          <a:p>
            <a:r>
              <a:rPr lang="zh-CN" altLang="en-US" sz="2800" dirty="0">
                <a:effectLst/>
              </a:rPr>
              <a:t>调用数据类模块或过程类模块</a:t>
            </a:r>
            <a:endParaRPr lang="en-US" altLang="zh-CN" sz="2800" dirty="0">
              <a:effectLst/>
            </a:endParaRPr>
          </a:p>
          <a:p>
            <a:r>
              <a:rPr lang="zh-CN" altLang="en-US" sz="2800" b="1" dirty="0">
                <a:effectLst/>
              </a:rPr>
              <a:t>好的模块划分是软件架构稳定的基础</a:t>
            </a:r>
            <a:r>
              <a:rPr lang="zh-CN" altLang="en-US" sz="2800" dirty="0">
                <a:effectLst/>
              </a:rPr>
              <a:t> </a:t>
            </a:r>
            <a:br>
              <a:rPr lang="zh-CN" altLang="en-US" sz="3600" dirty="0"/>
            </a:br>
            <a:r>
              <a:rPr lang="zh-CN" altLang="en-US" sz="2800" b="1" dirty="0">
                <a:effectLst/>
              </a:rPr>
              <a:t>减少模块间的耦合</a:t>
            </a:r>
            <a:r>
              <a:rPr lang="en-US" altLang="zh-CN" sz="2800" b="1" dirty="0">
                <a:effectLst/>
              </a:rPr>
              <a:t>-&gt;</a:t>
            </a:r>
            <a:r>
              <a:rPr lang="zh-CN" altLang="en-US" sz="2800" b="1" dirty="0">
                <a:effectLst/>
              </a:rPr>
              <a:t>降低软件复杂性</a:t>
            </a:r>
            <a:r>
              <a:rPr lang="zh-CN" altLang="en-US" sz="2800" dirty="0">
                <a:effectLst/>
              </a:rPr>
              <a:t> </a:t>
            </a:r>
            <a:br>
              <a:rPr lang="zh-CN" altLang="en-US" sz="3600" dirty="0"/>
            </a:br>
            <a:r>
              <a:rPr lang="zh-CN" altLang="en-US" sz="2800" b="1" dirty="0">
                <a:effectLst/>
              </a:rPr>
              <a:t>清晰的模块有利于代码的复用</a:t>
            </a:r>
            <a:endParaRPr lang="zh-CN" altLang="en-US" sz="3600" dirty="0">
              <a:effectLst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390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9E78-7D67-4B99-9350-4213A9A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类和函数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E76D1-2639-4B51-8EC1-364E8914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ffectLst/>
              </a:rPr>
              <a:t>类和函数是两种不同的模型，有它们各自适用的范围 </a:t>
            </a:r>
            <a:br>
              <a:rPr lang="zh-CN" altLang="en-US" sz="2800" dirty="0"/>
            </a:br>
            <a:r>
              <a:rPr lang="zh-CN" altLang="en-US" sz="2800" dirty="0">
                <a:effectLst/>
              </a:rPr>
              <a:t>尽力想用一种方式来描述整个世界，这可能不是一个好主意</a:t>
            </a:r>
          </a:p>
          <a:p>
            <a:r>
              <a:rPr lang="en-US" altLang="zh-CN" sz="2800" dirty="0">
                <a:effectLst/>
              </a:rPr>
              <a:t>Java</a:t>
            </a:r>
            <a:r>
              <a:rPr lang="zh-CN" altLang="en-US" sz="2800" dirty="0">
                <a:effectLst/>
              </a:rPr>
              <a:t>的设计是一个反例：试图用对象来统一描述</a:t>
            </a:r>
          </a:p>
          <a:p>
            <a:r>
              <a:rPr lang="zh-CN" altLang="en-US" sz="2800" dirty="0">
                <a:effectLst/>
              </a:rPr>
              <a:t>推荐：和类的成员变量无关的函数，作为一个独立的函数 </a:t>
            </a:r>
            <a:br>
              <a:rPr lang="zh-CN" altLang="en-US" sz="2800" dirty="0"/>
            </a:br>
            <a:r>
              <a:rPr lang="zh-CN" altLang="en-US" sz="2800" dirty="0">
                <a:effectLst/>
              </a:rPr>
              <a:t>不建议实现为类的成员函数来写</a:t>
            </a:r>
          </a:p>
          <a:p>
            <a:r>
              <a:rPr lang="zh-CN" altLang="en-US" sz="2800" dirty="0">
                <a:effectLst/>
              </a:rPr>
              <a:t>便于未来的复用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88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B311-A868-420E-B62A-B92641D6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面向对象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A286A-BDF6-4288-AE47-10DB40F6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ffectLst/>
              </a:rPr>
              <a:t>OO</a:t>
            </a:r>
            <a:r>
              <a:rPr lang="zh-CN" altLang="en-US" sz="3200" dirty="0">
                <a:effectLst/>
              </a:rPr>
              <a:t>是一个好主意，但是真正理解的人不多 </a:t>
            </a:r>
            <a:br>
              <a:rPr lang="zh-CN" altLang="en-US" sz="3200" dirty="0"/>
            </a:br>
            <a:r>
              <a:rPr lang="zh-CN" altLang="en-US" sz="3200" dirty="0">
                <a:effectLst/>
              </a:rPr>
              <a:t>有太多的人，使用</a:t>
            </a:r>
            <a:r>
              <a:rPr lang="en-US" altLang="zh-CN" sz="3200" dirty="0">
                <a:effectLst/>
              </a:rPr>
              <a:t>OO</a:t>
            </a:r>
            <a:r>
              <a:rPr lang="zh-CN" altLang="en-US" sz="3200" dirty="0">
                <a:effectLst/>
              </a:rPr>
              <a:t>的语言，写着非</a:t>
            </a:r>
            <a:r>
              <a:rPr lang="en-US" altLang="zh-CN" sz="3200" dirty="0">
                <a:effectLst/>
              </a:rPr>
              <a:t>OO</a:t>
            </a:r>
            <a:r>
              <a:rPr lang="zh-CN" altLang="en-US" sz="3200" dirty="0">
                <a:effectLst/>
              </a:rPr>
              <a:t>思想的程序</a:t>
            </a:r>
            <a:endParaRPr lang="en-US" altLang="zh-CN" sz="3200" dirty="0">
              <a:effectLst/>
            </a:endParaRPr>
          </a:p>
          <a:p>
            <a:r>
              <a:rPr lang="en-US" altLang="zh-CN" sz="3200" dirty="0">
                <a:effectLst/>
              </a:rPr>
              <a:t>OO</a:t>
            </a:r>
            <a:r>
              <a:rPr lang="zh-CN" altLang="en-US" sz="3200" dirty="0">
                <a:effectLst/>
              </a:rPr>
              <a:t>的本质是数据封装 </a:t>
            </a:r>
            <a:br>
              <a:rPr lang="zh-CN" altLang="en-US" sz="4400" dirty="0"/>
            </a:br>
            <a:r>
              <a:rPr lang="zh-CN" altLang="en-US" sz="3200" dirty="0">
                <a:effectLst/>
              </a:rPr>
              <a:t>写程序应该从</a:t>
            </a:r>
            <a:r>
              <a:rPr lang="en-US" altLang="zh-CN" sz="3200" dirty="0">
                <a:effectLst/>
              </a:rPr>
              <a:t>Data</a:t>
            </a:r>
            <a:r>
              <a:rPr lang="zh-CN" altLang="en-US" sz="3200" dirty="0">
                <a:effectLst/>
              </a:rPr>
              <a:t>开始想问题</a:t>
            </a:r>
          </a:p>
          <a:p>
            <a:r>
              <a:rPr lang="zh-CN" altLang="en-US" sz="3200" dirty="0">
                <a:effectLst/>
              </a:rPr>
              <a:t>但是，很多人是从执行过程开始考虑的</a:t>
            </a:r>
          </a:p>
          <a:p>
            <a:endParaRPr lang="zh-CN" altLang="en-US" sz="3200" dirty="0">
              <a:effectLst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039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2832-F6F1-49F0-96AC-6EF3ED7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怎样写好代码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B60E-3B9F-425E-A3B4-021C5B13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5077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effectLst/>
              </a:rPr>
              <a:t>函数</a:t>
            </a:r>
            <a:endParaRPr lang="en-US" altLang="zh-CN" sz="3200" b="1" dirty="0">
              <a:effectLst/>
            </a:endParaRPr>
          </a:p>
          <a:p>
            <a:r>
              <a:rPr lang="zh-CN" altLang="en-US" sz="2600" dirty="0">
                <a:effectLst/>
              </a:rPr>
              <a:t>函数描述的三要素</a:t>
            </a:r>
          </a:p>
          <a:p>
            <a:r>
              <a:rPr lang="zh-CN" altLang="en-US" sz="2600" dirty="0">
                <a:effectLst/>
              </a:rPr>
              <a:t>功能描述：这个函数是做什么的</a:t>
            </a:r>
          </a:p>
          <a:p>
            <a:r>
              <a:rPr lang="zh-CN" altLang="en-US" sz="2600" dirty="0">
                <a:effectLst/>
              </a:rPr>
              <a:t>返回值描述：各种可能性</a:t>
            </a:r>
          </a:p>
          <a:p>
            <a:r>
              <a:rPr lang="zh-CN" altLang="en-US" sz="2600" dirty="0">
                <a:effectLst/>
              </a:rPr>
              <a:t>传入参数描述：含义，限制条件 </a:t>
            </a:r>
            <a:br>
              <a:rPr lang="zh-CN" altLang="en-US" sz="2600" dirty="0">
                <a:effectLst/>
              </a:rPr>
            </a:br>
            <a:r>
              <a:rPr lang="zh-CN" altLang="en-US" sz="2600" dirty="0">
                <a:effectLst/>
              </a:rPr>
              <a:t>函数的规模</a:t>
            </a:r>
          </a:p>
          <a:p>
            <a:r>
              <a:rPr lang="zh-CN" altLang="en-US" sz="2600" dirty="0">
                <a:effectLst/>
              </a:rPr>
              <a:t>要足够短小 </a:t>
            </a:r>
          </a:p>
          <a:p>
            <a:pPr lvl="1"/>
            <a:r>
              <a:rPr lang="en-US" altLang="zh-CN" sz="2200" dirty="0">
                <a:effectLst/>
              </a:rPr>
              <a:t>python</a:t>
            </a:r>
            <a:r>
              <a:rPr lang="zh-CN" altLang="en-US" sz="2200" dirty="0">
                <a:effectLst/>
              </a:rPr>
              <a:t>：尽量在一屏内完成</a:t>
            </a:r>
          </a:p>
          <a:p>
            <a:endParaRPr lang="zh-CN" altLang="en-US" sz="3200" b="1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69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7E89-F8B6-4B3E-B423-661BE660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F83C4-9456-42B6-85B0-43669F4F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秘诀：把函数写的短一些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1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2720-DD68-4C67-A34D-9BBD3B1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什么是好代码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D1FC-4780-4D2B-A04B-30BF871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effectLst/>
              </a:rPr>
              <a:t>什么是好的代码，好的代码有哪些标准？</a:t>
            </a:r>
            <a:endParaRPr lang="en-US" altLang="zh-CN" sz="3600" dirty="0">
              <a:effectLst/>
            </a:endParaRPr>
          </a:p>
          <a:p>
            <a:r>
              <a:rPr lang="zh-CN" altLang="en-US" sz="3600" dirty="0">
                <a:effectLst/>
              </a:rPr>
              <a:t>好的代码是从哪儿来的？</a:t>
            </a:r>
            <a:endParaRPr lang="en-US" altLang="zh-CN" sz="36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8CF47-7E78-4A1F-92A7-6531555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函数的返回值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798CF-DE63-43BE-8D1E-6E0A2690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609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>
                <a:effectLst/>
              </a:rPr>
              <a:t>每个函数应该有足够明确的语义</a:t>
            </a:r>
          </a:p>
          <a:p>
            <a:pPr lvl="1"/>
            <a:r>
              <a:rPr lang="zh-CN" altLang="en-US" sz="3200" dirty="0">
                <a:effectLst/>
              </a:rPr>
              <a:t>基于函数的语义，函数返回值有三种类型</a:t>
            </a:r>
          </a:p>
          <a:p>
            <a:pPr lvl="2"/>
            <a:r>
              <a:rPr lang="en-US" altLang="zh-CN" sz="2800" dirty="0">
                <a:effectLst/>
              </a:rPr>
              <a:t>True false</a:t>
            </a:r>
            <a:r>
              <a:rPr lang="zh-CN" altLang="en-US" sz="2800" dirty="0">
                <a:effectLst/>
              </a:rPr>
              <a:t>：逻辑判断型的函数，表示真或假</a:t>
            </a:r>
          </a:p>
          <a:p>
            <a:pPr lvl="2"/>
            <a:r>
              <a:rPr lang="en-US" altLang="zh-CN" sz="2800" dirty="0">
                <a:effectLst/>
              </a:rPr>
              <a:t>OK,ERROR</a:t>
            </a:r>
            <a:r>
              <a:rPr lang="zh-CN" altLang="en-US" sz="2800" dirty="0">
                <a:effectLst/>
              </a:rPr>
              <a:t>：操作型的函数，表示成功或失败</a:t>
            </a:r>
          </a:p>
          <a:p>
            <a:pPr lvl="2"/>
            <a:r>
              <a:rPr lang="en-US" altLang="zh-CN" sz="2800" dirty="0">
                <a:effectLst/>
              </a:rPr>
              <a:t>Data</a:t>
            </a:r>
            <a:r>
              <a:rPr lang="zh-CN" altLang="en-US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None</a:t>
            </a:r>
            <a:r>
              <a:rPr lang="zh-CN" altLang="en-US" sz="2800" dirty="0">
                <a:effectLst/>
              </a:rPr>
              <a:t>：获取数据型的函数，表示有数据或无数据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获取数据失败</a:t>
            </a:r>
          </a:p>
          <a:p>
            <a:r>
              <a:rPr lang="zh-CN" altLang="en-US" sz="3600" dirty="0">
                <a:effectLst/>
              </a:rPr>
              <a:t>函数头：对函数的语义做出清晰和准确的说明</a:t>
            </a:r>
          </a:p>
          <a:p>
            <a:r>
              <a:rPr lang="zh-CN" altLang="en-US" sz="3600" dirty="0">
                <a:effectLst/>
              </a:rPr>
              <a:t>函数，单入口单出口是一种推荐的方式</a:t>
            </a:r>
          </a:p>
        </p:txBody>
      </p:sp>
    </p:spTree>
    <p:extLst>
      <p:ext uri="{BB962C8B-B14F-4D97-AF65-F5344CB8AC3E}">
        <p14:creationId xmlns:p14="http://schemas.microsoft.com/office/powerpoint/2010/main" val="378242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B0C87-42F0-4822-B96D-FF9160DD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代码块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8E93D-2DDB-415C-8E7B-5DA542B5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9251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ffectLst/>
              </a:rPr>
              <a:t>讨论范围：一个函数内的代码实现</a:t>
            </a:r>
          </a:p>
          <a:p>
            <a:r>
              <a:rPr lang="zh-CN" altLang="en-US" sz="2800" dirty="0">
                <a:effectLst/>
              </a:rPr>
              <a:t>思路：把代码的段落分清楚</a:t>
            </a:r>
          </a:p>
          <a:p>
            <a:r>
              <a:rPr lang="zh-CN" altLang="en-US" sz="2800" dirty="0">
                <a:effectLst/>
              </a:rPr>
              <a:t>形式的背后是逻辑（划分，层次）</a:t>
            </a:r>
          </a:p>
          <a:p>
            <a:r>
              <a:rPr lang="en-US" altLang="zh-CN" sz="2800" dirty="0">
                <a:effectLst/>
              </a:rPr>
              <a:t>Don’t make me think</a:t>
            </a:r>
          </a:p>
          <a:p>
            <a:pPr lvl="1"/>
            <a:r>
              <a:rPr lang="zh-CN" altLang="en-US" sz="2400" dirty="0">
                <a:effectLst/>
              </a:rPr>
              <a:t>一眼看过去，如果无法看清楚逻辑，这不是好代码</a:t>
            </a:r>
          </a:p>
          <a:p>
            <a:pPr lvl="1"/>
            <a:r>
              <a:rPr lang="zh-CN" altLang="en-US" sz="2400" dirty="0">
                <a:effectLst/>
              </a:rPr>
              <a:t>好的代码不需要你思考太多</a:t>
            </a:r>
          </a:p>
          <a:p>
            <a:pPr lvl="1"/>
            <a:r>
              <a:rPr lang="zh-CN" altLang="en-US" sz="2400" dirty="0">
                <a:effectLst/>
              </a:rPr>
              <a:t>一定记住：代码更是写给别人看的</a:t>
            </a:r>
          </a:p>
          <a:p>
            <a:r>
              <a:rPr lang="zh-CN" altLang="en-US" sz="2800" dirty="0">
                <a:effectLst/>
              </a:rPr>
              <a:t>注释不是补出来的，写代码之前首先就是写注释</a:t>
            </a:r>
          </a:p>
        </p:txBody>
      </p:sp>
    </p:spTree>
    <p:extLst>
      <p:ext uri="{BB962C8B-B14F-4D97-AF65-F5344CB8AC3E}">
        <p14:creationId xmlns:p14="http://schemas.microsoft.com/office/powerpoint/2010/main" val="215420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BB43E-3E5F-4C42-AB71-D935BE8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命名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0D4DE-089B-4451-B9AF-BDECCDC6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>
                <a:effectLst/>
              </a:rPr>
              <a:t>系统</a:t>
            </a:r>
          </a:p>
          <a:p>
            <a:r>
              <a:rPr lang="zh-CN" altLang="en-US" sz="3600" dirty="0">
                <a:effectLst/>
              </a:rPr>
              <a:t>子系统</a:t>
            </a:r>
          </a:p>
          <a:p>
            <a:r>
              <a:rPr lang="zh-CN" altLang="en-US" sz="3600" dirty="0">
                <a:effectLst/>
              </a:rPr>
              <a:t>模块</a:t>
            </a:r>
          </a:p>
          <a:p>
            <a:r>
              <a:rPr lang="zh-CN" altLang="en-US" sz="3600" dirty="0">
                <a:effectLst/>
              </a:rPr>
              <a:t>函数</a:t>
            </a:r>
          </a:p>
          <a:p>
            <a:r>
              <a:rPr lang="zh-CN" altLang="en-US" sz="3600" dirty="0">
                <a:effectLst/>
              </a:rPr>
              <a:t>常量、变量</a:t>
            </a:r>
          </a:p>
          <a:p>
            <a:r>
              <a:rPr lang="zh-CN" altLang="en-US" sz="3600" b="1" dirty="0">
                <a:effectLst/>
              </a:rPr>
              <a:t>望名生义是人的自然反应</a:t>
            </a:r>
            <a:endParaRPr lang="zh-CN" altLang="en-US" sz="3600" dirty="0">
              <a:effectLst/>
            </a:endParaRPr>
          </a:p>
          <a:p>
            <a:r>
              <a:rPr lang="zh-CN" altLang="en-US" sz="3600" b="1" dirty="0">
                <a:effectLst/>
              </a:rPr>
              <a:t>概念是建立模型的出发点（概念，逻辑推理</a:t>
            </a:r>
            <a:r>
              <a:rPr lang="en-US" altLang="zh-CN" sz="3600" b="1" dirty="0">
                <a:effectLst/>
              </a:rPr>
              <a:t>=&gt;</a:t>
            </a:r>
            <a:r>
              <a:rPr lang="zh-CN" altLang="en-US" sz="3600" b="1" dirty="0">
                <a:effectLst/>
              </a:rPr>
              <a:t>模型体系）</a:t>
            </a:r>
            <a:endParaRPr lang="zh-CN" altLang="en-US" sz="3600" dirty="0">
              <a:effectLst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34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B1D5-39A4-4245-9068-10FD30CF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D52C-2511-42F2-95FD-330E2B59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ffectLst/>
              </a:rPr>
              <a:t>命名不是一件很容易的事情</a:t>
            </a:r>
          </a:p>
          <a:p>
            <a:r>
              <a:rPr lang="zh-CN" altLang="en-US" sz="3200" b="1" dirty="0">
                <a:effectLst/>
              </a:rPr>
              <a:t>要求：准确，易懂</a:t>
            </a:r>
            <a:endParaRPr lang="zh-CN" altLang="en-US" sz="3200" dirty="0">
              <a:effectLst/>
            </a:endParaRPr>
          </a:p>
          <a:p>
            <a:r>
              <a:rPr lang="zh-CN" altLang="en-US" sz="3200" b="1" dirty="0">
                <a:effectLst/>
              </a:rPr>
              <a:t>起一个好名字很多时候需要经过推敲</a:t>
            </a:r>
            <a:endParaRPr lang="zh-CN" altLang="en-US" sz="3200" dirty="0">
              <a:effectLst/>
            </a:endParaRPr>
          </a:p>
          <a:p>
            <a:r>
              <a:rPr lang="zh-CN" altLang="en-US" sz="3200" dirty="0">
                <a:effectLst/>
              </a:rPr>
              <a:t>名字的可读性：下划线，驼峰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27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A6560-F0DD-44E7-89DE-3B54231D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学习</a:t>
            </a:r>
            <a:r>
              <a:rPr lang="en-US" altLang="zh-CN" b="1" dirty="0">
                <a:effectLst/>
              </a:rPr>
              <a:t>-</a:t>
            </a:r>
            <a:r>
              <a:rPr lang="zh-CN" altLang="en-US" b="1" dirty="0">
                <a:effectLst/>
              </a:rPr>
              <a:t>思考</a:t>
            </a:r>
            <a:r>
              <a:rPr lang="en-US" altLang="zh-CN" b="1" dirty="0">
                <a:effectLst/>
              </a:rPr>
              <a:t>-</a:t>
            </a:r>
            <a:r>
              <a:rPr lang="zh-CN" altLang="en-US" b="1" dirty="0">
                <a:effectLst/>
              </a:rPr>
              <a:t>实践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85A27-7421-4642-82CA-151F7A66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7149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effectLst/>
              </a:rPr>
              <a:t>学习</a:t>
            </a:r>
          </a:p>
          <a:p>
            <a:r>
              <a:rPr lang="zh-CN" altLang="en-US" sz="2800" dirty="0">
                <a:effectLst/>
              </a:rPr>
              <a:t>软件编写有太多的经验可以被借鉴、途径：书，开源代码、有</a:t>
            </a:r>
            <a:r>
              <a:rPr lang="en-US" altLang="zh-CN" sz="2800" dirty="0">
                <a:effectLst/>
              </a:rPr>
              <a:t>hungry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foolish</a:t>
            </a:r>
            <a:r>
              <a:rPr lang="zh-CN" altLang="en-US" sz="2800" dirty="0">
                <a:effectLst/>
              </a:rPr>
              <a:t>的感觉才会去学习、最忌井底之蛙、夜郎自大</a:t>
            </a:r>
          </a:p>
          <a:p>
            <a:r>
              <a:rPr lang="zh-CN" altLang="en-US" sz="2800" dirty="0">
                <a:effectLst/>
              </a:rPr>
              <a:t>思考</a:t>
            </a:r>
          </a:p>
          <a:p>
            <a:r>
              <a:rPr lang="zh-CN" altLang="en-US" sz="2800" dirty="0">
                <a:effectLst/>
              </a:rPr>
              <a:t>学而不思则罔、不经过思考，不能形成自己的思想，等于白学和白干</a:t>
            </a:r>
          </a:p>
          <a:p>
            <a:r>
              <a:rPr lang="zh-CN" altLang="en-US" sz="2800" dirty="0">
                <a:effectLst/>
              </a:rPr>
              <a:t>实践</a:t>
            </a:r>
          </a:p>
          <a:p>
            <a:r>
              <a:rPr lang="zh-CN" altLang="en-US" sz="2800" dirty="0">
                <a:effectLst/>
              </a:rPr>
              <a:t>先动手，实践是检验真理的唯一标准、知行合一谓之善、所有重要的进步，都来源于失败和挫折的经历</a:t>
            </a:r>
          </a:p>
        </p:txBody>
      </p:sp>
    </p:spTree>
    <p:extLst>
      <p:ext uri="{BB962C8B-B14F-4D97-AF65-F5344CB8AC3E}">
        <p14:creationId xmlns:p14="http://schemas.microsoft.com/office/powerpoint/2010/main" val="38433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461A-4F19-42A1-81C8-52B229D6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知识</a:t>
            </a:r>
            <a:r>
              <a:rPr lang="en-US" altLang="zh-CN" b="1" dirty="0">
                <a:effectLst/>
              </a:rPr>
              <a:t>-</a:t>
            </a:r>
            <a:r>
              <a:rPr lang="zh-CN" altLang="en-US" b="1" dirty="0">
                <a:effectLst/>
              </a:rPr>
              <a:t>方法</a:t>
            </a:r>
            <a:r>
              <a:rPr lang="en-US" altLang="zh-CN" b="1" dirty="0">
                <a:effectLst/>
              </a:rPr>
              <a:t>-</a:t>
            </a:r>
            <a:r>
              <a:rPr lang="zh-CN" altLang="en-US" b="1" dirty="0">
                <a:effectLst/>
              </a:rPr>
              <a:t>精神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C35E3-7B96-42CF-92A3-039D20AA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ffectLst/>
              </a:rPr>
              <a:t>知识是过时最快的</a:t>
            </a:r>
          </a:p>
          <a:p>
            <a:r>
              <a:rPr lang="zh-CN" altLang="en-US" sz="3200" dirty="0">
                <a:effectLst/>
              </a:rPr>
              <a:t>最根本的能力，分析问题，解决问题的能力才是最重要的</a:t>
            </a:r>
          </a:p>
          <a:p>
            <a:r>
              <a:rPr lang="en-US" altLang="zh-CN" sz="3200" dirty="0" err="1">
                <a:effectLst/>
              </a:rPr>
              <a:t>Research:To</a:t>
            </a:r>
            <a:r>
              <a:rPr lang="en-US" altLang="zh-CN" sz="3200" dirty="0">
                <a:effectLst/>
              </a:rPr>
              <a:t> Identify the fundamental </a:t>
            </a:r>
            <a:r>
              <a:rPr lang="en-US" altLang="zh-CN" sz="3200" dirty="0" err="1">
                <a:effectLst/>
              </a:rPr>
              <a:t>problem,and</a:t>
            </a:r>
            <a:r>
              <a:rPr lang="en-US" altLang="zh-CN" sz="3200" dirty="0">
                <a:effectLst/>
              </a:rPr>
              <a:t> solve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4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CE40-685B-47E6-A969-991AF591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3776A-FD98-4EA8-8E45-C8C2B19C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ffectLst/>
              </a:rPr>
              <a:t>精神：人类总是在神性和兽性间不断斗争，进步往往来自于对理想的追求</a:t>
            </a:r>
          </a:p>
          <a:p>
            <a:r>
              <a:rPr lang="zh-CN" altLang="en-US" sz="2800" dirty="0">
                <a:effectLst/>
              </a:rPr>
              <a:t>自由精神，独立思想；</a:t>
            </a:r>
          </a:p>
          <a:p>
            <a:r>
              <a:rPr lang="en-US" altLang="zh-CN" sz="2800" dirty="0">
                <a:effectLst/>
              </a:rPr>
              <a:t>Don’t Follow;</a:t>
            </a:r>
          </a:p>
          <a:p>
            <a:r>
              <a:rPr lang="zh-CN" altLang="en-US" sz="2800" dirty="0">
                <a:effectLst/>
              </a:rPr>
              <a:t>对完美的不懈追求。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13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90FF-BDEB-4C04-8BE0-12298BC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基础乃治学之根本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FE531-4DE7-4D93-9A09-54158478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ffectLst/>
              </a:rPr>
              <a:t>数据结构，算法，操作系统，系统结构，计算机网络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软件工程，编程思想</a:t>
            </a:r>
            <a:endParaRPr lang="zh-CN" altLang="en-US" sz="2800" dirty="0">
              <a:effectLst/>
            </a:endParaRPr>
          </a:p>
          <a:p>
            <a:r>
              <a:rPr lang="zh-CN" altLang="en-US" sz="2800" b="1" dirty="0">
                <a:effectLst/>
              </a:rPr>
              <a:t>逻辑思维能力，归纳总结能力，表达能力</a:t>
            </a:r>
            <a:endParaRPr lang="zh-CN" altLang="en-US" sz="2800" dirty="0">
              <a:effectLst/>
            </a:endParaRPr>
          </a:p>
          <a:p>
            <a:r>
              <a:rPr lang="zh-CN" altLang="en-US" sz="2800" b="1" dirty="0">
                <a:effectLst/>
              </a:rPr>
              <a:t>研究能力，分析问题，解决问题能力</a:t>
            </a:r>
            <a:endParaRPr lang="zh-CN" altLang="en-US" sz="2800" dirty="0">
              <a:effectLst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04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27981-983E-427D-A9DE-0210F4B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4AD8D-078A-4DC3-99C8-CB2E97BF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ffectLst/>
              </a:rPr>
              <a:t>软件工程师！</a:t>
            </a:r>
            <a:r>
              <a:rPr lang="en-US" altLang="zh-CN" sz="2800" b="1" dirty="0">
                <a:effectLst/>
              </a:rPr>
              <a:t>=</a:t>
            </a:r>
            <a:r>
              <a:rPr lang="zh-CN" altLang="en-US" sz="2800" b="1" dirty="0">
                <a:effectLst/>
              </a:rPr>
              <a:t>码农，是一个很有深度的职业 </a:t>
            </a:r>
            <a:br>
              <a:rPr lang="zh-CN" altLang="en-US" sz="2800" b="1" dirty="0"/>
            </a:br>
            <a:r>
              <a:rPr lang="zh-CN" altLang="en-US" sz="2800" b="1" dirty="0">
                <a:effectLst/>
              </a:rPr>
              <a:t>代码可以是艺术品，也可以是垃圾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好的代码来源不是写好代码，好代码是一系列工作的结果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代码是写给别人看的：别人看不懂的代码是失败的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思考数据是怎么在程序中传输的。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提升代码能力是提升编程思想不是只会敲代码。</a:t>
            </a:r>
          </a:p>
          <a:p>
            <a:endParaRPr lang="zh-CN" altLang="en-US" sz="2800" dirty="0">
              <a:effectLst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043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1F53-1470-4A10-B7A5-B9323C13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9EF3D-64B1-4463-9E5E-46CAB8EB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推荐读</a:t>
            </a:r>
            <a:r>
              <a:rPr lang="en-US" altLang="zh-CN" sz="2800" dirty="0"/>
              <a:t>《</a:t>
            </a:r>
            <a:r>
              <a:rPr lang="zh-CN" altLang="en-US" sz="2800" dirty="0"/>
              <a:t>代码大全</a:t>
            </a:r>
            <a:r>
              <a:rPr lang="en-US" altLang="zh-CN" sz="2800" dirty="0"/>
              <a:t>》</a:t>
            </a:r>
            <a:r>
              <a:rPr lang="zh-CN" altLang="en-US" sz="2800" dirty="0"/>
              <a:t>，</a:t>
            </a:r>
            <a:r>
              <a:rPr lang="en-US" altLang="zh-CN" sz="2800" dirty="0"/>
              <a:t>《JAVA</a:t>
            </a:r>
            <a:r>
              <a:rPr lang="zh-CN" altLang="en-US" sz="2800" dirty="0"/>
              <a:t>编程思想</a:t>
            </a:r>
            <a:r>
              <a:rPr lang="en-US" altLang="zh-CN" sz="2800" dirty="0"/>
              <a:t>》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程序员修炼之道</a:t>
            </a:r>
            <a:r>
              <a:rPr lang="en-US" altLang="zh-CN" sz="2800" dirty="0"/>
              <a:t>》</a:t>
            </a:r>
            <a:r>
              <a:rPr lang="zh-CN" altLang="en-US" sz="2800" dirty="0"/>
              <a:t>、</a:t>
            </a:r>
            <a:r>
              <a:rPr lang="en-US" altLang="zh-CN" sz="2800" dirty="0"/>
              <a:t>《C</a:t>
            </a:r>
            <a:r>
              <a:rPr lang="zh-CN" altLang="en-US" sz="2800" dirty="0"/>
              <a:t>语言程序设计</a:t>
            </a:r>
            <a:r>
              <a:rPr lang="en-US" altLang="zh-CN" sz="2800" dirty="0"/>
              <a:t>》</a:t>
            </a:r>
            <a:r>
              <a:rPr lang="zh-CN" altLang="en-US" sz="2800" dirty="0"/>
              <a:t>、</a:t>
            </a:r>
            <a:r>
              <a:rPr lang="en-US" altLang="zh-CN" sz="2800" dirty="0"/>
              <a:t>《C  Primer Plus》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编译原理</a:t>
            </a:r>
            <a:r>
              <a:rPr lang="en-US" altLang="zh-CN" sz="2800" dirty="0"/>
              <a:t>》</a:t>
            </a:r>
            <a:r>
              <a:rPr lang="zh-CN" altLang="en-US" sz="2800" dirty="0"/>
              <a:t>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1272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8060-4E69-4A16-BA26-6EECD07B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effectLst/>
              </a:rPr>
              <a:t>一流代码的特性</a:t>
            </a:r>
            <a:br>
              <a:rPr lang="zh-CN" altLang="en-US" b="1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8A5C1-E3F8-42A3-B5CC-514834C4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925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effectLst/>
              </a:rPr>
              <a:t>高效 </a:t>
            </a:r>
            <a:r>
              <a:rPr lang="en-US" altLang="zh-CN" sz="2400" dirty="0">
                <a:effectLst/>
              </a:rPr>
              <a:t>fast</a:t>
            </a:r>
          </a:p>
          <a:p>
            <a:r>
              <a:rPr lang="zh-CN" altLang="en-US" sz="2400" dirty="0">
                <a:effectLst/>
              </a:rPr>
              <a:t>鲁棒 </a:t>
            </a:r>
            <a:r>
              <a:rPr lang="en-US" altLang="zh-CN" sz="2400" dirty="0">
                <a:effectLst/>
              </a:rPr>
              <a:t>solid and robust</a:t>
            </a:r>
          </a:p>
          <a:p>
            <a:r>
              <a:rPr lang="zh-CN" altLang="en-US" sz="2400" dirty="0">
                <a:effectLst/>
              </a:rPr>
              <a:t>简洁 </a:t>
            </a:r>
            <a:r>
              <a:rPr lang="en-US" altLang="zh-CN" sz="2400" dirty="0">
                <a:effectLst/>
              </a:rPr>
              <a:t>maintainable and simple</a:t>
            </a:r>
          </a:p>
          <a:p>
            <a:r>
              <a:rPr lang="zh-CN" altLang="en-US" sz="2400" dirty="0">
                <a:effectLst/>
              </a:rPr>
              <a:t>简短 </a:t>
            </a:r>
            <a:r>
              <a:rPr lang="en-US" altLang="zh-CN" sz="2400" dirty="0">
                <a:effectLst/>
              </a:rPr>
              <a:t>small</a:t>
            </a:r>
          </a:p>
          <a:p>
            <a:r>
              <a:rPr lang="zh-CN" altLang="en-US" sz="2400" dirty="0">
                <a:effectLst/>
              </a:rPr>
              <a:t>共享 </a:t>
            </a:r>
            <a:r>
              <a:rPr lang="en-US" altLang="zh-CN" sz="2400" dirty="0">
                <a:effectLst/>
              </a:rPr>
              <a:t>re-usable</a:t>
            </a:r>
          </a:p>
          <a:p>
            <a:r>
              <a:rPr lang="zh-CN" altLang="en-US" sz="2400" dirty="0">
                <a:effectLst/>
              </a:rPr>
              <a:t>可测试 </a:t>
            </a:r>
            <a:r>
              <a:rPr lang="en-US" altLang="zh-CN" sz="2400" dirty="0">
                <a:effectLst/>
              </a:rPr>
              <a:t>testable</a:t>
            </a:r>
          </a:p>
          <a:p>
            <a:r>
              <a:rPr lang="zh-CN" altLang="en-US" sz="2400" dirty="0">
                <a:effectLst/>
              </a:rPr>
              <a:t>可移植 </a:t>
            </a:r>
            <a:r>
              <a:rPr lang="en-US" altLang="zh-CN" sz="2400" dirty="0">
                <a:effectLst/>
              </a:rPr>
              <a:t>portable</a:t>
            </a:r>
          </a:p>
          <a:p>
            <a:r>
              <a:rPr lang="zh-CN" altLang="en-US" sz="2400" dirty="0">
                <a:effectLst/>
              </a:rPr>
              <a:t>可监控 </a:t>
            </a:r>
            <a:r>
              <a:rPr lang="en-US" altLang="zh-CN" sz="2400" dirty="0">
                <a:effectLst/>
              </a:rPr>
              <a:t>monitorable</a:t>
            </a:r>
          </a:p>
          <a:p>
            <a:r>
              <a:rPr lang="zh-CN" altLang="en-US" sz="2400" dirty="0">
                <a:effectLst/>
              </a:rPr>
              <a:t>可运维 </a:t>
            </a:r>
            <a:r>
              <a:rPr lang="en-US" altLang="zh-CN" sz="2400" dirty="0">
                <a:effectLst/>
              </a:rPr>
              <a:t>operational</a:t>
            </a:r>
          </a:p>
          <a:p>
            <a:r>
              <a:rPr lang="zh-CN" altLang="en-US" sz="2400" dirty="0">
                <a:effectLst/>
              </a:rPr>
              <a:t>可扩展 </a:t>
            </a:r>
            <a:r>
              <a:rPr lang="en-US" altLang="zh-CN" sz="2400" dirty="0">
                <a:effectLst/>
              </a:rPr>
              <a:t>scalable &amp; extensible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3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1252B-5647-4C2C-A6A2-13B3C8F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总结就是：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50073-756D-4DF7-A71F-B9DAD1FE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ffectLst/>
              </a:rPr>
              <a:t>1. </a:t>
            </a:r>
            <a:r>
              <a:rPr lang="zh-CN" altLang="en-US" sz="2800" dirty="0">
                <a:effectLst/>
              </a:rPr>
              <a:t>正确和性能</a:t>
            </a:r>
          </a:p>
          <a:p>
            <a:r>
              <a:rPr lang="en-US" altLang="zh-CN" sz="2800" dirty="0">
                <a:effectLst/>
              </a:rPr>
              <a:t>2. </a:t>
            </a:r>
            <a:r>
              <a:rPr lang="zh-CN" altLang="en-US" sz="2800" dirty="0">
                <a:effectLst/>
              </a:rPr>
              <a:t>可读和可维护</a:t>
            </a:r>
          </a:p>
          <a:p>
            <a:r>
              <a:rPr lang="en-US" altLang="zh-CN" sz="2800" dirty="0">
                <a:effectLst/>
              </a:rPr>
              <a:t>3. </a:t>
            </a:r>
            <a:r>
              <a:rPr lang="zh-CN" altLang="en-US" sz="2800" dirty="0">
                <a:effectLst/>
              </a:rPr>
              <a:t>运维和运营</a:t>
            </a:r>
          </a:p>
          <a:p>
            <a:r>
              <a:rPr lang="en-US" altLang="zh-CN" sz="2800" dirty="0">
                <a:effectLst/>
              </a:rPr>
              <a:t>4. </a:t>
            </a:r>
            <a:r>
              <a:rPr lang="zh-CN" altLang="en-US" sz="2800" dirty="0">
                <a:effectLst/>
              </a:rPr>
              <a:t>共享和重用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4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5146-052F-44C5-A1C4-A2399E1E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好的代码从哪里来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BFC2F-FC82-4E78-89EA-CA16144D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ffectLst/>
              </a:rPr>
              <a:t>编码前 需求分析，系统设计</a:t>
            </a:r>
          </a:p>
          <a:p>
            <a:r>
              <a:rPr lang="zh-CN" altLang="en-US" sz="2800" dirty="0">
                <a:effectLst/>
              </a:rPr>
              <a:t>编码中 编写代码，单元测试</a:t>
            </a:r>
          </a:p>
          <a:p>
            <a:r>
              <a:rPr lang="zh-CN" altLang="en-US" sz="2800" dirty="0">
                <a:effectLst/>
              </a:rPr>
              <a:t>编码后 集成测试，上线，持续运营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迭代改进</a:t>
            </a:r>
            <a:endParaRPr lang="en-US" altLang="zh-CN" sz="2800" dirty="0">
              <a:effectLst/>
            </a:endParaRPr>
          </a:p>
          <a:p>
            <a:r>
              <a:rPr lang="zh-CN" altLang="en-US" sz="2800" dirty="0">
                <a:effectLst/>
              </a:rPr>
              <a:t>一个好的系统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产品是以上过程持续循环的结果</a:t>
            </a:r>
            <a:endParaRPr lang="zh-CN" altLang="en-US" sz="36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FB28-36A2-4C8C-B33D-0948133F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编码前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F5E8B-144C-40F6-8C5C-507CE679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ffectLst/>
              </a:rPr>
              <a:t>需求分析</a:t>
            </a:r>
          </a:p>
          <a:p>
            <a:r>
              <a:rPr lang="zh-CN" altLang="en-US" sz="2800" dirty="0">
                <a:effectLst/>
              </a:rPr>
              <a:t>系统设计</a:t>
            </a:r>
            <a:endParaRPr lang="en-US" altLang="zh-CN" sz="2800" dirty="0">
              <a:effectLst/>
            </a:endParaRPr>
          </a:p>
          <a:p>
            <a:r>
              <a:rPr lang="zh-CN" altLang="en-US" sz="2800" dirty="0">
                <a:effectLst/>
              </a:rPr>
              <a:t>在前期更多的投入，收益往往最大</a:t>
            </a:r>
            <a:endParaRPr lang="en-US" altLang="zh-CN" sz="2800" dirty="0">
              <a:effectLst/>
            </a:endParaRPr>
          </a:p>
          <a:p>
            <a:r>
              <a:rPr lang="zh-CN" altLang="en-US" sz="2800" b="1" dirty="0">
                <a:effectLst/>
              </a:rPr>
              <a:t>需求分析：定义系统</a:t>
            </a:r>
            <a:r>
              <a:rPr lang="en-US" altLang="zh-CN" sz="2800" b="1" dirty="0">
                <a:effectLst/>
              </a:rPr>
              <a:t>/</a:t>
            </a:r>
            <a:r>
              <a:rPr lang="zh-CN" altLang="en-US" sz="2800" b="1" dirty="0">
                <a:effectLst/>
              </a:rPr>
              <a:t>软件黑盒的行为（</a:t>
            </a:r>
            <a:r>
              <a:rPr lang="en-US" altLang="zh-CN" sz="2800" b="1" dirty="0" err="1">
                <a:effectLst/>
              </a:rPr>
              <a:t>external,what</a:t>
            </a:r>
            <a:r>
              <a:rPr lang="zh-CN" altLang="en-US" sz="2800" b="1" dirty="0">
                <a:effectLst/>
              </a:rPr>
              <a:t>）</a:t>
            </a:r>
            <a:endParaRPr lang="en-US" altLang="zh-CN" sz="2800" dirty="0">
              <a:effectLst/>
            </a:endParaRPr>
          </a:p>
          <a:p>
            <a:r>
              <a:rPr lang="zh-CN" altLang="en-US" sz="2800" b="1" dirty="0">
                <a:effectLst/>
              </a:rPr>
              <a:t>系统设计：设计系统</a:t>
            </a:r>
            <a:r>
              <a:rPr lang="en-US" altLang="zh-CN" sz="2800" b="1" dirty="0">
                <a:effectLst/>
              </a:rPr>
              <a:t>/</a:t>
            </a:r>
            <a:r>
              <a:rPr lang="zh-CN" altLang="en-US" sz="2800" b="1" dirty="0">
                <a:effectLst/>
              </a:rPr>
              <a:t>软件白盒的机制（</a:t>
            </a:r>
            <a:r>
              <a:rPr lang="en-US" altLang="zh-CN" sz="2800" b="1" dirty="0" err="1">
                <a:effectLst/>
              </a:rPr>
              <a:t>internal,how&amp;why</a:t>
            </a:r>
            <a:r>
              <a:rPr lang="zh-CN" altLang="en-US" sz="2800" b="1" dirty="0">
                <a:effectLst/>
              </a:rPr>
              <a:t>）</a:t>
            </a:r>
            <a:endParaRPr lang="en-US" altLang="zh-CN" sz="2800" dirty="0">
              <a:effectLst/>
            </a:endParaRPr>
          </a:p>
          <a:p>
            <a:endParaRPr lang="zh-CN" altLang="en-US" sz="3600" dirty="0">
              <a:effectLst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6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15CD0-40ED-45F9-BF30-C349BA5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69E6C-ACE8-4DB2-9792-5C3AADBD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ffectLst/>
              </a:rPr>
              <a:t>需求需要用精确的数字来刻画，量变导致质变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000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A3A41-47A5-45FF-B86A-772F07A4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系统设计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C7B24-F696-468F-9132-CF00284B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effectLst/>
              </a:rPr>
              <a:t>几个要素</a:t>
            </a:r>
          </a:p>
          <a:p>
            <a:r>
              <a:rPr lang="zh-CN" altLang="en-US" sz="2800" b="1" dirty="0">
                <a:effectLst/>
              </a:rPr>
              <a:t>系统要完成那些功能</a:t>
            </a:r>
          </a:p>
          <a:p>
            <a:r>
              <a:rPr lang="zh-CN" altLang="en-US" sz="2800" b="1" dirty="0">
                <a:effectLst/>
              </a:rPr>
              <a:t>系统如何组成</a:t>
            </a:r>
          </a:p>
          <a:p>
            <a:r>
              <a:rPr lang="zh-CN" altLang="en-US" sz="2800" b="1" dirty="0">
                <a:effectLst/>
              </a:rPr>
              <a:t>功能在这些组成部分之间如何划分</a:t>
            </a:r>
            <a:endParaRPr lang="en-US" altLang="zh-CN" sz="2800" b="1" dirty="0">
              <a:effectLst/>
            </a:endParaRPr>
          </a:p>
          <a:p>
            <a:r>
              <a:rPr lang="zh-CN" altLang="en-US" sz="2800" b="1" dirty="0">
                <a:effectLst/>
              </a:rPr>
              <a:t>在设计中，经常需要做</a:t>
            </a:r>
            <a:r>
              <a:rPr lang="en-US" altLang="zh-CN" sz="2800" b="1" dirty="0">
                <a:effectLst/>
              </a:rPr>
              <a:t>Trade-off,</a:t>
            </a:r>
            <a:r>
              <a:rPr lang="zh-CN" altLang="en-US" sz="2800" b="1" dirty="0">
                <a:effectLst/>
              </a:rPr>
              <a:t>需求是</a:t>
            </a:r>
            <a:r>
              <a:rPr lang="en-US" altLang="zh-CN" sz="2800" b="1" dirty="0">
                <a:effectLst/>
              </a:rPr>
              <a:t>make decision</a:t>
            </a:r>
            <a:r>
              <a:rPr lang="zh-CN" altLang="en-US" sz="2800" b="1" dirty="0">
                <a:effectLst/>
              </a:rPr>
              <a:t>的重要依据</a:t>
            </a:r>
            <a:endParaRPr lang="zh-CN" altLang="en-US" sz="3600" b="1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50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BE4B4-36D8-45B3-A1E0-6C85CC68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D7BC-9418-446B-A396-82C19419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b="1" dirty="0">
                <a:effectLst/>
              </a:rPr>
              <a:t>系统设计的风格和哲学</a:t>
            </a:r>
          </a:p>
          <a:p>
            <a:r>
              <a:rPr lang="zh-CN" altLang="en-US" sz="3200" b="1" dirty="0">
                <a:effectLst/>
              </a:rPr>
              <a:t>在同样的需求下，可能出现不同的设计</a:t>
            </a:r>
          </a:p>
          <a:p>
            <a:r>
              <a:rPr lang="zh-CN" altLang="en-US" sz="3200" b="1" dirty="0">
                <a:effectLst/>
              </a:rPr>
              <a:t>每个组件（子系统</a:t>
            </a:r>
            <a:r>
              <a:rPr lang="en-US" altLang="zh-CN" sz="3200" b="1" dirty="0">
                <a:effectLst/>
              </a:rPr>
              <a:t>/</a:t>
            </a:r>
            <a:r>
              <a:rPr lang="zh-CN" altLang="en-US" sz="3200" b="1" dirty="0">
                <a:effectLst/>
              </a:rPr>
              <a:t>模块）的功能都应该足够的专注和单一 </a:t>
            </a:r>
          </a:p>
          <a:p>
            <a:pPr lvl="1"/>
            <a:r>
              <a:rPr lang="zh-CN" altLang="en-US" sz="2800" b="1" dirty="0">
                <a:effectLst/>
              </a:rPr>
              <a:t>功能的单一是复用和扩展的基础</a:t>
            </a:r>
          </a:p>
          <a:p>
            <a:r>
              <a:rPr lang="zh-CN" altLang="en-US" sz="3200" b="1" dirty="0">
                <a:effectLst/>
              </a:rPr>
              <a:t>子系统</a:t>
            </a:r>
            <a:r>
              <a:rPr lang="en-US" altLang="zh-CN" sz="3200" b="1" dirty="0">
                <a:effectLst/>
              </a:rPr>
              <a:t>/</a:t>
            </a:r>
            <a:r>
              <a:rPr lang="zh-CN" altLang="en-US" sz="3200" b="1" dirty="0">
                <a:effectLst/>
              </a:rPr>
              <a:t>模块之间的关系应该简单而清晰</a:t>
            </a:r>
          </a:p>
          <a:p>
            <a:pPr lvl="1"/>
            <a:r>
              <a:rPr lang="zh-CN" altLang="en-US" sz="2800" b="1" dirty="0">
                <a:effectLst/>
              </a:rPr>
              <a:t>软件中最复杂的是耦合（为什么全局变量是要极力避免的？）</a:t>
            </a:r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581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C34DB2"/>
      </a:accent1>
      <a:accent2>
        <a:srgbClr val="913BB1"/>
      </a:accent2>
      <a:accent3>
        <a:srgbClr val="724DC3"/>
      </a:accent3>
      <a:accent4>
        <a:srgbClr val="434FB5"/>
      </a:accent4>
      <a:accent5>
        <a:srgbClr val="4D8AC3"/>
      </a:accent5>
      <a:accent6>
        <a:srgbClr val="3BAAB1"/>
      </a:accent6>
      <a:hlink>
        <a:srgbClr val="4873C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1502</Words>
  <Application>Microsoft Office PowerPoint</Application>
  <PresentationFormat>宽屏</PresentationFormat>
  <Paragraphs>174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Calisto MT</vt:lpstr>
      <vt:lpstr>Wingdings 2</vt:lpstr>
      <vt:lpstr>SlateVTI</vt:lpstr>
      <vt:lpstr>        CODE</vt:lpstr>
      <vt:lpstr>什么是好代码</vt:lpstr>
      <vt:lpstr>一流代码的特性 </vt:lpstr>
      <vt:lpstr>总结就是：</vt:lpstr>
      <vt:lpstr>好的代码从哪里来</vt:lpstr>
      <vt:lpstr>编码前</vt:lpstr>
      <vt:lpstr>需求分析</vt:lpstr>
      <vt:lpstr>系统设计</vt:lpstr>
      <vt:lpstr>PowerPoint 演示文稿</vt:lpstr>
      <vt:lpstr>好的系统是在合适假设下的精准平衡，一个通用的系统，在某个方面是不如专用系统的</vt:lpstr>
      <vt:lpstr>代码也是一种表达方式</vt:lpstr>
      <vt:lpstr>PowerPoint 演示文稿</vt:lpstr>
      <vt:lpstr>模块</vt:lpstr>
      <vt:lpstr>怎样切分模块是一个需要慎重考虑的事情 </vt:lpstr>
      <vt:lpstr>PowerPoint 演示文稿</vt:lpstr>
      <vt:lpstr>类和函数</vt:lpstr>
      <vt:lpstr>面向对象</vt:lpstr>
      <vt:lpstr>怎样写好代码</vt:lpstr>
      <vt:lpstr>PowerPoint 演示文稿</vt:lpstr>
      <vt:lpstr>函数的返回值</vt:lpstr>
      <vt:lpstr>代码块</vt:lpstr>
      <vt:lpstr>命名</vt:lpstr>
      <vt:lpstr>PowerPoint 演示文稿</vt:lpstr>
      <vt:lpstr>学习-思考-实践</vt:lpstr>
      <vt:lpstr>知识-方法-精神</vt:lpstr>
      <vt:lpstr>PowerPoint 演示文稿</vt:lpstr>
      <vt:lpstr>基础乃治学之根本</vt:lpstr>
      <vt:lpstr>Summary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924033919</dc:creator>
  <cp:lastModifiedBy>924033919</cp:lastModifiedBy>
  <cp:revision>8</cp:revision>
  <dcterms:created xsi:type="dcterms:W3CDTF">2019-11-24T13:42:49Z</dcterms:created>
  <dcterms:modified xsi:type="dcterms:W3CDTF">2019-11-24T14:38:09Z</dcterms:modified>
</cp:coreProperties>
</file>