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CB480-C5C0-4504-A8FC-E34DC8E2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4F5637-9BB2-494C-8A44-286D09A4B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F681D-9BB9-4A71-BE61-6591754A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2E6-BA30-4FE6-B233-6379A7D136C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3A3A8-EF84-4D79-9126-9C1A4996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FE1F9-B810-465F-B9B6-36E30D6C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40D5-DD4F-4505-932D-05D6F7ED3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1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EBC4C-2B16-4E93-B3C8-20284FAD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50E6C9-AE82-482E-8A10-22DF2881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8625B-D4D4-40F7-9FD6-61B6122B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2E6-BA30-4FE6-B233-6379A7D136C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58DF-F718-4A69-B7B9-CDBD301A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4C907-8A5E-4645-A388-709D4856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40D5-DD4F-4505-932D-05D6F7ED3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4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2F1DEF-70D1-4B54-8004-A79D36830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5F5540-93F4-4799-972E-4CD735AB8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3CF94-70A1-4ACB-A9B6-95796494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2E6-BA30-4FE6-B233-6379A7D136C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1740D-8F6F-41E2-9C3F-EF87F5F3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602A1-3392-428F-AA4C-75E00440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40D5-DD4F-4505-932D-05D6F7ED3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5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BEFB8-7BCD-46A0-BF87-533DDA48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02628-2C78-4FC0-8136-3E4B689F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E704B-3307-4118-8F9E-353EFC2F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2E6-BA30-4FE6-B233-6379A7D136C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C403F-49EC-4B86-8D7B-A413536F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FC852-C13B-4F1D-AAE8-B165790F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40D5-DD4F-4505-932D-05D6F7ED3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2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6ED02-1636-4C1D-9A63-202A0C15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70FAC-EF63-466F-B10E-6E5DE89BC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ACBFE-FF6C-446F-A281-CED57F56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2E6-BA30-4FE6-B233-6379A7D136C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A8042-05B5-48D9-8EEE-F11142CD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EBA6A-9C5D-405A-A24E-B9D19C2B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40D5-DD4F-4505-932D-05D6F7ED3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5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4BF1-FC21-4C5E-9525-D7BB7675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B3AEC-E309-4908-B192-828B1DE21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1C9A9B-BA98-4143-AD55-AF0B2395B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3E1AAF-E788-45C4-B68D-6022FF59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2E6-BA30-4FE6-B233-6379A7D136C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C5636-6659-4F36-904F-A8D611CC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CADD3-B183-4675-98EE-F432EE06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40D5-DD4F-4505-932D-05D6F7ED3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2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85C6E-D192-48C6-8B34-70382BEB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3B132-291C-4ADB-A8E7-D78D2CB6D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57F148-4BAB-4973-B992-32D704874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DBF1A-7776-4EC7-8CA5-337483A4A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EE711A-E230-4E11-A2AC-76AB12DCE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E7196C-9D42-4C61-BC02-7CE65C5A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2E6-BA30-4FE6-B233-6379A7D136C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9350BE-B779-4174-8840-774D51D7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0E450-C3F3-4909-85FD-EF49015B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40D5-DD4F-4505-932D-05D6F7ED3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92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4D7C6-CDFA-4BC5-9B7C-4BA3490A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5DB915-EE7D-4FB6-BFAF-083839A6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2E6-BA30-4FE6-B233-6379A7D136C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0ADDB1-D84C-4C8A-A977-9D377679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F1DF1-82AF-46B1-BDBE-E3AE4606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40D5-DD4F-4505-932D-05D6F7ED3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22649D-6077-443B-A98D-CE6CAD0C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2E6-BA30-4FE6-B233-6379A7D136C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6F25F5-F968-4BB2-B5F0-22B382A7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95422-84C7-44B1-BCF5-3FB554DD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40D5-DD4F-4505-932D-05D6F7ED3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7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9FD19-915E-4FD8-824B-CD3082AA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90C84-B920-4563-AA52-A324B7B5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176E8-8DEF-4620-8FB6-291A641C3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47107-8682-4156-AB05-9C7201C3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2E6-BA30-4FE6-B233-6379A7D136C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954B0-50B6-4C68-9715-A10AD889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AA5C7-C9C4-4ACB-8FAB-BFC6112D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40D5-DD4F-4505-932D-05D6F7ED3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3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1997A-6610-4CD3-AC7C-AEF801B7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C6F86B-C5D7-4F87-B118-2372CF4D0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78FD9-79FD-4D9A-993D-E178577D6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C57C7-E317-4E7C-A838-BFA14798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92E6-BA30-4FE6-B233-6379A7D136C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50233-AADE-475C-8A3A-B8411E12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B997B-2FAB-4572-B858-5BAD9B41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E40D5-DD4F-4505-932D-05D6F7ED3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41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20CBA1-B1B5-47E0-8E20-5D5E0B9A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EFC9E-849A-4ADC-9D37-DFC8CC4E1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4AEE4-0918-467D-95EB-2E9DEC9FB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492E6-BA30-4FE6-B233-6379A7D136C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D9D07-2AB8-4FE5-993D-6ED516A36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312B2-2045-4016-AD36-128F11B36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40D5-DD4F-4505-932D-05D6F7ED3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4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922DA-2C76-41D7-8C6E-D3EB9843C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Population Evolvability: Dynamic Fitness</a:t>
            </a:r>
            <a:br>
              <a:rPr lang="en-US" altLang="zh-CN" sz="4000" dirty="0"/>
            </a:br>
            <a:r>
              <a:rPr lang="en-US" altLang="zh-CN" sz="4000" dirty="0"/>
              <a:t>Landscape Analysis for Population-based</a:t>
            </a:r>
            <a:br>
              <a:rPr lang="en-US" altLang="zh-CN" sz="4000" dirty="0"/>
            </a:br>
            <a:r>
              <a:rPr lang="en-US" altLang="zh-CN" sz="4000" dirty="0"/>
              <a:t>Metaheuristic Algorithms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190C75-D6A0-4AF0-A2DC-1D8AB1F2F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75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06144-DBD3-42D5-A024-7FCD2BDF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Evp</a:t>
            </a:r>
            <a:r>
              <a:rPr lang="zh-CN" altLang="en-US" dirty="0"/>
              <a:t>总体框架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443EA7-13F5-4B1E-A7F6-5468FFC88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396" y="1621739"/>
            <a:ext cx="50018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33A61-7FFD-43D7-B881-B3B4D198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7361F-3115-49FC-B13A-70283F49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在对框架选择算法测试时所用的统计方法主要有：</a:t>
            </a:r>
            <a:endParaRPr lang="en-US" altLang="zh-CN" dirty="0"/>
          </a:p>
          <a:p>
            <a:r>
              <a:rPr lang="en-US" altLang="zh-CN" dirty="0"/>
              <a:t>Kruskal-Wallis Test</a:t>
            </a:r>
            <a:r>
              <a:rPr lang="zh-CN" altLang="en-US" dirty="0"/>
              <a:t>，</a:t>
            </a:r>
            <a:r>
              <a:rPr lang="en-US" altLang="zh-CN" dirty="0"/>
              <a:t>Ns</a:t>
            </a:r>
            <a:r>
              <a:rPr lang="zh-CN" altLang="en-US" dirty="0"/>
              <a:t>为</a:t>
            </a:r>
            <a:r>
              <a:rPr lang="en-US" altLang="zh-CN" dirty="0" err="1"/>
              <a:t>evp</a:t>
            </a:r>
            <a:r>
              <a:rPr lang="zh-CN" altLang="en-US" dirty="0"/>
              <a:t>总数，</a:t>
            </a:r>
            <a:r>
              <a:rPr lang="en-US" altLang="zh-CN" dirty="0" err="1"/>
              <a:t>ni</a:t>
            </a:r>
            <a:r>
              <a:rPr lang="zh-CN" altLang="en-US" dirty="0"/>
              <a:t>表示序列</a:t>
            </a:r>
            <a:r>
              <a:rPr lang="en-US" altLang="zh-CN" dirty="0" err="1"/>
              <a:t>i</a:t>
            </a:r>
            <a:r>
              <a:rPr lang="zh-CN" altLang="en-US" dirty="0"/>
              <a:t>中</a:t>
            </a:r>
            <a:r>
              <a:rPr lang="en-US" altLang="zh-CN" dirty="0" err="1"/>
              <a:t>evp</a:t>
            </a:r>
            <a:r>
              <a:rPr lang="zh-CN" altLang="en-US" dirty="0"/>
              <a:t>值的数量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Conover-Iman test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3CEE27-AACD-46DA-B7DD-DFBF87DBE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48" y="2755705"/>
            <a:ext cx="4540483" cy="9513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433FBF-84D2-4AFA-8311-5DF38321C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32" y="4429850"/>
            <a:ext cx="5124713" cy="18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2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C9F9383-7CD0-4550-99A3-6250C439D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368" y="988584"/>
            <a:ext cx="9144000" cy="1655762"/>
          </a:xfrm>
        </p:spPr>
        <p:txBody>
          <a:bodyPr/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8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2A6313-0671-4DB3-92BA-D6164982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zh-CN" altLang="en-US" sz="3200"/>
              <a:t>感知机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D10C9F-ABB2-4BF4-B3CB-2DE79742D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35" y="327049"/>
            <a:ext cx="3512125" cy="1782403"/>
          </a:xfrm>
          <a:prstGeom prst="rect">
            <a:avLst/>
          </a:prstGeom>
        </p:spPr>
      </p:pic>
      <p:sp>
        <p:nvSpPr>
          <p:cNvPr id="23" name="Rectangle 19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D2202D-E6DB-462A-AB85-1E6529F3A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324" y="378291"/>
            <a:ext cx="6007608" cy="39292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上图的圆圈就代表一个感知器。它接受多个输入（</a:t>
            </a:r>
            <a:r>
              <a:rPr lang="en-US" altLang="zh-CN" sz="1800" dirty="0"/>
              <a:t>x1</a:t>
            </a:r>
            <a:r>
              <a:rPr lang="zh-CN" altLang="en-US" sz="1800" dirty="0"/>
              <a:t>，</a:t>
            </a:r>
            <a:r>
              <a:rPr lang="en-US" altLang="zh-CN" sz="1800" dirty="0"/>
              <a:t>x2</a:t>
            </a:r>
            <a:r>
              <a:rPr lang="zh-CN" altLang="en-US" sz="1800" dirty="0"/>
              <a:t>，</a:t>
            </a:r>
            <a:r>
              <a:rPr lang="en-US" altLang="zh-CN" sz="1800" dirty="0"/>
              <a:t>x3…</a:t>
            </a:r>
            <a:r>
              <a:rPr lang="zh-CN" altLang="en-US" sz="1800" dirty="0"/>
              <a:t>），产生一个输出（</a:t>
            </a:r>
            <a:r>
              <a:rPr lang="en-US" altLang="zh-CN" sz="1800" dirty="0"/>
              <a:t>output</a:t>
            </a:r>
            <a:r>
              <a:rPr lang="zh-CN" altLang="en-US" sz="1800" dirty="0"/>
              <a:t>），好比神经末梢感受各种外部环境的变化，最后产生电信号。为了简化模型，我们约定每种输入只有两种可能：</a:t>
            </a:r>
            <a:r>
              <a:rPr lang="en-US" altLang="zh-CN" sz="1800" dirty="0"/>
              <a:t>1 </a:t>
            </a:r>
            <a:r>
              <a:rPr lang="zh-CN" altLang="en-US" sz="1800" dirty="0"/>
              <a:t>或 </a:t>
            </a:r>
            <a:r>
              <a:rPr lang="en-US" altLang="zh-CN" sz="1800" dirty="0"/>
              <a:t>0</a:t>
            </a:r>
            <a:r>
              <a:rPr lang="zh-CN" altLang="en-US" sz="1800" dirty="0"/>
              <a:t>。如果所有输入都是</a:t>
            </a:r>
            <a:r>
              <a:rPr lang="en-US" altLang="zh-CN" sz="1800" dirty="0"/>
              <a:t>1</a:t>
            </a:r>
            <a:r>
              <a:rPr lang="zh-CN" altLang="en-US" sz="1800" dirty="0"/>
              <a:t>，表示各种条件都成立，输出就是</a:t>
            </a:r>
            <a:r>
              <a:rPr lang="en-US" altLang="zh-CN" sz="1800" dirty="0"/>
              <a:t>1</a:t>
            </a:r>
            <a:r>
              <a:rPr lang="zh-CN" altLang="en-US" sz="1800" dirty="0"/>
              <a:t>；如果所有输入都是</a:t>
            </a:r>
            <a:r>
              <a:rPr lang="en-US" altLang="zh-CN" sz="1800" dirty="0"/>
              <a:t>0</a:t>
            </a:r>
            <a:r>
              <a:rPr lang="zh-CN" altLang="en-US" sz="1800" dirty="0"/>
              <a:t>，表示条件都不成立，输出就是</a:t>
            </a:r>
            <a:r>
              <a:rPr lang="en-US" altLang="zh-CN" sz="1800" dirty="0"/>
              <a:t>0</a:t>
            </a:r>
            <a:r>
              <a:rPr lang="zh-CN" altLang="en-US" sz="1800" dirty="0"/>
              <a:t>。对于输入信号，它们对于输出信号的重要性是不一样的，这种重要性可以用权值来描述。这时，还需要指定一个阈值（</a:t>
            </a:r>
            <a:r>
              <a:rPr lang="en-US" altLang="zh-CN" sz="1800" dirty="0"/>
              <a:t>threshold</a:t>
            </a:r>
            <a:r>
              <a:rPr lang="zh-CN" altLang="en-US" sz="1800" dirty="0"/>
              <a:t>）。如果总和大于阈值，感知器输出</a:t>
            </a:r>
            <a:r>
              <a:rPr lang="en-US" altLang="zh-CN" sz="1800" dirty="0"/>
              <a:t>1</a:t>
            </a:r>
            <a:r>
              <a:rPr lang="zh-CN" altLang="en-US" sz="1800" dirty="0"/>
              <a:t>，否则输出</a:t>
            </a:r>
            <a:r>
              <a:rPr lang="en-US" altLang="zh-CN" sz="1800" dirty="0"/>
              <a:t>0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7182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A5A441-2E40-4243-862A-F230B3E5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>
            <a:normAutofit/>
          </a:bodyPr>
          <a:lstStyle/>
          <a:p>
            <a:r>
              <a:rPr lang="zh-CN" altLang="en-US" sz="3200"/>
              <a:t>神经网络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B937EA4-3173-4CBC-B1CF-80327773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25" y="387541"/>
            <a:ext cx="4718515" cy="36096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04B55E-18BE-405E-87BB-AA695409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49778"/>
            <a:ext cx="6007608" cy="3391571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神经元按照层来布局。最左边的层叫做</a:t>
            </a:r>
            <a:r>
              <a:rPr lang="zh-CN" altLang="en-US" b="1" dirty="0"/>
              <a:t>输入层</a:t>
            </a:r>
            <a:r>
              <a:rPr lang="zh-CN" altLang="en-US" dirty="0"/>
              <a:t>，负责接收输入数据；最右边的层叫</a:t>
            </a:r>
            <a:r>
              <a:rPr lang="zh-CN" altLang="en-US" b="1" dirty="0"/>
              <a:t>输出层</a:t>
            </a:r>
            <a:r>
              <a:rPr lang="zh-CN" altLang="en-US" dirty="0"/>
              <a:t>，我们可以从这层获取神经网络输出数据。输入层和输出层之间的层叫做</a:t>
            </a:r>
            <a:r>
              <a:rPr lang="zh-CN" altLang="en-US" b="1" dirty="0"/>
              <a:t>隐藏层</a:t>
            </a:r>
            <a:r>
              <a:rPr lang="zh-CN" altLang="en-US" dirty="0"/>
              <a:t>，因为它们对于外部来说是不可见的。</a:t>
            </a:r>
            <a:endParaRPr 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A0D4E4-8E8B-475C-AB58-12FF1ACB3E90}"/>
              </a:ext>
            </a:extLst>
          </p:cNvPr>
          <p:cNvSpPr txBox="1"/>
          <p:nvPr/>
        </p:nvSpPr>
        <p:spPr>
          <a:xfrm>
            <a:off x="5648960" y="4218905"/>
            <a:ext cx="549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激活函数：</a:t>
            </a:r>
            <a:r>
              <a:rPr lang="en-US" altLang="zh-CN" dirty="0" err="1"/>
              <a:t>Relu</a:t>
            </a:r>
            <a:r>
              <a:rPr lang="zh-CN" altLang="en-US" dirty="0"/>
              <a:t>、</a:t>
            </a:r>
            <a:r>
              <a:rPr lang="en-US" altLang="zh-CN" dirty="0"/>
              <a:t>sigmoid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26225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FD934-765B-4866-8BA8-1788B79B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19C4FE-370A-4DE0-B9E6-4CEC1EEE4E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26" y="1690688"/>
            <a:ext cx="50332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569882-2F3B-446C-89BC-2C2C3619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53" y="1601362"/>
            <a:ext cx="6794849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FD51-65F0-4259-8FB6-4EDEC9775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起源：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88D74D-8506-47FE-970B-ACED24587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年前在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《The roles of mutation, inbreeding, crossbreeding and selection in evolution》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中提出。</a:t>
            </a:r>
          </a:p>
        </p:txBody>
      </p:sp>
    </p:spTree>
    <p:extLst>
      <p:ext uri="{BB962C8B-B14F-4D97-AF65-F5344CB8AC3E}">
        <p14:creationId xmlns:p14="http://schemas.microsoft.com/office/powerpoint/2010/main" val="136478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1C92F-B25F-4FEC-ABB8-A8DF52CD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32DBA-A3BF-40FA-B94B-98805C155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适应度景观分析是研究元启发式算法求解问题难易程度的重要方法。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静态适应度景观分析（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）不考虑优化算法的任何信息，不足以表明一个特定的算法是否适合解决一个问题。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动态适应度景观分析考虑算法的行为，并结合优化问题的性质，以确定给定算法解决该问题的有效性。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然而，以往的动态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都是基于个体的，缺乏统计意义。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该论文提出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群体进化能力的概念，作为动态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理论的推广，来量化基于群体的元启发式算法在解决给定问题上的有效性。</a:t>
            </a:r>
          </a:p>
        </p:txBody>
      </p:sp>
    </p:spTree>
    <p:extLst>
      <p:ext uri="{BB962C8B-B14F-4D97-AF65-F5344CB8AC3E}">
        <p14:creationId xmlns:p14="http://schemas.microsoft.com/office/powerpoint/2010/main" val="88268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0CD5D-3B39-429A-8382-F7AA38EF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提出的模型：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D357A-C32A-4632-BC5A-4809DDD7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1607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提出了两种度量群体进化能力的方法，以描述算法获得问题改进解的概率及其能力。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然后，推导出代表总体种群进化能力的综合测度。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种群的进化性与两个方面密切相关。进化的可能性和进化的能力。前者代表人口是否能进化到更健康的状态。后者表达了进化发生时的程度。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种群的进化概率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），取值在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(Pi)={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|P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∈N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f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)&lt;f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= 1,...,|N</a:t>
            </a:r>
            <a:r>
              <a:rPr lang="en-US" altLang="zh-CN" baseline="4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表示进化邻居的索引，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表示种群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的最优适应度值。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731B59-0326-43F1-8F75-2E785E8C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716" y="4658498"/>
            <a:ext cx="2241665" cy="4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0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5AC9F-AA6E-4B33-9CF8-DB4065BD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0A8D5-1BB0-4E77-A379-02758C36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真正关注的是整个群体的集体行为。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取值范围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[0,+∞])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种群的进化能力（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表示种群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σ(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的适应度值的标准差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的含义可以解释为一个种群相对于其进化邻居的平均进化能力，其中进化能力表示为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分子是种群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与其进化邻居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之间最佳适应度值的绝对提高。除以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的原因是为了使不同规模的种群得到合理的改善。分母是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适应度值的标准差，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是一种基于距离的多样性度量，相对于种群表型。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能够在整个优化过程中作为一种进化能力的度量。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34ED8F-46CA-4D32-9B97-2820720E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96" y="2247703"/>
            <a:ext cx="5156465" cy="10033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D8E5B7-6925-4F47-83FA-60E761DBC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49" y="4060735"/>
            <a:ext cx="2298818" cy="4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DABE1-E9AE-4F82-9B0E-F806BEEB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E26A5-F68F-4C56-B79D-65CE2321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8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种群的可进化性（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[0,+∞])</a:t>
            </a:r>
          </a:p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epp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×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表示生成的整个邻居集合的平均进化能力，其中未进化邻居的进化能力被认为是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此外，由于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被定义为进化概率，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是进化能力的度量，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实际上代表了种群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进化能力的期望。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C8C57B-EBB3-4133-AB4A-C501384E5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569"/>
          <a:stretch/>
        </p:blipFill>
        <p:spPr>
          <a:xfrm>
            <a:off x="4872654" y="2274517"/>
            <a:ext cx="4337273" cy="6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0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867B4-12D0-43A2-8BF3-D1173BCE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37A79-0399-42D7-86D0-90897D94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首先，介绍了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个基准函数和一个改编自实际应用程序的测试问题。然后，介绍了五种具有代表性的基于种群的算法。最后，对结果进行了详细的分析。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首先考虑了</a:t>
            </a:r>
            <a:r>
              <a:rPr lang="en-US" altLang="zh-CN" dirty="0"/>
              <a:t>CEC 2013[36]</a:t>
            </a:r>
            <a:r>
              <a:rPr lang="zh-CN" altLang="en-US" dirty="0"/>
              <a:t>基准函数中的</a:t>
            </a:r>
            <a:r>
              <a:rPr lang="en-US" altLang="zh-CN" dirty="0"/>
              <a:t>13</a:t>
            </a:r>
            <a:r>
              <a:rPr lang="zh-CN" altLang="en-US" dirty="0"/>
              <a:t>个传统数值问题。搜索空间都是在</a:t>
            </a:r>
            <a:r>
              <a:rPr lang="en-US" altLang="zh-CN" dirty="0"/>
              <a:t>[-100,100]</a:t>
            </a:r>
            <a:r>
              <a:rPr lang="en-US" altLang="zh-CN" baseline="30000" dirty="0"/>
              <a:t>D</a:t>
            </a:r>
            <a:r>
              <a:rPr lang="zh-CN" altLang="en-US" dirty="0"/>
              <a:t>，全局最优是在</a:t>
            </a:r>
            <a:r>
              <a:rPr lang="en-US" altLang="zh-CN" dirty="0"/>
              <a:t>[−80,80]</a:t>
            </a:r>
            <a:r>
              <a:rPr lang="zh-CN" altLang="en-US" dirty="0"/>
              <a:t>内随机产生的。</a:t>
            </a:r>
            <a:endParaRPr lang="en-US" altLang="zh-CN" dirty="0"/>
          </a:p>
          <a:p>
            <a:r>
              <a:rPr lang="zh-CN" altLang="en-US" dirty="0"/>
              <a:t>将所有选定的测试函数都视为黑盒优化问题，都是</a:t>
            </a:r>
            <a:r>
              <a:rPr lang="en-US" altLang="zh-CN" dirty="0"/>
              <a:t>30</a:t>
            </a:r>
            <a:r>
              <a:rPr lang="zh-CN" altLang="en-US" dirty="0"/>
              <a:t>维。即</a:t>
            </a:r>
            <a:r>
              <a:rPr lang="en-US" altLang="zh-CN" dirty="0"/>
              <a:t>D=30</a:t>
            </a:r>
            <a:r>
              <a:rPr lang="zh-CN" altLang="en-US" dirty="0"/>
              <a:t>，还提出了一个用于扩频雷达多相码设计的实际优化问题。</a:t>
            </a:r>
            <a:endParaRPr lang="en-US" altLang="zh-CN" dirty="0"/>
          </a:p>
          <a:p>
            <a:r>
              <a:rPr lang="zh-CN" altLang="en-US" dirty="0"/>
              <a:t>设置了实数遗传算法的参数，即，交叉率</a:t>
            </a:r>
            <a:r>
              <a:rPr lang="en-US" altLang="zh-CN" dirty="0"/>
              <a:t>(pc)</a:t>
            </a:r>
            <a:r>
              <a:rPr lang="zh-CN" altLang="en-US" dirty="0"/>
              <a:t>、突变率</a:t>
            </a:r>
            <a:r>
              <a:rPr lang="en-US" altLang="zh-CN" dirty="0"/>
              <a:t>(pm)</a:t>
            </a:r>
            <a:r>
              <a:rPr lang="zh-CN" altLang="en-US" dirty="0"/>
              <a:t>和精英比</a:t>
            </a:r>
            <a:r>
              <a:rPr lang="en-US" altLang="zh-CN" dirty="0"/>
              <a:t>(re)</a:t>
            </a:r>
            <a:r>
              <a:rPr lang="zh-CN" altLang="en-US" dirty="0"/>
              <a:t>分别为</a:t>
            </a:r>
            <a:r>
              <a:rPr lang="en-US" altLang="zh-CN" dirty="0"/>
              <a:t>pc = 0.8</a:t>
            </a:r>
            <a:r>
              <a:rPr lang="zh-CN" altLang="en-US" dirty="0"/>
              <a:t>、</a:t>
            </a:r>
            <a:r>
              <a:rPr lang="en-US" altLang="zh-CN" dirty="0"/>
              <a:t>pm = 0.05</a:t>
            </a:r>
            <a:r>
              <a:rPr lang="zh-CN" altLang="en-US" dirty="0"/>
              <a:t>和</a:t>
            </a:r>
            <a:r>
              <a:rPr lang="en-US" altLang="zh-CN" dirty="0"/>
              <a:t>re = 0.05</a:t>
            </a:r>
            <a:r>
              <a:rPr lang="zh-CN" altLang="en-US" dirty="0"/>
              <a:t>。所有算法的种群大小都是根据作者的建议设置的，即</a:t>
            </a:r>
            <a:r>
              <a:rPr lang="en-US" altLang="zh-CN" dirty="0"/>
              <a:t>real-code GA</a:t>
            </a:r>
            <a:r>
              <a:rPr lang="zh-CN" altLang="en-US" dirty="0"/>
              <a:t>为</a:t>
            </a:r>
            <a:r>
              <a:rPr lang="en-US" altLang="zh-CN" dirty="0"/>
              <a:t>100,CMA-ES</a:t>
            </a:r>
            <a:r>
              <a:rPr lang="zh-CN" altLang="en-US" dirty="0"/>
              <a:t>为</a:t>
            </a:r>
            <a:r>
              <a:rPr lang="en-US" altLang="zh-CN" dirty="0"/>
              <a:t>4+</a:t>
            </a:r>
            <a:r>
              <a:rPr lang="zh-CN" altLang="en-US" dirty="0"/>
              <a:t>⌊</a:t>
            </a:r>
            <a:r>
              <a:rPr lang="en-US" altLang="zh-CN" dirty="0"/>
              <a:t>3+D</a:t>
            </a:r>
            <a:r>
              <a:rPr lang="zh-CN" altLang="en-US" dirty="0"/>
              <a:t> ⌋ </a:t>
            </a:r>
            <a:r>
              <a:rPr lang="en-US" altLang="zh-CN" dirty="0"/>
              <a:t>,</a:t>
            </a:r>
            <a:r>
              <a:rPr lang="en-US" altLang="zh-CN" dirty="0" err="1"/>
              <a:t>CoDE</a:t>
            </a:r>
            <a:r>
              <a:rPr lang="zh-CN" altLang="en-US" dirty="0"/>
              <a:t>为</a:t>
            </a:r>
            <a:r>
              <a:rPr lang="en-US" altLang="zh-CN" dirty="0"/>
              <a:t>30,SPSO2011</a:t>
            </a:r>
            <a:r>
              <a:rPr lang="zh-CN" altLang="en-US" dirty="0"/>
              <a:t>为</a:t>
            </a:r>
            <a:r>
              <a:rPr lang="en-US" altLang="zh-CN" dirty="0"/>
              <a:t>40,ABC1</a:t>
            </a:r>
            <a:r>
              <a:rPr lang="zh-CN" altLang="en-US" dirty="0"/>
              <a:t>为</a:t>
            </a:r>
            <a:r>
              <a:rPr lang="en-US" altLang="zh-CN" dirty="0"/>
              <a:t>50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12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9012D-C55D-4317-9E48-DA665F6C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EAE83B-61BD-4094-8597-A91502600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3340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32C891-D158-4766-82C7-FA8C644C6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069" y="3651947"/>
            <a:ext cx="8572941" cy="2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9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7402B45-7F54-432C-870E-71ABBFEBB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8939"/>
              </p:ext>
            </p:extLst>
          </p:nvPr>
        </p:nvGraphicFramePr>
        <p:xfrm>
          <a:off x="216243" y="-1"/>
          <a:ext cx="11299034" cy="59559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4374">
                  <a:extLst>
                    <a:ext uri="{9D8B030D-6E8A-4147-A177-3AD203B41FA5}">
                      <a16:colId xmlns:a16="http://schemas.microsoft.com/office/drawing/2014/main" val="1087701585"/>
                    </a:ext>
                  </a:extLst>
                </a:gridCol>
                <a:gridCol w="1744932">
                  <a:extLst>
                    <a:ext uri="{9D8B030D-6E8A-4147-A177-3AD203B41FA5}">
                      <a16:colId xmlns:a16="http://schemas.microsoft.com/office/drawing/2014/main" val="2853443063"/>
                    </a:ext>
                  </a:extLst>
                </a:gridCol>
                <a:gridCol w="1744932">
                  <a:extLst>
                    <a:ext uri="{9D8B030D-6E8A-4147-A177-3AD203B41FA5}">
                      <a16:colId xmlns:a16="http://schemas.microsoft.com/office/drawing/2014/main" val="818119443"/>
                    </a:ext>
                  </a:extLst>
                </a:gridCol>
                <a:gridCol w="1744932">
                  <a:extLst>
                    <a:ext uri="{9D8B030D-6E8A-4147-A177-3AD203B41FA5}">
                      <a16:colId xmlns:a16="http://schemas.microsoft.com/office/drawing/2014/main" val="3862887393"/>
                    </a:ext>
                  </a:extLst>
                </a:gridCol>
                <a:gridCol w="1744932">
                  <a:extLst>
                    <a:ext uri="{9D8B030D-6E8A-4147-A177-3AD203B41FA5}">
                      <a16:colId xmlns:a16="http://schemas.microsoft.com/office/drawing/2014/main" val="1341432959"/>
                    </a:ext>
                  </a:extLst>
                </a:gridCol>
                <a:gridCol w="1744932">
                  <a:extLst>
                    <a:ext uri="{9D8B030D-6E8A-4147-A177-3AD203B41FA5}">
                      <a16:colId xmlns:a16="http://schemas.microsoft.com/office/drawing/2014/main" val="1247882985"/>
                    </a:ext>
                  </a:extLst>
                </a:gridCol>
              </a:tblGrid>
              <a:tr h="3892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CMA-ES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SPSO2011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46066"/>
                  </a:ext>
                </a:extLst>
              </a:tr>
              <a:tr h="3892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/>
                        <a:t>Sphere Function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40811"/>
                  </a:ext>
                </a:extLst>
              </a:tr>
              <a:tr h="3892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/>
                        <a:t>Elliptic Function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79712"/>
                  </a:ext>
                </a:extLst>
              </a:tr>
              <a:tr h="3892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/>
                        <a:t>Bent Cigar Function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17239"/>
                  </a:ext>
                </a:extLst>
              </a:tr>
              <a:tr h="3892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/>
                        <a:t>Discus Function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580972"/>
                  </a:ext>
                </a:extLst>
              </a:tr>
              <a:tr h="4478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/>
                        <a:t>Different Powers Function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41441"/>
                  </a:ext>
                </a:extLst>
              </a:tr>
              <a:tr h="4478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err="1"/>
                        <a:t>Rosenbrock’s</a:t>
                      </a:r>
                      <a:r>
                        <a:rPr lang="en-US" altLang="zh-CN" sz="1100" kern="1200" dirty="0"/>
                        <a:t> Function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15640"/>
                  </a:ext>
                </a:extLst>
              </a:tr>
              <a:tr h="3892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err="1"/>
                        <a:t>Schaffers</a:t>
                      </a:r>
                      <a:r>
                        <a:rPr lang="en-US" altLang="zh-CN" sz="1100" kern="1200" dirty="0"/>
                        <a:t> Function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197852"/>
                  </a:ext>
                </a:extLst>
              </a:tr>
              <a:tr h="3892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/>
                        <a:t>Ackley’s Function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19950"/>
                  </a:ext>
                </a:extLst>
              </a:tr>
              <a:tr h="3892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Weierstrass</a:t>
                      </a:r>
                      <a:r>
                        <a:rPr lang="en-US" altLang="zh-CN" sz="1100" dirty="0"/>
                        <a:t> Function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366660"/>
                  </a:ext>
                </a:extLst>
              </a:tr>
              <a:tr h="3892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err="1"/>
                        <a:t>Griewank’s</a:t>
                      </a:r>
                      <a:r>
                        <a:rPr lang="en-US" altLang="zh-CN" sz="1100" kern="1200" dirty="0"/>
                        <a:t> Function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195981"/>
                  </a:ext>
                </a:extLst>
              </a:tr>
              <a:tr h="3892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err="1"/>
                        <a:t>Rastrigin’s</a:t>
                      </a:r>
                      <a:r>
                        <a:rPr lang="en-US" altLang="zh-CN" sz="1100" kern="1200" dirty="0"/>
                        <a:t> Function 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11718"/>
                  </a:ext>
                </a:extLst>
              </a:tr>
              <a:tr h="3892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err="1"/>
                        <a:t>Schwefel’s</a:t>
                      </a:r>
                      <a:r>
                        <a:rPr lang="en-US" altLang="zh-CN" sz="1100" kern="1200" dirty="0"/>
                        <a:t> Function 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99226"/>
                  </a:ext>
                </a:extLst>
              </a:tr>
              <a:tr h="3892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 err="1"/>
                        <a:t>Katsuura</a:t>
                      </a:r>
                      <a:r>
                        <a:rPr lang="en-US" altLang="zh-CN" sz="1100" kern="1200" dirty="0"/>
                        <a:t> Function 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457909"/>
                  </a:ext>
                </a:extLst>
              </a:tr>
              <a:tr h="3892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kern="1200" dirty="0"/>
                        <a:t>Radar Function 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0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59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1049</Words>
  <Application>Microsoft Office PowerPoint</Application>
  <PresentationFormat>宽屏</PresentationFormat>
  <Paragraphs>97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Office 主题​​</vt:lpstr>
      <vt:lpstr>Population Evolvability: Dynamic Fitness Landscape Analysis for Population-based Metaheuristic Algorithms</vt:lpstr>
      <vt:lpstr>起源：</vt:lpstr>
      <vt:lpstr>原因：</vt:lpstr>
      <vt:lpstr>提出的模型：</vt:lpstr>
      <vt:lpstr>PowerPoint 演示文稿</vt:lpstr>
      <vt:lpstr>PowerPoint 演示文稿</vt:lpstr>
      <vt:lpstr>实验</vt:lpstr>
      <vt:lpstr>PowerPoint 演示文稿</vt:lpstr>
      <vt:lpstr>PowerPoint 演示文稿</vt:lpstr>
      <vt:lpstr>Evp总体框架</vt:lpstr>
      <vt:lpstr>统计方法</vt:lpstr>
      <vt:lpstr>PowerPoint 演示文稿</vt:lpstr>
      <vt:lpstr>感知机</vt:lpstr>
      <vt:lpstr>神经网络</vt:lpstr>
      <vt:lpstr>BP神经网络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Evolvability: Dynamic Fitness Landscape Analysis for Population-based Metaheuristic Algorithms</dc:title>
  <dc:creator>924033919@office365.ren</dc:creator>
  <cp:lastModifiedBy>924033919@office365.ren</cp:lastModifiedBy>
  <cp:revision>2</cp:revision>
  <dcterms:created xsi:type="dcterms:W3CDTF">2019-11-22T00:38:09Z</dcterms:created>
  <dcterms:modified xsi:type="dcterms:W3CDTF">2019-11-22T00:48:43Z</dcterms:modified>
</cp:coreProperties>
</file>