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TT Hoves Bold" charset="1" panose="02000003020000060003"/>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31.jpeg" Type="http://schemas.openxmlformats.org/officeDocument/2006/relationships/image"/><Relationship Id="rId7" Target="../media/image32.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slide7.xml" Type="http://schemas.openxmlformats.org/officeDocument/2006/relationships/slide"/><Relationship Id="rId5" Target="../media/image11.jpe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 Id="rId8" Target="../media/image6.png" Type="http://schemas.openxmlformats.org/officeDocument/2006/relationships/image"/><Relationship Id="rId9" Target="../media/image7.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6.jpe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 Id="rId9" Target="../media/image6.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2" Target="../media/image17.png" Type="http://schemas.openxmlformats.org/officeDocument/2006/relationships/image"/><Relationship Id="rId3" Target="../media/image18.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7.png" Type="http://schemas.openxmlformats.org/officeDocument/2006/relationships/image"/><Relationship Id="rId8" Target="../media/image19.png" Type="http://schemas.openxmlformats.org/officeDocument/2006/relationships/image"/><Relationship Id="rId9" Target="../media/image20.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22.jpe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22.jpe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 Id="rId4" Target="../media/image25.jpeg" Type="http://schemas.openxmlformats.org/officeDocument/2006/relationships/image"/><Relationship Id="rId5" Target="../media/image26.jpe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 Id="rId8" Target="../media/image6.png" Type="http://schemas.openxmlformats.org/officeDocument/2006/relationships/image"/><Relationship Id="rId9" Target="../media/image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 Id="rId8" Target="../media/image6.png" Type="http://schemas.openxmlformats.org/officeDocument/2006/relationships/image"/><Relationship Id="rId9" Target="../media/image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27.jpeg" Type="http://schemas.openxmlformats.org/officeDocument/2006/relationships/image"/><Relationship Id="rId5" Target="../media/image28.jpe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 Id="rId8" Target="../media/image6.png" Type="http://schemas.openxmlformats.org/officeDocument/2006/relationships/image"/><Relationship Id="rId9" Target="../media/image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A030"/>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1231571" y="-2483337"/>
            <a:ext cx="8229600" cy="11726114"/>
          </a:xfrm>
          <a:custGeom>
            <a:avLst/>
            <a:gdLst/>
            <a:ahLst/>
            <a:cxnLst/>
            <a:rect r="r" b="b" t="t" l="l"/>
            <a:pathLst>
              <a:path h="11726114" w="8229600">
                <a:moveTo>
                  <a:pt x="0" y="0"/>
                </a:moveTo>
                <a:lnTo>
                  <a:pt x="8229600" y="0"/>
                </a:lnTo>
                <a:lnTo>
                  <a:pt x="8229600" y="11726114"/>
                </a:lnTo>
                <a:lnTo>
                  <a:pt x="0" y="117261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3" id="3"/>
          <p:cNvGrpSpPr/>
          <p:nvPr/>
        </p:nvGrpSpPr>
        <p:grpSpPr>
          <a:xfrm rot="0">
            <a:off x="10856723" y="1784112"/>
            <a:ext cx="7245828" cy="8211606"/>
            <a:chOff x="0" y="0"/>
            <a:chExt cx="715637" cy="811023"/>
          </a:xfrm>
        </p:grpSpPr>
        <p:sp>
          <p:nvSpPr>
            <p:cNvPr name="Freeform 4" id="4"/>
            <p:cNvSpPr/>
            <p:nvPr/>
          </p:nvSpPr>
          <p:spPr>
            <a:xfrm flipH="false" flipV="false" rot="0">
              <a:off x="0" y="0"/>
              <a:ext cx="715637" cy="811023"/>
            </a:xfrm>
            <a:custGeom>
              <a:avLst/>
              <a:gdLst/>
              <a:ahLst/>
              <a:cxnLst/>
              <a:rect r="r" b="b" t="t" l="l"/>
              <a:pathLst>
                <a:path h="811023" w="715637">
                  <a:moveTo>
                    <a:pt x="48081" y="0"/>
                  </a:moveTo>
                  <a:lnTo>
                    <a:pt x="667556" y="0"/>
                  </a:lnTo>
                  <a:cubicBezTo>
                    <a:pt x="694111" y="0"/>
                    <a:pt x="715637" y="21527"/>
                    <a:pt x="715637" y="48081"/>
                  </a:cubicBezTo>
                  <a:lnTo>
                    <a:pt x="715637" y="762942"/>
                  </a:lnTo>
                  <a:cubicBezTo>
                    <a:pt x="715637" y="775694"/>
                    <a:pt x="710572" y="787923"/>
                    <a:pt x="701555" y="796940"/>
                  </a:cubicBezTo>
                  <a:cubicBezTo>
                    <a:pt x="692538" y="805957"/>
                    <a:pt x="680308" y="811023"/>
                    <a:pt x="667556" y="811023"/>
                  </a:cubicBezTo>
                  <a:lnTo>
                    <a:pt x="48081" y="811023"/>
                  </a:lnTo>
                  <a:cubicBezTo>
                    <a:pt x="21527" y="811023"/>
                    <a:pt x="0" y="789496"/>
                    <a:pt x="0" y="762942"/>
                  </a:cubicBezTo>
                  <a:lnTo>
                    <a:pt x="0" y="48081"/>
                  </a:lnTo>
                  <a:cubicBezTo>
                    <a:pt x="0" y="21527"/>
                    <a:pt x="21527" y="0"/>
                    <a:pt x="48081" y="0"/>
                  </a:cubicBezTo>
                  <a:close/>
                </a:path>
              </a:pathLst>
            </a:custGeom>
            <a:blipFill>
              <a:blip r:embed="rId4"/>
              <a:stretch>
                <a:fillRect l="-8948" t="0" r="-8948" b="0"/>
              </a:stretch>
            </a:blipFill>
            <a:ln w="28575" cap="rnd">
              <a:solidFill>
                <a:srgbClr val="000000"/>
              </a:solidFill>
              <a:prstDash val="solid"/>
              <a:round/>
            </a:ln>
          </p:spPr>
        </p:sp>
      </p:grpSp>
      <p:sp>
        <p:nvSpPr>
          <p:cNvPr name="Freeform 5" id="5"/>
          <p:cNvSpPr/>
          <p:nvPr/>
        </p:nvSpPr>
        <p:spPr>
          <a:xfrm flipH="false" flipV="false" rot="0">
            <a:off x="6754861" y="4015440"/>
            <a:ext cx="3982851" cy="5675046"/>
          </a:xfrm>
          <a:custGeom>
            <a:avLst/>
            <a:gdLst/>
            <a:ahLst/>
            <a:cxnLst/>
            <a:rect r="r" b="b" t="t" l="l"/>
            <a:pathLst>
              <a:path h="5675046" w="3982851">
                <a:moveTo>
                  <a:pt x="0" y="0"/>
                </a:moveTo>
                <a:lnTo>
                  <a:pt x="3982851" y="0"/>
                </a:lnTo>
                <a:lnTo>
                  <a:pt x="3982851" y="5675046"/>
                </a:lnTo>
                <a:lnTo>
                  <a:pt x="0" y="567504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6" id="6"/>
          <p:cNvGrpSpPr/>
          <p:nvPr/>
        </p:nvGrpSpPr>
        <p:grpSpPr>
          <a:xfrm rot="0">
            <a:off x="42136" y="0"/>
            <a:ext cx="1331482" cy="1331482"/>
            <a:chOff x="0" y="0"/>
            <a:chExt cx="1775309" cy="1775309"/>
          </a:xfrm>
        </p:grpSpPr>
        <p:sp>
          <p:nvSpPr>
            <p:cNvPr name="Freeform 7" id="7"/>
            <p:cNvSpPr/>
            <p:nvPr/>
          </p:nvSpPr>
          <p:spPr>
            <a:xfrm flipH="false" flipV="false" rot="0">
              <a:off x="0" y="0"/>
              <a:ext cx="1775309" cy="1775309"/>
            </a:xfrm>
            <a:custGeom>
              <a:avLst/>
              <a:gdLst/>
              <a:ahLst/>
              <a:cxnLst/>
              <a:rect r="r" b="b" t="t" l="l"/>
              <a:pathLst>
                <a:path h="1775309" w="1775309">
                  <a:moveTo>
                    <a:pt x="0" y="0"/>
                  </a:moveTo>
                  <a:lnTo>
                    <a:pt x="1775309" y="0"/>
                  </a:lnTo>
                  <a:lnTo>
                    <a:pt x="1775309" y="1775309"/>
                  </a:lnTo>
                  <a:lnTo>
                    <a:pt x="0" y="177530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8" id="8"/>
            <p:cNvGrpSpPr>
              <a:grpSpLocks noChangeAspect="true"/>
            </p:cNvGrpSpPr>
            <p:nvPr/>
          </p:nvGrpSpPr>
          <p:grpSpPr>
            <a:xfrm rot="0">
              <a:off x="18636" y="18636"/>
              <a:ext cx="1738037" cy="1738037"/>
              <a:chOff x="0" y="0"/>
              <a:chExt cx="6350000" cy="6350000"/>
            </a:xfrm>
          </p:grpSpPr>
          <p:sp>
            <p:nvSpPr>
              <p:cNvPr name="Freeform 9" id="9"/>
              <p:cNvSpPr/>
              <p:nvPr/>
            </p:nvSpPr>
            <p:spPr>
              <a:xfrm flipH="false" flipV="false" rot="0">
                <a:off x="19939" y="19939"/>
                <a:ext cx="6310122" cy="6310122"/>
              </a:xfrm>
              <a:custGeom>
                <a:avLst/>
                <a:gdLst/>
                <a:ahLst/>
                <a:cxnLst/>
                <a:rect r="r" b="b" t="t" l="l"/>
                <a:pathLst>
                  <a:path h="6310122" w="6310122">
                    <a:moveTo>
                      <a:pt x="6310122" y="3155061"/>
                    </a:moveTo>
                    <a:cubicBezTo>
                      <a:pt x="6310122" y="4897501"/>
                      <a:pt x="4897501" y="6310122"/>
                      <a:pt x="3155061" y="6310122"/>
                    </a:cubicBezTo>
                    <a:cubicBezTo>
                      <a:pt x="1412621" y="6310122"/>
                      <a:pt x="0" y="4897501"/>
                      <a:pt x="0" y="3155061"/>
                    </a:cubicBezTo>
                    <a:cubicBezTo>
                      <a:pt x="0" y="1412621"/>
                      <a:pt x="1412621" y="0"/>
                      <a:pt x="3155061" y="0"/>
                    </a:cubicBezTo>
                    <a:cubicBezTo>
                      <a:pt x="4897501" y="0"/>
                      <a:pt x="6310122" y="1412621"/>
                      <a:pt x="6310122" y="3155061"/>
                    </a:cubicBezTo>
                    <a:close/>
                  </a:path>
                </a:pathLst>
              </a:custGeom>
              <a:blipFill>
                <a:blip r:embed="rId7"/>
                <a:stretch>
                  <a:fillRect l="0" t="-204" r="0" b="-204"/>
                </a:stretch>
              </a:blipFill>
            </p:spPr>
          </p:sp>
          <p:sp>
            <p:nvSpPr>
              <p:cNvPr name="Freeform 10" id="10"/>
              <p:cNvSpPr/>
              <p:nvPr/>
            </p:nvSpPr>
            <p:spPr>
              <a:xfrm flipH="false" flipV="false" rot="0">
                <a:off x="0" y="0"/>
                <a:ext cx="6350000" cy="6350000"/>
              </a:xfrm>
              <a:custGeom>
                <a:avLst/>
                <a:gdLst/>
                <a:ahLst/>
                <a:cxnLst/>
                <a:rect r="r" b="b" t="t" l="l"/>
                <a:pathLst>
                  <a:path h="6350000" w="6350000">
                    <a:moveTo>
                      <a:pt x="6350000" y="3175000"/>
                    </a:moveTo>
                    <a:cubicBezTo>
                      <a:pt x="6350000" y="4925822"/>
                      <a:pt x="4925822" y="6350000"/>
                      <a:pt x="3175000" y="6350000"/>
                    </a:cubicBezTo>
                    <a:cubicBezTo>
                      <a:pt x="1424178" y="6350000"/>
                      <a:pt x="0" y="4925822"/>
                      <a:pt x="0" y="3175000"/>
                    </a:cubicBezTo>
                    <a:cubicBezTo>
                      <a:pt x="0" y="1424178"/>
                      <a:pt x="1424178" y="0"/>
                      <a:pt x="3175000" y="0"/>
                    </a:cubicBezTo>
                    <a:cubicBezTo>
                      <a:pt x="4925822" y="0"/>
                      <a:pt x="6350000" y="1424178"/>
                      <a:pt x="6350000" y="3175000"/>
                    </a:cubicBezTo>
                    <a:close/>
                  </a:path>
                </a:pathLst>
              </a:custGeom>
              <a:blipFill>
                <a:blip r:embed="rId8"/>
                <a:stretch>
                  <a:fillRect l="0" t="0" r="0" b="0"/>
                </a:stretch>
              </a:blipFill>
            </p:spPr>
          </p:sp>
        </p:grpSp>
      </p:grpSp>
      <p:sp>
        <p:nvSpPr>
          <p:cNvPr name="Freeform 11" id="11"/>
          <p:cNvSpPr/>
          <p:nvPr/>
        </p:nvSpPr>
        <p:spPr>
          <a:xfrm flipH="false" flipV="false" rot="0">
            <a:off x="-86940" y="6216029"/>
            <a:ext cx="2280419" cy="4070971"/>
          </a:xfrm>
          <a:custGeom>
            <a:avLst/>
            <a:gdLst/>
            <a:ahLst/>
            <a:cxnLst/>
            <a:rect r="r" b="b" t="t" l="l"/>
            <a:pathLst>
              <a:path h="4070971" w="2280419">
                <a:moveTo>
                  <a:pt x="0" y="0"/>
                </a:moveTo>
                <a:lnTo>
                  <a:pt x="2280419" y="0"/>
                </a:lnTo>
                <a:lnTo>
                  <a:pt x="2280419" y="4070971"/>
                </a:lnTo>
                <a:lnTo>
                  <a:pt x="0" y="4070971"/>
                </a:lnTo>
                <a:lnTo>
                  <a:pt x="0" y="0"/>
                </a:lnTo>
                <a:close/>
              </a:path>
            </a:pathLst>
          </a:custGeom>
          <a:blipFill>
            <a:blip r:embed="rId9"/>
            <a:stretch>
              <a:fillRect l="0" t="0" r="0" b="0"/>
            </a:stretch>
          </a:blipFill>
        </p:spPr>
      </p:sp>
      <p:grpSp>
        <p:nvGrpSpPr>
          <p:cNvPr name="Group 12" id="12"/>
          <p:cNvGrpSpPr/>
          <p:nvPr/>
        </p:nvGrpSpPr>
        <p:grpSpPr>
          <a:xfrm rot="0">
            <a:off x="2068600" y="6098280"/>
            <a:ext cx="7770382" cy="1836420"/>
            <a:chOff x="0" y="0"/>
            <a:chExt cx="10360510" cy="2448560"/>
          </a:xfrm>
        </p:grpSpPr>
        <p:sp>
          <p:nvSpPr>
            <p:cNvPr name="TextBox 13" id="13"/>
            <p:cNvSpPr txBox="true"/>
            <p:nvPr/>
          </p:nvSpPr>
          <p:spPr>
            <a:xfrm rot="0">
              <a:off x="0" y="-47625"/>
              <a:ext cx="7034664" cy="2496185"/>
            </a:xfrm>
            <a:prstGeom prst="rect">
              <a:avLst/>
            </a:prstGeom>
          </p:spPr>
          <p:txBody>
            <a:bodyPr anchor="t" rtlCol="false" tIns="0" lIns="0" bIns="0" rIns="0">
              <a:spAutoFit/>
            </a:bodyPr>
            <a:lstStyle/>
            <a:p>
              <a:pPr algn="just">
                <a:lnSpc>
                  <a:spcPts val="3780"/>
                </a:lnSpc>
              </a:pPr>
              <a:r>
                <a:rPr lang="en-US" sz="2700" b="true">
                  <a:solidFill>
                    <a:srgbClr val="000000"/>
                  </a:solidFill>
                  <a:latin typeface="TT Hoves Bold"/>
                  <a:ea typeface="TT Hoves Bold"/>
                  <a:cs typeface="TT Hoves Bold"/>
                  <a:sym typeface="TT Hoves Bold"/>
                </a:rPr>
                <a:t>Ananda Syahrul Ramadhan</a:t>
              </a:r>
            </a:p>
            <a:p>
              <a:pPr algn="just">
                <a:lnSpc>
                  <a:spcPts val="3780"/>
                </a:lnSpc>
              </a:pPr>
              <a:r>
                <a:rPr lang="en-US" b="true" sz="2700">
                  <a:solidFill>
                    <a:srgbClr val="000000"/>
                  </a:solidFill>
                  <a:latin typeface="TT Hoves Bold"/>
                  <a:ea typeface="TT Hoves Bold"/>
                  <a:cs typeface="TT Hoves Bold"/>
                  <a:sym typeface="TT Hoves Bold"/>
                </a:rPr>
                <a:t>Muhammad Fauzan Ardiansyah</a:t>
              </a:r>
            </a:p>
            <a:p>
              <a:pPr algn="just">
                <a:lnSpc>
                  <a:spcPts val="3780"/>
                </a:lnSpc>
              </a:pPr>
              <a:r>
                <a:rPr lang="en-US" b="true" sz="2700">
                  <a:solidFill>
                    <a:srgbClr val="000000"/>
                  </a:solidFill>
                  <a:latin typeface="TT Hoves Bold"/>
                  <a:ea typeface="TT Hoves Bold"/>
                  <a:cs typeface="TT Hoves Bold"/>
                  <a:sym typeface="TT Hoves Bold"/>
                </a:rPr>
                <a:t>Muhamad Fiqri Haikal</a:t>
              </a:r>
            </a:p>
            <a:p>
              <a:pPr algn="just">
                <a:lnSpc>
                  <a:spcPts val="3780"/>
                </a:lnSpc>
              </a:pPr>
              <a:r>
                <a:rPr lang="en-US" b="true" sz="2700">
                  <a:solidFill>
                    <a:srgbClr val="000000"/>
                  </a:solidFill>
                  <a:latin typeface="TT Hoves Bold"/>
                  <a:ea typeface="TT Hoves Bold"/>
                  <a:cs typeface="TT Hoves Bold"/>
                  <a:sym typeface="TT Hoves Bold"/>
                </a:rPr>
                <a:t>Raja Agil Husein Harahap</a:t>
              </a:r>
            </a:p>
          </p:txBody>
        </p:sp>
        <p:sp>
          <p:nvSpPr>
            <p:cNvPr name="TextBox 14" id="14"/>
            <p:cNvSpPr txBox="true"/>
            <p:nvPr/>
          </p:nvSpPr>
          <p:spPr>
            <a:xfrm rot="0">
              <a:off x="7264346" y="-47625"/>
              <a:ext cx="3096164" cy="2496185"/>
            </a:xfrm>
            <a:prstGeom prst="rect">
              <a:avLst/>
            </a:prstGeom>
          </p:spPr>
          <p:txBody>
            <a:bodyPr anchor="t" rtlCol="false" tIns="0" lIns="0" bIns="0" rIns="0">
              <a:spAutoFit/>
            </a:bodyPr>
            <a:lstStyle/>
            <a:p>
              <a:pPr algn="just">
                <a:lnSpc>
                  <a:spcPts val="3780"/>
                </a:lnSpc>
              </a:pPr>
              <a:r>
                <a:rPr lang="en-US" sz="2700" b="true">
                  <a:solidFill>
                    <a:srgbClr val="000000"/>
                  </a:solidFill>
                  <a:latin typeface="TT Hoves Bold"/>
                  <a:ea typeface="TT Hoves Bold"/>
                  <a:cs typeface="TT Hoves Bold"/>
                  <a:sym typeface="TT Hoves Bold"/>
                </a:rPr>
                <a:t>| 1122140054</a:t>
              </a:r>
            </a:p>
            <a:p>
              <a:pPr algn="just">
                <a:lnSpc>
                  <a:spcPts val="3780"/>
                </a:lnSpc>
              </a:pPr>
              <a:r>
                <a:rPr lang="en-US" b="true" sz="2700">
                  <a:solidFill>
                    <a:srgbClr val="000000"/>
                  </a:solidFill>
                  <a:latin typeface="TT Hoves Bold"/>
                  <a:ea typeface="TT Hoves Bold"/>
                  <a:cs typeface="TT Hoves Bold"/>
                  <a:sym typeface="TT Hoves Bold"/>
                </a:rPr>
                <a:t>| 1122460012</a:t>
              </a:r>
            </a:p>
            <a:p>
              <a:pPr algn="just">
                <a:lnSpc>
                  <a:spcPts val="3780"/>
                </a:lnSpc>
              </a:pPr>
              <a:r>
                <a:rPr lang="en-US" b="true" sz="2700">
                  <a:solidFill>
                    <a:srgbClr val="000000"/>
                  </a:solidFill>
                  <a:latin typeface="TT Hoves Bold"/>
                  <a:ea typeface="TT Hoves Bold"/>
                  <a:cs typeface="TT Hoves Bold"/>
                  <a:sym typeface="TT Hoves Bold"/>
                </a:rPr>
                <a:t>| 1122140104</a:t>
              </a:r>
            </a:p>
            <a:p>
              <a:pPr algn="just">
                <a:lnSpc>
                  <a:spcPts val="3780"/>
                </a:lnSpc>
              </a:pPr>
              <a:r>
                <a:rPr lang="en-US" b="true" sz="2700">
                  <a:solidFill>
                    <a:srgbClr val="000000"/>
                  </a:solidFill>
                  <a:latin typeface="TT Hoves Bold"/>
                  <a:ea typeface="TT Hoves Bold"/>
                  <a:cs typeface="TT Hoves Bold"/>
                  <a:sym typeface="TT Hoves Bold"/>
                </a:rPr>
                <a:t>| 1122140078</a:t>
              </a:r>
            </a:p>
          </p:txBody>
        </p:sp>
      </p:grpSp>
      <p:grpSp>
        <p:nvGrpSpPr>
          <p:cNvPr name="Group 15" id="15"/>
          <p:cNvGrpSpPr/>
          <p:nvPr/>
        </p:nvGrpSpPr>
        <p:grpSpPr>
          <a:xfrm rot="0">
            <a:off x="-2844781" y="499772"/>
            <a:ext cx="14827250" cy="3515667"/>
            <a:chOff x="0" y="0"/>
            <a:chExt cx="19769666" cy="4687556"/>
          </a:xfrm>
        </p:grpSpPr>
        <p:sp>
          <p:nvSpPr>
            <p:cNvPr name="TextBox 16" id="16"/>
            <p:cNvSpPr txBox="true"/>
            <p:nvPr/>
          </p:nvSpPr>
          <p:spPr>
            <a:xfrm rot="0">
              <a:off x="7541529" y="76200"/>
              <a:ext cx="8868432" cy="728457"/>
            </a:xfrm>
            <a:prstGeom prst="rect">
              <a:avLst/>
            </a:prstGeom>
          </p:spPr>
          <p:txBody>
            <a:bodyPr anchor="t" rtlCol="false" tIns="0" lIns="0" bIns="0" rIns="0">
              <a:spAutoFit/>
            </a:bodyPr>
            <a:lstStyle/>
            <a:p>
              <a:pPr algn="l">
                <a:lnSpc>
                  <a:spcPts val="3998"/>
                </a:lnSpc>
              </a:pPr>
              <a:r>
                <a:rPr lang="en-US" sz="3998" spc="-143" b="true">
                  <a:solidFill>
                    <a:srgbClr val="000000"/>
                  </a:solidFill>
                  <a:latin typeface="TT Hoves Bold"/>
                  <a:ea typeface="TT Hoves Bold"/>
                  <a:cs typeface="TT Hoves Bold"/>
                  <a:sym typeface="TT Hoves Bold"/>
                </a:rPr>
                <a:t>PRESENTATION PROJECT III</a:t>
              </a:r>
            </a:p>
          </p:txBody>
        </p:sp>
        <p:sp>
          <p:nvSpPr>
            <p:cNvPr name="TextBox 17" id="17"/>
            <p:cNvSpPr txBox="true"/>
            <p:nvPr/>
          </p:nvSpPr>
          <p:spPr>
            <a:xfrm rot="0">
              <a:off x="0" y="1836532"/>
              <a:ext cx="13583946" cy="1440431"/>
            </a:xfrm>
            <a:prstGeom prst="rect">
              <a:avLst/>
            </a:prstGeom>
          </p:spPr>
          <p:txBody>
            <a:bodyPr anchor="t" rtlCol="false" tIns="0" lIns="0" bIns="0" rIns="0">
              <a:spAutoFit/>
            </a:bodyPr>
            <a:lstStyle/>
            <a:p>
              <a:pPr algn="ctr">
                <a:lnSpc>
                  <a:spcPts val="7600"/>
                </a:lnSpc>
              </a:pPr>
              <a:r>
                <a:rPr lang="en-US" b="true" sz="8000" spc="-200">
                  <a:solidFill>
                    <a:srgbClr val="000000"/>
                  </a:solidFill>
                  <a:latin typeface="TT Hoves Bold"/>
                  <a:ea typeface="TT Hoves Bold"/>
                  <a:cs typeface="TT Hoves Bold"/>
                  <a:sym typeface="TT Hoves Bold"/>
                </a:rPr>
                <a:t>SMART </a:t>
              </a:r>
            </a:p>
          </p:txBody>
        </p:sp>
        <p:sp>
          <p:nvSpPr>
            <p:cNvPr name="TextBox 18" id="18"/>
            <p:cNvSpPr txBox="true"/>
            <p:nvPr/>
          </p:nvSpPr>
          <p:spPr>
            <a:xfrm rot="0">
              <a:off x="6185721" y="3247126"/>
              <a:ext cx="13583946" cy="1440431"/>
            </a:xfrm>
            <a:prstGeom prst="rect">
              <a:avLst/>
            </a:prstGeom>
          </p:spPr>
          <p:txBody>
            <a:bodyPr anchor="t" rtlCol="false" tIns="0" lIns="0" bIns="0" rIns="0">
              <a:spAutoFit/>
            </a:bodyPr>
            <a:lstStyle/>
            <a:p>
              <a:pPr algn="ctr">
                <a:lnSpc>
                  <a:spcPts val="7600"/>
                </a:lnSpc>
              </a:pPr>
              <a:r>
                <a:rPr lang="en-US" b="true" sz="8000" spc="-200">
                  <a:solidFill>
                    <a:srgbClr val="000000"/>
                  </a:solidFill>
                  <a:latin typeface="TT Hoves Bold"/>
                  <a:ea typeface="TT Hoves Bold"/>
                  <a:cs typeface="TT Hoves Bold"/>
                  <a:sym typeface="TT Hoves Bold"/>
                </a:rPr>
                <a:t>AIR FRESHENER</a:t>
              </a:r>
            </a:p>
          </p:txBody>
        </p:sp>
      </p:grpSp>
      <p:sp>
        <p:nvSpPr>
          <p:cNvPr name="TextBox 19" id="19"/>
          <p:cNvSpPr txBox="true"/>
          <p:nvPr/>
        </p:nvSpPr>
        <p:spPr>
          <a:xfrm rot="0">
            <a:off x="1594807" y="4832640"/>
            <a:ext cx="8717968" cy="1057275"/>
          </a:xfrm>
          <a:prstGeom prst="rect">
            <a:avLst/>
          </a:prstGeom>
        </p:spPr>
        <p:txBody>
          <a:bodyPr anchor="t" rtlCol="false" tIns="0" lIns="0" bIns="0" rIns="0">
            <a:spAutoFit/>
          </a:bodyPr>
          <a:lstStyle/>
          <a:p>
            <a:pPr algn="just">
              <a:lnSpc>
                <a:spcPts val="4200"/>
              </a:lnSpc>
            </a:pPr>
            <a:r>
              <a:rPr lang="en-US" sz="3000" b="true">
                <a:solidFill>
                  <a:srgbClr val="000000"/>
                </a:solidFill>
                <a:latin typeface="TT Hoves Bold"/>
                <a:ea typeface="TT Hoves Bold"/>
                <a:cs typeface="TT Hoves Bold"/>
                <a:sym typeface="TT Hoves Bold"/>
              </a:rPr>
              <a:t>Disusun oleh: KIMAS (Koalisi Indonesia Emas)</a:t>
            </a:r>
          </a:p>
          <a:p>
            <a:pPr algn="ctr">
              <a:lnSpc>
                <a:spcPts val="4200"/>
              </a:lnSpc>
            </a:pPr>
            <a:r>
              <a:rPr lang="en-US" b="true" sz="3000">
                <a:solidFill>
                  <a:srgbClr val="000000"/>
                </a:solidFill>
                <a:latin typeface="TT Hoves Bold"/>
                <a:ea typeface="TT Hoves Bold"/>
                <a:cs typeface="TT Hoves Bold"/>
                <a:sym typeface="TT Hoves Bold"/>
              </a:rPr>
              <a:t>Anggota:</a:t>
            </a:r>
          </a:p>
        </p:txBody>
      </p:sp>
      <p:sp>
        <p:nvSpPr>
          <p:cNvPr name="TextBox 20" id="20"/>
          <p:cNvSpPr txBox="true"/>
          <p:nvPr/>
        </p:nvSpPr>
        <p:spPr>
          <a:xfrm rot="0">
            <a:off x="1050859" y="981075"/>
            <a:ext cx="9805864" cy="349249"/>
          </a:xfrm>
          <a:prstGeom prst="rect">
            <a:avLst/>
          </a:prstGeom>
        </p:spPr>
        <p:txBody>
          <a:bodyPr anchor="t" rtlCol="false" tIns="0" lIns="0" bIns="0" rIns="0">
            <a:spAutoFit/>
          </a:bodyPr>
          <a:lstStyle/>
          <a:p>
            <a:pPr algn="ctr">
              <a:lnSpc>
                <a:spcPts val="2800"/>
              </a:lnSpc>
            </a:pPr>
            <a:r>
              <a:rPr lang="en-US" b="true" sz="2000">
                <a:solidFill>
                  <a:srgbClr val="000000"/>
                </a:solidFill>
                <a:latin typeface="TT Hoves Bold"/>
                <a:ea typeface="TT Hoves Bold"/>
                <a:cs typeface="TT Hoves Bold"/>
                <a:sym typeface="TT Hoves Bold"/>
              </a:rPr>
              <a:t>Dosen Pembimbing: Muhammad ILham Kurniawan, M. Kom</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EC770"/>
        </a:solidFill>
      </p:bgPr>
    </p:bg>
    <p:spTree>
      <p:nvGrpSpPr>
        <p:cNvPr id="1" name=""/>
        <p:cNvGrpSpPr/>
        <p:nvPr/>
      </p:nvGrpSpPr>
      <p:grpSpPr>
        <a:xfrm>
          <a:off x="0" y="0"/>
          <a:ext cx="0" cy="0"/>
          <a:chOff x="0" y="0"/>
          <a:chExt cx="0" cy="0"/>
        </a:xfrm>
      </p:grpSpPr>
      <p:sp>
        <p:nvSpPr>
          <p:cNvPr name="Freeform 2" id="2"/>
          <p:cNvSpPr/>
          <p:nvPr/>
        </p:nvSpPr>
        <p:spPr>
          <a:xfrm flipH="false" flipV="false" rot="1368164">
            <a:off x="808807" y="503574"/>
            <a:ext cx="9279852" cy="9279852"/>
          </a:xfrm>
          <a:custGeom>
            <a:avLst/>
            <a:gdLst/>
            <a:ahLst/>
            <a:cxnLst/>
            <a:rect r="r" b="b" t="t" l="l"/>
            <a:pathLst>
              <a:path h="9279852" w="9279852">
                <a:moveTo>
                  <a:pt x="0" y="0"/>
                </a:moveTo>
                <a:lnTo>
                  <a:pt x="9279851" y="0"/>
                </a:lnTo>
                <a:lnTo>
                  <a:pt x="9279851" y="9279852"/>
                </a:lnTo>
                <a:lnTo>
                  <a:pt x="0" y="92798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8516125">
            <a:off x="12912078" y="2903802"/>
            <a:ext cx="3921354" cy="5587421"/>
          </a:xfrm>
          <a:custGeom>
            <a:avLst/>
            <a:gdLst/>
            <a:ahLst/>
            <a:cxnLst/>
            <a:rect r="r" b="b" t="t" l="l"/>
            <a:pathLst>
              <a:path h="5587421" w="3921354">
                <a:moveTo>
                  <a:pt x="0" y="0"/>
                </a:moveTo>
                <a:lnTo>
                  <a:pt x="3921354" y="0"/>
                </a:lnTo>
                <a:lnTo>
                  <a:pt x="3921354" y="5587421"/>
                </a:lnTo>
                <a:lnTo>
                  <a:pt x="0" y="558742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1334757" y="2625158"/>
            <a:ext cx="6806102" cy="7224354"/>
          </a:xfrm>
          <a:custGeom>
            <a:avLst/>
            <a:gdLst/>
            <a:ahLst/>
            <a:cxnLst/>
            <a:rect r="r" b="b" t="t" l="l"/>
            <a:pathLst>
              <a:path h="7224354" w="6806102">
                <a:moveTo>
                  <a:pt x="0" y="0"/>
                </a:moveTo>
                <a:lnTo>
                  <a:pt x="6806102" y="0"/>
                </a:lnTo>
                <a:lnTo>
                  <a:pt x="6806102" y="7224354"/>
                </a:lnTo>
                <a:lnTo>
                  <a:pt x="0" y="7224354"/>
                </a:lnTo>
                <a:lnTo>
                  <a:pt x="0" y="0"/>
                </a:lnTo>
                <a:close/>
              </a:path>
            </a:pathLst>
          </a:custGeom>
          <a:blipFill>
            <a:blip r:embed="rId6"/>
            <a:stretch>
              <a:fillRect l="0" t="0" r="0" b="0"/>
            </a:stretch>
          </a:blipFill>
        </p:spPr>
      </p:sp>
      <p:sp>
        <p:nvSpPr>
          <p:cNvPr name="Freeform 5" id="5"/>
          <p:cNvSpPr/>
          <p:nvPr/>
        </p:nvSpPr>
        <p:spPr>
          <a:xfrm flipH="false" flipV="false" rot="0">
            <a:off x="9758438" y="2625158"/>
            <a:ext cx="7290330" cy="7224354"/>
          </a:xfrm>
          <a:custGeom>
            <a:avLst/>
            <a:gdLst/>
            <a:ahLst/>
            <a:cxnLst/>
            <a:rect r="r" b="b" t="t" l="l"/>
            <a:pathLst>
              <a:path h="7224354" w="7290330">
                <a:moveTo>
                  <a:pt x="0" y="0"/>
                </a:moveTo>
                <a:lnTo>
                  <a:pt x="7290331" y="0"/>
                </a:lnTo>
                <a:lnTo>
                  <a:pt x="7290331" y="7224354"/>
                </a:lnTo>
                <a:lnTo>
                  <a:pt x="0" y="7224354"/>
                </a:lnTo>
                <a:lnTo>
                  <a:pt x="0" y="0"/>
                </a:lnTo>
                <a:close/>
              </a:path>
            </a:pathLst>
          </a:custGeom>
          <a:blipFill>
            <a:blip r:embed="rId7"/>
            <a:stretch>
              <a:fillRect l="0" t="0" r="0" b="0"/>
            </a:stretch>
          </a:blipFill>
        </p:spPr>
      </p:sp>
      <p:sp>
        <p:nvSpPr>
          <p:cNvPr name="TextBox 6" id="6"/>
          <p:cNvSpPr txBox="true"/>
          <p:nvPr/>
        </p:nvSpPr>
        <p:spPr>
          <a:xfrm rot="0">
            <a:off x="817747" y="666838"/>
            <a:ext cx="16652507" cy="1216038"/>
          </a:xfrm>
          <a:prstGeom prst="rect">
            <a:avLst/>
          </a:prstGeom>
        </p:spPr>
        <p:txBody>
          <a:bodyPr anchor="t" rtlCol="false" tIns="0" lIns="0" bIns="0" rIns="0">
            <a:spAutoFit/>
          </a:bodyPr>
          <a:lstStyle/>
          <a:p>
            <a:pPr algn="l" marL="0" indent="0" lvl="0">
              <a:lnSpc>
                <a:spcPts val="9025"/>
              </a:lnSpc>
              <a:spcBef>
                <a:spcPct val="0"/>
              </a:spcBef>
            </a:pPr>
            <a:r>
              <a:rPr lang="en-US" b="true" sz="9500" spc="-237" strike="noStrike" u="none">
                <a:solidFill>
                  <a:srgbClr val="000000"/>
                </a:solidFill>
                <a:latin typeface="TT Hoves Bold"/>
                <a:ea typeface="TT Hoves Bold"/>
                <a:cs typeface="TT Hoves Bold"/>
                <a:sym typeface="TT Hoves Bold"/>
              </a:rPr>
              <a:t>Thank You For Your Attention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8EBED"/>
        </a:solidFill>
      </p:bgPr>
    </p:bg>
    <p:spTree>
      <p:nvGrpSpPr>
        <p:cNvPr id="1" name=""/>
        <p:cNvGrpSpPr/>
        <p:nvPr/>
      </p:nvGrpSpPr>
      <p:grpSpPr>
        <a:xfrm>
          <a:off x="0" y="0"/>
          <a:ext cx="0" cy="0"/>
          <a:chOff x="0" y="0"/>
          <a:chExt cx="0" cy="0"/>
        </a:xfrm>
      </p:grpSpPr>
      <p:sp>
        <p:nvSpPr>
          <p:cNvPr name="Freeform 2" id="2"/>
          <p:cNvSpPr/>
          <p:nvPr/>
        </p:nvSpPr>
        <p:spPr>
          <a:xfrm flipH="false" flipV="false" rot="0">
            <a:off x="-1150992" y="1688026"/>
            <a:ext cx="8565944" cy="8565944"/>
          </a:xfrm>
          <a:custGeom>
            <a:avLst/>
            <a:gdLst/>
            <a:ahLst/>
            <a:cxnLst/>
            <a:rect r="r" b="b" t="t" l="l"/>
            <a:pathLst>
              <a:path h="8565944" w="8565944">
                <a:moveTo>
                  <a:pt x="0" y="0"/>
                </a:moveTo>
                <a:lnTo>
                  <a:pt x="8565944" y="0"/>
                </a:lnTo>
                <a:lnTo>
                  <a:pt x="8565944" y="8565944"/>
                </a:lnTo>
                <a:lnTo>
                  <a:pt x="0" y="85659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3" id="3"/>
          <p:cNvSpPr txBox="true"/>
          <p:nvPr/>
        </p:nvSpPr>
        <p:spPr>
          <a:xfrm rot="0">
            <a:off x="8033103" y="2668354"/>
            <a:ext cx="8923415" cy="825517"/>
          </a:xfrm>
          <a:prstGeom prst="rect">
            <a:avLst/>
          </a:prstGeom>
        </p:spPr>
        <p:txBody>
          <a:bodyPr anchor="t" rtlCol="false" tIns="0" lIns="0" bIns="0" rIns="0">
            <a:spAutoFit/>
          </a:bodyPr>
          <a:lstStyle/>
          <a:p>
            <a:pPr algn="ctr" marL="0" indent="0" lvl="0">
              <a:lnSpc>
                <a:spcPts val="6175"/>
              </a:lnSpc>
              <a:spcBef>
                <a:spcPct val="0"/>
              </a:spcBef>
            </a:pPr>
            <a:r>
              <a:rPr lang="en-US" b="true" sz="6500" spc="-162">
                <a:solidFill>
                  <a:srgbClr val="000000"/>
                </a:solidFill>
                <a:latin typeface="TT Hoves Bold"/>
                <a:ea typeface="TT Hoves Bold"/>
                <a:cs typeface="TT Hoves Bold"/>
                <a:sym typeface="TT Hoves Bold"/>
              </a:rPr>
              <a:t>Latar Belakang</a:t>
            </a:r>
          </a:p>
        </p:txBody>
      </p:sp>
      <p:sp>
        <p:nvSpPr>
          <p:cNvPr name="TextBox 4" id="4"/>
          <p:cNvSpPr txBox="true"/>
          <p:nvPr/>
        </p:nvSpPr>
        <p:spPr>
          <a:xfrm rot="0">
            <a:off x="6821015" y="3833495"/>
            <a:ext cx="11466985" cy="5424805"/>
          </a:xfrm>
          <a:prstGeom prst="rect">
            <a:avLst/>
          </a:prstGeom>
        </p:spPr>
        <p:txBody>
          <a:bodyPr anchor="t" rtlCol="false" tIns="0" lIns="0" bIns="0" rIns="0">
            <a:spAutoFit/>
          </a:bodyPr>
          <a:lstStyle/>
          <a:p>
            <a:pPr algn="l" marL="604521" indent="-302261" lvl="1">
              <a:lnSpc>
                <a:spcPts val="3920"/>
              </a:lnSpc>
              <a:buFont typeface="Arial"/>
              <a:buChar char="•"/>
            </a:pPr>
            <a:r>
              <a:rPr lang="en-US" b="true" sz="2800">
                <a:solidFill>
                  <a:srgbClr val="000000"/>
                </a:solidFill>
                <a:latin typeface="TT Hoves Bold"/>
                <a:ea typeface="TT Hoves Bold"/>
                <a:cs typeface="TT Hoves Bold"/>
                <a:sym typeface="TT Hoves Bold"/>
                <a:hlinkClick r:id="rId4" action="ppaction://hlinksldjump"/>
              </a:rPr>
              <a:t>Kualitas udara dan aroma ruangan mempengaru</a:t>
            </a:r>
            <a:r>
              <a:rPr lang="en-US" b="true" sz="2800">
                <a:solidFill>
                  <a:srgbClr val="000000"/>
                </a:solidFill>
                <a:latin typeface="TT Hoves Bold"/>
                <a:ea typeface="TT Hoves Bold"/>
                <a:cs typeface="TT Hoves Bold"/>
                <a:sym typeface="TT Hoves Bold"/>
                <a:hlinkClick r:id="rId4" action="ppaction://hlinksldjump"/>
              </a:rPr>
              <a:t>hi kenyamanan dan produktivitas</a:t>
            </a:r>
          </a:p>
          <a:p>
            <a:pPr algn="l" marL="604521" indent="-302261" lvl="1">
              <a:lnSpc>
                <a:spcPts val="3920"/>
              </a:lnSpc>
              <a:buFont typeface="Arial"/>
              <a:buChar char="•"/>
            </a:pPr>
            <a:r>
              <a:rPr lang="en-US" b="true" sz="2800">
                <a:solidFill>
                  <a:srgbClr val="000000"/>
                </a:solidFill>
                <a:latin typeface="TT Hoves Bold"/>
                <a:ea typeface="TT Hoves Bold"/>
                <a:cs typeface="TT Hoves Bold"/>
                <a:sym typeface="TT Hoves Bold"/>
                <a:hlinkClick r:id="rId4" action="ppaction://hlinksldjump"/>
              </a:rPr>
              <a:t>Air freshener konvensional masih banyak yang manual atau hanya menyemprot otomatis tanpa kendali jarak jauh. Hal ini menyebabkan pemborosan cairan pengharum ruangan, kurang fleksibel, dan tidak efisien</a:t>
            </a:r>
            <a:r>
              <a:rPr lang="en-US" b="true" sz="2800">
                <a:solidFill>
                  <a:srgbClr val="000000"/>
                </a:solidFill>
                <a:latin typeface="TT Hoves Bold"/>
                <a:ea typeface="TT Hoves Bold"/>
                <a:cs typeface="TT Hoves Bold"/>
                <a:sym typeface="TT Hoves Bold"/>
              </a:rPr>
              <a:t>.</a:t>
            </a:r>
          </a:p>
          <a:p>
            <a:pPr algn="l" marL="604521" indent="-302261" lvl="1">
              <a:lnSpc>
                <a:spcPts val="3920"/>
              </a:lnSpc>
              <a:buFont typeface="Arial"/>
              <a:buChar char="•"/>
            </a:pPr>
            <a:r>
              <a:rPr lang="en-US" b="true" sz="2800">
                <a:solidFill>
                  <a:srgbClr val="000000"/>
                </a:solidFill>
                <a:latin typeface="TT Hoves Bold"/>
                <a:ea typeface="TT Hoves Bold"/>
                <a:cs typeface="TT Hoves Bold"/>
                <a:sym typeface="TT Hoves Bold"/>
                <a:hlinkClick r:id="rId4" action="ppaction://hlinksldjump"/>
              </a:rPr>
              <a:t>Dibutuhkan sistem yang otomatis, fleksibel, dan dapat dikontrol jarak jauh</a:t>
            </a:r>
          </a:p>
          <a:p>
            <a:pPr algn="l" marL="604521" indent="-302261" lvl="1">
              <a:lnSpc>
                <a:spcPts val="3920"/>
              </a:lnSpc>
              <a:buFont typeface="Arial"/>
              <a:buChar char="•"/>
            </a:pPr>
            <a:r>
              <a:rPr lang="en-US" b="true" sz="2800">
                <a:solidFill>
                  <a:srgbClr val="000000"/>
                </a:solidFill>
                <a:latin typeface="TT Hoves Bold"/>
                <a:ea typeface="TT Hoves Bold"/>
                <a:cs typeface="TT Hoves Bold"/>
                <a:sym typeface="TT Hoves Bold"/>
                <a:hlinkClick r:id="rId4" action="ppaction://hlinksldjump"/>
              </a:rPr>
              <a:t>Smart Air Freshener berbasis ESP32 dan aplikasi Blynk dikembangkan sebagai solusi berbasis Internet of Things (IoT) untuk menjaga kesegaran ruangan</a:t>
            </a:r>
            <a:r>
              <a:rPr lang="en-US" b="true" sz="2800">
                <a:solidFill>
                  <a:srgbClr val="000000"/>
                </a:solidFill>
                <a:latin typeface="TT Hoves Bold"/>
                <a:ea typeface="TT Hoves Bold"/>
                <a:cs typeface="TT Hoves Bold"/>
                <a:sym typeface="TT Hoves Bold"/>
              </a:rPr>
              <a:t>.</a:t>
            </a:r>
          </a:p>
        </p:txBody>
      </p:sp>
      <p:grpSp>
        <p:nvGrpSpPr>
          <p:cNvPr name="Group 5" id="5"/>
          <p:cNvGrpSpPr/>
          <p:nvPr/>
        </p:nvGrpSpPr>
        <p:grpSpPr>
          <a:xfrm rot="0">
            <a:off x="231302" y="2683695"/>
            <a:ext cx="5801357" cy="6574605"/>
            <a:chOff x="0" y="0"/>
            <a:chExt cx="715637" cy="811023"/>
          </a:xfrm>
        </p:grpSpPr>
        <p:sp>
          <p:nvSpPr>
            <p:cNvPr name="Freeform 6" id="6"/>
            <p:cNvSpPr/>
            <p:nvPr/>
          </p:nvSpPr>
          <p:spPr>
            <a:xfrm flipH="false" flipV="false" rot="0">
              <a:off x="0" y="0"/>
              <a:ext cx="715637" cy="811023"/>
            </a:xfrm>
            <a:custGeom>
              <a:avLst/>
              <a:gdLst/>
              <a:ahLst/>
              <a:cxnLst/>
              <a:rect r="r" b="b" t="t" l="l"/>
              <a:pathLst>
                <a:path h="811023" w="715637">
                  <a:moveTo>
                    <a:pt x="60053" y="0"/>
                  </a:moveTo>
                  <a:lnTo>
                    <a:pt x="655585" y="0"/>
                  </a:lnTo>
                  <a:cubicBezTo>
                    <a:pt x="688751" y="0"/>
                    <a:pt x="715637" y="26886"/>
                    <a:pt x="715637" y="60053"/>
                  </a:cubicBezTo>
                  <a:lnTo>
                    <a:pt x="715637" y="750970"/>
                  </a:lnTo>
                  <a:cubicBezTo>
                    <a:pt x="715637" y="784136"/>
                    <a:pt x="688751" y="811023"/>
                    <a:pt x="655585" y="811023"/>
                  </a:cubicBezTo>
                  <a:lnTo>
                    <a:pt x="60053" y="811023"/>
                  </a:lnTo>
                  <a:cubicBezTo>
                    <a:pt x="26886" y="811023"/>
                    <a:pt x="0" y="784136"/>
                    <a:pt x="0" y="750970"/>
                  </a:cubicBezTo>
                  <a:lnTo>
                    <a:pt x="0" y="60053"/>
                  </a:lnTo>
                  <a:cubicBezTo>
                    <a:pt x="0" y="26886"/>
                    <a:pt x="26886" y="0"/>
                    <a:pt x="60053" y="0"/>
                  </a:cubicBezTo>
                  <a:close/>
                </a:path>
              </a:pathLst>
            </a:custGeom>
            <a:blipFill>
              <a:blip r:embed="rId5"/>
              <a:stretch>
                <a:fillRect l="-38538" t="0" r="-38538" b="0"/>
              </a:stretch>
            </a:blipFill>
            <a:ln w="28575" cap="rnd">
              <a:solidFill>
                <a:srgbClr val="000000"/>
              </a:solidFill>
              <a:prstDash val="solid"/>
              <a:round/>
            </a:ln>
          </p:spPr>
        </p:sp>
      </p:grpSp>
      <p:sp>
        <p:nvSpPr>
          <p:cNvPr name="TextBox 7" id="7"/>
          <p:cNvSpPr txBox="true"/>
          <p:nvPr/>
        </p:nvSpPr>
        <p:spPr>
          <a:xfrm rot="0">
            <a:off x="392292" y="903155"/>
            <a:ext cx="8115300" cy="1216026"/>
          </a:xfrm>
          <a:prstGeom prst="rect">
            <a:avLst/>
          </a:prstGeom>
        </p:spPr>
        <p:txBody>
          <a:bodyPr anchor="t" rtlCol="false" tIns="0" lIns="0" bIns="0" rIns="0">
            <a:spAutoFit/>
          </a:bodyPr>
          <a:lstStyle/>
          <a:p>
            <a:pPr algn="ctr" marL="0" indent="0" lvl="0">
              <a:lnSpc>
                <a:spcPts val="9025"/>
              </a:lnSpc>
              <a:spcBef>
                <a:spcPct val="0"/>
              </a:spcBef>
            </a:pPr>
            <a:r>
              <a:rPr lang="en-US" b="true" sz="9500" spc="-237">
                <a:solidFill>
                  <a:srgbClr val="000000"/>
                </a:solidFill>
                <a:latin typeface="TT Hoves Bold"/>
                <a:ea typeface="TT Hoves Bold"/>
                <a:cs typeface="TT Hoves Bold"/>
                <a:sym typeface="TT Hoves Bold"/>
              </a:rPr>
              <a:t>Pendahuluan</a:t>
            </a:r>
          </a:p>
        </p:txBody>
      </p:sp>
      <p:grpSp>
        <p:nvGrpSpPr>
          <p:cNvPr name="Group 8" id="8"/>
          <p:cNvGrpSpPr/>
          <p:nvPr/>
        </p:nvGrpSpPr>
        <p:grpSpPr>
          <a:xfrm rot="0">
            <a:off x="16956518" y="0"/>
            <a:ext cx="1331482" cy="1331482"/>
            <a:chOff x="0" y="0"/>
            <a:chExt cx="1775309" cy="1775309"/>
          </a:xfrm>
        </p:grpSpPr>
        <p:sp>
          <p:nvSpPr>
            <p:cNvPr name="Freeform 9" id="9"/>
            <p:cNvSpPr/>
            <p:nvPr/>
          </p:nvSpPr>
          <p:spPr>
            <a:xfrm flipH="false" flipV="false" rot="0">
              <a:off x="0" y="0"/>
              <a:ext cx="1775309" cy="1775309"/>
            </a:xfrm>
            <a:custGeom>
              <a:avLst/>
              <a:gdLst/>
              <a:ahLst/>
              <a:cxnLst/>
              <a:rect r="r" b="b" t="t" l="l"/>
              <a:pathLst>
                <a:path h="1775309" w="1775309">
                  <a:moveTo>
                    <a:pt x="0" y="0"/>
                  </a:moveTo>
                  <a:lnTo>
                    <a:pt x="1775309" y="0"/>
                  </a:lnTo>
                  <a:lnTo>
                    <a:pt x="1775309" y="1775309"/>
                  </a:lnTo>
                  <a:lnTo>
                    <a:pt x="0" y="17753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0" id="10"/>
            <p:cNvGrpSpPr>
              <a:grpSpLocks noChangeAspect="true"/>
            </p:cNvGrpSpPr>
            <p:nvPr/>
          </p:nvGrpSpPr>
          <p:grpSpPr>
            <a:xfrm rot="0">
              <a:off x="18636" y="18636"/>
              <a:ext cx="1738037" cy="1738037"/>
              <a:chOff x="0" y="0"/>
              <a:chExt cx="6350000" cy="6350000"/>
            </a:xfrm>
          </p:grpSpPr>
          <p:sp>
            <p:nvSpPr>
              <p:cNvPr name="Freeform 11" id="11"/>
              <p:cNvSpPr/>
              <p:nvPr/>
            </p:nvSpPr>
            <p:spPr>
              <a:xfrm flipH="false" flipV="false" rot="0">
                <a:off x="19939" y="19939"/>
                <a:ext cx="6310122" cy="6310122"/>
              </a:xfrm>
              <a:custGeom>
                <a:avLst/>
                <a:gdLst/>
                <a:ahLst/>
                <a:cxnLst/>
                <a:rect r="r" b="b" t="t" l="l"/>
                <a:pathLst>
                  <a:path h="6310122" w="6310122">
                    <a:moveTo>
                      <a:pt x="6310122" y="3155061"/>
                    </a:moveTo>
                    <a:cubicBezTo>
                      <a:pt x="6310122" y="4897501"/>
                      <a:pt x="4897501" y="6310122"/>
                      <a:pt x="3155061" y="6310122"/>
                    </a:cubicBezTo>
                    <a:cubicBezTo>
                      <a:pt x="1412621" y="6310122"/>
                      <a:pt x="0" y="4897501"/>
                      <a:pt x="0" y="3155061"/>
                    </a:cubicBezTo>
                    <a:cubicBezTo>
                      <a:pt x="0" y="1412621"/>
                      <a:pt x="1412621" y="0"/>
                      <a:pt x="3155061" y="0"/>
                    </a:cubicBezTo>
                    <a:cubicBezTo>
                      <a:pt x="4897501" y="0"/>
                      <a:pt x="6310122" y="1412621"/>
                      <a:pt x="6310122" y="3155061"/>
                    </a:cubicBezTo>
                    <a:close/>
                  </a:path>
                </a:pathLst>
              </a:custGeom>
              <a:blipFill>
                <a:blip r:embed="rId8"/>
                <a:stretch>
                  <a:fillRect l="0" t="-204" r="0" b="-204"/>
                </a:stretch>
              </a:blipFill>
            </p:spPr>
          </p:sp>
          <p:sp>
            <p:nvSpPr>
              <p:cNvPr name="Freeform 12" id="12"/>
              <p:cNvSpPr/>
              <p:nvPr/>
            </p:nvSpPr>
            <p:spPr>
              <a:xfrm flipH="false" flipV="false" rot="0">
                <a:off x="0" y="0"/>
                <a:ext cx="6350000" cy="6350000"/>
              </a:xfrm>
              <a:custGeom>
                <a:avLst/>
                <a:gdLst/>
                <a:ahLst/>
                <a:cxnLst/>
                <a:rect r="r" b="b" t="t" l="l"/>
                <a:pathLst>
                  <a:path h="6350000" w="6350000">
                    <a:moveTo>
                      <a:pt x="6350000" y="3175000"/>
                    </a:moveTo>
                    <a:cubicBezTo>
                      <a:pt x="6350000" y="4925822"/>
                      <a:pt x="4925822" y="6350000"/>
                      <a:pt x="3175000" y="6350000"/>
                    </a:cubicBezTo>
                    <a:cubicBezTo>
                      <a:pt x="1424178" y="6350000"/>
                      <a:pt x="0" y="4925822"/>
                      <a:pt x="0" y="3175000"/>
                    </a:cubicBezTo>
                    <a:cubicBezTo>
                      <a:pt x="0" y="1424178"/>
                      <a:pt x="1424178" y="0"/>
                      <a:pt x="3175000" y="0"/>
                    </a:cubicBezTo>
                    <a:cubicBezTo>
                      <a:pt x="4925822" y="0"/>
                      <a:pt x="6350000" y="1424178"/>
                      <a:pt x="6350000" y="3175000"/>
                    </a:cubicBezTo>
                    <a:close/>
                  </a:path>
                </a:pathLst>
              </a:custGeom>
              <a:blipFill>
                <a:blip r:embed="rId9"/>
                <a:stretch>
                  <a:fillRect l="0" t="0" r="0" b="0"/>
                </a:stretch>
              </a:blipFill>
            </p:spPr>
          </p:sp>
        </p:grpSp>
      </p:grpSp>
    </p:spTree>
  </p:cSld>
  <p:clrMapOvr>
    <a:masterClrMapping/>
  </p:clrMapOvr>
  <p:transition spd="slow">
    <p:push dir="l"/>
  </p:transition>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EC770"/>
        </a:solidFill>
      </p:bgPr>
    </p:bg>
    <p:spTree>
      <p:nvGrpSpPr>
        <p:cNvPr id="1" name=""/>
        <p:cNvGrpSpPr/>
        <p:nvPr/>
      </p:nvGrpSpPr>
      <p:grpSpPr>
        <a:xfrm>
          <a:off x="0" y="0"/>
          <a:ext cx="0" cy="0"/>
          <a:chOff x="0" y="0"/>
          <a:chExt cx="0" cy="0"/>
        </a:xfrm>
      </p:grpSpPr>
      <p:sp>
        <p:nvSpPr>
          <p:cNvPr name="Freeform 2" id="2"/>
          <p:cNvSpPr/>
          <p:nvPr/>
        </p:nvSpPr>
        <p:spPr>
          <a:xfrm flipH="false" flipV="false" rot="0">
            <a:off x="0" y="-5658819"/>
            <a:ext cx="17039052" cy="12484978"/>
          </a:xfrm>
          <a:custGeom>
            <a:avLst/>
            <a:gdLst/>
            <a:ahLst/>
            <a:cxnLst/>
            <a:rect r="r" b="b" t="t" l="l"/>
            <a:pathLst>
              <a:path h="12484978" w="17039052">
                <a:moveTo>
                  <a:pt x="0" y="0"/>
                </a:moveTo>
                <a:lnTo>
                  <a:pt x="17039052" y="0"/>
                </a:lnTo>
                <a:lnTo>
                  <a:pt x="17039052" y="12484978"/>
                </a:lnTo>
                <a:lnTo>
                  <a:pt x="0" y="1248497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10800000">
            <a:off x="14478798" y="2215889"/>
            <a:ext cx="2780502" cy="3961855"/>
          </a:xfrm>
          <a:custGeom>
            <a:avLst/>
            <a:gdLst/>
            <a:ahLst/>
            <a:cxnLst/>
            <a:rect r="r" b="b" t="t" l="l"/>
            <a:pathLst>
              <a:path h="3961855" w="2780502">
                <a:moveTo>
                  <a:pt x="0" y="0"/>
                </a:moveTo>
                <a:lnTo>
                  <a:pt x="2780502" y="0"/>
                </a:lnTo>
                <a:lnTo>
                  <a:pt x="2780502" y="3961855"/>
                </a:lnTo>
                <a:lnTo>
                  <a:pt x="0" y="39618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grpSp>
        <p:nvGrpSpPr>
          <p:cNvPr name="Group 4" id="4"/>
          <p:cNvGrpSpPr/>
          <p:nvPr/>
        </p:nvGrpSpPr>
        <p:grpSpPr>
          <a:xfrm rot="0">
            <a:off x="580568" y="2492557"/>
            <a:ext cx="5356384" cy="7370375"/>
            <a:chOff x="0" y="0"/>
            <a:chExt cx="666551" cy="917173"/>
          </a:xfrm>
        </p:grpSpPr>
        <p:sp>
          <p:nvSpPr>
            <p:cNvPr name="Freeform 5" id="5"/>
            <p:cNvSpPr/>
            <p:nvPr/>
          </p:nvSpPr>
          <p:spPr>
            <a:xfrm flipH="false" flipV="false" rot="0">
              <a:off x="0" y="0"/>
              <a:ext cx="666551" cy="917173"/>
            </a:xfrm>
            <a:custGeom>
              <a:avLst/>
              <a:gdLst/>
              <a:ahLst/>
              <a:cxnLst/>
              <a:rect r="r" b="b" t="t" l="l"/>
              <a:pathLst>
                <a:path h="917173" w="666551">
                  <a:moveTo>
                    <a:pt x="65041" y="0"/>
                  </a:moveTo>
                  <a:lnTo>
                    <a:pt x="601510" y="0"/>
                  </a:lnTo>
                  <a:cubicBezTo>
                    <a:pt x="618760" y="0"/>
                    <a:pt x="635304" y="6853"/>
                    <a:pt x="647501" y="19050"/>
                  </a:cubicBezTo>
                  <a:cubicBezTo>
                    <a:pt x="659699" y="31248"/>
                    <a:pt x="666551" y="47791"/>
                    <a:pt x="666551" y="65041"/>
                  </a:cubicBezTo>
                  <a:lnTo>
                    <a:pt x="666551" y="852132"/>
                  </a:lnTo>
                  <a:cubicBezTo>
                    <a:pt x="666551" y="888053"/>
                    <a:pt x="637431" y="917173"/>
                    <a:pt x="601510" y="917173"/>
                  </a:cubicBezTo>
                  <a:lnTo>
                    <a:pt x="65041" y="917173"/>
                  </a:lnTo>
                  <a:cubicBezTo>
                    <a:pt x="47791" y="917173"/>
                    <a:pt x="31248" y="910321"/>
                    <a:pt x="19050" y="898123"/>
                  </a:cubicBezTo>
                  <a:cubicBezTo>
                    <a:pt x="6853" y="885926"/>
                    <a:pt x="0" y="869382"/>
                    <a:pt x="0" y="852132"/>
                  </a:cubicBezTo>
                  <a:lnTo>
                    <a:pt x="0" y="65041"/>
                  </a:lnTo>
                  <a:cubicBezTo>
                    <a:pt x="0" y="47791"/>
                    <a:pt x="6853" y="31248"/>
                    <a:pt x="19050" y="19050"/>
                  </a:cubicBezTo>
                  <a:cubicBezTo>
                    <a:pt x="31248" y="6853"/>
                    <a:pt x="47791" y="0"/>
                    <a:pt x="65041" y="0"/>
                  </a:cubicBezTo>
                  <a:close/>
                </a:path>
              </a:pathLst>
            </a:custGeom>
            <a:blipFill>
              <a:blip r:embed="rId6"/>
              <a:stretch>
                <a:fillRect l="0" t="-14456" r="0" b="-14456"/>
              </a:stretch>
            </a:blipFill>
            <a:ln w="28575" cap="rnd">
              <a:solidFill>
                <a:srgbClr val="000000"/>
              </a:solidFill>
              <a:prstDash val="solid"/>
              <a:round/>
            </a:ln>
          </p:spPr>
        </p:sp>
      </p:grpSp>
      <p:sp>
        <p:nvSpPr>
          <p:cNvPr name="TextBox 6" id="6"/>
          <p:cNvSpPr txBox="true"/>
          <p:nvPr/>
        </p:nvSpPr>
        <p:spPr>
          <a:xfrm rot="0">
            <a:off x="1683272" y="449262"/>
            <a:ext cx="9959246" cy="1416051"/>
          </a:xfrm>
          <a:prstGeom prst="rect">
            <a:avLst/>
          </a:prstGeom>
        </p:spPr>
        <p:txBody>
          <a:bodyPr anchor="t" rtlCol="false" tIns="0" lIns="0" bIns="0" rIns="0">
            <a:spAutoFit/>
          </a:bodyPr>
          <a:lstStyle/>
          <a:p>
            <a:pPr algn="l" marL="0" indent="0" lvl="0">
              <a:lnSpc>
                <a:spcPts val="10450"/>
              </a:lnSpc>
              <a:spcBef>
                <a:spcPct val="0"/>
              </a:spcBef>
            </a:pPr>
            <a:r>
              <a:rPr lang="en-US" b="true" sz="11000" spc="-275">
                <a:solidFill>
                  <a:srgbClr val="000000"/>
                </a:solidFill>
                <a:latin typeface="TT Hoves Bold"/>
                <a:ea typeface="TT Hoves Bold"/>
                <a:cs typeface="TT Hoves Bold"/>
                <a:sym typeface="TT Hoves Bold"/>
              </a:rPr>
              <a:t>Tujuan Project</a:t>
            </a:r>
          </a:p>
        </p:txBody>
      </p:sp>
      <p:sp>
        <p:nvSpPr>
          <p:cNvPr name="TextBox 7" id="7"/>
          <p:cNvSpPr txBox="true"/>
          <p:nvPr/>
        </p:nvSpPr>
        <p:spPr>
          <a:xfrm rot="0">
            <a:off x="6662895" y="2510876"/>
            <a:ext cx="11376890" cy="3457607"/>
          </a:xfrm>
          <a:prstGeom prst="rect">
            <a:avLst/>
          </a:prstGeom>
        </p:spPr>
        <p:txBody>
          <a:bodyPr anchor="t" rtlCol="false" tIns="0" lIns="0" bIns="0" rIns="0">
            <a:spAutoFit/>
          </a:bodyPr>
          <a:lstStyle/>
          <a:p>
            <a:pPr algn="just">
              <a:lnSpc>
                <a:spcPts val="3420"/>
              </a:lnSpc>
            </a:pPr>
            <a:r>
              <a:rPr lang="en-US" b="true" sz="3600" spc="-90">
                <a:solidFill>
                  <a:srgbClr val="000000"/>
                </a:solidFill>
                <a:latin typeface="TT Hoves Bold"/>
                <a:ea typeface="TT Hoves Bold"/>
                <a:cs typeface="TT Hoves Bold"/>
                <a:sym typeface="TT Hoves Bold"/>
              </a:rPr>
              <a:t>Project ini bertujuan untuk merancang alat penyemprot ruangan otomatis berbasis ESP32 yang dapat bekerja secara manual maupun otomatis, serta dikendalikan dari jarak jauh melalui aplikasi Blynk. </a:t>
            </a:r>
          </a:p>
          <a:p>
            <a:pPr algn="just">
              <a:lnSpc>
                <a:spcPts val="3420"/>
              </a:lnSpc>
            </a:pPr>
          </a:p>
          <a:p>
            <a:pPr algn="just" marL="0" indent="0" lvl="0">
              <a:lnSpc>
                <a:spcPts val="3420"/>
              </a:lnSpc>
              <a:spcBef>
                <a:spcPct val="0"/>
              </a:spcBef>
            </a:pPr>
            <a:r>
              <a:rPr lang="en-US" b="true" sz="3600" spc="-90">
                <a:solidFill>
                  <a:srgbClr val="000000"/>
                </a:solidFill>
                <a:latin typeface="TT Hoves Bold"/>
                <a:ea typeface="TT Hoves Bold"/>
                <a:cs typeface="TT Hoves Bold"/>
                <a:sym typeface="TT Hoves Bold"/>
              </a:rPr>
              <a:t>Sistem ini diharapkan dapat meningkatkan kenyamanan pengguna dan efisiensi dalam menjaga kesegaran udara ruangan.</a:t>
            </a:r>
          </a:p>
        </p:txBody>
      </p:sp>
      <p:sp>
        <p:nvSpPr>
          <p:cNvPr name="TextBox 8" id="8"/>
          <p:cNvSpPr txBox="true"/>
          <p:nvPr/>
        </p:nvSpPr>
        <p:spPr>
          <a:xfrm rot="0">
            <a:off x="6662895" y="6615894"/>
            <a:ext cx="10164717" cy="3028982"/>
          </a:xfrm>
          <a:prstGeom prst="rect">
            <a:avLst/>
          </a:prstGeom>
        </p:spPr>
        <p:txBody>
          <a:bodyPr anchor="t" rtlCol="false" tIns="0" lIns="0" bIns="0" rIns="0">
            <a:spAutoFit/>
          </a:bodyPr>
          <a:lstStyle/>
          <a:p>
            <a:pPr algn="just">
              <a:lnSpc>
                <a:spcPts val="3420"/>
              </a:lnSpc>
            </a:pPr>
            <a:r>
              <a:rPr lang="en-US" b="true" sz="3600" spc="-90">
                <a:solidFill>
                  <a:srgbClr val="000000"/>
                </a:solidFill>
                <a:latin typeface="TT Hoves Bold"/>
                <a:ea typeface="TT Hoves Bold"/>
                <a:cs typeface="TT Hoves Bold"/>
                <a:sym typeface="TT Hoves Bold"/>
              </a:rPr>
              <a:t>Fitur yand ada pada perangkat:</a:t>
            </a:r>
          </a:p>
          <a:p>
            <a:pPr algn="just">
              <a:lnSpc>
                <a:spcPts val="3420"/>
              </a:lnSpc>
            </a:pPr>
          </a:p>
          <a:p>
            <a:pPr algn="just">
              <a:lnSpc>
                <a:spcPts val="3420"/>
              </a:lnSpc>
            </a:pPr>
            <a:r>
              <a:rPr lang="en-US" b="true" sz="3600" spc="-90">
                <a:solidFill>
                  <a:srgbClr val="000000"/>
                </a:solidFill>
                <a:latin typeface="TT Hoves Bold"/>
                <a:ea typeface="TT Hoves Bold"/>
                <a:cs typeface="TT Hoves Bold"/>
                <a:sym typeface="TT Hoves Bold"/>
              </a:rPr>
              <a:t>•Bekerja otomatis &amp; manual</a:t>
            </a:r>
          </a:p>
          <a:p>
            <a:pPr algn="just">
              <a:lnSpc>
                <a:spcPts val="3420"/>
              </a:lnSpc>
            </a:pPr>
          </a:p>
          <a:p>
            <a:pPr algn="just">
              <a:lnSpc>
                <a:spcPts val="3420"/>
              </a:lnSpc>
            </a:pPr>
            <a:r>
              <a:rPr lang="en-US" b="true" sz="3600" spc="-90">
                <a:solidFill>
                  <a:srgbClr val="000000"/>
                </a:solidFill>
                <a:latin typeface="TT Hoves Bold"/>
                <a:ea typeface="TT Hoves Bold"/>
                <a:cs typeface="TT Hoves Bold"/>
                <a:sym typeface="TT Hoves Bold"/>
              </a:rPr>
              <a:t>•Dapat dikendalikan jarak jauh via Blynk</a:t>
            </a:r>
          </a:p>
          <a:p>
            <a:pPr algn="just">
              <a:lnSpc>
                <a:spcPts val="3420"/>
              </a:lnSpc>
            </a:pPr>
          </a:p>
          <a:p>
            <a:pPr algn="just" marL="0" indent="0" lvl="0">
              <a:lnSpc>
                <a:spcPts val="3420"/>
              </a:lnSpc>
              <a:spcBef>
                <a:spcPct val="0"/>
              </a:spcBef>
            </a:pPr>
            <a:r>
              <a:rPr lang="en-US" b="true" sz="3600" spc="-90">
                <a:solidFill>
                  <a:srgbClr val="000000"/>
                </a:solidFill>
                <a:latin typeface="TT Hoves Bold"/>
                <a:ea typeface="TT Hoves Bold"/>
                <a:cs typeface="TT Hoves Bold"/>
                <a:sym typeface="TT Hoves Bold"/>
              </a:rPr>
              <a:t>•Mengirim notifikasi penyemprotan</a:t>
            </a:r>
          </a:p>
        </p:txBody>
      </p:sp>
      <p:grpSp>
        <p:nvGrpSpPr>
          <p:cNvPr name="Group 9" id="9"/>
          <p:cNvGrpSpPr/>
          <p:nvPr/>
        </p:nvGrpSpPr>
        <p:grpSpPr>
          <a:xfrm rot="0">
            <a:off x="16956518" y="0"/>
            <a:ext cx="1331482" cy="1331482"/>
            <a:chOff x="0" y="0"/>
            <a:chExt cx="1775309" cy="1775309"/>
          </a:xfrm>
        </p:grpSpPr>
        <p:sp>
          <p:nvSpPr>
            <p:cNvPr name="Freeform 10" id="10"/>
            <p:cNvSpPr/>
            <p:nvPr/>
          </p:nvSpPr>
          <p:spPr>
            <a:xfrm flipH="false" flipV="false" rot="0">
              <a:off x="0" y="0"/>
              <a:ext cx="1775309" cy="1775309"/>
            </a:xfrm>
            <a:custGeom>
              <a:avLst/>
              <a:gdLst/>
              <a:ahLst/>
              <a:cxnLst/>
              <a:rect r="r" b="b" t="t" l="l"/>
              <a:pathLst>
                <a:path h="1775309" w="1775309">
                  <a:moveTo>
                    <a:pt x="0" y="0"/>
                  </a:moveTo>
                  <a:lnTo>
                    <a:pt x="1775309" y="0"/>
                  </a:lnTo>
                  <a:lnTo>
                    <a:pt x="1775309" y="1775309"/>
                  </a:lnTo>
                  <a:lnTo>
                    <a:pt x="0" y="177530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1" id="11"/>
            <p:cNvGrpSpPr>
              <a:grpSpLocks noChangeAspect="true"/>
            </p:cNvGrpSpPr>
            <p:nvPr/>
          </p:nvGrpSpPr>
          <p:grpSpPr>
            <a:xfrm rot="0">
              <a:off x="18636" y="18636"/>
              <a:ext cx="1738037" cy="1738037"/>
              <a:chOff x="0" y="0"/>
              <a:chExt cx="6350000" cy="6350000"/>
            </a:xfrm>
          </p:grpSpPr>
          <p:sp>
            <p:nvSpPr>
              <p:cNvPr name="Freeform 12" id="12"/>
              <p:cNvSpPr/>
              <p:nvPr/>
            </p:nvSpPr>
            <p:spPr>
              <a:xfrm flipH="false" flipV="false" rot="0">
                <a:off x="19939" y="19939"/>
                <a:ext cx="6310122" cy="6310122"/>
              </a:xfrm>
              <a:custGeom>
                <a:avLst/>
                <a:gdLst/>
                <a:ahLst/>
                <a:cxnLst/>
                <a:rect r="r" b="b" t="t" l="l"/>
                <a:pathLst>
                  <a:path h="6310122" w="6310122">
                    <a:moveTo>
                      <a:pt x="6310122" y="3155061"/>
                    </a:moveTo>
                    <a:cubicBezTo>
                      <a:pt x="6310122" y="4897501"/>
                      <a:pt x="4897501" y="6310122"/>
                      <a:pt x="3155061" y="6310122"/>
                    </a:cubicBezTo>
                    <a:cubicBezTo>
                      <a:pt x="1412621" y="6310122"/>
                      <a:pt x="0" y="4897501"/>
                      <a:pt x="0" y="3155061"/>
                    </a:cubicBezTo>
                    <a:cubicBezTo>
                      <a:pt x="0" y="1412621"/>
                      <a:pt x="1412621" y="0"/>
                      <a:pt x="3155061" y="0"/>
                    </a:cubicBezTo>
                    <a:cubicBezTo>
                      <a:pt x="4897501" y="0"/>
                      <a:pt x="6310122" y="1412621"/>
                      <a:pt x="6310122" y="3155061"/>
                    </a:cubicBezTo>
                    <a:close/>
                  </a:path>
                </a:pathLst>
              </a:custGeom>
              <a:blipFill>
                <a:blip r:embed="rId9"/>
                <a:stretch>
                  <a:fillRect l="0" t="-204" r="0" b="-204"/>
                </a:stretch>
              </a:blipFill>
            </p:spPr>
          </p:sp>
          <p:sp>
            <p:nvSpPr>
              <p:cNvPr name="Freeform 13" id="13"/>
              <p:cNvSpPr/>
              <p:nvPr/>
            </p:nvSpPr>
            <p:spPr>
              <a:xfrm flipH="false" flipV="false" rot="0">
                <a:off x="0" y="0"/>
                <a:ext cx="6350000" cy="6350000"/>
              </a:xfrm>
              <a:custGeom>
                <a:avLst/>
                <a:gdLst/>
                <a:ahLst/>
                <a:cxnLst/>
                <a:rect r="r" b="b" t="t" l="l"/>
                <a:pathLst>
                  <a:path h="6350000" w="6350000">
                    <a:moveTo>
                      <a:pt x="6350000" y="3175000"/>
                    </a:moveTo>
                    <a:cubicBezTo>
                      <a:pt x="6350000" y="4925822"/>
                      <a:pt x="4925822" y="6350000"/>
                      <a:pt x="3175000" y="6350000"/>
                    </a:cubicBezTo>
                    <a:cubicBezTo>
                      <a:pt x="1424178" y="6350000"/>
                      <a:pt x="0" y="4925822"/>
                      <a:pt x="0" y="3175000"/>
                    </a:cubicBezTo>
                    <a:cubicBezTo>
                      <a:pt x="0" y="1424178"/>
                      <a:pt x="1424178" y="0"/>
                      <a:pt x="3175000" y="0"/>
                    </a:cubicBezTo>
                    <a:cubicBezTo>
                      <a:pt x="4925822" y="0"/>
                      <a:pt x="6350000" y="1424178"/>
                      <a:pt x="6350000" y="3175000"/>
                    </a:cubicBezTo>
                    <a:close/>
                  </a:path>
                </a:pathLst>
              </a:custGeom>
              <a:blipFill>
                <a:blip r:embed="rId10"/>
                <a:stretch>
                  <a:fillRect l="0" t="0" r="0" b="0"/>
                </a:stretch>
              </a:blipFill>
            </p:spPr>
          </p:sp>
        </p:grpSp>
      </p:grpSp>
    </p:spTree>
  </p:cSld>
  <p:clrMapOvr>
    <a:masterClrMapping/>
  </p:clrMapOvr>
  <p:transition spd="slow">
    <p:push dir="l"/>
  </p:transition>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8EBED"/>
        </a:solidFill>
      </p:bgPr>
    </p:bg>
    <p:spTree>
      <p:nvGrpSpPr>
        <p:cNvPr id="1" name=""/>
        <p:cNvGrpSpPr/>
        <p:nvPr/>
      </p:nvGrpSpPr>
      <p:grpSpPr>
        <a:xfrm>
          <a:off x="0" y="0"/>
          <a:ext cx="0" cy="0"/>
          <a:chOff x="0" y="0"/>
          <a:chExt cx="0" cy="0"/>
        </a:xfrm>
      </p:grpSpPr>
      <p:sp>
        <p:nvSpPr>
          <p:cNvPr name="Freeform 2" id="2"/>
          <p:cNvSpPr/>
          <p:nvPr/>
        </p:nvSpPr>
        <p:spPr>
          <a:xfrm flipH="false" flipV="false" rot="0">
            <a:off x="1203793" y="3820062"/>
            <a:ext cx="2190786" cy="2190786"/>
          </a:xfrm>
          <a:custGeom>
            <a:avLst/>
            <a:gdLst/>
            <a:ahLst/>
            <a:cxnLst/>
            <a:rect r="r" b="b" t="t" l="l"/>
            <a:pathLst>
              <a:path h="2190786" w="2190786">
                <a:moveTo>
                  <a:pt x="0" y="0"/>
                </a:moveTo>
                <a:lnTo>
                  <a:pt x="2190786" y="0"/>
                </a:lnTo>
                <a:lnTo>
                  <a:pt x="2190786" y="2190786"/>
                </a:lnTo>
                <a:lnTo>
                  <a:pt x="0" y="21907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1203793" y="2184918"/>
            <a:ext cx="2190786" cy="2190786"/>
          </a:xfrm>
          <a:custGeom>
            <a:avLst/>
            <a:gdLst/>
            <a:ahLst/>
            <a:cxnLst/>
            <a:rect r="r" b="b" t="t" l="l"/>
            <a:pathLst>
              <a:path h="2190786" w="2190786">
                <a:moveTo>
                  <a:pt x="0" y="0"/>
                </a:moveTo>
                <a:lnTo>
                  <a:pt x="2190786" y="0"/>
                </a:lnTo>
                <a:lnTo>
                  <a:pt x="2190786" y="2190786"/>
                </a:lnTo>
                <a:lnTo>
                  <a:pt x="0" y="21907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false" flipV="false" rot="0">
            <a:off x="1203793" y="5432370"/>
            <a:ext cx="2190786" cy="2190786"/>
          </a:xfrm>
          <a:custGeom>
            <a:avLst/>
            <a:gdLst/>
            <a:ahLst/>
            <a:cxnLst/>
            <a:rect r="r" b="b" t="t" l="l"/>
            <a:pathLst>
              <a:path h="2190786" w="2190786">
                <a:moveTo>
                  <a:pt x="0" y="0"/>
                </a:moveTo>
                <a:lnTo>
                  <a:pt x="2190786" y="0"/>
                </a:lnTo>
                <a:lnTo>
                  <a:pt x="2190786" y="2190786"/>
                </a:lnTo>
                <a:lnTo>
                  <a:pt x="0" y="21907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false" flipV="false" rot="0">
            <a:off x="1203793" y="7216722"/>
            <a:ext cx="2190786" cy="2190786"/>
          </a:xfrm>
          <a:custGeom>
            <a:avLst/>
            <a:gdLst/>
            <a:ahLst/>
            <a:cxnLst/>
            <a:rect r="r" b="b" t="t" l="l"/>
            <a:pathLst>
              <a:path h="2190786" w="2190786">
                <a:moveTo>
                  <a:pt x="0" y="0"/>
                </a:moveTo>
                <a:lnTo>
                  <a:pt x="2190786" y="0"/>
                </a:lnTo>
                <a:lnTo>
                  <a:pt x="2190786" y="2190786"/>
                </a:lnTo>
                <a:lnTo>
                  <a:pt x="0" y="21907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6" id="6"/>
          <p:cNvGrpSpPr/>
          <p:nvPr/>
        </p:nvGrpSpPr>
        <p:grpSpPr>
          <a:xfrm rot="0">
            <a:off x="16956518" y="0"/>
            <a:ext cx="1331482" cy="1331482"/>
            <a:chOff x="0" y="0"/>
            <a:chExt cx="1775309" cy="1775309"/>
          </a:xfrm>
        </p:grpSpPr>
        <p:sp>
          <p:nvSpPr>
            <p:cNvPr name="Freeform 7" id="7"/>
            <p:cNvSpPr/>
            <p:nvPr/>
          </p:nvSpPr>
          <p:spPr>
            <a:xfrm flipH="false" flipV="false" rot="0">
              <a:off x="0" y="0"/>
              <a:ext cx="1775309" cy="1775309"/>
            </a:xfrm>
            <a:custGeom>
              <a:avLst/>
              <a:gdLst/>
              <a:ahLst/>
              <a:cxnLst/>
              <a:rect r="r" b="b" t="t" l="l"/>
              <a:pathLst>
                <a:path h="1775309" w="1775309">
                  <a:moveTo>
                    <a:pt x="0" y="0"/>
                  </a:moveTo>
                  <a:lnTo>
                    <a:pt x="1775309" y="0"/>
                  </a:lnTo>
                  <a:lnTo>
                    <a:pt x="1775309" y="1775309"/>
                  </a:lnTo>
                  <a:lnTo>
                    <a:pt x="0" y="17753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8" id="8"/>
            <p:cNvGrpSpPr>
              <a:grpSpLocks noChangeAspect="true"/>
            </p:cNvGrpSpPr>
            <p:nvPr/>
          </p:nvGrpSpPr>
          <p:grpSpPr>
            <a:xfrm rot="0">
              <a:off x="18636" y="18636"/>
              <a:ext cx="1738037" cy="1738037"/>
              <a:chOff x="0" y="0"/>
              <a:chExt cx="6350000" cy="6350000"/>
            </a:xfrm>
          </p:grpSpPr>
          <p:sp>
            <p:nvSpPr>
              <p:cNvPr name="Freeform 9" id="9"/>
              <p:cNvSpPr/>
              <p:nvPr/>
            </p:nvSpPr>
            <p:spPr>
              <a:xfrm flipH="false" flipV="false" rot="0">
                <a:off x="19939" y="19939"/>
                <a:ext cx="6310122" cy="6310122"/>
              </a:xfrm>
              <a:custGeom>
                <a:avLst/>
                <a:gdLst/>
                <a:ahLst/>
                <a:cxnLst/>
                <a:rect r="r" b="b" t="t" l="l"/>
                <a:pathLst>
                  <a:path h="6310122" w="6310122">
                    <a:moveTo>
                      <a:pt x="6310122" y="3155061"/>
                    </a:moveTo>
                    <a:cubicBezTo>
                      <a:pt x="6310122" y="4897501"/>
                      <a:pt x="4897501" y="6310122"/>
                      <a:pt x="3155061" y="6310122"/>
                    </a:cubicBezTo>
                    <a:cubicBezTo>
                      <a:pt x="1412621" y="6310122"/>
                      <a:pt x="0" y="4897501"/>
                      <a:pt x="0" y="3155061"/>
                    </a:cubicBezTo>
                    <a:cubicBezTo>
                      <a:pt x="0" y="1412621"/>
                      <a:pt x="1412621" y="0"/>
                      <a:pt x="3155061" y="0"/>
                    </a:cubicBezTo>
                    <a:cubicBezTo>
                      <a:pt x="4897501" y="0"/>
                      <a:pt x="6310122" y="1412621"/>
                      <a:pt x="6310122" y="3155061"/>
                    </a:cubicBezTo>
                    <a:close/>
                  </a:path>
                </a:pathLst>
              </a:custGeom>
              <a:blipFill>
                <a:blip r:embed="rId6"/>
                <a:stretch>
                  <a:fillRect l="0" t="-204" r="0" b="-204"/>
                </a:stretch>
              </a:blipFill>
            </p:spPr>
          </p:sp>
          <p:sp>
            <p:nvSpPr>
              <p:cNvPr name="Freeform 10" id="10"/>
              <p:cNvSpPr/>
              <p:nvPr/>
            </p:nvSpPr>
            <p:spPr>
              <a:xfrm flipH="false" flipV="false" rot="0">
                <a:off x="0" y="0"/>
                <a:ext cx="6350000" cy="6350000"/>
              </a:xfrm>
              <a:custGeom>
                <a:avLst/>
                <a:gdLst/>
                <a:ahLst/>
                <a:cxnLst/>
                <a:rect r="r" b="b" t="t" l="l"/>
                <a:pathLst>
                  <a:path h="6350000" w="6350000">
                    <a:moveTo>
                      <a:pt x="6350000" y="3175000"/>
                    </a:moveTo>
                    <a:cubicBezTo>
                      <a:pt x="6350000" y="4925822"/>
                      <a:pt x="4925822" y="6350000"/>
                      <a:pt x="3175000" y="6350000"/>
                    </a:cubicBezTo>
                    <a:cubicBezTo>
                      <a:pt x="1424178" y="6350000"/>
                      <a:pt x="0" y="4925822"/>
                      <a:pt x="0" y="3175000"/>
                    </a:cubicBezTo>
                    <a:cubicBezTo>
                      <a:pt x="0" y="1424178"/>
                      <a:pt x="1424178" y="0"/>
                      <a:pt x="3175000" y="0"/>
                    </a:cubicBezTo>
                    <a:cubicBezTo>
                      <a:pt x="4925822" y="0"/>
                      <a:pt x="6350000" y="1424178"/>
                      <a:pt x="6350000" y="3175000"/>
                    </a:cubicBezTo>
                    <a:close/>
                  </a:path>
                </a:pathLst>
              </a:custGeom>
              <a:blipFill>
                <a:blip r:embed="rId7"/>
                <a:stretch>
                  <a:fillRect l="0" t="0" r="0" b="0"/>
                </a:stretch>
              </a:blipFill>
            </p:spPr>
          </p:sp>
        </p:grpSp>
      </p:grpSp>
      <p:sp>
        <p:nvSpPr>
          <p:cNvPr name="Freeform 11" id="11"/>
          <p:cNvSpPr/>
          <p:nvPr/>
        </p:nvSpPr>
        <p:spPr>
          <a:xfrm flipH="false" flipV="false" rot="0">
            <a:off x="1627732" y="2617586"/>
            <a:ext cx="1342907" cy="6356958"/>
          </a:xfrm>
          <a:custGeom>
            <a:avLst/>
            <a:gdLst/>
            <a:ahLst/>
            <a:cxnLst/>
            <a:rect r="r" b="b" t="t" l="l"/>
            <a:pathLst>
              <a:path h="6356958" w="1342907">
                <a:moveTo>
                  <a:pt x="0" y="0"/>
                </a:moveTo>
                <a:lnTo>
                  <a:pt x="1342908" y="0"/>
                </a:lnTo>
                <a:lnTo>
                  <a:pt x="1342908" y="6356958"/>
                </a:lnTo>
                <a:lnTo>
                  <a:pt x="0" y="6356958"/>
                </a:lnTo>
                <a:lnTo>
                  <a:pt x="0" y="0"/>
                </a:lnTo>
                <a:close/>
              </a:path>
            </a:pathLst>
          </a:custGeom>
          <a:blipFill>
            <a:blip r:embed="rId8"/>
            <a:stretch>
              <a:fillRect l="0" t="0" r="0" b="0"/>
            </a:stretch>
          </a:blipFill>
        </p:spPr>
      </p:sp>
      <p:sp>
        <p:nvSpPr>
          <p:cNvPr name="Freeform 12" id="12"/>
          <p:cNvSpPr/>
          <p:nvPr/>
        </p:nvSpPr>
        <p:spPr>
          <a:xfrm flipH="false" flipV="false" rot="0">
            <a:off x="1028700" y="1440827"/>
            <a:ext cx="10328744" cy="582166"/>
          </a:xfrm>
          <a:custGeom>
            <a:avLst/>
            <a:gdLst/>
            <a:ahLst/>
            <a:cxnLst/>
            <a:rect r="r" b="b" t="t" l="l"/>
            <a:pathLst>
              <a:path h="582166" w="10328744">
                <a:moveTo>
                  <a:pt x="0" y="0"/>
                </a:moveTo>
                <a:lnTo>
                  <a:pt x="10328744" y="0"/>
                </a:lnTo>
                <a:lnTo>
                  <a:pt x="10328744" y="582166"/>
                </a:lnTo>
                <a:lnTo>
                  <a:pt x="0" y="58216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3" id="13"/>
          <p:cNvSpPr txBox="true"/>
          <p:nvPr/>
        </p:nvSpPr>
        <p:spPr>
          <a:xfrm rot="0">
            <a:off x="2065196" y="679968"/>
            <a:ext cx="9765340" cy="781050"/>
          </a:xfrm>
          <a:prstGeom prst="rect">
            <a:avLst/>
          </a:prstGeom>
        </p:spPr>
        <p:txBody>
          <a:bodyPr anchor="t" rtlCol="false" tIns="0" lIns="0" bIns="0" rIns="0">
            <a:spAutoFit/>
          </a:bodyPr>
          <a:lstStyle/>
          <a:p>
            <a:pPr algn="l" marL="0" indent="0" lvl="0">
              <a:lnSpc>
                <a:spcPts val="5700"/>
              </a:lnSpc>
              <a:spcBef>
                <a:spcPct val="0"/>
              </a:spcBef>
            </a:pPr>
            <a:r>
              <a:rPr lang="en-US" b="true" sz="6000" spc="-150">
                <a:solidFill>
                  <a:srgbClr val="000000"/>
                </a:solidFill>
                <a:latin typeface="TT Hoves Bold"/>
                <a:ea typeface="TT Hoves Bold"/>
                <a:cs typeface="TT Hoves Bold"/>
                <a:sym typeface="TT Hoves Bold"/>
              </a:rPr>
              <a:t>Alur</a:t>
            </a:r>
            <a:r>
              <a:rPr lang="en-US" b="true" sz="6000" spc="-150" strike="noStrike" u="none">
                <a:solidFill>
                  <a:srgbClr val="000000"/>
                </a:solidFill>
                <a:latin typeface="TT Hoves Bold"/>
                <a:ea typeface="TT Hoves Bold"/>
                <a:cs typeface="TT Hoves Bold"/>
                <a:sym typeface="TT Hoves Bold"/>
              </a:rPr>
              <a:t> Kerja Air Freshener</a:t>
            </a:r>
          </a:p>
        </p:txBody>
      </p:sp>
      <p:sp>
        <p:nvSpPr>
          <p:cNvPr name="TextBox 14" id="14"/>
          <p:cNvSpPr txBox="true"/>
          <p:nvPr/>
        </p:nvSpPr>
        <p:spPr>
          <a:xfrm rot="0">
            <a:off x="4132478" y="4625973"/>
            <a:ext cx="9765340" cy="517527"/>
          </a:xfrm>
          <a:prstGeom prst="rect">
            <a:avLst/>
          </a:prstGeom>
        </p:spPr>
        <p:txBody>
          <a:bodyPr anchor="t" rtlCol="false" tIns="0" lIns="0" bIns="0" rIns="0">
            <a:spAutoFit/>
          </a:bodyPr>
          <a:lstStyle/>
          <a:p>
            <a:pPr algn="l" marL="0" indent="0" lvl="0">
              <a:lnSpc>
                <a:spcPts val="3800"/>
              </a:lnSpc>
              <a:spcBef>
                <a:spcPct val="0"/>
              </a:spcBef>
            </a:pPr>
            <a:r>
              <a:rPr lang="en-US" b="true" sz="4000" spc="-100">
                <a:solidFill>
                  <a:srgbClr val="000000"/>
                </a:solidFill>
                <a:latin typeface="TT Hoves Bold"/>
                <a:ea typeface="TT Hoves Bold"/>
                <a:cs typeface="TT Hoves Bold"/>
                <a:sym typeface="TT Hoves Bold"/>
              </a:rPr>
              <a:t>ESP32</a:t>
            </a:r>
            <a:r>
              <a:rPr lang="en-US" b="true" sz="4000" spc="-100" strike="noStrike" u="none">
                <a:solidFill>
                  <a:srgbClr val="000000"/>
                </a:solidFill>
                <a:latin typeface="TT Hoves Bold"/>
                <a:ea typeface="TT Hoves Bold"/>
                <a:cs typeface="TT Hoves Bold"/>
                <a:sym typeface="TT Hoves Bold"/>
              </a:rPr>
              <a:t> mengontrol motor semprot.</a:t>
            </a:r>
          </a:p>
        </p:txBody>
      </p:sp>
      <p:sp>
        <p:nvSpPr>
          <p:cNvPr name="TextBox 15" id="15"/>
          <p:cNvSpPr txBox="true"/>
          <p:nvPr/>
        </p:nvSpPr>
        <p:spPr>
          <a:xfrm rot="0">
            <a:off x="4132478" y="2826285"/>
            <a:ext cx="13126822" cy="993777"/>
          </a:xfrm>
          <a:prstGeom prst="rect">
            <a:avLst/>
          </a:prstGeom>
        </p:spPr>
        <p:txBody>
          <a:bodyPr anchor="t" rtlCol="false" tIns="0" lIns="0" bIns="0" rIns="0">
            <a:spAutoFit/>
          </a:bodyPr>
          <a:lstStyle/>
          <a:p>
            <a:pPr algn="l" marL="0" indent="0" lvl="0">
              <a:lnSpc>
                <a:spcPts val="3800"/>
              </a:lnSpc>
              <a:spcBef>
                <a:spcPct val="0"/>
              </a:spcBef>
            </a:pPr>
            <a:r>
              <a:rPr lang="en-US" b="true" sz="4000" spc="-100">
                <a:solidFill>
                  <a:srgbClr val="000000"/>
                </a:solidFill>
                <a:latin typeface="TT Hoves Bold"/>
                <a:ea typeface="TT Hoves Bold"/>
                <a:cs typeface="TT Hoves Bold"/>
                <a:sym typeface="TT Hoves Bold"/>
              </a:rPr>
              <a:t>Pengguna menyet</a:t>
            </a:r>
            <a:r>
              <a:rPr lang="en-US" b="true" sz="4000" spc="-100" strike="noStrike" u="none">
                <a:solidFill>
                  <a:srgbClr val="000000"/>
                </a:solidFill>
                <a:latin typeface="TT Hoves Bold"/>
                <a:ea typeface="TT Hoves Bold"/>
                <a:cs typeface="TT Hoves Bold"/>
                <a:sym typeface="TT Hoves Bold"/>
              </a:rPr>
              <a:t>el jadwal / Menekan tombol / Gerakan terdeteksi oleh sensor PIR.</a:t>
            </a:r>
          </a:p>
        </p:txBody>
      </p:sp>
      <p:sp>
        <p:nvSpPr>
          <p:cNvPr name="TextBox 16" id="16"/>
          <p:cNvSpPr txBox="true"/>
          <p:nvPr/>
        </p:nvSpPr>
        <p:spPr>
          <a:xfrm rot="0">
            <a:off x="4132478" y="6073737"/>
            <a:ext cx="13489781" cy="993777"/>
          </a:xfrm>
          <a:prstGeom prst="rect">
            <a:avLst/>
          </a:prstGeom>
        </p:spPr>
        <p:txBody>
          <a:bodyPr anchor="t" rtlCol="false" tIns="0" lIns="0" bIns="0" rIns="0">
            <a:spAutoFit/>
          </a:bodyPr>
          <a:lstStyle/>
          <a:p>
            <a:pPr algn="l" marL="0" indent="0" lvl="0">
              <a:lnSpc>
                <a:spcPts val="3800"/>
              </a:lnSpc>
              <a:spcBef>
                <a:spcPct val="0"/>
              </a:spcBef>
            </a:pPr>
            <a:r>
              <a:rPr lang="en-US" b="true" sz="4000" spc="-100">
                <a:solidFill>
                  <a:srgbClr val="000000"/>
                </a:solidFill>
                <a:latin typeface="TT Hoves Bold"/>
                <a:ea typeface="TT Hoves Bold"/>
                <a:cs typeface="TT Hoves Bold"/>
                <a:sym typeface="TT Hoves Bold"/>
              </a:rPr>
              <a:t>Notifikasi dikirim keaplikasi smartphone melalui aplikasi telegram &amp;</a:t>
            </a:r>
            <a:r>
              <a:rPr lang="en-US" b="true" sz="4000" spc="-100" strike="noStrike" u="none">
                <a:solidFill>
                  <a:srgbClr val="000000"/>
                </a:solidFill>
                <a:latin typeface="TT Hoves Bold"/>
                <a:ea typeface="TT Hoves Bold"/>
                <a:cs typeface="TT Hoves Bold"/>
                <a:sym typeface="TT Hoves Bold"/>
              </a:rPr>
              <a:t> beberapa informasi tampil di LCD.</a:t>
            </a:r>
          </a:p>
        </p:txBody>
      </p:sp>
      <p:sp>
        <p:nvSpPr>
          <p:cNvPr name="TextBox 17" id="17"/>
          <p:cNvSpPr txBox="true"/>
          <p:nvPr/>
        </p:nvSpPr>
        <p:spPr>
          <a:xfrm rot="0">
            <a:off x="4132478" y="8096214"/>
            <a:ext cx="13126822" cy="517527"/>
          </a:xfrm>
          <a:prstGeom prst="rect">
            <a:avLst/>
          </a:prstGeom>
        </p:spPr>
        <p:txBody>
          <a:bodyPr anchor="t" rtlCol="false" tIns="0" lIns="0" bIns="0" rIns="0">
            <a:spAutoFit/>
          </a:bodyPr>
          <a:lstStyle/>
          <a:p>
            <a:pPr algn="l" marL="0" indent="0" lvl="0">
              <a:lnSpc>
                <a:spcPts val="3800"/>
              </a:lnSpc>
              <a:spcBef>
                <a:spcPct val="0"/>
              </a:spcBef>
            </a:pPr>
            <a:r>
              <a:rPr lang="en-US" b="true" sz="4000" spc="-100">
                <a:solidFill>
                  <a:srgbClr val="000000"/>
                </a:solidFill>
                <a:latin typeface="TT Hoves Bold"/>
                <a:ea typeface="TT Hoves Bold"/>
                <a:cs typeface="TT Hoves Bold"/>
                <a:sym typeface="TT Hoves Bold"/>
              </a:rPr>
              <a:t>Sistem dapat bek</a:t>
            </a:r>
            <a:r>
              <a:rPr lang="en-US" b="true" sz="4000" spc="-100" strike="noStrike" u="none">
                <a:solidFill>
                  <a:srgbClr val="000000"/>
                </a:solidFill>
                <a:latin typeface="TT Hoves Bold"/>
                <a:ea typeface="TT Hoves Bold"/>
                <a:cs typeface="TT Hoves Bold"/>
                <a:sym typeface="TT Hoves Bold"/>
              </a:rPr>
              <a:t>erja secara online &amp; offline.</a:t>
            </a:r>
          </a:p>
        </p:txBody>
      </p:sp>
    </p:spTree>
  </p:cSld>
  <p:clrMapOvr>
    <a:masterClrMapping/>
  </p:clrMapOvr>
  <p:transition spd="slow">
    <p:push dir="l"/>
  </p:transition>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8EBED"/>
        </a:solidFill>
      </p:bgPr>
    </p:bg>
    <p:spTree>
      <p:nvGrpSpPr>
        <p:cNvPr id="1" name=""/>
        <p:cNvGrpSpPr/>
        <p:nvPr/>
      </p:nvGrpSpPr>
      <p:grpSpPr>
        <a:xfrm>
          <a:off x="0" y="0"/>
          <a:ext cx="0" cy="0"/>
          <a:chOff x="0" y="0"/>
          <a:chExt cx="0" cy="0"/>
        </a:xfrm>
      </p:grpSpPr>
      <p:sp>
        <p:nvSpPr>
          <p:cNvPr name="Freeform 2" id="2"/>
          <p:cNvSpPr/>
          <p:nvPr/>
        </p:nvSpPr>
        <p:spPr>
          <a:xfrm flipH="false" flipV="false" rot="0">
            <a:off x="9144000" y="1195967"/>
            <a:ext cx="9638332" cy="9638332"/>
          </a:xfrm>
          <a:custGeom>
            <a:avLst/>
            <a:gdLst/>
            <a:ahLst/>
            <a:cxnLst/>
            <a:rect r="r" b="b" t="t" l="l"/>
            <a:pathLst>
              <a:path h="9638332" w="9638332">
                <a:moveTo>
                  <a:pt x="0" y="0"/>
                </a:moveTo>
                <a:lnTo>
                  <a:pt x="9638332" y="0"/>
                </a:lnTo>
                <a:lnTo>
                  <a:pt x="9638332" y="9638333"/>
                </a:lnTo>
                <a:lnTo>
                  <a:pt x="0" y="96383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3" id="3"/>
          <p:cNvGrpSpPr/>
          <p:nvPr/>
        </p:nvGrpSpPr>
        <p:grpSpPr>
          <a:xfrm rot="0">
            <a:off x="11407655" y="2771967"/>
            <a:ext cx="5851645" cy="6486333"/>
            <a:chOff x="0" y="0"/>
            <a:chExt cx="733268" cy="812800"/>
          </a:xfrm>
        </p:grpSpPr>
        <p:sp>
          <p:nvSpPr>
            <p:cNvPr name="Freeform 4" id="4"/>
            <p:cNvSpPr/>
            <p:nvPr/>
          </p:nvSpPr>
          <p:spPr>
            <a:xfrm flipH="false" flipV="false" rot="0">
              <a:off x="0" y="0"/>
              <a:ext cx="733268" cy="812800"/>
            </a:xfrm>
            <a:custGeom>
              <a:avLst/>
              <a:gdLst/>
              <a:ahLst/>
              <a:cxnLst/>
              <a:rect r="r" b="b" t="t" l="l"/>
              <a:pathLst>
                <a:path h="812800" w="733268">
                  <a:moveTo>
                    <a:pt x="59536" y="0"/>
                  </a:moveTo>
                  <a:lnTo>
                    <a:pt x="673731" y="0"/>
                  </a:lnTo>
                  <a:cubicBezTo>
                    <a:pt x="706612" y="0"/>
                    <a:pt x="733268" y="26655"/>
                    <a:pt x="733268" y="59536"/>
                  </a:cubicBezTo>
                  <a:lnTo>
                    <a:pt x="733268" y="753264"/>
                  </a:lnTo>
                  <a:cubicBezTo>
                    <a:pt x="733268" y="786145"/>
                    <a:pt x="706612" y="812800"/>
                    <a:pt x="673731" y="812800"/>
                  </a:cubicBezTo>
                  <a:lnTo>
                    <a:pt x="59536" y="812800"/>
                  </a:lnTo>
                  <a:cubicBezTo>
                    <a:pt x="26655" y="812800"/>
                    <a:pt x="0" y="786145"/>
                    <a:pt x="0" y="753264"/>
                  </a:cubicBezTo>
                  <a:lnTo>
                    <a:pt x="0" y="59536"/>
                  </a:lnTo>
                  <a:cubicBezTo>
                    <a:pt x="0" y="26655"/>
                    <a:pt x="26655" y="0"/>
                    <a:pt x="59536" y="0"/>
                  </a:cubicBezTo>
                  <a:close/>
                </a:path>
              </a:pathLst>
            </a:custGeom>
            <a:blipFill>
              <a:blip r:embed="rId4"/>
              <a:stretch>
                <a:fillRect l="0" t="-10143" r="0" b="-10143"/>
              </a:stretch>
            </a:blipFill>
            <a:ln w="28575" cap="rnd">
              <a:solidFill>
                <a:srgbClr val="000000"/>
              </a:solidFill>
              <a:prstDash val="solid"/>
              <a:round/>
            </a:ln>
          </p:spPr>
        </p:sp>
      </p:grpSp>
      <p:sp>
        <p:nvSpPr>
          <p:cNvPr name="TextBox 5" id="5"/>
          <p:cNvSpPr txBox="true"/>
          <p:nvPr/>
        </p:nvSpPr>
        <p:spPr>
          <a:xfrm rot="0">
            <a:off x="3381873" y="550432"/>
            <a:ext cx="11524253" cy="781050"/>
          </a:xfrm>
          <a:prstGeom prst="rect">
            <a:avLst/>
          </a:prstGeom>
        </p:spPr>
        <p:txBody>
          <a:bodyPr anchor="t" rtlCol="false" tIns="0" lIns="0" bIns="0" rIns="0">
            <a:spAutoFit/>
          </a:bodyPr>
          <a:lstStyle/>
          <a:p>
            <a:pPr algn="l" marL="0" indent="0" lvl="0">
              <a:lnSpc>
                <a:spcPts val="5700"/>
              </a:lnSpc>
              <a:spcBef>
                <a:spcPct val="0"/>
              </a:spcBef>
            </a:pPr>
            <a:r>
              <a:rPr lang="en-US" b="true" sz="6000" spc="-150">
                <a:solidFill>
                  <a:srgbClr val="000000"/>
                </a:solidFill>
                <a:latin typeface="TT Hoves Bold"/>
                <a:ea typeface="TT Hoves Bold"/>
                <a:cs typeface="TT Hoves Bold"/>
                <a:sym typeface="TT Hoves Bold"/>
              </a:rPr>
              <a:t>Perangkat Yang Dibutuhkan :</a:t>
            </a:r>
          </a:p>
        </p:txBody>
      </p:sp>
      <p:sp>
        <p:nvSpPr>
          <p:cNvPr name="TextBox 6" id="6"/>
          <p:cNvSpPr txBox="true"/>
          <p:nvPr/>
        </p:nvSpPr>
        <p:spPr>
          <a:xfrm rot="0">
            <a:off x="224956" y="1687608"/>
            <a:ext cx="9790659" cy="4327525"/>
          </a:xfrm>
          <a:prstGeom prst="rect">
            <a:avLst/>
          </a:prstGeom>
        </p:spPr>
        <p:txBody>
          <a:bodyPr anchor="t" rtlCol="false" tIns="0" lIns="0" bIns="0" rIns="0">
            <a:spAutoFit/>
          </a:bodyPr>
          <a:lstStyle/>
          <a:p>
            <a:pPr algn="l">
              <a:lnSpc>
                <a:spcPts val="3800"/>
              </a:lnSpc>
            </a:pPr>
            <a:r>
              <a:rPr lang="en-US" sz="4000" spc="-100" b="true">
                <a:solidFill>
                  <a:srgbClr val="000000"/>
                </a:solidFill>
                <a:latin typeface="TT Hoves Bold"/>
                <a:ea typeface="TT Hoves Bold"/>
                <a:cs typeface="TT Hoves Bold"/>
                <a:sym typeface="TT Hoves Bold"/>
              </a:rPr>
              <a:t>Perangkat Keras :</a:t>
            </a:r>
          </a:p>
          <a:p>
            <a:pPr algn="l">
              <a:lnSpc>
                <a:spcPts val="3800"/>
              </a:lnSpc>
            </a:pPr>
          </a:p>
          <a:p>
            <a:pPr algn="l" marL="863601" indent="-431801" lvl="1">
              <a:lnSpc>
                <a:spcPts val="3800"/>
              </a:lnSpc>
              <a:buFont typeface="Arial"/>
              <a:buChar char="•"/>
            </a:pPr>
            <a:r>
              <a:rPr lang="en-US" b="true" sz="4000" spc="-100">
                <a:solidFill>
                  <a:srgbClr val="000000"/>
                </a:solidFill>
                <a:latin typeface="TT Hoves Bold"/>
                <a:ea typeface="TT Hoves Bold"/>
                <a:cs typeface="TT Hoves Bold"/>
                <a:sym typeface="TT Hoves Bold"/>
              </a:rPr>
              <a:t>ESP32             : Kendali utama system.</a:t>
            </a:r>
          </a:p>
          <a:p>
            <a:pPr algn="l" marL="863601" indent="-431801" lvl="1">
              <a:lnSpc>
                <a:spcPts val="3800"/>
              </a:lnSpc>
              <a:buFont typeface="Arial"/>
              <a:buChar char="•"/>
            </a:pPr>
            <a:r>
              <a:rPr lang="en-US" b="true" sz="4000" spc="-100">
                <a:solidFill>
                  <a:srgbClr val="000000"/>
                </a:solidFill>
                <a:latin typeface="TT Hoves Bold"/>
                <a:ea typeface="TT Hoves Bold"/>
                <a:cs typeface="TT Hoves Bold"/>
                <a:sym typeface="TT Hoves Bold"/>
              </a:rPr>
              <a:t>Motor DC       : Aktuator penyemprot.</a:t>
            </a:r>
          </a:p>
          <a:p>
            <a:pPr algn="l" marL="863601" indent="-431801" lvl="1">
              <a:lnSpc>
                <a:spcPts val="3800"/>
              </a:lnSpc>
              <a:buFont typeface="Arial"/>
              <a:buChar char="•"/>
            </a:pPr>
            <a:r>
              <a:rPr lang="en-US" b="true" sz="4000" spc="-100">
                <a:solidFill>
                  <a:srgbClr val="000000"/>
                </a:solidFill>
                <a:latin typeface="TT Hoves Bold"/>
                <a:ea typeface="TT Hoves Bold"/>
                <a:cs typeface="TT Hoves Bold"/>
                <a:sym typeface="TT Hoves Bold"/>
              </a:rPr>
              <a:t>TombolFisik   : Semprot manual.</a:t>
            </a:r>
          </a:p>
          <a:p>
            <a:pPr algn="l" marL="863601" indent="-431801" lvl="1">
              <a:lnSpc>
                <a:spcPts val="3800"/>
              </a:lnSpc>
              <a:buFont typeface="Arial"/>
              <a:buChar char="•"/>
            </a:pPr>
            <a:r>
              <a:rPr lang="en-US" b="true" sz="4000" spc="-100">
                <a:solidFill>
                  <a:srgbClr val="000000"/>
                </a:solidFill>
                <a:latin typeface="TT Hoves Bold"/>
                <a:ea typeface="TT Hoves Bold"/>
                <a:cs typeface="TT Hoves Bold"/>
                <a:sym typeface="TT Hoves Bold"/>
              </a:rPr>
              <a:t>Sensor PIR     : Deteksi gerakan.</a:t>
            </a:r>
          </a:p>
          <a:p>
            <a:pPr algn="l" marL="863601" indent="-431801" lvl="1">
              <a:lnSpc>
                <a:spcPts val="3800"/>
              </a:lnSpc>
              <a:buFont typeface="Arial"/>
              <a:buChar char="•"/>
            </a:pPr>
            <a:r>
              <a:rPr lang="en-US" b="true" sz="4000" spc="-100">
                <a:solidFill>
                  <a:srgbClr val="000000"/>
                </a:solidFill>
                <a:latin typeface="TT Hoves Bold"/>
                <a:ea typeface="TT Hoves Bold"/>
                <a:cs typeface="TT Hoves Bold"/>
                <a:sym typeface="TT Hoves Bold"/>
              </a:rPr>
              <a:t>LCD 16x2         : Tampilkan info sistem.</a:t>
            </a:r>
          </a:p>
          <a:p>
            <a:pPr algn="l" marL="863601" indent="-431801" lvl="1">
              <a:lnSpc>
                <a:spcPts val="3800"/>
              </a:lnSpc>
              <a:buFont typeface="Arial"/>
              <a:buChar char="•"/>
            </a:pPr>
            <a:r>
              <a:rPr lang="en-US" b="true" sz="4000" spc="-100">
                <a:solidFill>
                  <a:srgbClr val="000000"/>
                </a:solidFill>
                <a:latin typeface="TT Hoves Bold"/>
                <a:ea typeface="TT Hoves Bold"/>
                <a:cs typeface="TT Hoves Bold"/>
                <a:sym typeface="TT Hoves Bold"/>
              </a:rPr>
              <a:t>Buzzer &amp; LED : Indikator status.</a:t>
            </a:r>
          </a:p>
          <a:p>
            <a:pPr algn="l" marL="863601" indent="-431801" lvl="1">
              <a:lnSpc>
                <a:spcPts val="3800"/>
              </a:lnSpc>
              <a:buFont typeface="Arial"/>
              <a:buChar char="•"/>
            </a:pPr>
            <a:r>
              <a:rPr lang="en-US" b="true" sz="4000" spc="-100">
                <a:solidFill>
                  <a:srgbClr val="000000"/>
                </a:solidFill>
                <a:latin typeface="TT Hoves Bold"/>
                <a:ea typeface="TT Hoves Bold"/>
                <a:cs typeface="TT Hoves Bold"/>
                <a:sym typeface="TT Hoves Bold"/>
              </a:rPr>
              <a:t>Power Supply &amp; Bridge Motor.</a:t>
            </a:r>
          </a:p>
        </p:txBody>
      </p:sp>
      <p:sp>
        <p:nvSpPr>
          <p:cNvPr name="TextBox 7" id="7"/>
          <p:cNvSpPr txBox="true"/>
          <p:nvPr/>
        </p:nvSpPr>
        <p:spPr>
          <a:xfrm rot="0">
            <a:off x="224956" y="6538912"/>
            <a:ext cx="10821544" cy="2719388"/>
          </a:xfrm>
          <a:prstGeom prst="rect">
            <a:avLst/>
          </a:prstGeom>
        </p:spPr>
        <p:txBody>
          <a:bodyPr anchor="t" rtlCol="false" tIns="0" lIns="0" bIns="0" rIns="0">
            <a:spAutoFit/>
          </a:bodyPr>
          <a:lstStyle/>
          <a:p>
            <a:pPr algn="l">
              <a:lnSpc>
                <a:spcPts val="3800"/>
              </a:lnSpc>
            </a:pPr>
            <a:r>
              <a:rPr lang="en-US" sz="4000" spc="-100" b="true">
                <a:solidFill>
                  <a:srgbClr val="000000"/>
                </a:solidFill>
                <a:latin typeface="TT Hoves Bold"/>
                <a:ea typeface="TT Hoves Bold"/>
                <a:cs typeface="TT Hoves Bold"/>
                <a:sym typeface="TT Hoves Bold"/>
              </a:rPr>
              <a:t>Perangkat Lunak : </a:t>
            </a:r>
          </a:p>
          <a:p>
            <a:pPr algn="l" marL="863601" indent="-431801" lvl="1">
              <a:lnSpc>
                <a:spcPts val="3800"/>
              </a:lnSpc>
              <a:buFont typeface="Arial"/>
              <a:buChar char="•"/>
            </a:pPr>
            <a:r>
              <a:rPr lang="en-US" b="true" sz="4000" spc="-100">
                <a:solidFill>
                  <a:srgbClr val="000000"/>
                </a:solidFill>
                <a:latin typeface="TT Hoves Bold"/>
                <a:ea typeface="TT Hoves Bold"/>
                <a:cs typeface="TT Hoves Bold"/>
                <a:sym typeface="TT Hoves Bold"/>
              </a:rPr>
              <a:t>PlatformIO / Arduino IDE.</a:t>
            </a:r>
          </a:p>
          <a:p>
            <a:pPr algn="l" marL="863601" indent="-431801" lvl="1">
              <a:lnSpc>
                <a:spcPts val="3800"/>
              </a:lnSpc>
              <a:buFont typeface="Arial"/>
              <a:buChar char="•"/>
            </a:pPr>
            <a:r>
              <a:rPr lang="en-US" b="true" sz="4000" spc="-100">
                <a:solidFill>
                  <a:srgbClr val="000000"/>
                </a:solidFill>
                <a:latin typeface="TT Hoves Bold"/>
                <a:ea typeface="TT Hoves Bold"/>
                <a:cs typeface="TT Hoves Bold"/>
                <a:sym typeface="TT Hoves Bold"/>
              </a:rPr>
              <a:t>Aplikasi Blynk.</a:t>
            </a:r>
          </a:p>
          <a:p>
            <a:pPr algn="l" marL="755654" indent="-377827" lvl="1">
              <a:lnSpc>
                <a:spcPts val="3325"/>
              </a:lnSpc>
              <a:buFont typeface="Arial"/>
              <a:buChar char="•"/>
            </a:pPr>
            <a:r>
              <a:rPr lang="en-US" b="true" sz="3500" spc="-87">
                <a:solidFill>
                  <a:srgbClr val="000000"/>
                </a:solidFill>
                <a:latin typeface="TT Hoves Bold"/>
                <a:ea typeface="TT Hoves Bold"/>
                <a:cs typeface="TT Hoves Bold"/>
                <a:sym typeface="TT Hoves Bold"/>
              </a:rPr>
              <a:t>Library : WiFiClient.h, WiFi.h, BlynkSimpleEsp32.h, TimeLib.h, WidgetRTC.h, HTTPClient.h, Wire.h, dan LiquidCrystal_I2C.h.</a:t>
            </a:r>
          </a:p>
        </p:txBody>
      </p:sp>
      <p:grpSp>
        <p:nvGrpSpPr>
          <p:cNvPr name="Group 8" id="8"/>
          <p:cNvGrpSpPr/>
          <p:nvPr/>
        </p:nvGrpSpPr>
        <p:grpSpPr>
          <a:xfrm rot="0">
            <a:off x="16956518" y="0"/>
            <a:ext cx="1331482" cy="1331482"/>
            <a:chOff x="0" y="0"/>
            <a:chExt cx="1775309" cy="1775309"/>
          </a:xfrm>
        </p:grpSpPr>
        <p:sp>
          <p:nvSpPr>
            <p:cNvPr name="Freeform 9" id="9"/>
            <p:cNvSpPr/>
            <p:nvPr/>
          </p:nvSpPr>
          <p:spPr>
            <a:xfrm flipH="false" flipV="false" rot="0">
              <a:off x="0" y="0"/>
              <a:ext cx="1775309" cy="1775309"/>
            </a:xfrm>
            <a:custGeom>
              <a:avLst/>
              <a:gdLst/>
              <a:ahLst/>
              <a:cxnLst/>
              <a:rect r="r" b="b" t="t" l="l"/>
              <a:pathLst>
                <a:path h="1775309" w="1775309">
                  <a:moveTo>
                    <a:pt x="0" y="0"/>
                  </a:moveTo>
                  <a:lnTo>
                    <a:pt x="1775309" y="0"/>
                  </a:lnTo>
                  <a:lnTo>
                    <a:pt x="1775309" y="1775309"/>
                  </a:lnTo>
                  <a:lnTo>
                    <a:pt x="0" y="177530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0" id="10"/>
            <p:cNvGrpSpPr>
              <a:grpSpLocks noChangeAspect="true"/>
            </p:cNvGrpSpPr>
            <p:nvPr/>
          </p:nvGrpSpPr>
          <p:grpSpPr>
            <a:xfrm rot="0">
              <a:off x="18636" y="18636"/>
              <a:ext cx="1738037" cy="1738037"/>
              <a:chOff x="0" y="0"/>
              <a:chExt cx="6350000" cy="6350000"/>
            </a:xfrm>
          </p:grpSpPr>
          <p:sp>
            <p:nvSpPr>
              <p:cNvPr name="Freeform 11" id="11"/>
              <p:cNvSpPr/>
              <p:nvPr/>
            </p:nvSpPr>
            <p:spPr>
              <a:xfrm flipH="false" flipV="false" rot="0">
                <a:off x="19939" y="19939"/>
                <a:ext cx="6310122" cy="6310122"/>
              </a:xfrm>
              <a:custGeom>
                <a:avLst/>
                <a:gdLst/>
                <a:ahLst/>
                <a:cxnLst/>
                <a:rect r="r" b="b" t="t" l="l"/>
                <a:pathLst>
                  <a:path h="6310122" w="6310122">
                    <a:moveTo>
                      <a:pt x="6310122" y="3155061"/>
                    </a:moveTo>
                    <a:cubicBezTo>
                      <a:pt x="6310122" y="4897501"/>
                      <a:pt x="4897501" y="6310122"/>
                      <a:pt x="3155061" y="6310122"/>
                    </a:cubicBezTo>
                    <a:cubicBezTo>
                      <a:pt x="1412621" y="6310122"/>
                      <a:pt x="0" y="4897501"/>
                      <a:pt x="0" y="3155061"/>
                    </a:cubicBezTo>
                    <a:cubicBezTo>
                      <a:pt x="0" y="1412621"/>
                      <a:pt x="1412621" y="0"/>
                      <a:pt x="3155061" y="0"/>
                    </a:cubicBezTo>
                    <a:cubicBezTo>
                      <a:pt x="4897501" y="0"/>
                      <a:pt x="6310122" y="1412621"/>
                      <a:pt x="6310122" y="3155061"/>
                    </a:cubicBezTo>
                    <a:close/>
                  </a:path>
                </a:pathLst>
              </a:custGeom>
              <a:blipFill>
                <a:blip r:embed="rId7"/>
                <a:stretch>
                  <a:fillRect l="0" t="-204" r="0" b="-204"/>
                </a:stretch>
              </a:blipFill>
            </p:spPr>
          </p:sp>
          <p:sp>
            <p:nvSpPr>
              <p:cNvPr name="Freeform 12" id="12"/>
              <p:cNvSpPr/>
              <p:nvPr/>
            </p:nvSpPr>
            <p:spPr>
              <a:xfrm flipH="false" flipV="false" rot="0">
                <a:off x="0" y="0"/>
                <a:ext cx="6350000" cy="6350000"/>
              </a:xfrm>
              <a:custGeom>
                <a:avLst/>
                <a:gdLst/>
                <a:ahLst/>
                <a:cxnLst/>
                <a:rect r="r" b="b" t="t" l="l"/>
                <a:pathLst>
                  <a:path h="6350000" w="6350000">
                    <a:moveTo>
                      <a:pt x="6350000" y="3175000"/>
                    </a:moveTo>
                    <a:cubicBezTo>
                      <a:pt x="6350000" y="4925822"/>
                      <a:pt x="4925822" y="6350000"/>
                      <a:pt x="3175000" y="6350000"/>
                    </a:cubicBezTo>
                    <a:cubicBezTo>
                      <a:pt x="1424178" y="6350000"/>
                      <a:pt x="0" y="4925822"/>
                      <a:pt x="0" y="3175000"/>
                    </a:cubicBezTo>
                    <a:cubicBezTo>
                      <a:pt x="0" y="1424178"/>
                      <a:pt x="1424178" y="0"/>
                      <a:pt x="3175000" y="0"/>
                    </a:cubicBezTo>
                    <a:cubicBezTo>
                      <a:pt x="4925822" y="0"/>
                      <a:pt x="6350000" y="1424178"/>
                      <a:pt x="6350000" y="3175000"/>
                    </a:cubicBezTo>
                    <a:close/>
                  </a:path>
                </a:pathLst>
              </a:custGeom>
              <a:blipFill>
                <a:blip r:embed="rId8"/>
                <a:stretch>
                  <a:fillRect l="0" t="0" r="0" b="0"/>
                </a:stretch>
              </a:blipFill>
            </p:spPr>
          </p:sp>
        </p:gr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8EBED"/>
        </a:solidFill>
      </p:bgPr>
    </p:bg>
    <p:spTree>
      <p:nvGrpSpPr>
        <p:cNvPr id="1" name=""/>
        <p:cNvGrpSpPr/>
        <p:nvPr/>
      </p:nvGrpSpPr>
      <p:grpSpPr>
        <a:xfrm>
          <a:off x="0" y="0"/>
          <a:ext cx="0" cy="0"/>
          <a:chOff x="0" y="0"/>
          <a:chExt cx="0" cy="0"/>
        </a:xfrm>
      </p:grpSpPr>
      <p:sp>
        <p:nvSpPr>
          <p:cNvPr name="Freeform 2" id="2"/>
          <p:cNvSpPr/>
          <p:nvPr/>
        </p:nvSpPr>
        <p:spPr>
          <a:xfrm flipH="false" flipV="false" rot="0">
            <a:off x="9144000" y="1195967"/>
            <a:ext cx="9638332" cy="9638332"/>
          </a:xfrm>
          <a:custGeom>
            <a:avLst/>
            <a:gdLst/>
            <a:ahLst/>
            <a:cxnLst/>
            <a:rect r="r" b="b" t="t" l="l"/>
            <a:pathLst>
              <a:path h="9638332" w="9638332">
                <a:moveTo>
                  <a:pt x="0" y="0"/>
                </a:moveTo>
                <a:lnTo>
                  <a:pt x="9638332" y="0"/>
                </a:lnTo>
                <a:lnTo>
                  <a:pt x="9638332" y="9638333"/>
                </a:lnTo>
                <a:lnTo>
                  <a:pt x="0" y="96383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3" id="3"/>
          <p:cNvGrpSpPr/>
          <p:nvPr/>
        </p:nvGrpSpPr>
        <p:grpSpPr>
          <a:xfrm rot="0">
            <a:off x="11407655" y="2771967"/>
            <a:ext cx="5851645" cy="6486333"/>
            <a:chOff x="0" y="0"/>
            <a:chExt cx="733268" cy="812800"/>
          </a:xfrm>
        </p:grpSpPr>
        <p:sp>
          <p:nvSpPr>
            <p:cNvPr name="Freeform 4" id="4"/>
            <p:cNvSpPr/>
            <p:nvPr/>
          </p:nvSpPr>
          <p:spPr>
            <a:xfrm flipH="false" flipV="false" rot="0">
              <a:off x="0" y="0"/>
              <a:ext cx="733268" cy="812800"/>
            </a:xfrm>
            <a:custGeom>
              <a:avLst/>
              <a:gdLst/>
              <a:ahLst/>
              <a:cxnLst/>
              <a:rect r="r" b="b" t="t" l="l"/>
              <a:pathLst>
                <a:path h="812800" w="733268">
                  <a:moveTo>
                    <a:pt x="59536" y="0"/>
                  </a:moveTo>
                  <a:lnTo>
                    <a:pt x="673731" y="0"/>
                  </a:lnTo>
                  <a:cubicBezTo>
                    <a:pt x="706612" y="0"/>
                    <a:pt x="733268" y="26655"/>
                    <a:pt x="733268" y="59536"/>
                  </a:cubicBezTo>
                  <a:lnTo>
                    <a:pt x="733268" y="753264"/>
                  </a:lnTo>
                  <a:cubicBezTo>
                    <a:pt x="733268" y="786145"/>
                    <a:pt x="706612" y="812800"/>
                    <a:pt x="673731" y="812800"/>
                  </a:cubicBezTo>
                  <a:lnTo>
                    <a:pt x="59536" y="812800"/>
                  </a:lnTo>
                  <a:cubicBezTo>
                    <a:pt x="26655" y="812800"/>
                    <a:pt x="0" y="786145"/>
                    <a:pt x="0" y="753264"/>
                  </a:cubicBezTo>
                  <a:lnTo>
                    <a:pt x="0" y="59536"/>
                  </a:lnTo>
                  <a:cubicBezTo>
                    <a:pt x="0" y="26655"/>
                    <a:pt x="26655" y="0"/>
                    <a:pt x="59536" y="0"/>
                  </a:cubicBezTo>
                  <a:close/>
                </a:path>
              </a:pathLst>
            </a:custGeom>
            <a:blipFill>
              <a:blip r:embed="rId4"/>
              <a:stretch>
                <a:fillRect l="0" t="-10143" r="0" b="-10143"/>
              </a:stretch>
            </a:blipFill>
            <a:ln w="28575" cap="rnd">
              <a:solidFill>
                <a:srgbClr val="000000"/>
              </a:solidFill>
              <a:prstDash val="solid"/>
              <a:round/>
            </a:ln>
          </p:spPr>
        </p:sp>
      </p:grpSp>
      <p:sp>
        <p:nvSpPr>
          <p:cNvPr name="TextBox 5" id="5"/>
          <p:cNvSpPr txBox="true"/>
          <p:nvPr/>
        </p:nvSpPr>
        <p:spPr>
          <a:xfrm rot="0">
            <a:off x="571038" y="1007632"/>
            <a:ext cx="11524253" cy="781050"/>
          </a:xfrm>
          <a:prstGeom prst="rect">
            <a:avLst/>
          </a:prstGeom>
        </p:spPr>
        <p:txBody>
          <a:bodyPr anchor="t" rtlCol="false" tIns="0" lIns="0" bIns="0" rIns="0">
            <a:spAutoFit/>
          </a:bodyPr>
          <a:lstStyle/>
          <a:p>
            <a:pPr algn="l" marL="0" indent="0" lvl="0">
              <a:lnSpc>
                <a:spcPts val="5700"/>
              </a:lnSpc>
              <a:spcBef>
                <a:spcPct val="0"/>
              </a:spcBef>
            </a:pPr>
            <a:r>
              <a:rPr lang="en-US" b="true" sz="6000" spc="-150">
                <a:solidFill>
                  <a:srgbClr val="000000"/>
                </a:solidFill>
                <a:latin typeface="TT Hoves Bold"/>
                <a:ea typeface="TT Hoves Bold"/>
                <a:cs typeface="TT Hoves Bold"/>
                <a:sym typeface="TT Hoves Bold"/>
              </a:rPr>
              <a:t>Fitur Yang Dimiliki Perangkat :</a:t>
            </a:r>
          </a:p>
        </p:txBody>
      </p:sp>
      <p:sp>
        <p:nvSpPr>
          <p:cNvPr name="TextBox 6" id="6"/>
          <p:cNvSpPr txBox="true"/>
          <p:nvPr/>
        </p:nvSpPr>
        <p:spPr>
          <a:xfrm rot="0">
            <a:off x="154685" y="2482946"/>
            <a:ext cx="10633910" cy="7150101"/>
          </a:xfrm>
          <a:prstGeom prst="rect">
            <a:avLst/>
          </a:prstGeom>
        </p:spPr>
        <p:txBody>
          <a:bodyPr anchor="t" rtlCol="false" tIns="0" lIns="0" bIns="0" rIns="0">
            <a:spAutoFit/>
          </a:bodyPr>
          <a:lstStyle/>
          <a:p>
            <a:pPr algn="just" marL="755654" indent="-377827" lvl="1">
              <a:lnSpc>
                <a:spcPts val="3325"/>
              </a:lnSpc>
              <a:buFont typeface="Arial"/>
              <a:buChar char="•"/>
            </a:pPr>
            <a:r>
              <a:rPr lang="en-US" b="true" sz="3500" spc="-87">
                <a:solidFill>
                  <a:srgbClr val="000000"/>
                </a:solidFill>
                <a:latin typeface="TT Hoves Bold"/>
                <a:ea typeface="TT Hoves Bold"/>
                <a:cs typeface="TT Hoves Bold"/>
                <a:sym typeface="TT Hoves Bold"/>
              </a:rPr>
              <a:t>Memiliki dua mode yaitu : mode manual (tombol dan penjadwalan) dan mode sensor PIR.</a:t>
            </a:r>
          </a:p>
          <a:p>
            <a:pPr algn="just">
              <a:lnSpc>
                <a:spcPts val="3325"/>
              </a:lnSpc>
            </a:pPr>
          </a:p>
          <a:p>
            <a:pPr algn="just" marL="755654" indent="-377827" lvl="1">
              <a:lnSpc>
                <a:spcPts val="3325"/>
              </a:lnSpc>
              <a:buFont typeface="Arial"/>
              <a:buChar char="•"/>
            </a:pPr>
            <a:r>
              <a:rPr lang="en-US" b="true" sz="3500" spc="-87">
                <a:solidFill>
                  <a:srgbClr val="000000"/>
                </a:solidFill>
                <a:latin typeface="TT Hoves Bold"/>
                <a:ea typeface="TT Hoves Bold"/>
                <a:cs typeface="TT Hoves Bold"/>
                <a:sym typeface="TT Hoves Bold"/>
              </a:rPr>
              <a:t>Dapat berfungsi jika perangkat offline (tidak terhubung WiFi).</a:t>
            </a:r>
          </a:p>
          <a:p>
            <a:pPr algn="just">
              <a:lnSpc>
                <a:spcPts val="3325"/>
              </a:lnSpc>
            </a:pPr>
          </a:p>
          <a:p>
            <a:pPr algn="just" marL="755654" indent="-377827" lvl="1">
              <a:lnSpc>
                <a:spcPts val="3325"/>
              </a:lnSpc>
              <a:buFont typeface="Arial"/>
              <a:buChar char="•"/>
            </a:pPr>
            <a:r>
              <a:rPr lang="en-US" b="true" sz="3500" spc="-87">
                <a:solidFill>
                  <a:srgbClr val="000000"/>
                </a:solidFill>
                <a:latin typeface="TT Hoves Bold"/>
                <a:ea typeface="TT Hoves Bold"/>
                <a:cs typeface="TT Hoves Bold"/>
                <a:sym typeface="TT Hoves Bold"/>
              </a:rPr>
              <a:t>Dapat mengirim notifikasi ke smartphone melalui aplikasi telegram.</a:t>
            </a:r>
          </a:p>
          <a:p>
            <a:pPr algn="just">
              <a:lnSpc>
                <a:spcPts val="3325"/>
              </a:lnSpc>
            </a:pPr>
          </a:p>
          <a:p>
            <a:pPr algn="just" marL="755654" indent="-377827" lvl="1">
              <a:lnSpc>
                <a:spcPts val="3325"/>
              </a:lnSpc>
              <a:buFont typeface="Arial"/>
              <a:buChar char="•"/>
            </a:pPr>
            <a:r>
              <a:rPr lang="en-US" b="true" sz="3500" spc="-87">
                <a:solidFill>
                  <a:srgbClr val="000000"/>
                </a:solidFill>
                <a:latin typeface="TT Hoves Bold"/>
                <a:ea typeface="TT Hoves Bold"/>
                <a:cs typeface="TT Hoves Bold"/>
                <a:sym typeface="TT Hoves Bold"/>
              </a:rPr>
              <a:t>Dapat menyemprot manual melalui tombol fisik dan tombol pada aplikasi Blynk.</a:t>
            </a:r>
          </a:p>
          <a:p>
            <a:pPr algn="just">
              <a:lnSpc>
                <a:spcPts val="3325"/>
              </a:lnSpc>
            </a:pPr>
          </a:p>
          <a:p>
            <a:pPr algn="just" marL="755654" indent="-377827" lvl="1">
              <a:lnSpc>
                <a:spcPts val="3325"/>
              </a:lnSpc>
              <a:buFont typeface="Arial"/>
              <a:buChar char="•"/>
            </a:pPr>
            <a:r>
              <a:rPr lang="en-US" b="true" sz="3500" spc="-87">
                <a:solidFill>
                  <a:srgbClr val="000000"/>
                </a:solidFill>
                <a:latin typeface="TT Hoves Bold"/>
                <a:ea typeface="TT Hoves Bold"/>
                <a:cs typeface="TT Hoves Bold"/>
                <a:sym typeface="TT Hoves Bold"/>
              </a:rPr>
              <a:t>Dapat mengatur jadwal semprot melalui aplikasi Blynk.</a:t>
            </a:r>
          </a:p>
          <a:p>
            <a:pPr algn="just">
              <a:lnSpc>
                <a:spcPts val="3325"/>
              </a:lnSpc>
            </a:pPr>
          </a:p>
          <a:p>
            <a:pPr algn="just" marL="755654" indent="-377827" lvl="1">
              <a:lnSpc>
                <a:spcPts val="3325"/>
              </a:lnSpc>
              <a:buFont typeface="Arial"/>
              <a:buChar char="•"/>
            </a:pPr>
            <a:r>
              <a:rPr lang="en-US" b="true" sz="3500" spc="-87">
                <a:solidFill>
                  <a:srgbClr val="000000"/>
                </a:solidFill>
                <a:latin typeface="TT Hoves Bold"/>
                <a:ea typeface="TT Hoves Bold"/>
                <a:cs typeface="TT Hoves Bold"/>
                <a:sym typeface="TT Hoves Bold"/>
              </a:rPr>
              <a:t>Dapat menyemprot jika sensor PIR mendeteksi gerakan.</a:t>
            </a:r>
          </a:p>
        </p:txBody>
      </p:sp>
      <p:grpSp>
        <p:nvGrpSpPr>
          <p:cNvPr name="Group 7" id="7"/>
          <p:cNvGrpSpPr/>
          <p:nvPr/>
        </p:nvGrpSpPr>
        <p:grpSpPr>
          <a:xfrm rot="0">
            <a:off x="16956518" y="0"/>
            <a:ext cx="1331482" cy="1331482"/>
            <a:chOff x="0" y="0"/>
            <a:chExt cx="1775309" cy="1775309"/>
          </a:xfrm>
        </p:grpSpPr>
        <p:sp>
          <p:nvSpPr>
            <p:cNvPr name="Freeform 8" id="8"/>
            <p:cNvSpPr/>
            <p:nvPr/>
          </p:nvSpPr>
          <p:spPr>
            <a:xfrm flipH="false" flipV="false" rot="0">
              <a:off x="0" y="0"/>
              <a:ext cx="1775309" cy="1775309"/>
            </a:xfrm>
            <a:custGeom>
              <a:avLst/>
              <a:gdLst/>
              <a:ahLst/>
              <a:cxnLst/>
              <a:rect r="r" b="b" t="t" l="l"/>
              <a:pathLst>
                <a:path h="1775309" w="1775309">
                  <a:moveTo>
                    <a:pt x="0" y="0"/>
                  </a:moveTo>
                  <a:lnTo>
                    <a:pt x="1775309" y="0"/>
                  </a:lnTo>
                  <a:lnTo>
                    <a:pt x="1775309" y="1775309"/>
                  </a:lnTo>
                  <a:lnTo>
                    <a:pt x="0" y="177530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9" id="9"/>
            <p:cNvGrpSpPr>
              <a:grpSpLocks noChangeAspect="true"/>
            </p:cNvGrpSpPr>
            <p:nvPr/>
          </p:nvGrpSpPr>
          <p:grpSpPr>
            <a:xfrm rot="0">
              <a:off x="18636" y="18636"/>
              <a:ext cx="1738037" cy="1738037"/>
              <a:chOff x="0" y="0"/>
              <a:chExt cx="6350000" cy="6350000"/>
            </a:xfrm>
          </p:grpSpPr>
          <p:sp>
            <p:nvSpPr>
              <p:cNvPr name="Freeform 10" id="10"/>
              <p:cNvSpPr/>
              <p:nvPr/>
            </p:nvSpPr>
            <p:spPr>
              <a:xfrm flipH="false" flipV="false" rot="0">
                <a:off x="19939" y="19939"/>
                <a:ext cx="6310122" cy="6310122"/>
              </a:xfrm>
              <a:custGeom>
                <a:avLst/>
                <a:gdLst/>
                <a:ahLst/>
                <a:cxnLst/>
                <a:rect r="r" b="b" t="t" l="l"/>
                <a:pathLst>
                  <a:path h="6310122" w="6310122">
                    <a:moveTo>
                      <a:pt x="6310122" y="3155061"/>
                    </a:moveTo>
                    <a:cubicBezTo>
                      <a:pt x="6310122" y="4897501"/>
                      <a:pt x="4897501" y="6310122"/>
                      <a:pt x="3155061" y="6310122"/>
                    </a:cubicBezTo>
                    <a:cubicBezTo>
                      <a:pt x="1412621" y="6310122"/>
                      <a:pt x="0" y="4897501"/>
                      <a:pt x="0" y="3155061"/>
                    </a:cubicBezTo>
                    <a:cubicBezTo>
                      <a:pt x="0" y="1412621"/>
                      <a:pt x="1412621" y="0"/>
                      <a:pt x="3155061" y="0"/>
                    </a:cubicBezTo>
                    <a:cubicBezTo>
                      <a:pt x="4897501" y="0"/>
                      <a:pt x="6310122" y="1412621"/>
                      <a:pt x="6310122" y="3155061"/>
                    </a:cubicBezTo>
                    <a:close/>
                  </a:path>
                </a:pathLst>
              </a:custGeom>
              <a:blipFill>
                <a:blip r:embed="rId7"/>
                <a:stretch>
                  <a:fillRect l="0" t="-204" r="0" b="-204"/>
                </a:stretch>
              </a:blipFill>
            </p:spPr>
          </p:sp>
          <p:sp>
            <p:nvSpPr>
              <p:cNvPr name="Freeform 11" id="11"/>
              <p:cNvSpPr/>
              <p:nvPr/>
            </p:nvSpPr>
            <p:spPr>
              <a:xfrm flipH="false" flipV="false" rot="0">
                <a:off x="0" y="0"/>
                <a:ext cx="6350000" cy="6350000"/>
              </a:xfrm>
              <a:custGeom>
                <a:avLst/>
                <a:gdLst/>
                <a:ahLst/>
                <a:cxnLst/>
                <a:rect r="r" b="b" t="t" l="l"/>
                <a:pathLst>
                  <a:path h="6350000" w="6350000">
                    <a:moveTo>
                      <a:pt x="6350000" y="3175000"/>
                    </a:moveTo>
                    <a:cubicBezTo>
                      <a:pt x="6350000" y="4925822"/>
                      <a:pt x="4925822" y="6350000"/>
                      <a:pt x="3175000" y="6350000"/>
                    </a:cubicBezTo>
                    <a:cubicBezTo>
                      <a:pt x="1424178" y="6350000"/>
                      <a:pt x="0" y="4925822"/>
                      <a:pt x="0" y="3175000"/>
                    </a:cubicBezTo>
                    <a:cubicBezTo>
                      <a:pt x="0" y="1424178"/>
                      <a:pt x="1424178" y="0"/>
                      <a:pt x="3175000" y="0"/>
                    </a:cubicBezTo>
                    <a:cubicBezTo>
                      <a:pt x="4925822" y="0"/>
                      <a:pt x="6350000" y="1424178"/>
                      <a:pt x="6350000" y="3175000"/>
                    </a:cubicBezTo>
                    <a:close/>
                  </a:path>
                </a:pathLst>
              </a:custGeom>
              <a:blipFill>
                <a:blip r:embed="rId8"/>
                <a:stretch>
                  <a:fillRect l="0" t="0" r="0" b="0"/>
                </a:stretch>
              </a:blipFill>
            </p:spPr>
          </p:sp>
        </p:gr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A030"/>
        </a:solidFill>
      </p:bgPr>
    </p:bg>
    <p:spTree>
      <p:nvGrpSpPr>
        <p:cNvPr id="1" name=""/>
        <p:cNvGrpSpPr/>
        <p:nvPr/>
      </p:nvGrpSpPr>
      <p:grpSpPr>
        <a:xfrm>
          <a:off x="0" y="0"/>
          <a:ext cx="0" cy="0"/>
          <a:chOff x="0" y="0"/>
          <a:chExt cx="0" cy="0"/>
        </a:xfrm>
      </p:grpSpPr>
      <p:sp>
        <p:nvSpPr>
          <p:cNvPr name="Freeform 2" id="2"/>
          <p:cNvSpPr/>
          <p:nvPr/>
        </p:nvSpPr>
        <p:spPr>
          <a:xfrm flipH="false" flipV="false" rot="0">
            <a:off x="-1808290" y="-2999489"/>
            <a:ext cx="13006699" cy="13006699"/>
          </a:xfrm>
          <a:custGeom>
            <a:avLst/>
            <a:gdLst/>
            <a:ahLst/>
            <a:cxnLst/>
            <a:rect r="r" b="b" t="t" l="l"/>
            <a:pathLst>
              <a:path h="13006699" w="13006699">
                <a:moveTo>
                  <a:pt x="0" y="0"/>
                </a:moveTo>
                <a:lnTo>
                  <a:pt x="13006699" y="0"/>
                </a:lnTo>
                <a:lnTo>
                  <a:pt x="13006699" y="13006699"/>
                </a:lnTo>
                <a:lnTo>
                  <a:pt x="0" y="130066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629927" y="-2999489"/>
            <a:ext cx="13006699" cy="13006699"/>
          </a:xfrm>
          <a:custGeom>
            <a:avLst/>
            <a:gdLst/>
            <a:ahLst/>
            <a:cxnLst/>
            <a:rect r="r" b="b" t="t" l="l"/>
            <a:pathLst>
              <a:path h="13006699" w="13006699">
                <a:moveTo>
                  <a:pt x="0" y="0"/>
                </a:moveTo>
                <a:lnTo>
                  <a:pt x="13006699" y="0"/>
                </a:lnTo>
                <a:lnTo>
                  <a:pt x="13006699" y="13006699"/>
                </a:lnTo>
                <a:lnTo>
                  <a:pt x="0" y="130066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4" id="4"/>
          <p:cNvSpPr txBox="true"/>
          <p:nvPr/>
        </p:nvSpPr>
        <p:spPr>
          <a:xfrm rot="0">
            <a:off x="0" y="161925"/>
            <a:ext cx="6472263" cy="898540"/>
          </a:xfrm>
          <a:prstGeom prst="rect">
            <a:avLst/>
          </a:prstGeom>
        </p:spPr>
        <p:txBody>
          <a:bodyPr anchor="t" rtlCol="false" tIns="0" lIns="0" bIns="0" rIns="0">
            <a:spAutoFit/>
          </a:bodyPr>
          <a:lstStyle/>
          <a:p>
            <a:pPr algn="ctr" marL="0" indent="0" lvl="0">
              <a:lnSpc>
                <a:spcPts val="6650"/>
              </a:lnSpc>
              <a:spcBef>
                <a:spcPct val="0"/>
              </a:spcBef>
            </a:pPr>
            <a:r>
              <a:rPr lang="en-US" b="true" sz="7000" spc="-175">
                <a:solidFill>
                  <a:srgbClr val="000000"/>
                </a:solidFill>
                <a:latin typeface="TT Hoves Bold"/>
                <a:ea typeface="TT Hoves Bold"/>
                <a:cs typeface="TT Hoves Bold"/>
                <a:sym typeface="TT Hoves Bold"/>
              </a:rPr>
              <a:t>Hasil</a:t>
            </a:r>
            <a:r>
              <a:rPr lang="en-US" b="true" sz="7000" spc="-175" strike="noStrike" u="none">
                <a:solidFill>
                  <a:srgbClr val="000000"/>
                </a:solidFill>
                <a:latin typeface="TT Hoves Bold"/>
                <a:ea typeface="TT Hoves Bold"/>
                <a:cs typeface="TT Hoves Bold"/>
                <a:sym typeface="TT Hoves Bold"/>
              </a:rPr>
              <a:t> Project :</a:t>
            </a:r>
          </a:p>
        </p:txBody>
      </p:sp>
      <p:grpSp>
        <p:nvGrpSpPr>
          <p:cNvPr name="Group 5" id="5"/>
          <p:cNvGrpSpPr/>
          <p:nvPr/>
        </p:nvGrpSpPr>
        <p:grpSpPr>
          <a:xfrm rot="0">
            <a:off x="10400699" y="1316114"/>
            <a:ext cx="5465156" cy="5404055"/>
            <a:chOff x="0" y="0"/>
            <a:chExt cx="684837" cy="677180"/>
          </a:xfrm>
        </p:grpSpPr>
        <p:sp>
          <p:nvSpPr>
            <p:cNvPr name="Freeform 6" id="6"/>
            <p:cNvSpPr/>
            <p:nvPr/>
          </p:nvSpPr>
          <p:spPr>
            <a:xfrm flipH="false" flipV="false" rot="0">
              <a:off x="0" y="0"/>
              <a:ext cx="684837" cy="677180"/>
            </a:xfrm>
            <a:custGeom>
              <a:avLst/>
              <a:gdLst/>
              <a:ahLst/>
              <a:cxnLst/>
              <a:rect r="r" b="b" t="t" l="l"/>
              <a:pathLst>
                <a:path h="677180" w="684837">
                  <a:moveTo>
                    <a:pt x="63747" y="0"/>
                  </a:moveTo>
                  <a:lnTo>
                    <a:pt x="621090" y="0"/>
                  </a:lnTo>
                  <a:cubicBezTo>
                    <a:pt x="656296" y="0"/>
                    <a:pt x="684837" y="28540"/>
                    <a:pt x="684837" y="63747"/>
                  </a:cubicBezTo>
                  <a:lnTo>
                    <a:pt x="684837" y="613433"/>
                  </a:lnTo>
                  <a:cubicBezTo>
                    <a:pt x="684837" y="630340"/>
                    <a:pt x="678120" y="646554"/>
                    <a:pt x="666166" y="658509"/>
                  </a:cubicBezTo>
                  <a:cubicBezTo>
                    <a:pt x="654211" y="670464"/>
                    <a:pt x="637997" y="677180"/>
                    <a:pt x="621090" y="677180"/>
                  </a:cubicBezTo>
                  <a:lnTo>
                    <a:pt x="63747" y="677180"/>
                  </a:lnTo>
                  <a:cubicBezTo>
                    <a:pt x="46840" y="677180"/>
                    <a:pt x="30626" y="670464"/>
                    <a:pt x="18671" y="658509"/>
                  </a:cubicBezTo>
                  <a:cubicBezTo>
                    <a:pt x="6716" y="646554"/>
                    <a:pt x="0" y="630340"/>
                    <a:pt x="0" y="613433"/>
                  </a:cubicBezTo>
                  <a:lnTo>
                    <a:pt x="0" y="63747"/>
                  </a:lnTo>
                  <a:cubicBezTo>
                    <a:pt x="0" y="46840"/>
                    <a:pt x="6716" y="30626"/>
                    <a:pt x="18671" y="18671"/>
                  </a:cubicBezTo>
                  <a:cubicBezTo>
                    <a:pt x="30626" y="6716"/>
                    <a:pt x="46840" y="0"/>
                    <a:pt x="63747" y="0"/>
                  </a:cubicBezTo>
                  <a:close/>
                </a:path>
              </a:pathLst>
            </a:custGeom>
            <a:blipFill>
              <a:blip r:embed="rId4"/>
              <a:stretch>
                <a:fillRect l="-1434" t="0" r="-1434" b="0"/>
              </a:stretch>
            </a:blipFill>
            <a:ln w="28575" cap="rnd">
              <a:solidFill>
                <a:srgbClr val="000000"/>
              </a:solidFill>
              <a:prstDash val="solid"/>
              <a:round/>
            </a:ln>
          </p:spPr>
        </p:sp>
      </p:grpSp>
      <p:grpSp>
        <p:nvGrpSpPr>
          <p:cNvPr name="Group 7" id="7"/>
          <p:cNvGrpSpPr/>
          <p:nvPr/>
        </p:nvGrpSpPr>
        <p:grpSpPr>
          <a:xfrm rot="0">
            <a:off x="1248122" y="1316114"/>
            <a:ext cx="7126187" cy="5404055"/>
            <a:chOff x="0" y="0"/>
            <a:chExt cx="666008" cy="505059"/>
          </a:xfrm>
        </p:grpSpPr>
        <p:sp>
          <p:nvSpPr>
            <p:cNvPr name="Freeform 8" id="8"/>
            <p:cNvSpPr/>
            <p:nvPr/>
          </p:nvSpPr>
          <p:spPr>
            <a:xfrm flipH="false" flipV="false" rot="0">
              <a:off x="0" y="0"/>
              <a:ext cx="666008" cy="505059"/>
            </a:xfrm>
            <a:custGeom>
              <a:avLst/>
              <a:gdLst/>
              <a:ahLst/>
              <a:cxnLst/>
              <a:rect r="r" b="b" t="t" l="l"/>
              <a:pathLst>
                <a:path h="505059" w="666008">
                  <a:moveTo>
                    <a:pt x="48888" y="0"/>
                  </a:moveTo>
                  <a:lnTo>
                    <a:pt x="617119" y="0"/>
                  </a:lnTo>
                  <a:cubicBezTo>
                    <a:pt x="644120" y="0"/>
                    <a:pt x="666008" y="21888"/>
                    <a:pt x="666008" y="48888"/>
                  </a:cubicBezTo>
                  <a:lnTo>
                    <a:pt x="666008" y="456170"/>
                  </a:lnTo>
                  <a:cubicBezTo>
                    <a:pt x="666008" y="469136"/>
                    <a:pt x="660857" y="481571"/>
                    <a:pt x="651689" y="490739"/>
                  </a:cubicBezTo>
                  <a:cubicBezTo>
                    <a:pt x="642520" y="499908"/>
                    <a:pt x="630085" y="505059"/>
                    <a:pt x="617119" y="505059"/>
                  </a:cubicBezTo>
                  <a:lnTo>
                    <a:pt x="48888" y="505059"/>
                  </a:lnTo>
                  <a:cubicBezTo>
                    <a:pt x="35922" y="505059"/>
                    <a:pt x="23487" y="499908"/>
                    <a:pt x="14319" y="490739"/>
                  </a:cubicBezTo>
                  <a:cubicBezTo>
                    <a:pt x="5151" y="481571"/>
                    <a:pt x="0" y="469136"/>
                    <a:pt x="0" y="456170"/>
                  </a:cubicBezTo>
                  <a:lnTo>
                    <a:pt x="0" y="48888"/>
                  </a:lnTo>
                  <a:cubicBezTo>
                    <a:pt x="0" y="35922"/>
                    <a:pt x="5151" y="23487"/>
                    <a:pt x="14319" y="14319"/>
                  </a:cubicBezTo>
                  <a:cubicBezTo>
                    <a:pt x="23487" y="5151"/>
                    <a:pt x="35922" y="0"/>
                    <a:pt x="48888" y="0"/>
                  </a:cubicBezTo>
                  <a:close/>
                </a:path>
              </a:pathLst>
            </a:custGeom>
            <a:blipFill>
              <a:blip r:embed="rId5"/>
              <a:stretch>
                <a:fillRect l="-17258" t="0" r="-17258" b="0"/>
              </a:stretch>
            </a:blipFill>
            <a:ln w="28575" cap="rnd">
              <a:solidFill>
                <a:srgbClr val="000000"/>
              </a:solidFill>
              <a:prstDash val="solid"/>
              <a:round/>
            </a:ln>
          </p:spPr>
        </p:sp>
      </p:grpSp>
      <p:sp>
        <p:nvSpPr>
          <p:cNvPr name="TextBox 9" id="9"/>
          <p:cNvSpPr txBox="true"/>
          <p:nvPr/>
        </p:nvSpPr>
        <p:spPr>
          <a:xfrm rot="0">
            <a:off x="354054" y="7061544"/>
            <a:ext cx="8914323" cy="2422525"/>
          </a:xfrm>
          <a:prstGeom prst="rect">
            <a:avLst/>
          </a:prstGeom>
        </p:spPr>
        <p:txBody>
          <a:bodyPr anchor="t" rtlCol="false" tIns="0" lIns="0" bIns="0" rIns="0">
            <a:spAutoFit/>
          </a:bodyPr>
          <a:lstStyle/>
          <a:p>
            <a:pPr algn="l">
              <a:lnSpc>
                <a:spcPts val="3800"/>
              </a:lnSpc>
            </a:pPr>
            <a:r>
              <a:rPr lang="en-US" sz="4000" spc="-100" b="true">
                <a:solidFill>
                  <a:srgbClr val="000000"/>
                </a:solidFill>
                <a:latin typeface="TT Hoves Bold"/>
                <a:ea typeface="TT Hoves Bold"/>
                <a:cs typeface="TT Hoves Bold"/>
                <a:sym typeface="TT Hoves Bold"/>
              </a:rPr>
              <a:t>Sistem Berhasil Menyemprot secara :</a:t>
            </a:r>
          </a:p>
          <a:p>
            <a:pPr algn="l">
              <a:lnSpc>
                <a:spcPts val="3800"/>
              </a:lnSpc>
            </a:pPr>
          </a:p>
          <a:p>
            <a:pPr algn="l" marL="863601" indent="-431801" lvl="1">
              <a:lnSpc>
                <a:spcPts val="3800"/>
              </a:lnSpc>
              <a:buFont typeface="Arial"/>
              <a:buChar char="•"/>
            </a:pPr>
            <a:r>
              <a:rPr lang="en-US" b="true" sz="4000" spc="-100">
                <a:solidFill>
                  <a:srgbClr val="000000"/>
                </a:solidFill>
                <a:latin typeface="TT Hoves Bold"/>
                <a:ea typeface="TT Hoves Bold"/>
                <a:cs typeface="TT Hoves Bold"/>
                <a:sym typeface="TT Hoves Bold"/>
              </a:rPr>
              <a:t>Otomatis (jadwal &amp; sensor gerak).</a:t>
            </a:r>
          </a:p>
          <a:p>
            <a:pPr algn="l" marL="863601" indent="-431801" lvl="1">
              <a:lnSpc>
                <a:spcPts val="3800"/>
              </a:lnSpc>
              <a:buFont typeface="Arial"/>
              <a:buChar char="•"/>
            </a:pPr>
            <a:r>
              <a:rPr lang="en-US" b="true" sz="4000" spc="-100">
                <a:solidFill>
                  <a:srgbClr val="000000"/>
                </a:solidFill>
                <a:latin typeface="TT Hoves Bold"/>
                <a:ea typeface="TT Hoves Bold"/>
                <a:cs typeface="TT Hoves Bold"/>
                <a:sym typeface="TT Hoves Bold"/>
              </a:rPr>
              <a:t>Manual (tombol fisik &amp; aplikasi).</a:t>
            </a:r>
          </a:p>
          <a:p>
            <a:pPr algn="l" marL="863601" indent="-431801" lvl="1">
              <a:lnSpc>
                <a:spcPts val="3800"/>
              </a:lnSpc>
              <a:buFont typeface="Arial"/>
              <a:buChar char="•"/>
            </a:pPr>
            <a:r>
              <a:rPr lang="en-US" b="true" sz="4000" spc="-100">
                <a:solidFill>
                  <a:srgbClr val="000000"/>
                </a:solidFill>
                <a:latin typeface="TT Hoves Bold"/>
                <a:ea typeface="TT Hoves Bold"/>
                <a:cs typeface="TT Hoves Bold"/>
                <a:sym typeface="TT Hoves Bold"/>
              </a:rPr>
              <a:t>Notifikasi real-time berfungsi.</a:t>
            </a:r>
          </a:p>
        </p:txBody>
      </p:sp>
      <p:sp>
        <p:nvSpPr>
          <p:cNvPr name="TextBox 10" id="10"/>
          <p:cNvSpPr txBox="true"/>
          <p:nvPr/>
        </p:nvSpPr>
        <p:spPr>
          <a:xfrm rot="0">
            <a:off x="9899412" y="7061544"/>
            <a:ext cx="8035937" cy="2422525"/>
          </a:xfrm>
          <a:prstGeom prst="rect">
            <a:avLst/>
          </a:prstGeom>
        </p:spPr>
        <p:txBody>
          <a:bodyPr anchor="t" rtlCol="false" tIns="0" lIns="0" bIns="0" rIns="0">
            <a:spAutoFit/>
          </a:bodyPr>
          <a:lstStyle/>
          <a:p>
            <a:pPr algn="just">
              <a:lnSpc>
                <a:spcPts val="3800"/>
              </a:lnSpc>
            </a:pPr>
            <a:r>
              <a:rPr lang="en-US" b="true" sz="4000" spc="-100">
                <a:solidFill>
                  <a:srgbClr val="000000"/>
                </a:solidFill>
                <a:latin typeface="TT Hoves Bold"/>
                <a:ea typeface="TT Hoves Bold"/>
                <a:cs typeface="TT Hoves Bold"/>
                <a:sym typeface="TT Hoves Bold"/>
              </a:rPr>
              <a:t>Kekurangan dari perangkat :</a:t>
            </a:r>
          </a:p>
          <a:p>
            <a:pPr algn="just">
              <a:lnSpc>
                <a:spcPts val="3800"/>
              </a:lnSpc>
            </a:pPr>
          </a:p>
          <a:p>
            <a:pPr algn="just" marL="863601" indent="-431801" lvl="1">
              <a:lnSpc>
                <a:spcPts val="3800"/>
              </a:lnSpc>
              <a:buFont typeface="Arial"/>
              <a:buChar char="•"/>
            </a:pPr>
            <a:r>
              <a:rPr lang="en-US" b="true" sz="4000" spc="-100">
                <a:solidFill>
                  <a:srgbClr val="000000"/>
                </a:solidFill>
                <a:latin typeface="TT Hoves Bold"/>
                <a:ea typeface="TT Hoves Bold"/>
                <a:cs typeface="TT Hoves Bold"/>
                <a:sym typeface="TT Hoves Bold"/>
              </a:rPr>
              <a:t>B</a:t>
            </a:r>
            <a:r>
              <a:rPr lang="en-US" b="true" sz="4000" spc="-100">
                <a:solidFill>
                  <a:srgbClr val="000000"/>
                </a:solidFill>
                <a:latin typeface="TT Hoves Bold"/>
                <a:ea typeface="TT Hoves Bold"/>
                <a:cs typeface="TT Hoves Bold"/>
                <a:sym typeface="TT Hoves Bold"/>
              </a:rPr>
              <a:t>ergantung koneksi Wi-Fi.</a:t>
            </a:r>
          </a:p>
          <a:p>
            <a:pPr algn="just" marL="863601" indent="-431801" lvl="1">
              <a:lnSpc>
                <a:spcPts val="3800"/>
              </a:lnSpc>
              <a:buFont typeface="Arial"/>
              <a:buChar char="•"/>
            </a:pPr>
            <a:r>
              <a:rPr lang="en-US" b="true" sz="4000" spc="-100">
                <a:solidFill>
                  <a:srgbClr val="000000"/>
                </a:solidFill>
                <a:latin typeface="TT Hoves Bold"/>
                <a:ea typeface="TT Hoves Bold"/>
                <a:cs typeface="TT Hoves Bold"/>
                <a:sym typeface="TT Hoves Bold"/>
              </a:rPr>
              <a:t>Tidak ada pengaturan volume semprot.</a:t>
            </a:r>
          </a:p>
        </p:txBody>
      </p:sp>
      <p:grpSp>
        <p:nvGrpSpPr>
          <p:cNvPr name="Group 11" id="11"/>
          <p:cNvGrpSpPr/>
          <p:nvPr/>
        </p:nvGrpSpPr>
        <p:grpSpPr>
          <a:xfrm rot="0">
            <a:off x="16956518" y="0"/>
            <a:ext cx="1331482" cy="1331482"/>
            <a:chOff x="0" y="0"/>
            <a:chExt cx="1775309" cy="1775309"/>
          </a:xfrm>
        </p:grpSpPr>
        <p:sp>
          <p:nvSpPr>
            <p:cNvPr name="Freeform 12" id="12"/>
            <p:cNvSpPr/>
            <p:nvPr/>
          </p:nvSpPr>
          <p:spPr>
            <a:xfrm flipH="false" flipV="false" rot="0">
              <a:off x="0" y="0"/>
              <a:ext cx="1775309" cy="1775309"/>
            </a:xfrm>
            <a:custGeom>
              <a:avLst/>
              <a:gdLst/>
              <a:ahLst/>
              <a:cxnLst/>
              <a:rect r="r" b="b" t="t" l="l"/>
              <a:pathLst>
                <a:path h="1775309" w="1775309">
                  <a:moveTo>
                    <a:pt x="0" y="0"/>
                  </a:moveTo>
                  <a:lnTo>
                    <a:pt x="1775309" y="0"/>
                  </a:lnTo>
                  <a:lnTo>
                    <a:pt x="1775309" y="1775309"/>
                  </a:lnTo>
                  <a:lnTo>
                    <a:pt x="0" y="17753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3" id="13"/>
            <p:cNvGrpSpPr>
              <a:grpSpLocks noChangeAspect="true"/>
            </p:cNvGrpSpPr>
            <p:nvPr/>
          </p:nvGrpSpPr>
          <p:grpSpPr>
            <a:xfrm rot="0">
              <a:off x="18636" y="18636"/>
              <a:ext cx="1738037" cy="1738037"/>
              <a:chOff x="0" y="0"/>
              <a:chExt cx="6350000" cy="6350000"/>
            </a:xfrm>
          </p:grpSpPr>
          <p:sp>
            <p:nvSpPr>
              <p:cNvPr name="Freeform 14" id="14"/>
              <p:cNvSpPr/>
              <p:nvPr/>
            </p:nvSpPr>
            <p:spPr>
              <a:xfrm flipH="false" flipV="false" rot="0">
                <a:off x="19939" y="19939"/>
                <a:ext cx="6310122" cy="6310122"/>
              </a:xfrm>
              <a:custGeom>
                <a:avLst/>
                <a:gdLst/>
                <a:ahLst/>
                <a:cxnLst/>
                <a:rect r="r" b="b" t="t" l="l"/>
                <a:pathLst>
                  <a:path h="6310122" w="6310122">
                    <a:moveTo>
                      <a:pt x="6310122" y="3155061"/>
                    </a:moveTo>
                    <a:cubicBezTo>
                      <a:pt x="6310122" y="4897501"/>
                      <a:pt x="4897501" y="6310122"/>
                      <a:pt x="3155061" y="6310122"/>
                    </a:cubicBezTo>
                    <a:cubicBezTo>
                      <a:pt x="1412621" y="6310122"/>
                      <a:pt x="0" y="4897501"/>
                      <a:pt x="0" y="3155061"/>
                    </a:cubicBezTo>
                    <a:cubicBezTo>
                      <a:pt x="0" y="1412621"/>
                      <a:pt x="1412621" y="0"/>
                      <a:pt x="3155061" y="0"/>
                    </a:cubicBezTo>
                    <a:cubicBezTo>
                      <a:pt x="4897501" y="0"/>
                      <a:pt x="6310122" y="1412621"/>
                      <a:pt x="6310122" y="3155061"/>
                    </a:cubicBezTo>
                    <a:close/>
                  </a:path>
                </a:pathLst>
              </a:custGeom>
              <a:blipFill>
                <a:blip r:embed="rId8"/>
                <a:stretch>
                  <a:fillRect l="0" t="-204" r="0" b="-204"/>
                </a:stretch>
              </a:blipFill>
            </p:spPr>
          </p:sp>
          <p:sp>
            <p:nvSpPr>
              <p:cNvPr name="Freeform 15" id="15"/>
              <p:cNvSpPr/>
              <p:nvPr/>
            </p:nvSpPr>
            <p:spPr>
              <a:xfrm flipH="false" flipV="false" rot="0">
                <a:off x="0" y="0"/>
                <a:ext cx="6350000" cy="6350000"/>
              </a:xfrm>
              <a:custGeom>
                <a:avLst/>
                <a:gdLst/>
                <a:ahLst/>
                <a:cxnLst/>
                <a:rect r="r" b="b" t="t" l="l"/>
                <a:pathLst>
                  <a:path h="6350000" w="6350000">
                    <a:moveTo>
                      <a:pt x="6350000" y="3175000"/>
                    </a:moveTo>
                    <a:cubicBezTo>
                      <a:pt x="6350000" y="4925822"/>
                      <a:pt x="4925822" y="6350000"/>
                      <a:pt x="3175000" y="6350000"/>
                    </a:cubicBezTo>
                    <a:cubicBezTo>
                      <a:pt x="1424178" y="6350000"/>
                      <a:pt x="0" y="4925822"/>
                      <a:pt x="0" y="3175000"/>
                    </a:cubicBezTo>
                    <a:cubicBezTo>
                      <a:pt x="0" y="1424178"/>
                      <a:pt x="1424178" y="0"/>
                      <a:pt x="3175000" y="0"/>
                    </a:cubicBezTo>
                    <a:cubicBezTo>
                      <a:pt x="4925822" y="0"/>
                      <a:pt x="6350000" y="1424178"/>
                      <a:pt x="6350000" y="3175000"/>
                    </a:cubicBezTo>
                    <a:close/>
                  </a:path>
                </a:pathLst>
              </a:custGeom>
              <a:blipFill>
                <a:blip r:embed="rId9"/>
                <a:stretch>
                  <a:fillRect l="0" t="0" r="0" b="0"/>
                </a:stretch>
              </a:blipFill>
            </p:spPr>
          </p:sp>
        </p:gr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EC770"/>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368446" y="1852051"/>
            <a:ext cx="8548661" cy="6263837"/>
          </a:xfrm>
          <a:custGeom>
            <a:avLst/>
            <a:gdLst/>
            <a:ahLst/>
            <a:cxnLst/>
            <a:rect r="r" b="b" t="t" l="l"/>
            <a:pathLst>
              <a:path h="6263837" w="8548661">
                <a:moveTo>
                  <a:pt x="0" y="0"/>
                </a:moveTo>
                <a:lnTo>
                  <a:pt x="8548661" y="0"/>
                </a:lnTo>
                <a:lnTo>
                  <a:pt x="8548661" y="6263837"/>
                </a:lnTo>
                <a:lnTo>
                  <a:pt x="0" y="62638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5400000">
            <a:off x="6914645" y="-1038618"/>
            <a:ext cx="8229600" cy="11726114"/>
          </a:xfrm>
          <a:custGeom>
            <a:avLst/>
            <a:gdLst/>
            <a:ahLst/>
            <a:cxnLst/>
            <a:rect r="r" b="b" t="t" l="l"/>
            <a:pathLst>
              <a:path h="11726114" w="8229600">
                <a:moveTo>
                  <a:pt x="0" y="0"/>
                </a:moveTo>
                <a:lnTo>
                  <a:pt x="8229600" y="0"/>
                </a:lnTo>
                <a:lnTo>
                  <a:pt x="8229600" y="11726114"/>
                </a:lnTo>
                <a:lnTo>
                  <a:pt x="0" y="117261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TextBox 4" id="4"/>
          <p:cNvSpPr txBox="true"/>
          <p:nvPr/>
        </p:nvSpPr>
        <p:spPr>
          <a:xfrm rot="0">
            <a:off x="4665108" y="1190625"/>
            <a:ext cx="8957783" cy="898554"/>
          </a:xfrm>
          <a:prstGeom prst="rect">
            <a:avLst/>
          </a:prstGeom>
        </p:spPr>
        <p:txBody>
          <a:bodyPr anchor="t" rtlCol="false" tIns="0" lIns="0" bIns="0" rIns="0">
            <a:spAutoFit/>
          </a:bodyPr>
          <a:lstStyle/>
          <a:p>
            <a:pPr algn="ctr" marL="0" indent="0" lvl="0">
              <a:lnSpc>
                <a:spcPts val="6650"/>
              </a:lnSpc>
              <a:spcBef>
                <a:spcPct val="0"/>
              </a:spcBef>
            </a:pPr>
            <a:r>
              <a:rPr lang="en-US" b="true" sz="7000" spc="-175">
                <a:solidFill>
                  <a:srgbClr val="000000"/>
                </a:solidFill>
                <a:latin typeface="TT Hoves Bold"/>
                <a:ea typeface="TT Hoves Bold"/>
                <a:cs typeface="TT Hoves Bold"/>
                <a:sym typeface="TT Hoves Bold"/>
              </a:rPr>
              <a:t>KESIMPULAN</a:t>
            </a:r>
          </a:p>
        </p:txBody>
      </p:sp>
      <p:sp>
        <p:nvSpPr>
          <p:cNvPr name="TextBox 5" id="5"/>
          <p:cNvSpPr txBox="true"/>
          <p:nvPr/>
        </p:nvSpPr>
        <p:spPr>
          <a:xfrm rot="0">
            <a:off x="384135" y="2938637"/>
            <a:ext cx="17519730" cy="6708775"/>
          </a:xfrm>
          <a:prstGeom prst="rect">
            <a:avLst/>
          </a:prstGeom>
        </p:spPr>
        <p:txBody>
          <a:bodyPr anchor="t" rtlCol="false" tIns="0" lIns="0" bIns="0" rIns="0">
            <a:spAutoFit/>
          </a:bodyPr>
          <a:lstStyle/>
          <a:p>
            <a:pPr algn="just">
              <a:lnSpc>
                <a:spcPts val="3800"/>
              </a:lnSpc>
            </a:pPr>
            <a:r>
              <a:rPr lang="en-US" b="true" sz="4000" spc="-100">
                <a:solidFill>
                  <a:srgbClr val="000000"/>
                </a:solidFill>
                <a:latin typeface="TT Hoves Bold"/>
                <a:ea typeface="TT Hoves Bold"/>
                <a:cs typeface="TT Hoves Bold"/>
                <a:sym typeface="TT Hoves Bold"/>
              </a:rPr>
              <a:t> Proyek Smart Air Freshener berbasis IoT berhasil diimplementasikan menggunakan mikrokontroler ESP32 yang terhubung dengan sensor PIR, tombol fisik, buzzer, led, serta motor penyemprot.</a:t>
            </a:r>
          </a:p>
          <a:p>
            <a:pPr algn="just">
              <a:lnSpc>
                <a:spcPts val="3800"/>
              </a:lnSpc>
            </a:pPr>
          </a:p>
          <a:p>
            <a:pPr algn="just">
              <a:lnSpc>
                <a:spcPts val="3800"/>
              </a:lnSpc>
            </a:pPr>
            <a:r>
              <a:rPr lang="en-US" b="true" sz="4000" spc="-100">
                <a:solidFill>
                  <a:srgbClr val="000000"/>
                </a:solidFill>
                <a:latin typeface="TT Hoves Bold"/>
                <a:ea typeface="TT Hoves Bold"/>
                <a:cs typeface="TT Hoves Bold"/>
                <a:sym typeface="TT Hoves Bold"/>
              </a:rPr>
              <a:t>Sistem ini mampu melakukan penyemprotan secara otomatis berdasarkan jadwal, sensor PIR, maupun manual melalui tombol fisik dan aplikasi Blynk. Selain itu, alat juga dapat mengirim notifikasi ke smartphone melalui aplikasi telegram saat perangkat melakukan penyemprotan, sehingga memudahkan pengguna dalam pengendalian jarak jauh.</a:t>
            </a:r>
          </a:p>
          <a:p>
            <a:pPr algn="just">
              <a:lnSpc>
                <a:spcPts val="3800"/>
              </a:lnSpc>
            </a:pPr>
          </a:p>
          <a:p>
            <a:pPr algn="just" marL="0" indent="0" lvl="0">
              <a:lnSpc>
                <a:spcPts val="3800"/>
              </a:lnSpc>
              <a:spcBef>
                <a:spcPct val="0"/>
              </a:spcBef>
            </a:pPr>
            <a:r>
              <a:rPr lang="en-US" b="true" sz="4000" spc="-100">
                <a:solidFill>
                  <a:srgbClr val="000000"/>
                </a:solidFill>
                <a:latin typeface="TT Hoves Bold"/>
                <a:ea typeface="TT Hoves Bold"/>
                <a:cs typeface="TT Hoves Bold"/>
                <a:sym typeface="TT Hoves Bold"/>
              </a:rPr>
              <a:t>Dengan dukungan teknologi Internet of Things, alat ini mampu memberikan kontrol jarak jauh secara real-time, dan secara keseluruhan telah berjalan sesuai tujuan sebagai alat penyemprot ruangan otomatis yang efisien, fleksibel, dan modern.</a:t>
            </a:r>
          </a:p>
        </p:txBody>
      </p:sp>
      <p:grpSp>
        <p:nvGrpSpPr>
          <p:cNvPr name="Group 6" id="6"/>
          <p:cNvGrpSpPr/>
          <p:nvPr/>
        </p:nvGrpSpPr>
        <p:grpSpPr>
          <a:xfrm rot="0">
            <a:off x="16956518" y="0"/>
            <a:ext cx="1331482" cy="1331482"/>
            <a:chOff x="0" y="0"/>
            <a:chExt cx="1775309" cy="1775309"/>
          </a:xfrm>
        </p:grpSpPr>
        <p:sp>
          <p:nvSpPr>
            <p:cNvPr name="Freeform 7" id="7"/>
            <p:cNvSpPr/>
            <p:nvPr/>
          </p:nvSpPr>
          <p:spPr>
            <a:xfrm flipH="false" flipV="false" rot="0">
              <a:off x="0" y="0"/>
              <a:ext cx="1775309" cy="1775309"/>
            </a:xfrm>
            <a:custGeom>
              <a:avLst/>
              <a:gdLst/>
              <a:ahLst/>
              <a:cxnLst/>
              <a:rect r="r" b="b" t="t" l="l"/>
              <a:pathLst>
                <a:path h="1775309" w="1775309">
                  <a:moveTo>
                    <a:pt x="0" y="0"/>
                  </a:moveTo>
                  <a:lnTo>
                    <a:pt x="1775309" y="0"/>
                  </a:lnTo>
                  <a:lnTo>
                    <a:pt x="1775309" y="1775309"/>
                  </a:lnTo>
                  <a:lnTo>
                    <a:pt x="0" y="17753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a:grpSpLocks noChangeAspect="true"/>
            </p:cNvGrpSpPr>
            <p:nvPr/>
          </p:nvGrpSpPr>
          <p:grpSpPr>
            <a:xfrm rot="0">
              <a:off x="18636" y="18636"/>
              <a:ext cx="1738037" cy="1738037"/>
              <a:chOff x="0" y="0"/>
              <a:chExt cx="6350000" cy="6350000"/>
            </a:xfrm>
          </p:grpSpPr>
          <p:sp>
            <p:nvSpPr>
              <p:cNvPr name="Freeform 9" id="9"/>
              <p:cNvSpPr/>
              <p:nvPr/>
            </p:nvSpPr>
            <p:spPr>
              <a:xfrm flipH="false" flipV="false" rot="0">
                <a:off x="19939" y="19939"/>
                <a:ext cx="6310122" cy="6310122"/>
              </a:xfrm>
              <a:custGeom>
                <a:avLst/>
                <a:gdLst/>
                <a:ahLst/>
                <a:cxnLst/>
                <a:rect r="r" b="b" t="t" l="l"/>
                <a:pathLst>
                  <a:path h="6310122" w="6310122">
                    <a:moveTo>
                      <a:pt x="6310122" y="3155061"/>
                    </a:moveTo>
                    <a:cubicBezTo>
                      <a:pt x="6310122" y="4897501"/>
                      <a:pt x="4897501" y="6310122"/>
                      <a:pt x="3155061" y="6310122"/>
                    </a:cubicBezTo>
                    <a:cubicBezTo>
                      <a:pt x="1412621" y="6310122"/>
                      <a:pt x="0" y="4897501"/>
                      <a:pt x="0" y="3155061"/>
                    </a:cubicBezTo>
                    <a:cubicBezTo>
                      <a:pt x="0" y="1412621"/>
                      <a:pt x="1412621" y="0"/>
                      <a:pt x="3155061" y="0"/>
                    </a:cubicBezTo>
                    <a:cubicBezTo>
                      <a:pt x="4897501" y="0"/>
                      <a:pt x="6310122" y="1412621"/>
                      <a:pt x="6310122" y="3155061"/>
                    </a:cubicBezTo>
                    <a:close/>
                  </a:path>
                </a:pathLst>
              </a:custGeom>
              <a:blipFill>
                <a:blip r:embed="rId8"/>
                <a:stretch>
                  <a:fillRect l="0" t="-204" r="0" b="-204"/>
                </a:stretch>
              </a:blipFill>
            </p:spPr>
          </p:sp>
          <p:sp>
            <p:nvSpPr>
              <p:cNvPr name="Freeform 10" id="10"/>
              <p:cNvSpPr/>
              <p:nvPr/>
            </p:nvSpPr>
            <p:spPr>
              <a:xfrm flipH="false" flipV="false" rot="0">
                <a:off x="0" y="0"/>
                <a:ext cx="6350000" cy="6350000"/>
              </a:xfrm>
              <a:custGeom>
                <a:avLst/>
                <a:gdLst/>
                <a:ahLst/>
                <a:cxnLst/>
                <a:rect r="r" b="b" t="t" l="l"/>
                <a:pathLst>
                  <a:path h="6350000" w="6350000">
                    <a:moveTo>
                      <a:pt x="6350000" y="3175000"/>
                    </a:moveTo>
                    <a:cubicBezTo>
                      <a:pt x="6350000" y="4925822"/>
                      <a:pt x="4925822" y="6350000"/>
                      <a:pt x="3175000" y="6350000"/>
                    </a:cubicBezTo>
                    <a:cubicBezTo>
                      <a:pt x="1424178" y="6350000"/>
                      <a:pt x="0" y="4925822"/>
                      <a:pt x="0" y="3175000"/>
                    </a:cubicBezTo>
                    <a:cubicBezTo>
                      <a:pt x="0" y="1424178"/>
                      <a:pt x="1424178" y="0"/>
                      <a:pt x="3175000" y="0"/>
                    </a:cubicBezTo>
                    <a:cubicBezTo>
                      <a:pt x="4925822" y="0"/>
                      <a:pt x="6350000" y="1424178"/>
                      <a:pt x="6350000" y="3175000"/>
                    </a:cubicBezTo>
                    <a:close/>
                  </a:path>
                </a:pathLst>
              </a:custGeom>
              <a:blipFill>
                <a:blip r:embed="rId9"/>
                <a:stretch>
                  <a:fillRect l="0" t="0" r="0" b="0"/>
                </a:stretch>
              </a:blipFill>
            </p:spPr>
          </p:sp>
        </p:gr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8EBED"/>
        </a:solidFill>
      </p:bgPr>
    </p:bg>
    <p:spTree>
      <p:nvGrpSpPr>
        <p:cNvPr id="1" name=""/>
        <p:cNvGrpSpPr/>
        <p:nvPr/>
      </p:nvGrpSpPr>
      <p:grpSpPr>
        <a:xfrm>
          <a:off x="0" y="0"/>
          <a:ext cx="0" cy="0"/>
          <a:chOff x="0" y="0"/>
          <a:chExt cx="0" cy="0"/>
        </a:xfrm>
      </p:grpSpPr>
      <p:sp>
        <p:nvSpPr>
          <p:cNvPr name="Freeform 2" id="2"/>
          <p:cNvSpPr/>
          <p:nvPr/>
        </p:nvSpPr>
        <p:spPr>
          <a:xfrm flipH="false" flipV="false" rot="0">
            <a:off x="1265110" y="2762079"/>
            <a:ext cx="7149570" cy="7149570"/>
          </a:xfrm>
          <a:custGeom>
            <a:avLst/>
            <a:gdLst/>
            <a:ahLst/>
            <a:cxnLst/>
            <a:rect r="r" b="b" t="t" l="l"/>
            <a:pathLst>
              <a:path h="7149570" w="7149570">
                <a:moveTo>
                  <a:pt x="0" y="0"/>
                </a:moveTo>
                <a:lnTo>
                  <a:pt x="7149570" y="0"/>
                </a:lnTo>
                <a:lnTo>
                  <a:pt x="7149570" y="7149570"/>
                </a:lnTo>
                <a:lnTo>
                  <a:pt x="0" y="7149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3" id="3"/>
          <p:cNvGrpSpPr/>
          <p:nvPr/>
        </p:nvGrpSpPr>
        <p:grpSpPr>
          <a:xfrm rot="0">
            <a:off x="2101256" y="3415428"/>
            <a:ext cx="5761721" cy="5842872"/>
            <a:chOff x="0" y="0"/>
            <a:chExt cx="801511" cy="812800"/>
          </a:xfrm>
        </p:grpSpPr>
        <p:sp>
          <p:nvSpPr>
            <p:cNvPr name="Freeform 4" id="4"/>
            <p:cNvSpPr/>
            <p:nvPr/>
          </p:nvSpPr>
          <p:spPr>
            <a:xfrm flipH="false" flipV="false" rot="0">
              <a:off x="0" y="0"/>
              <a:ext cx="801511" cy="812800"/>
            </a:xfrm>
            <a:custGeom>
              <a:avLst/>
              <a:gdLst/>
              <a:ahLst/>
              <a:cxnLst/>
              <a:rect r="r" b="b" t="t" l="l"/>
              <a:pathLst>
                <a:path h="812800" w="801511">
                  <a:moveTo>
                    <a:pt x="60466" y="0"/>
                  </a:moveTo>
                  <a:lnTo>
                    <a:pt x="741045" y="0"/>
                  </a:lnTo>
                  <a:cubicBezTo>
                    <a:pt x="757082" y="0"/>
                    <a:pt x="772462" y="6370"/>
                    <a:pt x="783801" y="17710"/>
                  </a:cubicBezTo>
                  <a:cubicBezTo>
                    <a:pt x="795141" y="29050"/>
                    <a:pt x="801511" y="44429"/>
                    <a:pt x="801511" y="60466"/>
                  </a:cubicBezTo>
                  <a:lnTo>
                    <a:pt x="801511" y="752334"/>
                  </a:lnTo>
                  <a:cubicBezTo>
                    <a:pt x="801511" y="785729"/>
                    <a:pt x="774440" y="812800"/>
                    <a:pt x="741045" y="812800"/>
                  </a:cubicBezTo>
                  <a:lnTo>
                    <a:pt x="60466" y="812800"/>
                  </a:lnTo>
                  <a:cubicBezTo>
                    <a:pt x="27071" y="812800"/>
                    <a:pt x="0" y="785729"/>
                    <a:pt x="0" y="752334"/>
                  </a:cubicBezTo>
                  <a:lnTo>
                    <a:pt x="0" y="60466"/>
                  </a:lnTo>
                  <a:cubicBezTo>
                    <a:pt x="0" y="27071"/>
                    <a:pt x="27071" y="0"/>
                    <a:pt x="60466" y="0"/>
                  </a:cubicBezTo>
                  <a:close/>
                </a:path>
              </a:pathLst>
            </a:custGeom>
            <a:blipFill>
              <a:blip r:embed="rId4"/>
              <a:stretch>
                <a:fillRect l="-704" t="0" r="-704" b="0"/>
              </a:stretch>
            </a:blipFill>
            <a:ln w="28575" cap="rnd">
              <a:solidFill>
                <a:srgbClr val="000000"/>
              </a:solidFill>
              <a:prstDash val="solid"/>
              <a:round/>
            </a:ln>
          </p:spPr>
        </p:sp>
      </p:grpSp>
      <p:sp>
        <p:nvSpPr>
          <p:cNvPr name="TextBox 5" id="5"/>
          <p:cNvSpPr txBox="true"/>
          <p:nvPr/>
        </p:nvSpPr>
        <p:spPr>
          <a:xfrm rot="0">
            <a:off x="629585" y="1257129"/>
            <a:ext cx="8705064" cy="1504950"/>
          </a:xfrm>
          <a:prstGeom prst="rect">
            <a:avLst/>
          </a:prstGeom>
        </p:spPr>
        <p:txBody>
          <a:bodyPr anchor="t" rtlCol="false" tIns="0" lIns="0" bIns="0" rIns="0">
            <a:spAutoFit/>
          </a:bodyPr>
          <a:lstStyle/>
          <a:p>
            <a:pPr algn="ctr">
              <a:lnSpc>
                <a:spcPts val="5700"/>
              </a:lnSpc>
            </a:pPr>
            <a:r>
              <a:rPr lang="en-US" b="true" sz="6000" spc="-150">
                <a:solidFill>
                  <a:srgbClr val="000000"/>
                </a:solidFill>
                <a:latin typeface="TT Hoves Bold"/>
                <a:ea typeface="TT Hoves Bold"/>
                <a:cs typeface="TT Hoves Bold"/>
                <a:sym typeface="TT Hoves Bold"/>
              </a:rPr>
              <a:t>Demonstrasi </a:t>
            </a:r>
          </a:p>
          <a:p>
            <a:pPr algn="ctr" marL="0" indent="0" lvl="0">
              <a:lnSpc>
                <a:spcPts val="5700"/>
              </a:lnSpc>
              <a:spcBef>
                <a:spcPct val="0"/>
              </a:spcBef>
            </a:pPr>
            <a:r>
              <a:rPr lang="en-US" b="true" sz="6000" spc="-150">
                <a:solidFill>
                  <a:srgbClr val="000000"/>
                </a:solidFill>
                <a:latin typeface="TT Hoves Bold"/>
                <a:ea typeface="TT Hoves Bold"/>
                <a:cs typeface="TT Hoves Bold"/>
                <a:sym typeface="TT Hoves Bold"/>
              </a:rPr>
              <a:t>Perangkat</a:t>
            </a:r>
          </a:p>
        </p:txBody>
      </p:sp>
      <p:grpSp>
        <p:nvGrpSpPr>
          <p:cNvPr name="Group 6" id="6"/>
          <p:cNvGrpSpPr/>
          <p:nvPr/>
        </p:nvGrpSpPr>
        <p:grpSpPr>
          <a:xfrm rot="0">
            <a:off x="8687239" y="1028700"/>
            <a:ext cx="8115300" cy="8229600"/>
            <a:chOff x="0" y="0"/>
            <a:chExt cx="801511" cy="812800"/>
          </a:xfrm>
        </p:grpSpPr>
        <p:sp>
          <p:nvSpPr>
            <p:cNvPr name="Freeform 7" id="7"/>
            <p:cNvSpPr/>
            <p:nvPr/>
          </p:nvSpPr>
          <p:spPr>
            <a:xfrm flipH="false" flipV="false" rot="0">
              <a:off x="0" y="0"/>
              <a:ext cx="801511" cy="812800"/>
            </a:xfrm>
            <a:custGeom>
              <a:avLst/>
              <a:gdLst/>
              <a:ahLst/>
              <a:cxnLst/>
              <a:rect r="r" b="b" t="t" l="l"/>
              <a:pathLst>
                <a:path h="812800" w="801511">
                  <a:moveTo>
                    <a:pt x="42930" y="0"/>
                  </a:moveTo>
                  <a:lnTo>
                    <a:pt x="758582" y="0"/>
                  </a:lnTo>
                  <a:cubicBezTo>
                    <a:pt x="769967" y="0"/>
                    <a:pt x="780886" y="4523"/>
                    <a:pt x="788937" y="12574"/>
                  </a:cubicBezTo>
                  <a:cubicBezTo>
                    <a:pt x="796988" y="20625"/>
                    <a:pt x="801511" y="31544"/>
                    <a:pt x="801511" y="42930"/>
                  </a:cubicBezTo>
                  <a:lnTo>
                    <a:pt x="801511" y="769870"/>
                  </a:lnTo>
                  <a:cubicBezTo>
                    <a:pt x="801511" y="793580"/>
                    <a:pt x="782291" y="812800"/>
                    <a:pt x="758582" y="812800"/>
                  </a:cubicBezTo>
                  <a:lnTo>
                    <a:pt x="42930" y="812800"/>
                  </a:lnTo>
                  <a:cubicBezTo>
                    <a:pt x="31544" y="812800"/>
                    <a:pt x="20625" y="808277"/>
                    <a:pt x="12574" y="800226"/>
                  </a:cubicBezTo>
                  <a:cubicBezTo>
                    <a:pt x="4523" y="792175"/>
                    <a:pt x="0" y="781256"/>
                    <a:pt x="0" y="769870"/>
                  </a:cubicBezTo>
                  <a:lnTo>
                    <a:pt x="0" y="42930"/>
                  </a:lnTo>
                  <a:cubicBezTo>
                    <a:pt x="0" y="31544"/>
                    <a:pt x="4523" y="20625"/>
                    <a:pt x="12574" y="12574"/>
                  </a:cubicBezTo>
                  <a:cubicBezTo>
                    <a:pt x="20625" y="4523"/>
                    <a:pt x="31544" y="0"/>
                    <a:pt x="42930" y="0"/>
                  </a:cubicBezTo>
                  <a:close/>
                </a:path>
              </a:pathLst>
            </a:custGeom>
            <a:blipFill>
              <a:blip r:embed="rId5"/>
              <a:stretch>
                <a:fillRect l="-2816" t="0" r="-2816" b="0"/>
              </a:stretch>
            </a:blipFill>
            <a:ln w="28575" cap="rnd">
              <a:solidFill>
                <a:srgbClr val="000000"/>
              </a:solidFill>
              <a:prstDash val="solid"/>
              <a:round/>
            </a:ln>
          </p:spPr>
        </p:sp>
      </p:grpSp>
      <p:grpSp>
        <p:nvGrpSpPr>
          <p:cNvPr name="Group 8" id="8"/>
          <p:cNvGrpSpPr/>
          <p:nvPr/>
        </p:nvGrpSpPr>
        <p:grpSpPr>
          <a:xfrm rot="0">
            <a:off x="0" y="0"/>
            <a:ext cx="1331482" cy="1331482"/>
            <a:chOff x="0" y="0"/>
            <a:chExt cx="1775309" cy="1775309"/>
          </a:xfrm>
        </p:grpSpPr>
        <p:sp>
          <p:nvSpPr>
            <p:cNvPr name="Freeform 9" id="9"/>
            <p:cNvSpPr/>
            <p:nvPr/>
          </p:nvSpPr>
          <p:spPr>
            <a:xfrm flipH="false" flipV="false" rot="0">
              <a:off x="0" y="0"/>
              <a:ext cx="1775309" cy="1775309"/>
            </a:xfrm>
            <a:custGeom>
              <a:avLst/>
              <a:gdLst/>
              <a:ahLst/>
              <a:cxnLst/>
              <a:rect r="r" b="b" t="t" l="l"/>
              <a:pathLst>
                <a:path h="1775309" w="1775309">
                  <a:moveTo>
                    <a:pt x="0" y="0"/>
                  </a:moveTo>
                  <a:lnTo>
                    <a:pt x="1775309" y="0"/>
                  </a:lnTo>
                  <a:lnTo>
                    <a:pt x="1775309" y="1775309"/>
                  </a:lnTo>
                  <a:lnTo>
                    <a:pt x="0" y="17753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0" id="10"/>
            <p:cNvGrpSpPr>
              <a:grpSpLocks noChangeAspect="true"/>
            </p:cNvGrpSpPr>
            <p:nvPr/>
          </p:nvGrpSpPr>
          <p:grpSpPr>
            <a:xfrm rot="0">
              <a:off x="18636" y="18636"/>
              <a:ext cx="1738037" cy="1738037"/>
              <a:chOff x="0" y="0"/>
              <a:chExt cx="6350000" cy="6350000"/>
            </a:xfrm>
          </p:grpSpPr>
          <p:sp>
            <p:nvSpPr>
              <p:cNvPr name="Freeform 11" id="11"/>
              <p:cNvSpPr/>
              <p:nvPr/>
            </p:nvSpPr>
            <p:spPr>
              <a:xfrm flipH="false" flipV="false" rot="0">
                <a:off x="19939" y="19939"/>
                <a:ext cx="6310122" cy="6310122"/>
              </a:xfrm>
              <a:custGeom>
                <a:avLst/>
                <a:gdLst/>
                <a:ahLst/>
                <a:cxnLst/>
                <a:rect r="r" b="b" t="t" l="l"/>
                <a:pathLst>
                  <a:path h="6310122" w="6310122">
                    <a:moveTo>
                      <a:pt x="6310122" y="3155061"/>
                    </a:moveTo>
                    <a:cubicBezTo>
                      <a:pt x="6310122" y="4897501"/>
                      <a:pt x="4897501" y="6310122"/>
                      <a:pt x="3155061" y="6310122"/>
                    </a:cubicBezTo>
                    <a:cubicBezTo>
                      <a:pt x="1412621" y="6310122"/>
                      <a:pt x="0" y="4897501"/>
                      <a:pt x="0" y="3155061"/>
                    </a:cubicBezTo>
                    <a:cubicBezTo>
                      <a:pt x="0" y="1412621"/>
                      <a:pt x="1412621" y="0"/>
                      <a:pt x="3155061" y="0"/>
                    </a:cubicBezTo>
                    <a:cubicBezTo>
                      <a:pt x="4897501" y="0"/>
                      <a:pt x="6310122" y="1412621"/>
                      <a:pt x="6310122" y="3155061"/>
                    </a:cubicBezTo>
                    <a:close/>
                  </a:path>
                </a:pathLst>
              </a:custGeom>
              <a:blipFill>
                <a:blip r:embed="rId8"/>
                <a:stretch>
                  <a:fillRect l="0" t="-204" r="0" b="-204"/>
                </a:stretch>
              </a:blipFill>
            </p:spPr>
          </p:sp>
          <p:sp>
            <p:nvSpPr>
              <p:cNvPr name="Freeform 12" id="12"/>
              <p:cNvSpPr/>
              <p:nvPr/>
            </p:nvSpPr>
            <p:spPr>
              <a:xfrm flipH="false" flipV="false" rot="0">
                <a:off x="0" y="0"/>
                <a:ext cx="6350000" cy="6350000"/>
              </a:xfrm>
              <a:custGeom>
                <a:avLst/>
                <a:gdLst/>
                <a:ahLst/>
                <a:cxnLst/>
                <a:rect r="r" b="b" t="t" l="l"/>
                <a:pathLst>
                  <a:path h="6350000" w="6350000">
                    <a:moveTo>
                      <a:pt x="6350000" y="3175000"/>
                    </a:moveTo>
                    <a:cubicBezTo>
                      <a:pt x="6350000" y="4925822"/>
                      <a:pt x="4925822" y="6350000"/>
                      <a:pt x="3175000" y="6350000"/>
                    </a:cubicBezTo>
                    <a:cubicBezTo>
                      <a:pt x="1424178" y="6350000"/>
                      <a:pt x="0" y="4925822"/>
                      <a:pt x="0" y="3175000"/>
                    </a:cubicBezTo>
                    <a:cubicBezTo>
                      <a:pt x="0" y="1424178"/>
                      <a:pt x="1424178" y="0"/>
                      <a:pt x="3175000" y="0"/>
                    </a:cubicBezTo>
                    <a:cubicBezTo>
                      <a:pt x="4925822" y="0"/>
                      <a:pt x="6350000" y="1424178"/>
                      <a:pt x="6350000" y="3175000"/>
                    </a:cubicBezTo>
                    <a:close/>
                  </a:path>
                </a:pathLst>
              </a:custGeom>
              <a:blipFill>
                <a:blip r:embed="rId9"/>
                <a:stretch>
                  <a:fillRect l="0" t="0" r="0" b="0"/>
                </a:stretch>
              </a:blipFill>
            </p:spPr>
          </p:sp>
        </p:gr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DAGrT7VM294</dc:identifier>
  <dcterms:modified xsi:type="dcterms:W3CDTF">2011-08-01T06:04:30Z</dcterms:modified>
  <cp:revision>1</cp:revision>
  <dc:title>Smart Air Freshener Presentation</dc:title>
</cp:coreProperties>
</file>