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TT Hoves Bold" charset="1" panose="02000003020000060003"/>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6.png" Type="http://schemas.openxmlformats.org/officeDocument/2006/relationships/image"/><Relationship Id="rId11" Target="../media/image7.png" Type="http://schemas.openxmlformats.org/officeDocument/2006/relationships/image"/><Relationship Id="rId2" Target="../media/image30.png" Type="http://schemas.openxmlformats.org/officeDocument/2006/relationships/image"/><Relationship Id="rId3" Target="../media/image31.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32.jpeg" Type="http://schemas.openxmlformats.org/officeDocument/2006/relationships/image"/><Relationship Id="rId7" Target="../media/image33.jpeg" Type="http://schemas.openxmlformats.org/officeDocument/2006/relationships/image"/><Relationship Id="rId8" Target="../media/image4.png" Type="http://schemas.openxmlformats.org/officeDocument/2006/relationships/image"/><Relationship Id="rId9"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slide7.xml" Type="http://schemas.openxmlformats.org/officeDocument/2006/relationships/slide"/><Relationship Id="rId5" Target="../media/image11.jpe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7.png" Type="http://schemas.openxmlformats.org/officeDocument/2006/relationships/image"/><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jpe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 Id="rId9" Target="../media/image6.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2" Target="../media/image17.png" Type="http://schemas.openxmlformats.org/officeDocument/2006/relationships/image"/><Relationship Id="rId3" Target="../media/image18.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 Id="rId8" Target="../media/image19.png" Type="http://schemas.openxmlformats.org/officeDocument/2006/relationships/image"/><Relationship Id="rId9" Target="../media/image20.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2.jpe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 Id="rId3" Target="../media/image18.svg" Type="http://schemas.openxmlformats.org/officeDocument/2006/relationships/image"/><Relationship Id="rId4" Target="../media/image2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svg" Type="http://schemas.openxmlformats.org/officeDocument/2006/relationships/image"/><Relationship Id="rId4" Target="../media/image26.jpeg" Type="http://schemas.openxmlformats.org/officeDocument/2006/relationships/image"/><Relationship Id="rId5" Target="../media/image27.jpe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28.jpeg" Type="http://schemas.openxmlformats.org/officeDocument/2006/relationships/image"/><Relationship Id="rId5" Target="../media/image29.jpe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A03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1231571" y="-2483337"/>
            <a:ext cx="8229600" cy="11726114"/>
          </a:xfrm>
          <a:custGeom>
            <a:avLst/>
            <a:gdLst/>
            <a:ahLst/>
            <a:cxnLst/>
            <a:rect r="r" b="b" t="t" l="l"/>
            <a:pathLst>
              <a:path h="11726114" w="8229600">
                <a:moveTo>
                  <a:pt x="0" y="0"/>
                </a:moveTo>
                <a:lnTo>
                  <a:pt x="8229600" y="0"/>
                </a:lnTo>
                <a:lnTo>
                  <a:pt x="8229600" y="11726114"/>
                </a:lnTo>
                <a:lnTo>
                  <a:pt x="0" y="1172611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10856723" y="1784112"/>
            <a:ext cx="7245828" cy="8211606"/>
            <a:chOff x="0" y="0"/>
            <a:chExt cx="715637" cy="811023"/>
          </a:xfrm>
        </p:grpSpPr>
        <p:sp>
          <p:nvSpPr>
            <p:cNvPr name="Freeform 4" id="4"/>
            <p:cNvSpPr/>
            <p:nvPr/>
          </p:nvSpPr>
          <p:spPr>
            <a:xfrm flipH="false" flipV="false" rot="0">
              <a:off x="0" y="0"/>
              <a:ext cx="715637" cy="811023"/>
            </a:xfrm>
            <a:custGeom>
              <a:avLst/>
              <a:gdLst/>
              <a:ahLst/>
              <a:cxnLst/>
              <a:rect r="r" b="b" t="t" l="l"/>
              <a:pathLst>
                <a:path h="811023" w="715637">
                  <a:moveTo>
                    <a:pt x="48081" y="0"/>
                  </a:moveTo>
                  <a:lnTo>
                    <a:pt x="667556" y="0"/>
                  </a:lnTo>
                  <a:cubicBezTo>
                    <a:pt x="694111" y="0"/>
                    <a:pt x="715637" y="21527"/>
                    <a:pt x="715637" y="48081"/>
                  </a:cubicBezTo>
                  <a:lnTo>
                    <a:pt x="715637" y="762942"/>
                  </a:lnTo>
                  <a:cubicBezTo>
                    <a:pt x="715637" y="775694"/>
                    <a:pt x="710572" y="787923"/>
                    <a:pt x="701555" y="796940"/>
                  </a:cubicBezTo>
                  <a:cubicBezTo>
                    <a:pt x="692538" y="805957"/>
                    <a:pt x="680308" y="811023"/>
                    <a:pt x="667556" y="811023"/>
                  </a:cubicBezTo>
                  <a:lnTo>
                    <a:pt x="48081" y="811023"/>
                  </a:lnTo>
                  <a:cubicBezTo>
                    <a:pt x="21527" y="811023"/>
                    <a:pt x="0" y="789496"/>
                    <a:pt x="0" y="762942"/>
                  </a:cubicBezTo>
                  <a:lnTo>
                    <a:pt x="0" y="48081"/>
                  </a:lnTo>
                  <a:cubicBezTo>
                    <a:pt x="0" y="21527"/>
                    <a:pt x="21527" y="0"/>
                    <a:pt x="48081" y="0"/>
                  </a:cubicBezTo>
                  <a:close/>
                </a:path>
              </a:pathLst>
            </a:custGeom>
            <a:blipFill>
              <a:blip r:embed="rId4"/>
              <a:stretch>
                <a:fillRect l="-8948" t="0" r="-8948" b="0"/>
              </a:stretch>
            </a:blipFill>
            <a:ln w="28575" cap="rnd">
              <a:solidFill>
                <a:srgbClr val="000000"/>
              </a:solidFill>
              <a:prstDash val="solid"/>
              <a:round/>
            </a:ln>
          </p:spPr>
        </p:sp>
      </p:grpSp>
      <p:sp>
        <p:nvSpPr>
          <p:cNvPr name="Freeform 5" id="5"/>
          <p:cNvSpPr/>
          <p:nvPr/>
        </p:nvSpPr>
        <p:spPr>
          <a:xfrm flipH="false" flipV="false" rot="0">
            <a:off x="6754861" y="4015440"/>
            <a:ext cx="3982851" cy="5675046"/>
          </a:xfrm>
          <a:custGeom>
            <a:avLst/>
            <a:gdLst/>
            <a:ahLst/>
            <a:cxnLst/>
            <a:rect r="r" b="b" t="t" l="l"/>
            <a:pathLst>
              <a:path h="5675046" w="3982851">
                <a:moveTo>
                  <a:pt x="0" y="0"/>
                </a:moveTo>
                <a:lnTo>
                  <a:pt x="3982851" y="0"/>
                </a:lnTo>
                <a:lnTo>
                  <a:pt x="3982851" y="5675046"/>
                </a:lnTo>
                <a:lnTo>
                  <a:pt x="0" y="567504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42136" y="0"/>
            <a:ext cx="1331482" cy="1331482"/>
            <a:chOff x="0" y="0"/>
            <a:chExt cx="1775309" cy="1775309"/>
          </a:xfrm>
        </p:grpSpPr>
        <p:sp>
          <p:nvSpPr>
            <p:cNvPr name="Freeform 7" id="7"/>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a:grpSpLocks noChangeAspect="true"/>
            </p:cNvGrpSpPr>
            <p:nvPr/>
          </p:nvGrpSpPr>
          <p:grpSpPr>
            <a:xfrm rot="0">
              <a:off x="18636" y="18636"/>
              <a:ext cx="1738037" cy="1738037"/>
              <a:chOff x="0" y="0"/>
              <a:chExt cx="6350000" cy="6350000"/>
            </a:xfrm>
          </p:grpSpPr>
          <p:sp>
            <p:nvSpPr>
              <p:cNvPr name="Freeform 9" id="9"/>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7"/>
                <a:stretch>
                  <a:fillRect l="0" t="-204" r="0" b="-204"/>
                </a:stretch>
              </a:blipFill>
            </p:spPr>
          </p:sp>
          <p:sp>
            <p:nvSpPr>
              <p:cNvPr name="Freeform 10" id="10"/>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8"/>
                <a:stretch>
                  <a:fillRect l="0" t="0" r="0" b="0"/>
                </a:stretch>
              </a:blipFill>
            </p:spPr>
          </p:sp>
        </p:grpSp>
      </p:grpSp>
      <p:sp>
        <p:nvSpPr>
          <p:cNvPr name="Freeform 11" id="11"/>
          <p:cNvSpPr/>
          <p:nvPr/>
        </p:nvSpPr>
        <p:spPr>
          <a:xfrm flipH="false" flipV="false" rot="0">
            <a:off x="-86940" y="6216029"/>
            <a:ext cx="2280419" cy="4070971"/>
          </a:xfrm>
          <a:custGeom>
            <a:avLst/>
            <a:gdLst/>
            <a:ahLst/>
            <a:cxnLst/>
            <a:rect r="r" b="b" t="t" l="l"/>
            <a:pathLst>
              <a:path h="4070971" w="2280419">
                <a:moveTo>
                  <a:pt x="0" y="0"/>
                </a:moveTo>
                <a:lnTo>
                  <a:pt x="2280419" y="0"/>
                </a:lnTo>
                <a:lnTo>
                  <a:pt x="2280419" y="4070971"/>
                </a:lnTo>
                <a:lnTo>
                  <a:pt x="0" y="4070971"/>
                </a:lnTo>
                <a:lnTo>
                  <a:pt x="0" y="0"/>
                </a:lnTo>
                <a:close/>
              </a:path>
            </a:pathLst>
          </a:custGeom>
          <a:blipFill>
            <a:blip r:embed="rId9"/>
            <a:stretch>
              <a:fillRect l="0" t="0" r="0" b="0"/>
            </a:stretch>
          </a:blipFill>
        </p:spPr>
      </p:sp>
      <p:grpSp>
        <p:nvGrpSpPr>
          <p:cNvPr name="Group 12" id="12"/>
          <p:cNvGrpSpPr/>
          <p:nvPr/>
        </p:nvGrpSpPr>
        <p:grpSpPr>
          <a:xfrm rot="0">
            <a:off x="2068600" y="6098280"/>
            <a:ext cx="7770382" cy="1836420"/>
            <a:chOff x="0" y="0"/>
            <a:chExt cx="10360510" cy="2448560"/>
          </a:xfrm>
        </p:grpSpPr>
        <p:sp>
          <p:nvSpPr>
            <p:cNvPr name="TextBox 13" id="13"/>
            <p:cNvSpPr txBox="true"/>
            <p:nvPr/>
          </p:nvSpPr>
          <p:spPr>
            <a:xfrm rot="0">
              <a:off x="0" y="-47625"/>
              <a:ext cx="7034664" cy="2496185"/>
            </a:xfrm>
            <a:prstGeom prst="rect">
              <a:avLst/>
            </a:prstGeom>
          </p:spPr>
          <p:txBody>
            <a:bodyPr anchor="t" rtlCol="false" tIns="0" lIns="0" bIns="0" rIns="0">
              <a:spAutoFit/>
            </a:bodyPr>
            <a:lstStyle/>
            <a:p>
              <a:pPr algn="just">
                <a:lnSpc>
                  <a:spcPts val="3780"/>
                </a:lnSpc>
              </a:pPr>
              <a:r>
                <a:rPr lang="en-US" sz="2700" b="true">
                  <a:solidFill>
                    <a:srgbClr val="000000"/>
                  </a:solidFill>
                  <a:latin typeface="TT Hoves Bold"/>
                  <a:ea typeface="TT Hoves Bold"/>
                  <a:cs typeface="TT Hoves Bold"/>
                  <a:sym typeface="TT Hoves Bold"/>
                </a:rPr>
                <a:t>Ananda Syahrul Ramadhan</a:t>
              </a:r>
            </a:p>
            <a:p>
              <a:pPr algn="just">
                <a:lnSpc>
                  <a:spcPts val="3780"/>
                </a:lnSpc>
              </a:pPr>
              <a:r>
                <a:rPr lang="en-US" b="true" sz="2700">
                  <a:solidFill>
                    <a:srgbClr val="000000"/>
                  </a:solidFill>
                  <a:latin typeface="TT Hoves Bold"/>
                  <a:ea typeface="TT Hoves Bold"/>
                  <a:cs typeface="TT Hoves Bold"/>
                  <a:sym typeface="TT Hoves Bold"/>
                </a:rPr>
                <a:t>Muhammad Fauzan Ardiansyah</a:t>
              </a:r>
            </a:p>
            <a:p>
              <a:pPr algn="just">
                <a:lnSpc>
                  <a:spcPts val="3780"/>
                </a:lnSpc>
              </a:pPr>
              <a:r>
                <a:rPr lang="en-US" b="true" sz="2700">
                  <a:solidFill>
                    <a:srgbClr val="000000"/>
                  </a:solidFill>
                  <a:latin typeface="TT Hoves Bold"/>
                  <a:ea typeface="TT Hoves Bold"/>
                  <a:cs typeface="TT Hoves Bold"/>
                  <a:sym typeface="TT Hoves Bold"/>
                </a:rPr>
                <a:t>Muhamad Fiqri Haikal</a:t>
              </a:r>
            </a:p>
            <a:p>
              <a:pPr algn="just">
                <a:lnSpc>
                  <a:spcPts val="3780"/>
                </a:lnSpc>
              </a:pPr>
              <a:r>
                <a:rPr lang="en-US" b="true" sz="2700">
                  <a:solidFill>
                    <a:srgbClr val="000000"/>
                  </a:solidFill>
                  <a:latin typeface="TT Hoves Bold"/>
                  <a:ea typeface="TT Hoves Bold"/>
                  <a:cs typeface="TT Hoves Bold"/>
                  <a:sym typeface="TT Hoves Bold"/>
                </a:rPr>
                <a:t>Raja Agil Husein Harahap</a:t>
              </a:r>
            </a:p>
          </p:txBody>
        </p:sp>
        <p:sp>
          <p:nvSpPr>
            <p:cNvPr name="TextBox 14" id="14"/>
            <p:cNvSpPr txBox="true"/>
            <p:nvPr/>
          </p:nvSpPr>
          <p:spPr>
            <a:xfrm rot="0">
              <a:off x="7264346" y="-47625"/>
              <a:ext cx="3096164" cy="2496185"/>
            </a:xfrm>
            <a:prstGeom prst="rect">
              <a:avLst/>
            </a:prstGeom>
          </p:spPr>
          <p:txBody>
            <a:bodyPr anchor="t" rtlCol="false" tIns="0" lIns="0" bIns="0" rIns="0">
              <a:spAutoFit/>
            </a:bodyPr>
            <a:lstStyle/>
            <a:p>
              <a:pPr algn="just">
                <a:lnSpc>
                  <a:spcPts val="3780"/>
                </a:lnSpc>
              </a:pPr>
              <a:r>
                <a:rPr lang="en-US" sz="2700" b="true">
                  <a:solidFill>
                    <a:srgbClr val="000000"/>
                  </a:solidFill>
                  <a:latin typeface="TT Hoves Bold"/>
                  <a:ea typeface="TT Hoves Bold"/>
                  <a:cs typeface="TT Hoves Bold"/>
                  <a:sym typeface="TT Hoves Bold"/>
                </a:rPr>
                <a:t>| 1122140054</a:t>
              </a:r>
            </a:p>
            <a:p>
              <a:pPr algn="just">
                <a:lnSpc>
                  <a:spcPts val="3780"/>
                </a:lnSpc>
              </a:pPr>
              <a:r>
                <a:rPr lang="en-US" b="true" sz="2700">
                  <a:solidFill>
                    <a:srgbClr val="000000"/>
                  </a:solidFill>
                  <a:latin typeface="TT Hoves Bold"/>
                  <a:ea typeface="TT Hoves Bold"/>
                  <a:cs typeface="TT Hoves Bold"/>
                  <a:sym typeface="TT Hoves Bold"/>
                </a:rPr>
                <a:t>| 1122460012</a:t>
              </a:r>
            </a:p>
            <a:p>
              <a:pPr algn="just">
                <a:lnSpc>
                  <a:spcPts val="3780"/>
                </a:lnSpc>
              </a:pPr>
              <a:r>
                <a:rPr lang="en-US" b="true" sz="2700">
                  <a:solidFill>
                    <a:srgbClr val="000000"/>
                  </a:solidFill>
                  <a:latin typeface="TT Hoves Bold"/>
                  <a:ea typeface="TT Hoves Bold"/>
                  <a:cs typeface="TT Hoves Bold"/>
                  <a:sym typeface="TT Hoves Bold"/>
                </a:rPr>
                <a:t>| 1122140104</a:t>
              </a:r>
            </a:p>
            <a:p>
              <a:pPr algn="just">
                <a:lnSpc>
                  <a:spcPts val="3780"/>
                </a:lnSpc>
              </a:pPr>
              <a:r>
                <a:rPr lang="en-US" b="true" sz="2700">
                  <a:solidFill>
                    <a:srgbClr val="000000"/>
                  </a:solidFill>
                  <a:latin typeface="TT Hoves Bold"/>
                  <a:ea typeface="TT Hoves Bold"/>
                  <a:cs typeface="TT Hoves Bold"/>
                  <a:sym typeface="TT Hoves Bold"/>
                </a:rPr>
                <a:t>| 1122140078</a:t>
              </a:r>
            </a:p>
          </p:txBody>
        </p:sp>
      </p:grpSp>
      <p:grpSp>
        <p:nvGrpSpPr>
          <p:cNvPr name="Group 15" id="15"/>
          <p:cNvGrpSpPr/>
          <p:nvPr/>
        </p:nvGrpSpPr>
        <p:grpSpPr>
          <a:xfrm rot="0">
            <a:off x="-2844781" y="499772"/>
            <a:ext cx="14827250" cy="3515667"/>
            <a:chOff x="0" y="0"/>
            <a:chExt cx="19769666" cy="4687556"/>
          </a:xfrm>
        </p:grpSpPr>
        <p:sp>
          <p:nvSpPr>
            <p:cNvPr name="TextBox 16" id="16"/>
            <p:cNvSpPr txBox="true"/>
            <p:nvPr/>
          </p:nvSpPr>
          <p:spPr>
            <a:xfrm rot="0">
              <a:off x="7541529" y="76200"/>
              <a:ext cx="8868432" cy="728457"/>
            </a:xfrm>
            <a:prstGeom prst="rect">
              <a:avLst/>
            </a:prstGeom>
          </p:spPr>
          <p:txBody>
            <a:bodyPr anchor="t" rtlCol="false" tIns="0" lIns="0" bIns="0" rIns="0">
              <a:spAutoFit/>
            </a:bodyPr>
            <a:lstStyle/>
            <a:p>
              <a:pPr algn="l">
                <a:lnSpc>
                  <a:spcPts val="3998"/>
                </a:lnSpc>
              </a:pPr>
              <a:r>
                <a:rPr lang="en-US" sz="3998" spc="-143" b="true">
                  <a:solidFill>
                    <a:srgbClr val="000000"/>
                  </a:solidFill>
                  <a:latin typeface="TT Hoves Bold"/>
                  <a:ea typeface="TT Hoves Bold"/>
                  <a:cs typeface="TT Hoves Bold"/>
                  <a:sym typeface="TT Hoves Bold"/>
                </a:rPr>
                <a:t>PRESENTATION PROJECT III</a:t>
              </a:r>
            </a:p>
          </p:txBody>
        </p:sp>
        <p:sp>
          <p:nvSpPr>
            <p:cNvPr name="TextBox 17" id="17"/>
            <p:cNvSpPr txBox="true"/>
            <p:nvPr/>
          </p:nvSpPr>
          <p:spPr>
            <a:xfrm rot="0">
              <a:off x="0" y="1836532"/>
              <a:ext cx="13583946" cy="1440431"/>
            </a:xfrm>
            <a:prstGeom prst="rect">
              <a:avLst/>
            </a:prstGeom>
          </p:spPr>
          <p:txBody>
            <a:bodyPr anchor="t" rtlCol="false" tIns="0" lIns="0" bIns="0" rIns="0">
              <a:spAutoFit/>
            </a:bodyPr>
            <a:lstStyle/>
            <a:p>
              <a:pPr algn="ctr">
                <a:lnSpc>
                  <a:spcPts val="7600"/>
                </a:lnSpc>
              </a:pPr>
              <a:r>
                <a:rPr lang="en-US" b="true" sz="8000" spc="-200">
                  <a:solidFill>
                    <a:srgbClr val="000000"/>
                  </a:solidFill>
                  <a:latin typeface="TT Hoves Bold"/>
                  <a:ea typeface="TT Hoves Bold"/>
                  <a:cs typeface="TT Hoves Bold"/>
                  <a:sym typeface="TT Hoves Bold"/>
                </a:rPr>
                <a:t>SMART </a:t>
              </a:r>
            </a:p>
          </p:txBody>
        </p:sp>
        <p:sp>
          <p:nvSpPr>
            <p:cNvPr name="TextBox 18" id="18"/>
            <p:cNvSpPr txBox="true"/>
            <p:nvPr/>
          </p:nvSpPr>
          <p:spPr>
            <a:xfrm rot="0">
              <a:off x="6185721" y="3247126"/>
              <a:ext cx="13583946" cy="1440431"/>
            </a:xfrm>
            <a:prstGeom prst="rect">
              <a:avLst/>
            </a:prstGeom>
          </p:spPr>
          <p:txBody>
            <a:bodyPr anchor="t" rtlCol="false" tIns="0" lIns="0" bIns="0" rIns="0">
              <a:spAutoFit/>
            </a:bodyPr>
            <a:lstStyle/>
            <a:p>
              <a:pPr algn="ctr">
                <a:lnSpc>
                  <a:spcPts val="7600"/>
                </a:lnSpc>
              </a:pPr>
              <a:r>
                <a:rPr lang="en-US" b="true" sz="8000" spc="-200">
                  <a:solidFill>
                    <a:srgbClr val="000000"/>
                  </a:solidFill>
                  <a:latin typeface="TT Hoves Bold"/>
                  <a:ea typeface="TT Hoves Bold"/>
                  <a:cs typeface="TT Hoves Bold"/>
                  <a:sym typeface="TT Hoves Bold"/>
                </a:rPr>
                <a:t>AIR FRESHENER</a:t>
              </a:r>
            </a:p>
          </p:txBody>
        </p:sp>
      </p:grpSp>
      <p:sp>
        <p:nvSpPr>
          <p:cNvPr name="TextBox 19" id="19"/>
          <p:cNvSpPr txBox="true"/>
          <p:nvPr/>
        </p:nvSpPr>
        <p:spPr>
          <a:xfrm rot="0">
            <a:off x="1594807" y="4832640"/>
            <a:ext cx="8717968" cy="1057275"/>
          </a:xfrm>
          <a:prstGeom prst="rect">
            <a:avLst/>
          </a:prstGeom>
        </p:spPr>
        <p:txBody>
          <a:bodyPr anchor="t" rtlCol="false" tIns="0" lIns="0" bIns="0" rIns="0">
            <a:spAutoFit/>
          </a:bodyPr>
          <a:lstStyle/>
          <a:p>
            <a:pPr algn="just">
              <a:lnSpc>
                <a:spcPts val="4200"/>
              </a:lnSpc>
            </a:pPr>
            <a:r>
              <a:rPr lang="en-US" sz="3000" b="true">
                <a:solidFill>
                  <a:srgbClr val="000000"/>
                </a:solidFill>
                <a:latin typeface="TT Hoves Bold"/>
                <a:ea typeface="TT Hoves Bold"/>
                <a:cs typeface="TT Hoves Bold"/>
                <a:sym typeface="TT Hoves Bold"/>
              </a:rPr>
              <a:t>Disusun oleh: KIMAS (Koalisi Indonesia Emas)</a:t>
            </a:r>
          </a:p>
          <a:p>
            <a:pPr algn="ctr">
              <a:lnSpc>
                <a:spcPts val="4200"/>
              </a:lnSpc>
            </a:pPr>
            <a:r>
              <a:rPr lang="en-US" b="true" sz="3000">
                <a:solidFill>
                  <a:srgbClr val="000000"/>
                </a:solidFill>
                <a:latin typeface="TT Hoves Bold"/>
                <a:ea typeface="TT Hoves Bold"/>
                <a:cs typeface="TT Hoves Bold"/>
                <a:sym typeface="TT Hoves Bold"/>
              </a:rPr>
              <a:t>Anggota:</a:t>
            </a:r>
          </a:p>
        </p:txBody>
      </p:sp>
      <p:sp>
        <p:nvSpPr>
          <p:cNvPr name="TextBox 20" id="20"/>
          <p:cNvSpPr txBox="true"/>
          <p:nvPr/>
        </p:nvSpPr>
        <p:spPr>
          <a:xfrm rot="0">
            <a:off x="1050859" y="981075"/>
            <a:ext cx="9805864" cy="349249"/>
          </a:xfrm>
          <a:prstGeom prst="rect">
            <a:avLst/>
          </a:prstGeom>
        </p:spPr>
        <p:txBody>
          <a:bodyPr anchor="t" rtlCol="false" tIns="0" lIns="0" bIns="0" rIns="0">
            <a:spAutoFit/>
          </a:bodyPr>
          <a:lstStyle/>
          <a:p>
            <a:pPr algn="ctr">
              <a:lnSpc>
                <a:spcPts val="2800"/>
              </a:lnSpc>
            </a:pPr>
            <a:r>
              <a:rPr lang="en-US" b="true" sz="2000">
                <a:solidFill>
                  <a:srgbClr val="000000"/>
                </a:solidFill>
                <a:latin typeface="TT Hoves Bold"/>
                <a:ea typeface="TT Hoves Bold"/>
                <a:cs typeface="TT Hoves Bold"/>
                <a:sym typeface="TT Hoves Bold"/>
              </a:rPr>
              <a:t>Dosen Pembimbing: Muhammad ILham Kurniawan, M. Kom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EC770"/>
        </a:solidFill>
      </p:bgPr>
    </p:bg>
    <p:spTree>
      <p:nvGrpSpPr>
        <p:cNvPr id="1" name=""/>
        <p:cNvGrpSpPr/>
        <p:nvPr/>
      </p:nvGrpSpPr>
      <p:grpSpPr>
        <a:xfrm>
          <a:off x="0" y="0"/>
          <a:ext cx="0" cy="0"/>
          <a:chOff x="0" y="0"/>
          <a:chExt cx="0" cy="0"/>
        </a:xfrm>
      </p:grpSpPr>
      <p:sp>
        <p:nvSpPr>
          <p:cNvPr name="Freeform 2" id="2"/>
          <p:cNvSpPr/>
          <p:nvPr/>
        </p:nvSpPr>
        <p:spPr>
          <a:xfrm flipH="false" flipV="false" rot="1368164">
            <a:off x="808807" y="503574"/>
            <a:ext cx="9279852" cy="9279852"/>
          </a:xfrm>
          <a:custGeom>
            <a:avLst/>
            <a:gdLst/>
            <a:ahLst/>
            <a:cxnLst/>
            <a:rect r="r" b="b" t="t" l="l"/>
            <a:pathLst>
              <a:path h="9279852" w="9279852">
                <a:moveTo>
                  <a:pt x="0" y="0"/>
                </a:moveTo>
                <a:lnTo>
                  <a:pt x="9279851" y="0"/>
                </a:lnTo>
                <a:lnTo>
                  <a:pt x="9279851" y="9279852"/>
                </a:lnTo>
                <a:lnTo>
                  <a:pt x="0" y="927985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8516125">
            <a:off x="12912078" y="2903802"/>
            <a:ext cx="3921354" cy="5587421"/>
          </a:xfrm>
          <a:custGeom>
            <a:avLst/>
            <a:gdLst/>
            <a:ahLst/>
            <a:cxnLst/>
            <a:rect r="r" b="b" t="t" l="l"/>
            <a:pathLst>
              <a:path h="5587421" w="3921354">
                <a:moveTo>
                  <a:pt x="0" y="0"/>
                </a:moveTo>
                <a:lnTo>
                  <a:pt x="3921354" y="0"/>
                </a:lnTo>
                <a:lnTo>
                  <a:pt x="3921354" y="5587421"/>
                </a:lnTo>
                <a:lnTo>
                  <a:pt x="0" y="558742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Freeform 4" id="4"/>
          <p:cNvSpPr/>
          <p:nvPr/>
        </p:nvSpPr>
        <p:spPr>
          <a:xfrm flipH="false" flipV="false" rot="0">
            <a:off x="1334757" y="3118712"/>
            <a:ext cx="6341122" cy="6730800"/>
          </a:xfrm>
          <a:custGeom>
            <a:avLst/>
            <a:gdLst/>
            <a:ahLst/>
            <a:cxnLst/>
            <a:rect r="r" b="b" t="t" l="l"/>
            <a:pathLst>
              <a:path h="6730800" w="6341122">
                <a:moveTo>
                  <a:pt x="0" y="0"/>
                </a:moveTo>
                <a:lnTo>
                  <a:pt x="6341122" y="0"/>
                </a:lnTo>
                <a:lnTo>
                  <a:pt x="6341122" y="6730800"/>
                </a:lnTo>
                <a:lnTo>
                  <a:pt x="0" y="6730800"/>
                </a:lnTo>
                <a:lnTo>
                  <a:pt x="0" y="0"/>
                </a:lnTo>
                <a:close/>
              </a:path>
            </a:pathLst>
          </a:custGeom>
          <a:blipFill>
            <a:blip r:embed="rId6"/>
            <a:stretch>
              <a:fillRect l="0" t="0" r="0" b="0"/>
            </a:stretch>
          </a:blipFill>
        </p:spPr>
      </p:sp>
      <p:sp>
        <p:nvSpPr>
          <p:cNvPr name="Freeform 5" id="5"/>
          <p:cNvSpPr/>
          <p:nvPr/>
        </p:nvSpPr>
        <p:spPr>
          <a:xfrm flipH="false" flipV="false" rot="0">
            <a:off x="10256500" y="3118712"/>
            <a:ext cx="6792268" cy="6730800"/>
          </a:xfrm>
          <a:custGeom>
            <a:avLst/>
            <a:gdLst/>
            <a:ahLst/>
            <a:cxnLst/>
            <a:rect r="r" b="b" t="t" l="l"/>
            <a:pathLst>
              <a:path h="6730800" w="6792268">
                <a:moveTo>
                  <a:pt x="0" y="0"/>
                </a:moveTo>
                <a:lnTo>
                  <a:pt x="6792269" y="0"/>
                </a:lnTo>
                <a:lnTo>
                  <a:pt x="6792269" y="6730800"/>
                </a:lnTo>
                <a:lnTo>
                  <a:pt x="0" y="6730800"/>
                </a:lnTo>
                <a:lnTo>
                  <a:pt x="0" y="0"/>
                </a:lnTo>
                <a:close/>
              </a:path>
            </a:pathLst>
          </a:custGeom>
          <a:blipFill>
            <a:blip r:embed="rId7"/>
            <a:stretch>
              <a:fillRect l="0" t="0" r="0" b="0"/>
            </a:stretch>
          </a:blipFill>
        </p:spPr>
      </p:sp>
      <p:sp>
        <p:nvSpPr>
          <p:cNvPr name="TextBox 6" id="6"/>
          <p:cNvSpPr txBox="true"/>
          <p:nvPr/>
        </p:nvSpPr>
        <p:spPr>
          <a:xfrm rot="0">
            <a:off x="817747" y="1560082"/>
            <a:ext cx="16652507" cy="1216038"/>
          </a:xfrm>
          <a:prstGeom prst="rect">
            <a:avLst/>
          </a:prstGeom>
        </p:spPr>
        <p:txBody>
          <a:bodyPr anchor="t" rtlCol="false" tIns="0" lIns="0" bIns="0" rIns="0">
            <a:spAutoFit/>
          </a:bodyPr>
          <a:lstStyle/>
          <a:p>
            <a:pPr algn="l" marL="0" indent="0" lvl="0">
              <a:lnSpc>
                <a:spcPts val="9025"/>
              </a:lnSpc>
              <a:spcBef>
                <a:spcPct val="0"/>
              </a:spcBef>
            </a:pPr>
            <a:r>
              <a:rPr lang="en-US" b="true" sz="9500" spc="-237" strike="noStrike" u="none">
                <a:solidFill>
                  <a:srgbClr val="000000"/>
                </a:solidFill>
                <a:latin typeface="TT Hoves Bold"/>
                <a:ea typeface="TT Hoves Bold"/>
                <a:cs typeface="TT Hoves Bold"/>
                <a:sym typeface="TT Hoves Bold"/>
              </a:rPr>
              <a:t>Thank You For Your Attention</a:t>
            </a:r>
          </a:p>
        </p:txBody>
      </p:sp>
      <p:grpSp>
        <p:nvGrpSpPr>
          <p:cNvPr name="Group 7" id="7"/>
          <p:cNvGrpSpPr/>
          <p:nvPr/>
        </p:nvGrpSpPr>
        <p:grpSpPr>
          <a:xfrm rot="0">
            <a:off x="0" y="0"/>
            <a:ext cx="1331482" cy="1331482"/>
            <a:chOff x="0" y="0"/>
            <a:chExt cx="1775309" cy="1775309"/>
          </a:xfrm>
        </p:grpSpPr>
        <p:sp>
          <p:nvSpPr>
            <p:cNvPr name="Freeform 8" id="8"/>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9" id="9"/>
            <p:cNvGrpSpPr>
              <a:grpSpLocks noChangeAspect="true"/>
            </p:cNvGrpSpPr>
            <p:nvPr/>
          </p:nvGrpSpPr>
          <p:grpSpPr>
            <a:xfrm rot="0">
              <a:off x="18636" y="18636"/>
              <a:ext cx="1738037" cy="1738037"/>
              <a:chOff x="0" y="0"/>
              <a:chExt cx="6350000" cy="6350000"/>
            </a:xfrm>
          </p:grpSpPr>
          <p:sp>
            <p:nvSpPr>
              <p:cNvPr name="Freeform 10" id="10"/>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10"/>
                <a:stretch>
                  <a:fillRect l="0" t="-204" r="0" b="-204"/>
                </a:stretch>
              </a:blipFill>
            </p:spPr>
          </p:sp>
          <p:sp>
            <p:nvSpPr>
              <p:cNvPr name="Freeform 11" id="11"/>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11"/>
                <a:stretch>
                  <a:fillRect l="0" t="0" r="0" b="0"/>
                </a:stretch>
              </a:blipFill>
            </p:spPr>
          </p:sp>
        </p:gr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1150992" y="1688026"/>
            <a:ext cx="8565944" cy="8565944"/>
          </a:xfrm>
          <a:custGeom>
            <a:avLst/>
            <a:gdLst/>
            <a:ahLst/>
            <a:cxnLst/>
            <a:rect r="r" b="b" t="t" l="l"/>
            <a:pathLst>
              <a:path h="8565944" w="8565944">
                <a:moveTo>
                  <a:pt x="0" y="0"/>
                </a:moveTo>
                <a:lnTo>
                  <a:pt x="8565944" y="0"/>
                </a:lnTo>
                <a:lnTo>
                  <a:pt x="8565944" y="8565944"/>
                </a:lnTo>
                <a:lnTo>
                  <a:pt x="0" y="85659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3" id="3"/>
          <p:cNvSpPr txBox="true"/>
          <p:nvPr/>
        </p:nvSpPr>
        <p:spPr>
          <a:xfrm rot="0">
            <a:off x="3413895" y="1219200"/>
            <a:ext cx="11460209" cy="1077658"/>
          </a:xfrm>
          <a:prstGeom prst="rect">
            <a:avLst/>
          </a:prstGeom>
        </p:spPr>
        <p:txBody>
          <a:bodyPr anchor="t" rtlCol="false" tIns="0" lIns="0" bIns="0" rIns="0">
            <a:spAutoFit/>
          </a:bodyPr>
          <a:lstStyle/>
          <a:p>
            <a:pPr algn="ctr" marL="0" indent="0" lvl="0">
              <a:lnSpc>
                <a:spcPts val="7931"/>
              </a:lnSpc>
              <a:spcBef>
                <a:spcPct val="0"/>
              </a:spcBef>
            </a:pPr>
            <a:r>
              <a:rPr lang="en-US" b="true" sz="8348" spc="-208">
                <a:solidFill>
                  <a:srgbClr val="000000"/>
                </a:solidFill>
                <a:latin typeface="TT Hoves Bold"/>
                <a:ea typeface="TT Hoves Bold"/>
                <a:cs typeface="TT Hoves Bold"/>
                <a:sym typeface="TT Hoves Bold"/>
              </a:rPr>
              <a:t>Latar Belakang</a:t>
            </a:r>
          </a:p>
        </p:txBody>
      </p:sp>
      <p:sp>
        <p:nvSpPr>
          <p:cNvPr name="TextBox 4" id="4"/>
          <p:cNvSpPr txBox="true"/>
          <p:nvPr/>
        </p:nvSpPr>
        <p:spPr>
          <a:xfrm rot="0">
            <a:off x="6821015" y="3833495"/>
            <a:ext cx="11466985" cy="5424805"/>
          </a:xfrm>
          <a:prstGeom prst="rect">
            <a:avLst/>
          </a:prstGeom>
        </p:spPr>
        <p:txBody>
          <a:bodyPr anchor="t" rtlCol="false" tIns="0" lIns="0" bIns="0" rIns="0">
            <a:spAutoFit/>
          </a:bodyPr>
          <a:lstStyle/>
          <a:p>
            <a:pPr algn="l" marL="604521" indent="-302261" lvl="1">
              <a:lnSpc>
                <a:spcPts val="3920"/>
              </a:lnSpc>
              <a:buFont typeface="Arial"/>
              <a:buChar char="•"/>
            </a:pPr>
            <a:r>
              <a:rPr lang="en-US" b="true" sz="2800">
                <a:solidFill>
                  <a:srgbClr val="000000"/>
                </a:solidFill>
                <a:latin typeface="TT Hoves Bold"/>
                <a:ea typeface="TT Hoves Bold"/>
                <a:cs typeface="TT Hoves Bold"/>
                <a:sym typeface="TT Hoves Bold"/>
                <a:hlinkClick r:id="rId4" action="ppaction://hlinksldjump"/>
              </a:rPr>
              <a:t>Kualitas udara dan aroma ruangan mempengaru</a:t>
            </a:r>
            <a:r>
              <a:rPr lang="en-US" b="true" sz="2800">
                <a:solidFill>
                  <a:srgbClr val="000000"/>
                </a:solidFill>
                <a:latin typeface="TT Hoves Bold"/>
                <a:ea typeface="TT Hoves Bold"/>
                <a:cs typeface="TT Hoves Bold"/>
                <a:sym typeface="TT Hoves Bold"/>
                <a:hlinkClick r:id="rId4" action="ppaction://hlinksldjump"/>
              </a:rPr>
              <a:t>hi kenyamanan dan produktivitas</a:t>
            </a:r>
          </a:p>
          <a:p>
            <a:pPr algn="l" marL="604521" indent="-302261" lvl="1">
              <a:lnSpc>
                <a:spcPts val="3920"/>
              </a:lnSpc>
              <a:buFont typeface="Arial"/>
              <a:buChar char="•"/>
            </a:pPr>
            <a:r>
              <a:rPr lang="en-US" b="true" sz="2800">
                <a:solidFill>
                  <a:srgbClr val="000000"/>
                </a:solidFill>
                <a:latin typeface="TT Hoves Bold"/>
                <a:ea typeface="TT Hoves Bold"/>
                <a:cs typeface="TT Hoves Bold"/>
                <a:sym typeface="TT Hoves Bold"/>
                <a:hlinkClick r:id="rId4" action="ppaction://hlinksldjump"/>
              </a:rPr>
              <a:t>Air freshener konvensional masih banyak yang manual atau hanya menyemprot otomatis tanpa kendali jarak jauh. Hal ini menyebabkan pemborosan cairan pengharum ruangan, kurang fleksibel, dan tidak efisien</a:t>
            </a:r>
            <a:r>
              <a:rPr lang="en-US" b="true" sz="2800">
                <a:solidFill>
                  <a:srgbClr val="000000"/>
                </a:solidFill>
                <a:latin typeface="TT Hoves Bold"/>
                <a:ea typeface="TT Hoves Bold"/>
                <a:cs typeface="TT Hoves Bold"/>
                <a:sym typeface="TT Hoves Bold"/>
              </a:rPr>
              <a:t>.</a:t>
            </a:r>
          </a:p>
          <a:p>
            <a:pPr algn="l" marL="604521" indent="-302261" lvl="1">
              <a:lnSpc>
                <a:spcPts val="3920"/>
              </a:lnSpc>
              <a:buFont typeface="Arial"/>
              <a:buChar char="•"/>
            </a:pPr>
            <a:r>
              <a:rPr lang="en-US" b="true" sz="2800">
                <a:solidFill>
                  <a:srgbClr val="000000"/>
                </a:solidFill>
                <a:latin typeface="TT Hoves Bold"/>
                <a:ea typeface="TT Hoves Bold"/>
                <a:cs typeface="TT Hoves Bold"/>
                <a:sym typeface="TT Hoves Bold"/>
                <a:hlinkClick r:id="rId4" action="ppaction://hlinksldjump"/>
              </a:rPr>
              <a:t>Dibutuhkan sistem yang otomatis, fleksibel, dan dapat dikontrol jarak jauh</a:t>
            </a:r>
          </a:p>
          <a:p>
            <a:pPr algn="l" marL="604521" indent="-302261" lvl="1">
              <a:lnSpc>
                <a:spcPts val="3920"/>
              </a:lnSpc>
              <a:buFont typeface="Arial"/>
              <a:buChar char="•"/>
            </a:pPr>
            <a:r>
              <a:rPr lang="en-US" b="true" sz="2800">
                <a:solidFill>
                  <a:srgbClr val="000000"/>
                </a:solidFill>
                <a:latin typeface="TT Hoves Bold"/>
                <a:ea typeface="TT Hoves Bold"/>
                <a:cs typeface="TT Hoves Bold"/>
                <a:sym typeface="TT Hoves Bold"/>
                <a:hlinkClick r:id="rId4" action="ppaction://hlinksldjump"/>
              </a:rPr>
              <a:t>Smart Air Freshener berbasis ESP32 dan Aplikasi Blynk dikembangkan sebagai solusi berbasis Internet of Things (IoT) untuk menjaga kesegaran ruangan</a:t>
            </a:r>
            <a:r>
              <a:rPr lang="en-US" b="true" sz="2800">
                <a:solidFill>
                  <a:srgbClr val="000000"/>
                </a:solidFill>
                <a:latin typeface="TT Hoves Bold"/>
                <a:ea typeface="TT Hoves Bold"/>
                <a:cs typeface="TT Hoves Bold"/>
                <a:sym typeface="TT Hoves Bold"/>
              </a:rPr>
              <a:t>.</a:t>
            </a:r>
          </a:p>
        </p:txBody>
      </p:sp>
      <p:grpSp>
        <p:nvGrpSpPr>
          <p:cNvPr name="Group 5" id="5"/>
          <p:cNvGrpSpPr/>
          <p:nvPr/>
        </p:nvGrpSpPr>
        <p:grpSpPr>
          <a:xfrm rot="0">
            <a:off x="231302" y="2683695"/>
            <a:ext cx="5801357" cy="6574605"/>
            <a:chOff x="0" y="0"/>
            <a:chExt cx="715637" cy="811023"/>
          </a:xfrm>
        </p:grpSpPr>
        <p:sp>
          <p:nvSpPr>
            <p:cNvPr name="Freeform 6" id="6"/>
            <p:cNvSpPr/>
            <p:nvPr/>
          </p:nvSpPr>
          <p:spPr>
            <a:xfrm flipH="false" flipV="false" rot="0">
              <a:off x="0" y="0"/>
              <a:ext cx="715637" cy="811023"/>
            </a:xfrm>
            <a:custGeom>
              <a:avLst/>
              <a:gdLst/>
              <a:ahLst/>
              <a:cxnLst/>
              <a:rect r="r" b="b" t="t" l="l"/>
              <a:pathLst>
                <a:path h="811023" w="715637">
                  <a:moveTo>
                    <a:pt x="60053" y="0"/>
                  </a:moveTo>
                  <a:lnTo>
                    <a:pt x="655585" y="0"/>
                  </a:lnTo>
                  <a:cubicBezTo>
                    <a:pt x="688751" y="0"/>
                    <a:pt x="715637" y="26886"/>
                    <a:pt x="715637" y="60053"/>
                  </a:cubicBezTo>
                  <a:lnTo>
                    <a:pt x="715637" y="750970"/>
                  </a:lnTo>
                  <a:cubicBezTo>
                    <a:pt x="715637" y="784136"/>
                    <a:pt x="688751" y="811023"/>
                    <a:pt x="655585" y="811023"/>
                  </a:cubicBezTo>
                  <a:lnTo>
                    <a:pt x="60053" y="811023"/>
                  </a:lnTo>
                  <a:cubicBezTo>
                    <a:pt x="26886" y="811023"/>
                    <a:pt x="0" y="784136"/>
                    <a:pt x="0" y="750970"/>
                  </a:cubicBezTo>
                  <a:lnTo>
                    <a:pt x="0" y="60053"/>
                  </a:lnTo>
                  <a:cubicBezTo>
                    <a:pt x="0" y="26886"/>
                    <a:pt x="26886" y="0"/>
                    <a:pt x="60053" y="0"/>
                  </a:cubicBezTo>
                  <a:close/>
                </a:path>
              </a:pathLst>
            </a:custGeom>
            <a:blipFill>
              <a:blip r:embed="rId5"/>
              <a:stretch>
                <a:fillRect l="-38538" t="0" r="-38538" b="0"/>
              </a:stretch>
            </a:blipFill>
            <a:ln w="28575" cap="rnd">
              <a:solidFill>
                <a:srgbClr val="000000"/>
              </a:solidFill>
              <a:prstDash val="solid"/>
              <a:round/>
            </a:ln>
          </p:spPr>
        </p:sp>
      </p:grpSp>
      <p:grpSp>
        <p:nvGrpSpPr>
          <p:cNvPr name="Group 7" id="7"/>
          <p:cNvGrpSpPr/>
          <p:nvPr/>
        </p:nvGrpSpPr>
        <p:grpSpPr>
          <a:xfrm rot="0">
            <a:off x="16956518" y="0"/>
            <a:ext cx="1331482" cy="1331482"/>
            <a:chOff x="0" y="0"/>
            <a:chExt cx="1775309" cy="1775309"/>
          </a:xfrm>
        </p:grpSpPr>
        <p:sp>
          <p:nvSpPr>
            <p:cNvPr name="Freeform 8" id="8"/>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9" id="9"/>
            <p:cNvGrpSpPr>
              <a:grpSpLocks noChangeAspect="true"/>
            </p:cNvGrpSpPr>
            <p:nvPr/>
          </p:nvGrpSpPr>
          <p:grpSpPr>
            <a:xfrm rot="0">
              <a:off x="18636" y="18636"/>
              <a:ext cx="1738037" cy="1738037"/>
              <a:chOff x="0" y="0"/>
              <a:chExt cx="6350000" cy="6350000"/>
            </a:xfrm>
          </p:grpSpPr>
          <p:sp>
            <p:nvSpPr>
              <p:cNvPr name="Freeform 10" id="10"/>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8"/>
                <a:stretch>
                  <a:fillRect l="0" t="-204" r="0" b="-204"/>
                </a:stretch>
              </a:blipFill>
            </p:spPr>
          </p:sp>
          <p:sp>
            <p:nvSpPr>
              <p:cNvPr name="Freeform 11" id="11"/>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9"/>
                <a:stretch>
                  <a:fillRect l="0" t="0" r="0" b="0"/>
                </a:stretch>
              </a:blipFill>
            </p:spPr>
          </p:sp>
        </p:grpSp>
      </p:grpSp>
    </p:spTree>
  </p:cSld>
  <p:clrMapOvr>
    <a:masterClrMapping/>
  </p:clrMapOvr>
  <p:transition spd="slow">
    <p:push dir="l"/>
  </p:transition>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EC770"/>
        </a:solidFill>
      </p:bgPr>
    </p:bg>
    <p:spTree>
      <p:nvGrpSpPr>
        <p:cNvPr id="1" name=""/>
        <p:cNvGrpSpPr/>
        <p:nvPr/>
      </p:nvGrpSpPr>
      <p:grpSpPr>
        <a:xfrm>
          <a:off x="0" y="0"/>
          <a:ext cx="0" cy="0"/>
          <a:chOff x="0" y="0"/>
          <a:chExt cx="0" cy="0"/>
        </a:xfrm>
      </p:grpSpPr>
      <p:sp>
        <p:nvSpPr>
          <p:cNvPr name="Freeform 2" id="2"/>
          <p:cNvSpPr/>
          <p:nvPr/>
        </p:nvSpPr>
        <p:spPr>
          <a:xfrm flipH="false" flipV="false" rot="0">
            <a:off x="0" y="-5658819"/>
            <a:ext cx="17039052" cy="12484978"/>
          </a:xfrm>
          <a:custGeom>
            <a:avLst/>
            <a:gdLst/>
            <a:ahLst/>
            <a:cxnLst/>
            <a:rect r="r" b="b" t="t" l="l"/>
            <a:pathLst>
              <a:path h="12484978" w="17039052">
                <a:moveTo>
                  <a:pt x="0" y="0"/>
                </a:moveTo>
                <a:lnTo>
                  <a:pt x="17039052" y="0"/>
                </a:lnTo>
                <a:lnTo>
                  <a:pt x="17039052" y="12484978"/>
                </a:lnTo>
                <a:lnTo>
                  <a:pt x="0" y="1248497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10800000">
            <a:off x="14478798" y="2215889"/>
            <a:ext cx="2780502" cy="3961855"/>
          </a:xfrm>
          <a:custGeom>
            <a:avLst/>
            <a:gdLst/>
            <a:ahLst/>
            <a:cxnLst/>
            <a:rect r="r" b="b" t="t" l="l"/>
            <a:pathLst>
              <a:path h="3961855" w="2780502">
                <a:moveTo>
                  <a:pt x="0" y="0"/>
                </a:moveTo>
                <a:lnTo>
                  <a:pt x="2780502" y="0"/>
                </a:lnTo>
                <a:lnTo>
                  <a:pt x="2780502" y="3961855"/>
                </a:lnTo>
                <a:lnTo>
                  <a:pt x="0" y="396185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grpSp>
        <p:nvGrpSpPr>
          <p:cNvPr name="Group 4" id="4"/>
          <p:cNvGrpSpPr/>
          <p:nvPr/>
        </p:nvGrpSpPr>
        <p:grpSpPr>
          <a:xfrm rot="0">
            <a:off x="580568" y="2492557"/>
            <a:ext cx="5356384" cy="7370375"/>
            <a:chOff x="0" y="0"/>
            <a:chExt cx="666551" cy="917173"/>
          </a:xfrm>
        </p:grpSpPr>
        <p:sp>
          <p:nvSpPr>
            <p:cNvPr name="Freeform 5" id="5"/>
            <p:cNvSpPr/>
            <p:nvPr/>
          </p:nvSpPr>
          <p:spPr>
            <a:xfrm flipH="false" flipV="false" rot="0">
              <a:off x="0" y="0"/>
              <a:ext cx="666551" cy="917173"/>
            </a:xfrm>
            <a:custGeom>
              <a:avLst/>
              <a:gdLst/>
              <a:ahLst/>
              <a:cxnLst/>
              <a:rect r="r" b="b" t="t" l="l"/>
              <a:pathLst>
                <a:path h="917173" w="666551">
                  <a:moveTo>
                    <a:pt x="65041" y="0"/>
                  </a:moveTo>
                  <a:lnTo>
                    <a:pt x="601510" y="0"/>
                  </a:lnTo>
                  <a:cubicBezTo>
                    <a:pt x="618760" y="0"/>
                    <a:pt x="635304" y="6853"/>
                    <a:pt x="647501" y="19050"/>
                  </a:cubicBezTo>
                  <a:cubicBezTo>
                    <a:pt x="659699" y="31248"/>
                    <a:pt x="666551" y="47791"/>
                    <a:pt x="666551" y="65041"/>
                  </a:cubicBezTo>
                  <a:lnTo>
                    <a:pt x="666551" y="852132"/>
                  </a:lnTo>
                  <a:cubicBezTo>
                    <a:pt x="666551" y="888053"/>
                    <a:pt x="637431" y="917173"/>
                    <a:pt x="601510" y="917173"/>
                  </a:cubicBezTo>
                  <a:lnTo>
                    <a:pt x="65041" y="917173"/>
                  </a:lnTo>
                  <a:cubicBezTo>
                    <a:pt x="47791" y="917173"/>
                    <a:pt x="31248" y="910321"/>
                    <a:pt x="19050" y="898123"/>
                  </a:cubicBezTo>
                  <a:cubicBezTo>
                    <a:pt x="6853" y="885926"/>
                    <a:pt x="0" y="869382"/>
                    <a:pt x="0" y="852132"/>
                  </a:cubicBezTo>
                  <a:lnTo>
                    <a:pt x="0" y="65041"/>
                  </a:lnTo>
                  <a:cubicBezTo>
                    <a:pt x="0" y="47791"/>
                    <a:pt x="6853" y="31248"/>
                    <a:pt x="19050" y="19050"/>
                  </a:cubicBezTo>
                  <a:cubicBezTo>
                    <a:pt x="31248" y="6853"/>
                    <a:pt x="47791" y="0"/>
                    <a:pt x="65041" y="0"/>
                  </a:cubicBezTo>
                  <a:close/>
                </a:path>
              </a:pathLst>
            </a:custGeom>
            <a:blipFill>
              <a:blip r:embed="rId6"/>
              <a:stretch>
                <a:fillRect l="0" t="-14456" r="0" b="-14456"/>
              </a:stretch>
            </a:blipFill>
            <a:ln w="28575" cap="rnd">
              <a:solidFill>
                <a:srgbClr val="000000"/>
              </a:solidFill>
              <a:prstDash val="solid"/>
              <a:round/>
            </a:ln>
          </p:spPr>
        </p:sp>
      </p:grpSp>
      <p:sp>
        <p:nvSpPr>
          <p:cNvPr name="TextBox 6" id="6"/>
          <p:cNvSpPr txBox="true"/>
          <p:nvPr/>
        </p:nvSpPr>
        <p:spPr>
          <a:xfrm rot="0">
            <a:off x="1683272" y="449262"/>
            <a:ext cx="9959246" cy="1416051"/>
          </a:xfrm>
          <a:prstGeom prst="rect">
            <a:avLst/>
          </a:prstGeom>
        </p:spPr>
        <p:txBody>
          <a:bodyPr anchor="t" rtlCol="false" tIns="0" lIns="0" bIns="0" rIns="0">
            <a:spAutoFit/>
          </a:bodyPr>
          <a:lstStyle/>
          <a:p>
            <a:pPr algn="l" marL="0" indent="0" lvl="0">
              <a:lnSpc>
                <a:spcPts val="10450"/>
              </a:lnSpc>
              <a:spcBef>
                <a:spcPct val="0"/>
              </a:spcBef>
            </a:pPr>
            <a:r>
              <a:rPr lang="en-US" b="true" sz="11000" spc="-275">
                <a:solidFill>
                  <a:srgbClr val="000000"/>
                </a:solidFill>
                <a:latin typeface="TT Hoves Bold"/>
                <a:ea typeface="TT Hoves Bold"/>
                <a:cs typeface="TT Hoves Bold"/>
                <a:sym typeface="TT Hoves Bold"/>
              </a:rPr>
              <a:t>Tujuan Project</a:t>
            </a:r>
          </a:p>
        </p:txBody>
      </p:sp>
      <p:sp>
        <p:nvSpPr>
          <p:cNvPr name="TextBox 7" id="7"/>
          <p:cNvSpPr txBox="true"/>
          <p:nvPr/>
        </p:nvSpPr>
        <p:spPr>
          <a:xfrm rot="0">
            <a:off x="6662895" y="2510876"/>
            <a:ext cx="11376890" cy="3457607"/>
          </a:xfrm>
          <a:prstGeom prst="rect">
            <a:avLst/>
          </a:prstGeom>
        </p:spPr>
        <p:txBody>
          <a:bodyPr anchor="t" rtlCol="false" tIns="0" lIns="0" bIns="0" rIns="0">
            <a:spAutoFit/>
          </a:bodyPr>
          <a:lstStyle/>
          <a:p>
            <a:pPr algn="just">
              <a:lnSpc>
                <a:spcPts val="3420"/>
              </a:lnSpc>
            </a:pPr>
            <a:r>
              <a:rPr lang="en-US" b="true" sz="3600" spc="-90">
                <a:solidFill>
                  <a:srgbClr val="000000"/>
                </a:solidFill>
                <a:latin typeface="TT Hoves Bold"/>
                <a:ea typeface="TT Hoves Bold"/>
                <a:cs typeface="TT Hoves Bold"/>
                <a:sym typeface="TT Hoves Bold"/>
              </a:rPr>
              <a:t>Project ini bertujuan untuk merancang alat penyemprot ruangan otomatis berbasis ESP32 yang dapat bekerja secara manual maupun otomatis, serta dikendalikan dari jarak jauh melalui aplikasi Blynk. </a:t>
            </a:r>
          </a:p>
          <a:p>
            <a:pPr algn="just">
              <a:lnSpc>
                <a:spcPts val="3420"/>
              </a:lnSpc>
            </a:pPr>
          </a:p>
          <a:p>
            <a:pPr algn="just" marL="0" indent="0" lvl="0">
              <a:lnSpc>
                <a:spcPts val="3420"/>
              </a:lnSpc>
              <a:spcBef>
                <a:spcPct val="0"/>
              </a:spcBef>
            </a:pPr>
            <a:r>
              <a:rPr lang="en-US" b="true" sz="3600" spc="-90">
                <a:solidFill>
                  <a:srgbClr val="000000"/>
                </a:solidFill>
                <a:latin typeface="TT Hoves Bold"/>
                <a:ea typeface="TT Hoves Bold"/>
                <a:cs typeface="TT Hoves Bold"/>
                <a:sym typeface="TT Hoves Bold"/>
              </a:rPr>
              <a:t>Sistem ini diharapkan dapat meningkatkan kenyamanan pengguna dan efisiensi dalam menjaga kesegaran udara ruangan.</a:t>
            </a:r>
          </a:p>
        </p:txBody>
      </p:sp>
      <p:sp>
        <p:nvSpPr>
          <p:cNvPr name="TextBox 8" id="8"/>
          <p:cNvSpPr txBox="true"/>
          <p:nvPr/>
        </p:nvSpPr>
        <p:spPr>
          <a:xfrm rot="0">
            <a:off x="6662895" y="6615894"/>
            <a:ext cx="10164717" cy="3028982"/>
          </a:xfrm>
          <a:prstGeom prst="rect">
            <a:avLst/>
          </a:prstGeom>
        </p:spPr>
        <p:txBody>
          <a:bodyPr anchor="t" rtlCol="false" tIns="0" lIns="0" bIns="0" rIns="0">
            <a:spAutoFit/>
          </a:bodyPr>
          <a:lstStyle/>
          <a:p>
            <a:pPr algn="just">
              <a:lnSpc>
                <a:spcPts val="3420"/>
              </a:lnSpc>
            </a:pPr>
            <a:r>
              <a:rPr lang="en-US" b="true" sz="3600" spc="-90">
                <a:solidFill>
                  <a:srgbClr val="000000"/>
                </a:solidFill>
                <a:latin typeface="TT Hoves Bold"/>
                <a:ea typeface="TT Hoves Bold"/>
                <a:cs typeface="TT Hoves Bold"/>
                <a:sym typeface="TT Hoves Bold"/>
              </a:rPr>
              <a:t>Fitur yand ada pada perangkat:</a:t>
            </a:r>
          </a:p>
          <a:p>
            <a:pPr algn="just">
              <a:lnSpc>
                <a:spcPts val="3420"/>
              </a:lnSpc>
            </a:pPr>
          </a:p>
          <a:p>
            <a:pPr algn="just">
              <a:lnSpc>
                <a:spcPts val="3420"/>
              </a:lnSpc>
            </a:pPr>
            <a:r>
              <a:rPr lang="en-US" b="true" sz="3600" spc="-90">
                <a:solidFill>
                  <a:srgbClr val="000000"/>
                </a:solidFill>
                <a:latin typeface="TT Hoves Bold"/>
                <a:ea typeface="TT Hoves Bold"/>
                <a:cs typeface="TT Hoves Bold"/>
                <a:sym typeface="TT Hoves Bold"/>
              </a:rPr>
              <a:t>•Bekerja otomatis &amp; manual</a:t>
            </a:r>
          </a:p>
          <a:p>
            <a:pPr algn="just">
              <a:lnSpc>
                <a:spcPts val="3420"/>
              </a:lnSpc>
            </a:pPr>
          </a:p>
          <a:p>
            <a:pPr algn="just">
              <a:lnSpc>
                <a:spcPts val="3420"/>
              </a:lnSpc>
            </a:pPr>
            <a:r>
              <a:rPr lang="en-US" b="true" sz="3600" spc="-90">
                <a:solidFill>
                  <a:srgbClr val="000000"/>
                </a:solidFill>
                <a:latin typeface="TT Hoves Bold"/>
                <a:ea typeface="TT Hoves Bold"/>
                <a:cs typeface="TT Hoves Bold"/>
                <a:sym typeface="TT Hoves Bold"/>
              </a:rPr>
              <a:t>•Dapat dikendalikan jarak jauh via Blynk</a:t>
            </a:r>
          </a:p>
          <a:p>
            <a:pPr algn="just">
              <a:lnSpc>
                <a:spcPts val="3420"/>
              </a:lnSpc>
            </a:pPr>
          </a:p>
          <a:p>
            <a:pPr algn="just" marL="0" indent="0" lvl="0">
              <a:lnSpc>
                <a:spcPts val="3420"/>
              </a:lnSpc>
              <a:spcBef>
                <a:spcPct val="0"/>
              </a:spcBef>
            </a:pPr>
            <a:r>
              <a:rPr lang="en-US" b="true" sz="3600" spc="-90">
                <a:solidFill>
                  <a:srgbClr val="000000"/>
                </a:solidFill>
                <a:latin typeface="TT Hoves Bold"/>
                <a:ea typeface="TT Hoves Bold"/>
                <a:cs typeface="TT Hoves Bold"/>
                <a:sym typeface="TT Hoves Bold"/>
              </a:rPr>
              <a:t>•Mengirim notifikasi penyemprotan</a:t>
            </a:r>
          </a:p>
        </p:txBody>
      </p:sp>
      <p:grpSp>
        <p:nvGrpSpPr>
          <p:cNvPr name="Group 9" id="9"/>
          <p:cNvGrpSpPr/>
          <p:nvPr/>
        </p:nvGrpSpPr>
        <p:grpSpPr>
          <a:xfrm rot="0">
            <a:off x="16956518" y="0"/>
            <a:ext cx="1331482" cy="1331482"/>
            <a:chOff x="0" y="0"/>
            <a:chExt cx="1775309" cy="1775309"/>
          </a:xfrm>
        </p:grpSpPr>
        <p:sp>
          <p:nvSpPr>
            <p:cNvPr name="Freeform 10" id="10"/>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11" id="11"/>
            <p:cNvGrpSpPr>
              <a:grpSpLocks noChangeAspect="true"/>
            </p:cNvGrpSpPr>
            <p:nvPr/>
          </p:nvGrpSpPr>
          <p:grpSpPr>
            <a:xfrm rot="0">
              <a:off x="18636" y="18636"/>
              <a:ext cx="1738037" cy="1738037"/>
              <a:chOff x="0" y="0"/>
              <a:chExt cx="6350000" cy="6350000"/>
            </a:xfrm>
          </p:grpSpPr>
          <p:sp>
            <p:nvSpPr>
              <p:cNvPr name="Freeform 12" id="12"/>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9"/>
                <a:stretch>
                  <a:fillRect l="0" t="-204" r="0" b="-204"/>
                </a:stretch>
              </a:blipFill>
            </p:spPr>
          </p:sp>
          <p:sp>
            <p:nvSpPr>
              <p:cNvPr name="Freeform 13" id="13"/>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10"/>
                <a:stretch>
                  <a:fillRect l="0" t="0" r="0" b="0"/>
                </a:stretch>
              </a:blipFill>
            </p:spPr>
          </p:sp>
        </p:grpSp>
      </p:gr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1203793" y="3820062"/>
            <a:ext cx="2190786" cy="2190786"/>
          </a:xfrm>
          <a:custGeom>
            <a:avLst/>
            <a:gdLst/>
            <a:ahLst/>
            <a:cxnLst/>
            <a:rect r="r" b="b" t="t" l="l"/>
            <a:pathLst>
              <a:path h="2190786" w="2190786">
                <a:moveTo>
                  <a:pt x="0" y="0"/>
                </a:moveTo>
                <a:lnTo>
                  <a:pt x="2190786" y="0"/>
                </a:lnTo>
                <a:lnTo>
                  <a:pt x="2190786" y="2190786"/>
                </a:lnTo>
                <a:lnTo>
                  <a:pt x="0" y="2190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1203793" y="2184918"/>
            <a:ext cx="2190786" cy="2190786"/>
          </a:xfrm>
          <a:custGeom>
            <a:avLst/>
            <a:gdLst/>
            <a:ahLst/>
            <a:cxnLst/>
            <a:rect r="r" b="b" t="t" l="l"/>
            <a:pathLst>
              <a:path h="2190786" w="2190786">
                <a:moveTo>
                  <a:pt x="0" y="0"/>
                </a:moveTo>
                <a:lnTo>
                  <a:pt x="2190786" y="0"/>
                </a:lnTo>
                <a:lnTo>
                  <a:pt x="2190786" y="2190786"/>
                </a:lnTo>
                <a:lnTo>
                  <a:pt x="0" y="2190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4" id="4"/>
          <p:cNvSpPr/>
          <p:nvPr/>
        </p:nvSpPr>
        <p:spPr>
          <a:xfrm flipH="false" flipV="false" rot="0">
            <a:off x="1203793" y="5432370"/>
            <a:ext cx="2190786" cy="2190786"/>
          </a:xfrm>
          <a:custGeom>
            <a:avLst/>
            <a:gdLst/>
            <a:ahLst/>
            <a:cxnLst/>
            <a:rect r="r" b="b" t="t" l="l"/>
            <a:pathLst>
              <a:path h="2190786" w="2190786">
                <a:moveTo>
                  <a:pt x="0" y="0"/>
                </a:moveTo>
                <a:lnTo>
                  <a:pt x="2190786" y="0"/>
                </a:lnTo>
                <a:lnTo>
                  <a:pt x="2190786" y="2190786"/>
                </a:lnTo>
                <a:lnTo>
                  <a:pt x="0" y="2190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5" id="5"/>
          <p:cNvSpPr/>
          <p:nvPr/>
        </p:nvSpPr>
        <p:spPr>
          <a:xfrm flipH="false" flipV="false" rot="0">
            <a:off x="1203793" y="7216722"/>
            <a:ext cx="2190786" cy="2190786"/>
          </a:xfrm>
          <a:custGeom>
            <a:avLst/>
            <a:gdLst/>
            <a:ahLst/>
            <a:cxnLst/>
            <a:rect r="r" b="b" t="t" l="l"/>
            <a:pathLst>
              <a:path h="2190786" w="2190786">
                <a:moveTo>
                  <a:pt x="0" y="0"/>
                </a:moveTo>
                <a:lnTo>
                  <a:pt x="2190786" y="0"/>
                </a:lnTo>
                <a:lnTo>
                  <a:pt x="2190786" y="2190786"/>
                </a:lnTo>
                <a:lnTo>
                  <a:pt x="0" y="219078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6" id="6"/>
          <p:cNvGrpSpPr/>
          <p:nvPr/>
        </p:nvGrpSpPr>
        <p:grpSpPr>
          <a:xfrm rot="0">
            <a:off x="16956518" y="0"/>
            <a:ext cx="1331482" cy="1331482"/>
            <a:chOff x="0" y="0"/>
            <a:chExt cx="1775309" cy="1775309"/>
          </a:xfrm>
        </p:grpSpPr>
        <p:sp>
          <p:nvSpPr>
            <p:cNvPr name="Freeform 7" id="7"/>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a:grpSpLocks noChangeAspect="true"/>
            </p:cNvGrpSpPr>
            <p:nvPr/>
          </p:nvGrpSpPr>
          <p:grpSpPr>
            <a:xfrm rot="0">
              <a:off x="18636" y="18636"/>
              <a:ext cx="1738037" cy="1738037"/>
              <a:chOff x="0" y="0"/>
              <a:chExt cx="6350000" cy="6350000"/>
            </a:xfrm>
          </p:grpSpPr>
          <p:sp>
            <p:nvSpPr>
              <p:cNvPr name="Freeform 9" id="9"/>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6"/>
                <a:stretch>
                  <a:fillRect l="0" t="-204" r="0" b="-204"/>
                </a:stretch>
              </a:blipFill>
            </p:spPr>
          </p:sp>
          <p:sp>
            <p:nvSpPr>
              <p:cNvPr name="Freeform 10" id="10"/>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7"/>
                <a:stretch>
                  <a:fillRect l="0" t="0" r="0" b="0"/>
                </a:stretch>
              </a:blipFill>
            </p:spPr>
          </p:sp>
        </p:grpSp>
      </p:grpSp>
      <p:sp>
        <p:nvSpPr>
          <p:cNvPr name="Freeform 11" id="11"/>
          <p:cNvSpPr/>
          <p:nvPr/>
        </p:nvSpPr>
        <p:spPr>
          <a:xfrm flipH="false" flipV="false" rot="0">
            <a:off x="1627732" y="2617586"/>
            <a:ext cx="1342907" cy="6356958"/>
          </a:xfrm>
          <a:custGeom>
            <a:avLst/>
            <a:gdLst/>
            <a:ahLst/>
            <a:cxnLst/>
            <a:rect r="r" b="b" t="t" l="l"/>
            <a:pathLst>
              <a:path h="6356958" w="1342907">
                <a:moveTo>
                  <a:pt x="0" y="0"/>
                </a:moveTo>
                <a:lnTo>
                  <a:pt x="1342908" y="0"/>
                </a:lnTo>
                <a:lnTo>
                  <a:pt x="1342908" y="6356958"/>
                </a:lnTo>
                <a:lnTo>
                  <a:pt x="0" y="6356958"/>
                </a:lnTo>
                <a:lnTo>
                  <a:pt x="0" y="0"/>
                </a:lnTo>
                <a:close/>
              </a:path>
            </a:pathLst>
          </a:custGeom>
          <a:blipFill>
            <a:blip r:embed="rId8"/>
            <a:stretch>
              <a:fillRect l="0" t="0" r="0" b="0"/>
            </a:stretch>
          </a:blipFill>
        </p:spPr>
      </p:sp>
      <p:sp>
        <p:nvSpPr>
          <p:cNvPr name="Freeform 12" id="12"/>
          <p:cNvSpPr/>
          <p:nvPr/>
        </p:nvSpPr>
        <p:spPr>
          <a:xfrm flipH="false" flipV="false" rot="0">
            <a:off x="1028700" y="1440827"/>
            <a:ext cx="10328744" cy="582166"/>
          </a:xfrm>
          <a:custGeom>
            <a:avLst/>
            <a:gdLst/>
            <a:ahLst/>
            <a:cxnLst/>
            <a:rect r="r" b="b" t="t" l="l"/>
            <a:pathLst>
              <a:path h="582166" w="10328744">
                <a:moveTo>
                  <a:pt x="0" y="0"/>
                </a:moveTo>
                <a:lnTo>
                  <a:pt x="10328744" y="0"/>
                </a:lnTo>
                <a:lnTo>
                  <a:pt x="10328744" y="582166"/>
                </a:lnTo>
                <a:lnTo>
                  <a:pt x="0" y="58216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3" id="13"/>
          <p:cNvSpPr txBox="true"/>
          <p:nvPr/>
        </p:nvSpPr>
        <p:spPr>
          <a:xfrm rot="0">
            <a:off x="2065196" y="679968"/>
            <a:ext cx="9765340" cy="781050"/>
          </a:xfrm>
          <a:prstGeom prst="rect">
            <a:avLst/>
          </a:prstGeom>
        </p:spPr>
        <p:txBody>
          <a:bodyPr anchor="t" rtlCol="false" tIns="0" lIns="0" bIns="0" rIns="0">
            <a:spAutoFit/>
          </a:bodyPr>
          <a:lstStyle/>
          <a:p>
            <a:pPr algn="l" marL="0" indent="0" lvl="0">
              <a:lnSpc>
                <a:spcPts val="5700"/>
              </a:lnSpc>
              <a:spcBef>
                <a:spcPct val="0"/>
              </a:spcBef>
            </a:pPr>
            <a:r>
              <a:rPr lang="en-US" b="true" sz="6000" spc="-150">
                <a:solidFill>
                  <a:srgbClr val="000000"/>
                </a:solidFill>
                <a:latin typeface="TT Hoves Bold"/>
                <a:ea typeface="TT Hoves Bold"/>
                <a:cs typeface="TT Hoves Bold"/>
                <a:sym typeface="TT Hoves Bold"/>
              </a:rPr>
              <a:t>Alur</a:t>
            </a:r>
            <a:r>
              <a:rPr lang="en-US" b="true" sz="6000" spc="-150" strike="noStrike" u="none">
                <a:solidFill>
                  <a:srgbClr val="000000"/>
                </a:solidFill>
                <a:latin typeface="TT Hoves Bold"/>
                <a:ea typeface="TT Hoves Bold"/>
                <a:cs typeface="TT Hoves Bold"/>
                <a:sym typeface="TT Hoves Bold"/>
              </a:rPr>
              <a:t> Kerja Air Freshener</a:t>
            </a:r>
          </a:p>
        </p:txBody>
      </p:sp>
      <p:sp>
        <p:nvSpPr>
          <p:cNvPr name="TextBox 14" id="14"/>
          <p:cNvSpPr txBox="true"/>
          <p:nvPr/>
        </p:nvSpPr>
        <p:spPr>
          <a:xfrm rot="0">
            <a:off x="4132478" y="4625973"/>
            <a:ext cx="9765340" cy="517527"/>
          </a:xfrm>
          <a:prstGeom prst="rect">
            <a:avLst/>
          </a:prstGeom>
        </p:spPr>
        <p:txBody>
          <a:bodyPr anchor="t" rtlCol="false" tIns="0" lIns="0" bIns="0" rIns="0">
            <a:spAutoFit/>
          </a:bodyPr>
          <a:lstStyle/>
          <a:p>
            <a:pPr algn="l" marL="0" indent="0" lvl="0">
              <a:lnSpc>
                <a:spcPts val="3800"/>
              </a:lnSpc>
              <a:spcBef>
                <a:spcPct val="0"/>
              </a:spcBef>
            </a:pPr>
            <a:r>
              <a:rPr lang="en-US" b="true" sz="4000" spc="-100">
                <a:solidFill>
                  <a:srgbClr val="000000"/>
                </a:solidFill>
                <a:latin typeface="TT Hoves Bold"/>
                <a:ea typeface="TT Hoves Bold"/>
                <a:cs typeface="TT Hoves Bold"/>
                <a:sym typeface="TT Hoves Bold"/>
              </a:rPr>
              <a:t>ESP32</a:t>
            </a:r>
            <a:r>
              <a:rPr lang="en-US" b="true" sz="4000" spc="-100" strike="noStrike" u="none">
                <a:solidFill>
                  <a:srgbClr val="000000"/>
                </a:solidFill>
                <a:latin typeface="TT Hoves Bold"/>
                <a:ea typeface="TT Hoves Bold"/>
                <a:cs typeface="TT Hoves Bold"/>
                <a:sym typeface="TT Hoves Bold"/>
              </a:rPr>
              <a:t> mengontrol motor semprot.</a:t>
            </a:r>
          </a:p>
        </p:txBody>
      </p:sp>
      <p:sp>
        <p:nvSpPr>
          <p:cNvPr name="TextBox 15" id="15"/>
          <p:cNvSpPr txBox="true"/>
          <p:nvPr/>
        </p:nvSpPr>
        <p:spPr>
          <a:xfrm rot="0">
            <a:off x="4132478" y="2826285"/>
            <a:ext cx="13126822" cy="993777"/>
          </a:xfrm>
          <a:prstGeom prst="rect">
            <a:avLst/>
          </a:prstGeom>
        </p:spPr>
        <p:txBody>
          <a:bodyPr anchor="t" rtlCol="false" tIns="0" lIns="0" bIns="0" rIns="0">
            <a:spAutoFit/>
          </a:bodyPr>
          <a:lstStyle/>
          <a:p>
            <a:pPr algn="l" marL="0" indent="0" lvl="0">
              <a:lnSpc>
                <a:spcPts val="3800"/>
              </a:lnSpc>
              <a:spcBef>
                <a:spcPct val="0"/>
              </a:spcBef>
            </a:pPr>
            <a:r>
              <a:rPr lang="en-US" b="true" sz="4000" spc="-100">
                <a:solidFill>
                  <a:srgbClr val="000000"/>
                </a:solidFill>
                <a:latin typeface="TT Hoves Bold"/>
                <a:ea typeface="TT Hoves Bold"/>
                <a:cs typeface="TT Hoves Bold"/>
                <a:sym typeface="TT Hoves Bold"/>
              </a:rPr>
              <a:t>Pengguna menyet</a:t>
            </a:r>
            <a:r>
              <a:rPr lang="en-US" b="true" sz="4000" spc="-100" strike="noStrike" u="none">
                <a:solidFill>
                  <a:srgbClr val="000000"/>
                </a:solidFill>
                <a:latin typeface="TT Hoves Bold"/>
                <a:ea typeface="TT Hoves Bold"/>
                <a:cs typeface="TT Hoves Bold"/>
                <a:sym typeface="TT Hoves Bold"/>
              </a:rPr>
              <a:t>el jadwal / Menekan tombol / Gerakan terdeteksi oleh sensor PIR.</a:t>
            </a:r>
          </a:p>
        </p:txBody>
      </p:sp>
      <p:sp>
        <p:nvSpPr>
          <p:cNvPr name="TextBox 16" id="16"/>
          <p:cNvSpPr txBox="true"/>
          <p:nvPr/>
        </p:nvSpPr>
        <p:spPr>
          <a:xfrm rot="0">
            <a:off x="4132478" y="6073737"/>
            <a:ext cx="13489781" cy="993777"/>
          </a:xfrm>
          <a:prstGeom prst="rect">
            <a:avLst/>
          </a:prstGeom>
        </p:spPr>
        <p:txBody>
          <a:bodyPr anchor="t" rtlCol="false" tIns="0" lIns="0" bIns="0" rIns="0">
            <a:spAutoFit/>
          </a:bodyPr>
          <a:lstStyle/>
          <a:p>
            <a:pPr algn="l" marL="0" indent="0" lvl="0">
              <a:lnSpc>
                <a:spcPts val="3800"/>
              </a:lnSpc>
              <a:spcBef>
                <a:spcPct val="0"/>
              </a:spcBef>
            </a:pPr>
            <a:r>
              <a:rPr lang="en-US" b="true" sz="4000" spc="-100">
                <a:solidFill>
                  <a:srgbClr val="000000"/>
                </a:solidFill>
                <a:latin typeface="TT Hoves Bold"/>
                <a:ea typeface="TT Hoves Bold"/>
                <a:cs typeface="TT Hoves Bold"/>
                <a:sym typeface="TT Hoves Bold"/>
              </a:rPr>
              <a:t>Notifikasi dikirim keaplikasi smartphone melalui aplikasi telegram &amp;</a:t>
            </a:r>
            <a:r>
              <a:rPr lang="en-US" b="true" sz="4000" spc="-100" strike="noStrike" u="none">
                <a:solidFill>
                  <a:srgbClr val="000000"/>
                </a:solidFill>
                <a:latin typeface="TT Hoves Bold"/>
                <a:ea typeface="TT Hoves Bold"/>
                <a:cs typeface="TT Hoves Bold"/>
                <a:sym typeface="TT Hoves Bold"/>
              </a:rPr>
              <a:t> beberapa informasi tampil di LCD.</a:t>
            </a:r>
          </a:p>
        </p:txBody>
      </p:sp>
      <p:sp>
        <p:nvSpPr>
          <p:cNvPr name="TextBox 17" id="17"/>
          <p:cNvSpPr txBox="true"/>
          <p:nvPr/>
        </p:nvSpPr>
        <p:spPr>
          <a:xfrm rot="0">
            <a:off x="4132478" y="8096214"/>
            <a:ext cx="13126822" cy="517527"/>
          </a:xfrm>
          <a:prstGeom prst="rect">
            <a:avLst/>
          </a:prstGeom>
        </p:spPr>
        <p:txBody>
          <a:bodyPr anchor="t" rtlCol="false" tIns="0" lIns="0" bIns="0" rIns="0">
            <a:spAutoFit/>
          </a:bodyPr>
          <a:lstStyle/>
          <a:p>
            <a:pPr algn="l" marL="0" indent="0" lvl="0">
              <a:lnSpc>
                <a:spcPts val="3800"/>
              </a:lnSpc>
              <a:spcBef>
                <a:spcPct val="0"/>
              </a:spcBef>
            </a:pPr>
            <a:r>
              <a:rPr lang="en-US" b="true" sz="4000" spc="-100">
                <a:solidFill>
                  <a:srgbClr val="000000"/>
                </a:solidFill>
                <a:latin typeface="TT Hoves Bold"/>
                <a:ea typeface="TT Hoves Bold"/>
                <a:cs typeface="TT Hoves Bold"/>
                <a:sym typeface="TT Hoves Bold"/>
              </a:rPr>
              <a:t>Sistem dapat bek</a:t>
            </a:r>
            <a:r>
              <a:rPr lang="en-US" b="true" sz="4000" spc="-100" strike="noStrike" u="none">
                <a:solidFill>
                  <a:srgbClr val="000000"/>
                </a:solidFill>
                <a:latin typeface="TT Hoves Bold"/>
                <a:ea typeface="TT Hoves Bold"/>
                <a:cs typeface="TT Hoves Bold"/>
                <a:sym typeface="TT Hoves Bold"/>
              </a:rPr>
              <a:t>erja secara online.</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195967"/>
            <a:ext cx="9638332" cy="9638332"/>
          </a:xfrm>
          <a:custGeom>
            <a:avLst/>
            <a:gdLst/>
            <a:ahLst/>
            <a:cxnLst/>
            <a:rect r="r" b="b" t="t" l="l"/>
            <a:pathLst>
              <a:path h="9638332" w="9638332">
                <a:moveTo>
                  <a:pt x="0" y="0"/>
                </a:moveTo>
                <a:lnTo>
                  <a:pt x="9638332" y="0"/>
                </a:lnTo>
                <a:lnTo>
                  <a:pt x="9638332" y="9638333"/>
                </a:lnTo>
                <a:lnTo>
                  <a:pt x="0" y="96383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11407655" y="2771967"/>
            <a:ext cx="5851645" cy="6486333"/>
            <a:chOff x="0" y="0"/>
            <a:chExt cx="733268" cy="812800"/>
          </a:xfrm>
        </p:grpSpPr>
        <p:sp>
          <p:nvSpPr>
            <p:cNvPr name="Freeform 4" id="4"/>
            <p:cNvSpPr/>
            <p:nvPr/>
          </p:nvSpPr>
          <p:spPr>
            <a:xfrm flipH="false" flipV="false" rot="0">
              <a:off x="0" y="0"/>
              <a:ext cx="733268" cy="812800"/>
            </a:xfrm>
            <a:custGeom>
              <a:avLst/>
              <a:gdLst/>
              <a:ahLst/>
              <a:cxnLst/>
              <a:rect r="r" b="b" t="t" l="l"/>
              <a:pathLst>
                <a:path h="812800" w="733268">
                  <a:moveTo>
                    <a:pt x="59536" y="0"/>
                  </a:moveTo>
                  <a:lnTo>
                    <a:pt x="673731" y="0"/>
                  </a:lnTo>
                  <a:cubicBezTo>
                    <a:pt x="706612" y="0"/>
                    <a:pt x="733268" y="26655"/>
                    <a:pt x="733268" y="59536"/>
                  </a:cubicBezTo>
                  <a:lnTo>
                    <a:pt x="733268" y="753264"/>
                  </a:lnTo>
                  <a:cubicBezTo>
                    <a:pt x="733268" y="786145"/>
                    <a:pt x="706612" y="812800"/>
                    <a:pt x="673731" y="812800"/>
                  </a:cubicBezTo>
                  <a:lnTo>
                    <a:pt x="59536" y="812800"/>
                  </a:lnTo>
                  <a:cubicBezTo>
                    <a:pt x="26655" y="812800"/>
                    <a:pt x="0" y="786145"/>
                    <a:pt x="0" y="753264"/>
                  </a:cubicBezTo>
                  <a:lnTo>
                    <a:pt x="0" y="59536"/>
                  </a:lnTo>
                  <a:cubicBezTo>
                    <a:pt x="0" y="26655"/>
                    <a:pt x="26655" y="0"/>
                    <a:pt x="59536" y="0"/>
                  </a:cubicBezTo>
                  <a:close/>
                </a:path>
              </a:pathLst>
            </a:custGeom>
            <a:blipFill>
              <a:blip r:embed="rId4"/>
              <a:stretch>
                <a:fillRect l="0" t="-10143" r="0" b="-10143"/>
              </a:stretch>
            </a:blipFill>
            <a:ln w="28575" cap="rnd">
              <a:solidFill>
                <a:srgbClr val="000000"/>
              </a:solidFill>
              <a:prstDash val="solid"/>
              <a:round/>
            </a:ln>
          </p:spPr>
        </p:sp>
      </p:grpSp>
      <p:sp>
        <p:nvSpPr>
          <p:cNvPr name="TextBox 5" id="5"/>
          <p:cNvSpPr txBox="true"/>
          <p:nvPr/>
        </p:nvSpPr>
        <p:spPr>
          <a:xfrm rot="0">
            <a:off x="3381873" y="550432"/>
            <a:ext cx="11524253" cy="781050"/>
          </a:xfrm>
          <a:prstGeom prst="rect">
            <a:avLst/>
          </a:prstGeom>
        </p:spPr>
        <p:txBody>
          <a:bodyPr anchor="t" rtlCol="false" tIns="0" lIns="0" bIns="0" rIns="0">
            <a:spAutoFit/>
          </a:bodyPr>
          <a:lstStyle/>
          <a:p>
            <a:pPr algn="l" marL="0" indent="0" lvl="0">
              <a:lnSpc>
                <a:spcPts val="5700"/>
              </a:lnSpc>
              <a:spcBef>
                <a:spcPct val="0"/>
              </a:spcBef>
            </a:pPr>
            <a:r>
              <a:rPr lang="en-US" b="true" sz="6000" spc="-150">
                <a:solidFill>
                  <a:srgbClr val="000000"/>
                </a:solidFill>
                <a:latin typeface="TT Hoves Bold"/>
                <a:ea typeface="TT Hoves Bold"/>
                <a:cs typeface="TT Hoves Bold"/>
                <a:sym typeface="TT Hoves Bold"/>
              </a:rPr>
              <a:t>Perangkat Yang Dibutuhkan :</a:t>
            </a:r>
          </a:p>
        </p:txBody>
      </p:sp>
      <p:sp>
        <p:nvSpPr>
          <p:cNvPr name="TextBox 6" id="6"/>
          <p:cNvSpPr txBox="true"/>
          <p:nvPr/>
        </p:nvSpPr>
        <p:spPr>
          <a:xfrm rot="0">
            <a:off x="224956" y="1687608"/>
            <a:ext cx="9790659" cy="4327525"/>
          </a:xfrm>
          <a:prstGeom prst="rect">
            <a:avLst/>
          </a:prstGeom>
        </p:spPr>
        <p:txBody>
          <a:bodyPr anchor="t" rtlCol="false" tIns="0" lIns="0" bIns="0" rIns="0">
            <a:spAutoFit/>
          </a:bodyPr>
          <a:lstStyle/>
          <a:p>
            <a:pPr algn="l">
              <a:lnSpc>
                <a:spcPts val="3800"/>
              </a:lnSpc>
            </a:pPr>
            <a:r>
              <a:rPr lang="en-US" sz="4000" spc="-100" b="true">
                <a:solidFill>
                  <a:srgbClr val="000000"/>
                </a:solidFill>
                <a:latin typeface="TT Hoves Bold"/>
                <a:ea typeface="TT Hoves Bold"/>
                <a:cs typeface="TT Hoves Bold"/>
                <a:sym typeface="TT Hoves Bold"/>
              </a:rPr>
              <a:t>Perangkat Keras :</a:t>
            </a:r>
          </a:p>
          <a:p>
            <a:pPr algn="l">
              <a:lnSpc>
                <a:spcPts val="3800"/>
              </a:lnSpc>
            </a:pP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ESP32             : Kendali utama system.</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Motor DC       : Aktuator penyemprot.</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TombolFisik   : Semprot manual.</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Sensor PIR     : Deteksi gerakan.</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LCD 16x2         : Tampilkan info sistem.</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Buzzer &amp; LED : Indikator status.</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Power Supply &amp; Bridge Motor.</a:t>
            </a:r>
          </a:p>
        </p:txBody>
      </p:sp>
      <p:sp>
        <p:nvSpPr>
          <p:cNvPr name="TextBox 7" id="7"/>
          <p:cNvSpPr txBox="true"/>
          <p:nvPr/>
        </p:nvSpPr>
        <p:spPr>
          <a:xfrm rot="0">
            <a:off x="224956" y="6538912"/>
            <a:ext cx="10821544" cy="2719388"/>
          </a:xfrm>
          <a:prstGeom prst="rect">
            <a:avLst/>
          </a:prstGeom>
        </p:spPr>
        <p:txBody>
          <a:bodyPr anchor="t" rtlCol="false" tIns="0" lIns="0" bIns="0" rIns="0">
            <a:spAutoFit/>
          </a:bodyPr>
          <a:lstStyle/>
          <a:p>
            <a:pPr algn="l">
              <a:lnSpc>
                <a:spcPts val="3800"/>
              </a:lnSpc>
            </a:pPr>
            <a:r>
              <a:rPr lang="en-US" sz="4000" spc="-100" b="true">
                <a:solidFill>
                  <a:srgbClr val="000000"/>
                </a:solidFill>
                <a:latin typeface="TT Hoves Bold"/>
                <a:ea typeface="TT Hoves Bold"/>
                <a:cs typeface="TT Hoves Bold"/>
                <a:sym typeface="TT Hoves Bold"/>
              </a:rPr>
              <a:t>Perangkat Lunak : </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PlatformIO / Arduino IDE.</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Aplikasi Blynk.</a:t>
            </a:r>
          </a:p>
          <a:p>
            <a:pPr algn="l"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Library : WiFiClient.h, WiFi.h, BlynkSimpleEsp32.h, TimeLib.h, WidgetRTC.h, HTTPClient.h, Wire.h, dan LiquidCrystal_I2C.h.</a:t>
            </a:r>
          </a:p>
        </p:txBody>
      </p:sp>
      <p:grpSp>
        <p:nvGrpSpPr>
          <p:cNvPr name="Group 8" id="8"/>
          <p:cNvGrpSpPr/>
          <p:nvPr/>
        </p:nvGrpSpPr>
        <p:grpSpPr>
          <a:xfrm rot="0">
            <a:off x="16956518" y="0"/>
            <a:ext cx="1331482" cy="1331482"/>
            <a:chOff x="0" y="0"/>
            <a:chExt cx="1775309" cy="1775309"/>
          </a:xfrm>
        </p:grpSpPr>
        <p:sp>
          <p:nvSpPr>
            <p:cNvPr name="Freeform 9" id="9"/>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0" id="10"/>
            <p:cNvGrpSpPr>
              <a:grpSpLocks noChangeAspect="true"/>
            </p:cNvGrpSpPr>
            <p:nvPr/>
          </p:nvGrpSpPr>
          <p:grpSpPr>
            <a:xfrm rot="0">
              <a:off x="18636" y="18636"/>
              <a:ext cx="1738037" cy="1738037"/>
              <a:chOff x="0" y="0"/>
              <a:chExt cx="6350000" cy="6350000"/>
            </a:xfrm>
          </p:grpSpPr>
          <p:sp>
            <p:nvSpPr>
              <p:cNvPr name="Freeform 11" id="11"/>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7"/>
                <a:stretch>
                  <a:fillRect l="0" t="-204" r="0" b="-204"/>
                </a:stretch>
              </a:blipFill>
            </p:spPr>
          </p:sp>
          <p:sp>
            <p:nvSpPr>
              <p:cNvPr name="Freeform 12" id="12"/>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8"/>
                <a:stretch>
                  <a:fillRect l="0" t="0" r="0" b="0"/>
                </a:stretch>
              </a:blipFill>
            </p:spPr>
          </p:sp>
        </p:gr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9144000" y="1195967"/>
            <a:ext cx="9638332" cy="9638332"/>
          </a:xfrm>
          <a:custGeom>
            <a:avLst/>
            <a:gdLst/>
            <a:ahLst/>
            <a:cxnLst/>
            <a:rect r="r" b="b" t="t" l="l"/>
            <a:pathLst>
              <a:path h="9638332" w="9638332">
                <a:moveTo>
                  <a:pt x="0" y="0"/>
                </a:moveTo>
                <a:lnTo>
                  <a:pt x="9638332" y="0"/>
                </a:lnTo>
                <a:lnTo>
                  <a:pt x="9638332" y="9638333"/>
                </a:lnTo>
                <a:lnTo>
                  <a:pt x="0" y="96383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11407655" y="2771967"/>
            <a:ext cx="5851645" cy="6486333"/>
            <a:chOff x="0" y="0"/>
            <a:chExt cx="733268" cy="812800"/>
          </a:xfrm>
        </p:grpSpPr>
        <p:sp>
          <p:nvSpPr>
            <p:cNvPr name="Freeform 4" id="4"/>
            <p:cNvSpPr/>
            <p:nvPr/>
          </p:nvSpPr>
          <p:spPr>
            <a:xfrm flipH="false" flipV="false" rot="0">
              <a:off x="0" y="0"/>
              <a:ext cx="733268" cy="812800"/>
            </a:xfrm>
            <a:custGeom>
              <a:avLst/>
              <a:gdLst/>
              <a:ahLst/>
              <a:cxnLst/>
              <a:rect r="r" b="b" t="t" l="l"/>
              <a:pathLst>
                <a:path h="812800" w="733268">
                  <a:moveTo>
                    <a:pt x="59536" y="0"/>
                  </a:moveTo>
                  <a:lnTo>
                    <a:pt x="673731" y="0"/>
                  </a:lnTo>
                  <a:cubicBezTo>
                    <a:pt x="706612" y="0"/>
                    <a:pt x="733268" y="26655"/>
                    <a:pt x="733268" y="59536"/>
                  </a:cubicBezTo>
                  <a:lnTo>
                    <a:pt x="733268" y="753264"/>
                  </a:lnTo>
                  <a:cubicBezTo>
                    <a:pt x="733268" y="786145"/>
                    <a:pt x="706612" y="812800"/>
                    <a:pt x="673731" y="812800"/>
                  </a:cubicBezTo>
                  <a:lnTo>
                    <a:pt x="59536" y="812800"/>
                  </a:lnTo>
                  <a:cubicBezTo>
                    <a:pt x="26655" y="812800"/>
                    <a:pt x="0" y="786145"/>
                    <a:pt x="0" y="753264"/>
                  </a:cubicBezTo>
                  <a:lnTo>
                    <a:pt x="0" y="59536"/>
                  </a:lnTo>
                  <a:cubicBezTo>
                    <a:pt x="0" y="26655"/>
                    <a:pt x="26655" y="0"/>
                    <a:pt x="59536" y="0"/>
                  </a:cubicBezTo>
                  <a:close/>
                </a:path>
              </a:pathLst>
            </a:custGeom>
            <a:blipFill>
              <a:blip r:embed="rId4"/>
              <a:stretch>
                <a:fillRect l="-10282" t="0" r="-10282" b="0"/>
              </a:stretch>
            </a:blipFill>
            <a:ln w="28575" cap="rnd">
              <a:solidFill>
                <a:srgbClr val="000000"/>
              </a:solidFill>
              <a:prstDash val="solid"/>
              <a:round/>
            </a:ln>
          </p:spPr>
        </p:sp>
      </p:grpSp>
      <p:sp>
        <p:nvSpPr>
          <p:cNvPr name="TextBox 5" id="5"/>
          <p:cNvSpPr txBox="true"/>
          <p:nvPr/>
        </p:nvSpPr>
        <p:spPr>
          <a:xfrm rot="0">
            <a:off x="154685" y="2482946"/>
            <a:ext cx="10633910" cy="7150101"/>
          </a:xfrm>
          <a:prstGeom prst="rect">
            <a:avLst/>
          </a:prstGeom>
        </p:spPr>
        <p:txBody>
          <a:bodyPr anchor="t" rtlCol="false" tIns="0" lIns="0" bIns="0" rIns="0">
            <a:spAutoFit/>
          </a:bodyPr>
          <a:lstStyle/>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Memiliki dua mode yaitu : mode manual (tombol dan penjadwalan) dan mode sensor PIR.</a:t>
            </a:r>
          </a:p>
          <a:p>
            <a:pPr algn="just">
              <a:lnSpc>
                <a:spcPts val="3325"/>
              </a:lnSpc>
            </a:pPr>
          </a:p>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Dapat berfungsi jika perangkat offline (hanya penyemprotan manual melaui tombol fisik).</a:t>
            </a:r>
          </a:p>
          <a:p>
            <a:pPr algn="just">
              <a:lnSpc>
                <a:spcPts val="3325"/>
              </a:lnSpc>
            </a:pPr>
          </a:p>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Dapat mengirim notifikasi ke smartphone melalui aplikasi telegram.</a:t>
            </a:r>
          </a:p>
          <a:p>
            <a:pPr algn="just">
              <a:lnSpc>
                <a:spcPts val="3325"/>
              </a:lnSpc>
            </a:pPr>
          </a:p>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Dapat menyemprot manual melalui tombol fisik dan tombol pada aplikasi Blynk.</a:t>
            </a:r>
          </a:p>
          <a:p>
            <a:pPr algn="just">
              <a:lnSpc>
                <a:spcPts val="3325"/>
              </a:lnSpc>
            </a:pPr>
          </a:p>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Dapat mengatur jadwal semprot melalui aplikasi Blynk.</a:t>
            </a:r>
          </a:p>
          <a:p>
            <a:pPr algn="just">
              <a:lnSpc>
                <a:spcPts val="3325"/>
              </a:lnSpc>
            </a:pPr>
          </a:p>
          <a:p>
            <a:pPr algn="just" marL="755654" indent="-377827" lvl="1">
              <a:lnSpc>
                <a:spcPts val="3325"/>
              </a:lnSpc>
              <a:buFont typeface="Arial"/>
              <a:buChar char="•"/>
            </a:pPr>
            <a:r>
              <a:rPr lang="en-US" b="true" sz="3500" spc="-87">
                <a:solidFill>
                  <a:srgbClr val="000000"/>
                </a:solidFill>
                <a:latin typeface="TT Hoves Bold"/>
                <a:ea typeface="TT Hoves Bold"/>
                <a:cs typeface="TT Hoves Bold"/>
                <a:sym typeface="TT Hoves Bold"/>
              </a:rPr>
              <a:t>Dapat menyemprot jika sensor PIR mendeteksi gerakan.</a:t>
            </a:r>
          </a:p>
        </p:txBody>
      </p:sp>
      <p:grpSp>
        <p:nvGrpSpPr>
          <p:cNvPr name="Group 6" id="6"/>
          <p:cNvGrpSpPr/>
          <p:nvPr/>
        </p:nvGrpSpPr>
        <p:grpSpPr>
          <a:xfrm rot="0">
            <a:off x="16956518" y="0"/>
            <a:ext cx="1331482" cy="1331482"/>
            <a:chOff x="0" y="0"/>
            <a:chExt cx="1775309" cy="1775309"/>
          </a:xfrm>
        </p:grpSpPr>
        <p:sp>
          <p:nvSpPr>
            <p:cNvPr name="Freeform 7" id="7"/>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8" id="8"/>
            <p:cNvGrpSpPr>
              <a:grpSpLocks noChangeAspect="true"/>
            </p:cNvGrpSpPr>
            <p:nvPr/>
          </p:nvGrpSpPr>
          <p:grpSpPr>
            <a:xfrm rot="0">
              <a:off x="18636" y="18636"/>
              <a:ext cx="1738037" cy="1738037"/>
              <a:chOff x="0" y="0"/>
              <a:chExt cx="6350000" cy="6350000"/>
            </a:xfrm>
          </p:grpSpPr>
          <p:sp>
            <p:nvSpPr>
              <p:cNvPr name="Freeform 9" id="9"/>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7"/>
                <a:stretch>
                  <a:fillRect l="0" t="-204" r="0" b="-204"/>
                </a:stretch>
              </a:blipFill>
            </p:spPr>
          </p:sp>
          <p:sp>
            <p:nvSpPr>
              <p:cNvPr name="Freeform 10" id="10"/>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8"/>
                <a:stretch>
                  <a:fillRect l="0" t="0" r="0" b="0"/>
                </a:stretch>
              </a:blipFill>
            </p:spPr>
          </p:sp>
        </p:grpSp>
      </p:grpSp>
      <p:sp>
        <p:nvSpPr>
          <p:cNvPr name="TextBox 11" id="11"/>
          <p:cNvSpPr txBox="true"/>
          <p:nvPr/>
        </p:nvSpPr>
        <p:spPr>
          <a:xfrm rot="0">
            <a:off x="571038" y="1007632"/>
            <a:ext cx="11524253" cy="781050"/>
          </a:xfrm>
          <a:prstGeom prst="rect">
            <a:avLst/>
          </a:prstGeom>
        </p:spPr>
        <p:txBody>
          <a:bodyPr anchor="t" rtlCol="false" tIns="0" lIns="0" bIns="0" rIns="0">
            <a:spAutoFit/>
          </a:bodyPr>
          <a:lstStyle/>
          <a:p>
            <a:pPr algn="l" marL="0" indent="0" lvl="0">
              <a:lnSpc>
                <a:spcPts val="5700"/>
              </a:lnSpc>
              <a:spcBef>
                <a:spcPct val="0"/>
              </a:spcBef>
            </a:pPr>
            <a:r>
              <a:rPr lang="en-US" b="true" sz="6000" spc="-150">
                <a:solidFill>
                  <a:srgbClr val="000000"/>
                </a:solidFill>
                <a:latin typeface="TT Hoves Bold"/>
                <a:ea typeface="TT Hoves Bold"/>
                <a:cs typeface="TT Hoves Bold"/>
                <a:sym typeface="TT Hoves Bold"/>
              </a:rPr>
              <a:t>Fitur Yang Dimiliki Perangkat :</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A030"/>
        </a:solidFill>
      </p:bgPr>
    </p:bg>
    <p:spTree>
      <p:nvGrpSpPr>
        <p:cNvPr id="1" name=""/>
        <p:cNvGrpSpPr/>
        <p:nvPr/>
      </p:nvGrpSpPr>
      <p:grpSpPr>
        <a:xfrm>
          <a:off x="0" y="0"/>
          <a:ext cx="0" cy="0"/>
          <a:chOff x="0" y="0"/>
          <a:chExt cx="0" cy="0"/>
        </a:xfrm>
      </p:grpSpPr>
      <p:sp>
        <p:nvSpPr>
          <p:cNvPr name="Freeform 2" id="2"/>
          <p:cNvSpPr/>
          <p:nvPr/>
        </p:nvSpPr>
        <p:spPr>
          <a:xfrm flipH="false" flipV="false" rot="0">
            <a:off x="-1808290" y="-2999489"/>
            <a:ext cx="13006699" cy="13006699"/>
          </a:xfrm>
          <a:custGeom>
            <a:avLst/>
            <a:gdLst/>
            <a:ahLst/>
            <a:cxnLst/>
            <a:rect r="r" b="b" t="t" l="l"/>
            <a:pathLst>
              <a:path h="13006699" w="13006699">
                <a:moveTo>
                  <a:pt x="0" y="0"/>
                </a:moveTo>
                <a:lnTo>
                  <a:pt x="13006699" y="0"/>
                </a:lnTo>
                <a:lnTo>
                  <a:pt x="13006699" y="13006699"/>
                </a:lnTo>
                <a:lnTo>
                  <a:pt x="0" y="13006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0">
            <a:off x="6629927" y="-2999489"/>
            <a:ext cx="13006699" cy="13006699"/>
          </a:xfrm>
          <a:custGeom>
            <a:avLst/>
            <a:gdLst/>
            <a:ahLst/>
            <a:cxnLst/>
            <a:rect r="r" b="b" t="t" l="l"/>
            <a:pathLst>
              <a:path h="13006699" w="13006699">
                <a:moveTo>
                  <a:pt x="0" y="0"/>
                </a:moveTo>
                <a:lnTo>
                  <a:pt x="13006699" y="0"/>
                </a:lnTo>
                <a:lnTo>
                  <a:pt x="13006699" y="13006699"/>
                </a:lnTo>
                <a:lnTo>
                  <a:pt x="0" y="130066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TextBox 4" id="4"/>
          <p:cNvSpPr txBox="true"/>
          <p:nvPr/>
        </p:nvSpPr>
        <p:spPr>
          <a:xfrm rot="0">
            <a:off x="0" y="161925"/>
            <a:ext cx="6472263" cy="898540"/>
          </a:xfrm>
          <a:prstGeom prst="rect">
            <a:avLst/>
          </a:prstGeom>
        </p:spPr>
        <p:txBody>
          <a:bodyPr anchor="t" rtlCol="false" tIns="0" lIns="0" bIns="0" rIns="0">
            <a:spAutoFit/>
          </a:bodyPr>
          <a:lstStyle/>
          <a:p>
            <a:pPr algn="ctr" marL="0" indent="0" lvl="0">
              <a:lnSpc>
                <a:spcPts val="6650"/>
              </a:lnSpc>
              <a:spcBef>
                <a:spcPct val="0"/>
              </a:spcBef>
            </a:pPr>
            <a:r>
              <a:rPr lang="en-US" b="true" sz="7000" spc="-175">
                <a:solidFill>
                  <a:srgbClr val="000000"/>
                </a:solidFill>
                <a:latin typeface="TT Hoves Bold"/>
                <a:ea typeface="TT Hoves Bold"/>
                <a:cs typeface="TT Hoves Bold"/>
                <a:sym typeface="TT Hoves Bold"/>
              </a:rPr>
              <a:t>Hasil</a:t>
            </a:r>
            <a:r>
              <a:rPr lang="en-US" b="true" sz="7000" spc="-175" strike="noStrike" u="none">
                <a:solidFill>
                  <a:srgbClr val="000000"/>
                </a:solidFill>
                <a:latin typeface="TT Hoves Bold"/>
                <a:ea typeface="TT Hoves Bold"/>
                <a:cs typeface="TT Hoves Bold"/>
                <a:sym typeface="TT Hoves Bold"/>
              </a:rPr>
              <a:t> Project :</a:t>
            </a:r>
          </a:p>
        </p:txBody>
      </p:sp>
      <p:grpSp>
        <p:nvGrpSpPr>
          <p:cNvPr name="Group 5" id="5"/>
          <p:cNvGrpSpPr/>
          <p:nvPr/>
        </p:nvGrpSpPr>
        <p:grpSpPr>
          <a:xfrm rot="0">
            <a:off x="10400699" y="1316114"/>
            <a:ext cx="5465156" cy="5404055"/>
            <a:chOff x="0" y="0"/>
            <a:chExt cx="684837" cy="677180"/>
          </a:xfrm>
        </p:grpSpPr>
        <p:sp>
          <p:nvSpPr>
            <p:cNvPr name="Freeform 6" id="6"/>
            <p:cNvSpPr/>
            <p:nvPr/>
          </p:nvSpPr>
          <p:spPr>
            <a:xfrm flipH="false" flipV="false" rot="0">
              <a:off x="0" y="0"/>
              <a:ext cx="684837" cy="677180"/>
            </a:xfrm>
            <a:custGeom>
              <a:avLst/>
              <a:gdLst/>
              <a:ahLst/>
              <a:cxnLst/>
              <a:rect r="r" b="b" t="t" l="l"/>
              <a:pathLst>
                <a:path h="677180" w="684837">
                  <a:moveTo>
                    <a:pt x="63747" y="0"/>
                  </a:moveTo>
                  <a:lnTo>
                    <a:pt x="621090" y="0"/>
                  </a:lnTo>
                  <a:cubicBezTo>
                    <a:pt x="656296" y="0"/>
                    <a:pt x="684837" y="28540"/>
                    <a:pt x="684837" y="63747"/>
                  </a:cubicBezTo>
                  <a:lnTo>
                    <a:pt x="684837" y="613433"/>
                  </a:lnTo>
                  <a:cubicBezTo>
                    <a:pt x="684837" y="630340"/>
                    <a:pt x="678120" y="646554"/>
                    <a:pt x="666166" y="658509"/>
                  </a:cubicBezTo>
                  <a:cubicBezTo>
                    <a:pt x="654211" y="670464"/>
                    <a:pt x="637997" y="677180"/>
                    <a:pt x="621090" y="677180"/>
                  </a:cubicBezTo>
                  <a:lnTo>
                    <a:pt x="63747" y="677180"/>
                  </a:lnTo>
                  <a:cubicBezTo>
                    <a:pt x="46840" y="677180"/>
                    <a:pt x="30626" y="670464"/>
                    <a:pt x="18671" y="658509"/>
                  </a:cubicBezTo>
                  <a:cubicBezTo>
                    <a:pt x="6716" y="646554"/>
                    <a:pt x="0" y="630340"/>
                    <a:pt x="0" y="613433"/>
                  </a:cubicBezTo>
                  <a:lnTo>
                    <a:pt x="0" y="63747"/>
                  </a:lnTo>
                  <a:cubicBezTo>
                    <a:pt x="0" y="46840"/>
                    <a:pt x="6716" y="30626"/>
                    <a:pt x="18671" y="18671"/>
                  </a:cubicBezTo>
                  <a:cubicBezTo>
                    <a:pt x="30626" y="6716"/>
                    <a:pt x="46840" y="0"/>
                    <a:pt x="63747" y="0"/>
                  </a:cubicBezTo>
                  <a:close/>
                </a:path>
              </a:pathLst>
            </a:custGeom>
            <a:blipFill>
              <a:blip r:embed="rId4"/>
              <a:stretch>
                <a:fillRect l="-1434" t="0" r="-1434" b="0"/>
              </a:stretch>
            </a:blipFill>
            <a:ln w="28575" cap="rnd">
              <a:solidFill>
                <a:srgbClr val="000000"/>
              </a:solidFill>
              <a:prstDash val="solid"/>
              <a:round/>
            </a:ln>
          </p:spPr>
        </p:sp>
      </p:grpSp>
      <p:grpSp>
        <p:nvGrpSpPr>
          <p:cNvPr name="Group 7" id="7"/>
          <p:cNvGrpSpPr/>
          <p:nvPr/>
        </p:nvGrpSpPr>
        <p:grpSpPr>
          <a:xfrm rot="0">
            <a:off x="1248122" y="1316114"/>
            <a:ext cx="7126187" cy="5404055"/>
            <a:chOff x="0" y="0"/>
            <a:chExt cx="666008" cy="505059"/>
          </a:xfrm>
        </p:grpSpPr>
        <p:sp>
          <p:nvSpPr>
            <p:cNvPr name="Freeform 8" id="8"/>
            <p:cNvSpPr/>
            <p:nvPr/>
          </p:nvSpPr>
          <p:spPr>
            <a:xfrm flipH="false" flipV="false" rot="0">
              <a:off x="0" y="0"/>
              <a:ext cx="666008" cy="505059"/>
            </a:xfrm>
            <a:custGeom>
              <a:avLst/>
              <a:gdLst/>
              <a:ahLst/>
              <a:cxnLst/>
              <a:rect r="r" b="b" t="t" l="l"/>
              <a:pathLst>
                <a:path h="505059" w="666008">
                  <a:moveTo>
                    <a:pt x="48888" y="0"/>
                  </a:moveTo>
                  <a:lnTo>
                    <a:pt x="617119" y="0"/>
                  </a:lnTo>
                  <a:cubicBezTo>
                    <a:pt x="644120" y="0"/>
                    <a:pt x="666008" y="21888"/>
                    <a:pt x="666008" y="48888"/>
                  </a:cubicBezTo>
                  <a:lnTo>
                    <a:pt x="666008" y="456170"/>
                  </a:lnTo>
                  <a:cubicBezTo>
                    <a:pt x="666008" y="469136"/>
                    <a:pt x="660857" y="481571"/>
                    <a:pt x="651689" y="490739"/>
                  </a:cubicBezTo>
                  <a:cubicBezTo>
                    <a:pt x="642520" y="499908"/>
                    <a:pt x="630085" y="505059"/>
                    <a:pt x="617119" y="505059"/>
                  </a:cubicBezTo>
                  <a:lnTo>
                    <a:pt x="48888" y="505059"/>
                  </a:lnTo>
                  <a:cubicBezTo>
                    <a:pt x="35922" y="505059"/>
                    <a:pt x="23487" y="499908"/>
                    <a:pt x="14319" y="490739"/>
                  </a:cubicBezTo>
                  <a:cubicBezTo>
                    <a:pt x="5151" y="481571"/>
                    <a:pt x="0" y="469136"/>
                    <a:pt x="0" y="456170"/>
                  </a:cubicBezTo>
                  <a:lnTo>
                    <a:pt x="0" y="48888"/>
                  </a:lnTo>
                  <a:cubicBezTo>
                    <a:pt x="0" y="35922"/>
                    <a:pt x="5151" y="23487"/>
                    <a:pt x="14319" y="14319"/>
                  </a:cubicBezTo>
                  <a:cubicBezTo>
                    <a:pt x="23487" y="5151"/>
                    <a:pt x="35922" y="0"/>
                    <a:pt x="48888" y="0"/>
                  </a:cubicBezTo>
                  <a:close/>
                </a:path>
              </a:pathLst>
            </a:custGeom>
            <a:blipFill>
              <a:blip r:embed="rId5"/>
              <a:stretch>
                <a:fillRect l="-17258" t="0" r="-17258" b="0"/>
              </a:stretch>
            </a:blipFill>
            <a:ln w="28575" cap="rnd">
              <a:solidFill>
                <a:srgbClr val="000000"/>
              </a:solidFill>
              <a:prstDash val="solid"/>
              <a:round/>
            </a:ln>
          </p:spPr>
        </p:sp>
      </p:grpSp>
      <p:sp>
        <p:nvSpPr>
          <p:cNvPr name="TextBox 9" id="9"/>
          <p:cNvSpPr txBox="true"/>
          <p:nvPr/>
        </p:nvSpPr>
        <p:spPr>
          <a:xfrm rot="0">
            <a:off x="354054" y="7061544"/>
            <a:ext cx="8914323" cy="2422525"/>
          </a:xfrm>
          <a:prstGeom prst="rect">
            <a:avLst/>
          </a:prstGeom>
        </p:spPr>
        <p:txBody>
          <a:bodyPr anchor="t" rtlCol="false" tIns="0" lIns="0" bIns="0" rIns="0">
            <a:spAutoFit/>
          </a:bodyPr>
          <a:lstStyle/>
          <a:p>
            <a:pPr algn="l">
              <a:lnSpc>
                <a:spcPts val="3800"/>
              </a:lnSpc>
            </a:pPr>
            <a:r>
              <a:rPr lang="en-US" sz="4000" spc="-100" b="true">
                <a:solidFill>
                  <a:srgbClr val="000000"/>
                </a:solidFill>
                <a:latin typeface="TT Hoves Bold"/>
                <a:ea typeface="TT Hoves Bold"/>
                <a:cs typeface="TT Hoves Bold"/>
                <a:sym typeface="TT Hoves Bold"/>
              </a:rPr>
              <a:t>Sistem Berhasil Menyemprot secara :</a:t>
            </a:r>
          </a:p>
          <a:p>
            <a:pPr algn="l">
              <a:lnSpc>
                <a:spcPts val="3800"/>
              </a:lnSpc>
            </a:pP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Otomatis (jadwal &amp; sensor gerak).</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Manual (tombol fisik &amp; aplikasi).</a:t>
            </a:r>
          </a:p>
          <a:p>
            <a:pPr algn="l"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Notifikasi real-time berfungsi.</a:t>
            </a:r>
          </a:p>
        </p:txBody>
      </p:sp>
      <p:sp>
        <p:nvSpPr>
          <p:cNvPr name="TextBox 10" id="10"/>
          <p:cNvSpPr txBox="true"/>
          <p:nvPr/>
        </p:nvSpPr>
        <p:spPr>
          <a:xfrm rot="0">
            <a:off x="9899412" y="7061544"/>
            <a:ext cx="8035937" cy="2422525"/>
          </a:xfrm>
          <a:prstGeom prst="rect">
            <a:avLst/>
          </a:prstGeom>
        </p:spPr>
        <p:txBody>
          <a:bodyPr anchor="t" rtlCol="false" tIns="0" lIns="0" bIns="0" rIns="0">
            <a:spAutoFit/>
          </a:bodyPr>
          <a:lstStyle/>
          <a:p>
            <a:pPr algn="just">
              <a:lnSpc>
                <a:spcPts val="3800"/>
              </a:lnSpc>
            </a:pPr>
            <a:r>
              <a:rPr lang="en-US" b="true" sz="4000" spc="-100">
                <a:solidFill>
                  <a:srgbClr val="000000"/>
                </a:solidFill>
                <a:latin typeface="TT Hoves Bold"/>
                <a:ea typeface="TT Hoves Bold"/>
                <a:cs typeface="TT Hoves Bold"/>
                <a:sym typeface="TT Hoves Bold"/>
              </a:rPr>
              <a:t>Kekurangan dari perangkat :</a:t>
            </a:r>
          </a:p>
          <a:p>
            <a:pPr algn="just">
              <a:lnSpc>
                <a:spcPts val="3800"/>
              </a:lnSpc>
            </a:pPr>
          </a:p>
          <a:p>
            <a:pPr algn="just"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B</a:t>
            </a:r>
            <a:r>
              <a:rPr lang="en-US" b="true" sz="4000" spc="-100">
                <a:solidFill>
                  <a:srgbClr val="000000"/>
                </a:solidFill>
                <a:latin typeface="TT Hoves Bold"/>
                <a:ea typeface="TT Hoves Bold"/>
                <a:cs typeface="TT Hoves Bold"/>
                <a:sym typeface="TT Hoves Bold"/>
              </a:rPr>
              <a:t>ergantung koneksi Wi-Fi.</a:t>
            </a:r>
          </a:p>
          <a:p>
            <a:pPr algn="just" marL="863601" indent="-431801" lvl="1">
              <a:lnSpc>
                <a:spcPts val="3800"/>
              </a:lnSpc>
              <a:buFont typeface="Arial"/>
              <a:buChar char="•"/>
            </a:pPr>
            <a:r>
              <a:rPr lang="en-US" b="true" sz="4000" spc="-100">
                <a:solidFill>
                  <a:srgbClr val="000000"/>
                </a:solidFill>
                <a:latin typeface="TT Hoves Bold"/>
                <a:ea typeface="TT Hoves Bold"/>
                <a:cs typeface="TT Hoves Bold"/>
                <a:sym typeface="TT Hoves Bold"/>
              </a:rPr>
              <a:t>Tidak ada pengaturan volume semprot.</a:t>
            </a:r>
          </a:p>
        </p:txBody>
      </p:sp>
      <p:grpSp>
        <p:nvGrpSpPr>
          <p:cNvPr name="Group 11" id="11"/>
          <p:cNvGrpSpPr/>
          <p:nvPr/>
        </p:nvGrpSpPr>
        <p:grpSpPr>
          <a:xfrm rot="0">
            <a:off x="16956518" y="0"/>
            <a:ext cx="1331482" cy="1331482"/>
            <a:chOff x="0" y="0"/>
            <a:chExt cx="1775309" cy="1775309"/>
          </a:xfrm>
        </p:grpSpPr>
        <p:sp>
          <p:nvSpPr>
            <p:cNvPr name="Freeform 12" id="12"/>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3" id="13"/>
            <p:cNvGrpSpPr>
              <a:grpSpLocks noChangeAspect="true"/>
            </p:cNvGrpSpPr>
            <p:nvPr/>
          </p:nvGrpSpPr>
          <p:grpSpPr>
            <a:xfrm rot="0">
              <a:off x="18636" y="18636"/>
              <a:ext cx="1738037" cy="1738037"/>
              <a:chOff x="0" y="0"/>
              <a:chExt cx="6350000" cy="6350000"/>
            </a:xfrm>
          </p:grpSpPr>
          <p:sp>
            <p:nvSpPr>
              <p:cNvPr name="Freeform 14" id="14"/>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8"/>
                <a:stretch>
                  <a:fillRect l="0" t="-204" r="0" b="-204"/>
                </a:stretch>
              </a:blipFill>
            </p:spPr>
          </p:sp>
          <p:sp>
            <p:nvSpPr>
              <p:cNvPr name="Freeform 15" id="15"/>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9"/>
                <a:stretch>
                  <a:fillRect l="0" t="0" r="0" b="0"/>
                </a:stretch>
              </a:blipFill>
            </p:spPr>
          </p:sp>
        </p:gr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EC770"/>
        </a:solidFill>
      </p:bgPr>
    </p:bg>
    <p:spTree>
      <p:nvGrpSpPr>
        <p:cNvPr id="1" name=""/>
        <p:cNvGrpSpPr/>
        <p:nvPr/>
      </p:nvGrpSpPr>
      <p:grpSpPr>
        <a:xfrm>
          <a:off x="0" y="0"/>
          <a:ext cx="0" cy="0"/>
          <a:chOff x="0" y="0"/>
          <a:chExt cx="0" cy="0"/>
        </a:xfrm>
      </p:grpSpPr>
      <p:sp>
        <p:nvSpPr>
          <p:cNvPr name="Freeform 2" id="2"/>
          <p:cNvSpPr/>
          <p:nvPr/>
        </p:nvSpPr>
        <p:spPr>
          <a:xfrm flipH="false" flipV="false" rot="5400000">
            <a:off x="-291906" y="1808153"/>
            <a:ext cx="8548661" cy="6263837"/>
          </a:xfrm>
          <a:custGeom>
            <a:avLst/>
            <a:gdLst/>
            <a:ahLst/>
            <a:cxnLst/>
            <a:rect r="r" b="b" t="t" l="l"/>
            <a:pathLst>
              <a:path h="6263837" w="8548661">
                <a:moveTo>
                  <a:pt x="0" y="0"/>
                </a:moveTo>
                <a:lnTo>
                  <a:pt x="8548661" y="0"/>
                </a:lnTo>
                <a:lnTo>
                  <a:pt x="8548661" y="6263837"/>
                </a:lnTo>
                <a:lnTo>
                  <a:pt x="0" y="62638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sp>
        <p:nvSpPr>
          <p:cNvPr name="Freeform 3" id="3"/>
          <p:cNvSpPr/>
          <p:nvPr/>
        </p:nvSpPr>
        <p:spPr>
          <a:xfrm flipH="false" flipV="false" rot="-5400000">
            <a:off x="6914645" y="-1038618"/>
            <a:ext cx="8229600" cy="11726114"/>
          </a:xfrm>
          <a:custGeom>
            <a:avLst/>
            <a:gdLst/>
            <a:ahLst/>
            <a:cxnLst/>
            <a:rect r="r" b="b" t="t" l="l"/>
            <a:pathLst>
              <a:path h="11726114" w="8229600">
                <a:moveTo>
                  <a:pt x="0" y="0"/>
                </a:moveTo>
                <a:lnTo>
                  <a:pt x="8229600" y="0"/>
                </a:lnTo>
                <a:lnTo>
                  <a:pt x="8229600" y="11726114"/>
                </a:lnTo>
                <a:lnTo>
                  <a:pt x="0" y="1172611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a:ln cap="sq">
            <a:noFill/>
            <a:prstDash val="solid"/>
            <a:miter/>
          </a:ln>
        </p:spPr>
      </p:sp>
      <p:sp>
        <p:nvSpPr>
          <p:cNvPr name="TextBox 4" id="4"/>
          <p:cNvSpPr txBox="true"/>
          <p:nvPr/>
        </p:nvSpPr>
        <p:spPr>
          <a:xfrm rot="0">
            <a:off x="4665108" y="1190625"/>
            <a:ext cx="8957783" cy="898554"/>
          </a:xfrm>
          <a:prstGeom prst="rect">
            <a:avLst/>
          </a:prstGeom>
        </p:spPr>
        <p:txBody>
          <a:bodyPr anchor="t" rtlCol="false" tIns="0" lIns="0" bIns="0" rIns="0">
            <a:spAutoFit/>
          </a:bodyPr>
          <a:lstStyle/>
          <a:p>
            <a:pPr algn="ctr" marL="0" indent="0" lvl="0">
              <a:lnSpc>
                <a:spcPts val="6650"/>
              </a:lnSpc>
              <a:spcBef>
                <a:spcPct val="0"/>
              </a:spcBef>
            </a:pPr>
            <a:r>
              <a:rPr lang="en-US" b="true" sz="7000" spc="-175">
                <a:solidFill>
                  <a:srgbClr val="000000"/>
                </a:solidFill>
                <a:latin typeface="TT Hoves Bold"/>
                <a:ea typeface="TT Hoves Bold"/>
                <a:cs typeface="TT Hoves Bold"/>
                <a:sym typeface="TT Hoves Bold"/>
              </a:rPr>
              <a:t>KESIMPULAN</a:t>
            </a:r>
          </a:p>
        </p:txBody>
      </p:sp>
      <p:sp>
        <p:nvSpPr>
          <p:cNvPr name="TextBox 5" id="5"/>
          <p:cNvSpPr txBox="true"/>
          <p:nvPr/>
        </p:nvSpPr>
        <p:spPr>
          <a:xfrm rot="0">
            <a:off x="384135" y="2938637"/>
            <a:ext cx="17519730" cy="6708775"/>
          </a:xfrm>
          <a:prstGeom prst="rect">
            <a:avLst/>
          </a:prstGeom>
        </p:spPr>
        <p:txBody>
          <a:bodyPr anchor="t" rtlCol="false" tIns="0" lIns="0" bIns="0" rIns="0">
            <a:spAutoFit/>
          </a:bodyPr>
          <a:lstStyle/>
          <a:p>
            <a:pPr algn="just">
              <a:lnSpc>
                <a:spcPts val="3800"/>
              </a:lnSpc>
            </a:pPr>
            <a:r>
              <a:rPr lang="en-US" b="true" sz="4000" spc="-100">
                <a:solidFill>
                  <a:srgbClr val="000000"/>
                </a:solidFill>
                <a:latin typeface="TT Hoves Bold"/>
                <a:ea typeface="TT Hoves Bold"/>
                <a:cs typeface="TT Hoves Bold"/>
                <a:sym typeface="TT Hoves Bold"/>
              </a:rPr>
              <a:t>Proyek Smart Air Freshener berbasis IoT berhasil diimplementasikan menggunakan mikrokontroler ESP32 yang terhubung dengan sensor PIR, tombol fisik, buzzer, led, serta motor penyemprot.</a:t>
            </a:r>
          </a:p>
          <a:p>
            <a:pPr algn="just">
              <a:lnSpc>
                <a:spcPts val="3800"/>
              </a:lnSpc>
            </a:pPr>
          </a:p>
          <a:p>
            <a:pPr algn="just">
              <a:lnSpc>
                <a:spcPts val="3800"/>
              </a:lnSpc>
            </a:pPr>
            <a:r>
              <a:rPr lang="en-US" b="true" sz="4000" spc="-100">
                <a:solidFill>
                  <a:srgbClr val="000000"/>
                </a:solidFill>
                <a:latin typeface="TT Hoves Bold"/>
                <a:ea typeface="TT Hoves Bold"/>
                <a:cs typeface="TT Hoves Bold"/>
                <a:sym typeface="TT Hoves Bold"/>
              </a:rPr>
              <a:t>Sistem ini mampu melakukan penyemprotan secara otomatis berdasarkan jadwal, sensor PIR, maupun manual melalui tombol fisik dan aplikasi Blynk. Selain itu, alat juga dapat mengirim notifikasi ke smartphone melalui aplikasi telegram saat perangkat melakukan penyemprotan, sehingga memudahkan pengguna dalam pemantauan dan pengendalian.</a:t>
            </a:r>
          </a:p>
          <a:p>
            <a:pPr algn="just">
              <a:lnSpc>
                <a:spcPts val="3800"/>
              </a:lnSpc>
            </a:pPr>
          </a:p>
          <a:p>
            <a:pPr algn="just" marL="0" indent="0" lvl="0">
              <a:lnSpc>
                <a:spcPts val="3800"/>
              </a:lnSpc>
              <a:spcBef>
                <a:spcPct val="0"/>
              </a:spcBef>
            </a:pPr>
            <a:r>
              <a:rPr lang="en-US" b="true" sz="4000" spc="-100">
                <a:solidFill>
                  <a:srgbClr val="000000"/>
                </a:solidFill>
                <a:latin typeface="TT Hoves Bold"/>
                <a:ea typeface="TT Hoves Bold"/>
                <a:cs typeface="TT Hoves Bold"/>
                <a:sym typeface="TT Hoves Bold"/>
              </a:rPr>
              <a:t>Dengan dukungan teknologi Internet of Things, alat ini mampu memberikan kontrol jarak jauh secara real-time, dan secara keseluruhan telah berjalan sesuai tujuan sebagai alat penyemprot ruangan otomatis yang efisien, fleksibel, dan modern.</a:t>
            </a:r>
          </a:p>
        </p:txBody>
      </p:sp>
      <p:grpSp>
        <p:nvGrpSpPr>
          <p:cNvPr name="Group 6" id="6"/>
          <p:cNvGrpSpPr/>
          <p:nvPr/>
        </p:nvGrpSpPr>
        <p:grpSpPr>
          <a:xfrm rot="0">
            <a:off x="16956518" y="0"/>
            <a:ext cx="1331482" cy="1331482"/>
            <a:chOff x="0" y="0"/>
            <a:chExt cx="1775309" cy="1775309"/>
          </a:xfrm>
        </p:grpSpPr>
        <p:sp>
          <p:nvSpPr>
            <p:cNvPr name="Freeform 7" id="7"/>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a:grpSpLocks noChangeAspect="true"/>
            </p:cNvGrpSpPr>
            <p:nvPr/>
          </p:nvGrpSpPr>
          <p:grpSpPr>
            <a:xfrm rot="0">
              <a:off x="18636" y="18636"/>
              <a:ext cx="1738037" cy="1738037"/>
              <a:chOff x="0" y="0"/>
              <a:chExt cx="6350000" cy="6350000"/>
            </a:xfrm>
          </p:grpSpPr>
          <p:sp>
            <p:nvSpPr>
              <p:cNvPr name="Freeform 9" id="9"/>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8"/>
                <a:stretch>
                  <a:fillRect l="0" t="-204" r="0" b="-204"/>
                </a:stretch>
              </a:blipFill>
            </p:spPr>
          </p:sp>
          <p:sp>
            <p:nvSpPr>
              <p:cNvPr name="Freeform 10" id="10"/>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9"/>
                <a:stretch>
                  <a:fillRect l="0" t="0" r="0" b="0"/>
                </a:stretch>
              </a:blipFill>
            </p:spPr>
          </p:sp>
        </p:gr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E8EBED"/>
        </a:solidFill>
      </p:bgPr>
    </p:bg>
    <p:spTree>
      <p:nvGrpSpPr>
        <p:cNvPr id="1" name=""/>
        <p:cNvGrpSpPr/>
        <p:nvPr/>
      </p:nvGrpSpPr>
      <p:grpSpPr>
        <a:xfrm>
          <a:off x="0" y="0"/>
          <a:ext cx="0" cy="0"/>
          <a:chOff x="0" y="0"/>
          <a:chExt cx="0" cy="0"/>
        </a:xfrm>
      </p:grpSpPr>
      <p:sp>
        <p:nvSpPr>
          <p:cNvPr name="Freeform 2" id="2"/>
          <p:cNvSpPr/>
          <p:nvPr/>
        </p:nvSpPr>
        <p:spPr>
          <a:xfrm flipH="false" flipV="false" rot="0">
            <a:off x="1265110" y="2762079"/>
            <a:ext cx="7149570" cy="7149570"/>
          </a:xfrm>
          <a:custGeom>
            <a:avLst/>
            <a:gdLst/>
            <a:ahLst/>
            <a:cxnLst/>
            <a:rect r="r" b="b" t="t" l="l"/>
            <a:pathLst>
              <a:path h="7149570" w="7149570">
                <a:moveTo>
                  <a:pt x="0" y="0"/>
                </a:moveTo>
                <a:lnTo>
                  <a:pt x="7149570" y="0"/>
                </a:lnTo>
                <a:lnTo>
                  <a:pt x="7149570" y="7149570"/>
                </a:lnTo>
                <a:lnTo>
                  <a:pt x="0" y="714957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a:ln cap="sq">
            <a:noFill/>
            <a:prstDash val="solid"/>
            <a:miter/>
          </a:ln>
        </p:spPr>
      </p:sp>
      <p:grpSp>
        <p:nvGrpSpPr>
          <p:cNvPr name="Group 3" id="3"/>
          <p:cNvGrpSpPr/>
          <p:nvPr/>
        </p:nvGrpSpPr>
        <p:grpSpPr>
          <a:xfrm rot="0">
            <a:off x="2101256" y="3415428"/>
            <a:ext cx="5761721" cy="5842872"/>
            <a:chOff x="0" y="0"/>
            <a:chExt cx="801511" cy="812800"/>
          </a:xfrm>
        </p:grpSpPr>
        <p:sp>
          <p:nvSpPr>
            <p:cNvPr name="Freeform 4" id="4"/>
            <p:cNvSpPr/>
            <p:nvPr/>
          </p:nvSpPr>
          <p:spPr>
            <a:xfrm flipH="false" flipV="false" rot="0">
              <a:off x="0" y="0"/>
              <a:ext cx="801511" cy="812800"/>
            </a:xfrm>
            <a:custGeom>
              <a:avLst/>
              <a:gdLst/>
              <a:ahLst/>
              <a:cxnLst/>
              <a:rect r="r" b="b" t="t" l="l"/>
              <a:pathLst>
                <a:path h="812800" w="801511">
                  <a:moveTo>
                    <a:pt x="60466" y="0"/>
                  </a:moveTo>
                  <a:lnTo>
                    <a:pt x="741045" y="0"/>
                  </a:lnTo>
                  <a:cubicBezTo>
                    <a:pt x="757082" y="0"/>
                    <a:pt x="772462" y="6370"/>
                    <a:pt x="783801" y="17710"/>
                  </a:cubicBezTo>
                  <a:cubicBezTo>
                    <a:pt x="795141" y="29050"/>
                    <a:pt x="801511" y="44429"/>
                    <a:pt x="801511" y="60466"/>
                  </a:cubicBezTo>
                  <a:lnTo>
                    <a:pt x="801511" y="752334"/>
                  </a:lnTo>
                  <a:cubicBezTo>
                    <a:pt x="801511" y="785729"/>
                    <a:pt x="774440" y="812800"/>
                    <a:pt x="741045" y="812800"/>
                  </a:cubicBezTo>
                  <a:lnTo>
                    <a:pt x="60466" y="812800"/>
                  </a:lnTo>
                  <a:cubicBezTo>
                    <a:pt x="27071" y="812800"/>
                    <a:pt x="0" y="785729"/>
                    <a:pt x="0" y="752334"/>
                  </a:cubicBezTo>
                  <a:lnTo>
                    <a:pt x="0" y="60466"/>
                  </a:lnTo>
                  <a:cubicBezTo>
                    <a:pt x="0" y="27071"/>
                    <a:pt x="27071" y="0"/>
                    <a:pt x="60466" y="0"/>
                  </a:cubicBezTo>
                  <a:close/>
                </a:path>
              </a:pathLst>
            </a:custGeom>
            <a:blipFill>
              <a:blip r:embed="rId4"/>
              <a:stretch>
                <a:fillRect l="-704" t="0" r="-704" b="0"/>
              </a:stretch>
            </a:blipFill>
            <a:ln w="28575" cap="rnd">
              <a:solidFill>
                <a:srgbClr val="000000"/>
              </a:solidFill>
              <a:prstDash val="solid"/>
              <a:round/>
            </a:ln>
          </p:spPr>
        </p:sp>
      </p:grpSp>
      <p:sp>
        <p:nvSpPr>
          <p:cNvPr name="TextBox 5" id="5"/>
          <p:cNvSpPr txBox="true"/>
          <p:nvPr/>
        </p:nvSpPr>
        <p:spPr>
          <a:xfrm rot="0">
            <a:off x="629585" y="1257129"/>
            <a:ext cx="8705064" cy="1504950"/>
          </a:xfrm>
          <a:prstGeom prst="rect">
            <a:avLst/>
          </a:prstGeom>
        </p:spPr>
        <p:txBody>
          <a:bodyPr anchor="t" rtlCol="false" tIns="0" lIns="0" bIns="0" rIns="0">
            <a:spAutoFit/>
          </a:bodyPr>
          <a:lstStyle/>
          <a:p>
            <a:pPr algn="ctr">
              <a:lnSpc>
                <a:spcPts val="5700"/>
              </a:lnSpc>
            </a:pPr>
            <a:r>
              <a:rPr lang="en-US" b="true" sz="6000" spc="-150">
                <a:solidFill>
                  <a:srgbClr val="000000"/>
                </a:solidFill>
                <a:latin typeface="TT Hoves Bold"/>
                <a:ea typeface="TT Hoves Bold"/>
                <a:cs typeface="TT Hoves Bold"/>
                <a:sym typeface="TT Hoves Bold"/>
              </a:rPr>
              <a:t>Demonstrasi </a:t>
            </a:r>
          </a:p>
          <a:p>
            <a:pPr algn="ctr" marL="0" indent="0" lvl="0">
              <a:lnSpc>
                <a:spcPts val="5700"/>
              </a:lnSpc>
              <a:spcBef>
                <a:spcPct val="0"/>
              </a:spcBef>
            </a:pPr>
            <a:r>
              <a:rPr lang="en-US" b="true" sz="6000" spc="-150">
                <a:solidFill>
                  <a:srgbClr val="000000"/>
                </a:solidFill>
                <a:latin typeface="TT Hoves Bold"/>
                <a:ea typeface="TT Hoves Bold"/>
                <a:cs typeface="TT Hoves Bold"/>
                <a:sym typeface="TT Hoves Bold"/>
              </a:rPr>
              <a:t>Perangkat</a:t>
            </a:r>
          </a:p>
        </p:txBody>
      </p:sp>
      <p:grpSp>
        <p:nvGrpSpPr>
          <p:cNvPr name="Group 6" id="6"/>
          <p:cNvGrpSpPr/>
          <p:nvPr/>
        </p:nvGrpSpPr>
        <p:grpSpPr>
          <a:xfrm rot="0">
            <a:off x="8687239" y="1028700"/>
            <a:ext cx="8115300" cy="8229600"/>
            <a:chOff x="0" y="0"/>
            <a:chExt cx="801511" cy="812800"/>
          </a:xfrm>
        </p:grpSpPr>
        <p:sp>
          <p:nvSpPr>
            <p:cNvPr name="Freeform 7" id="7"/>
            <p:cNvSpPr/>
            <p:nvPr/>
          </p:nvSpPr>
          <p:spPr>
            <a:xfrm flipH="false" flipV="false" rot="0">
              <a:off x="0" y="0"/>
              <a:ext cx="801511" cy="812800"/>
            </a:xfrm>
            <a:custGeom>
              <a:avLst/>
              <a:gdLst/>
              <a:ahLst/>
              <a:cxnLst/>
              <a:rect r="r" b="b" t="t" l="l"/>
              <a:pathLst>
                <a:path h="812800" w="801511">
                  <a:moveTo>
                    <a:pt x="42930" y="0"/>
                  </a:moveTo>
                  <a:lnTo>
                    <a:pt x="758582" y="0"/>
                  </a:lnTo>
                  <a:cubicBezTo>
                    <a:pt x="769967" y="0"/>
                    <a:pt x="780886" y="4523"/>
                    <a:pt x="788937" y="12574"/>
                  </a:cubicBezTo>
                  <a:cubicBezTo>
                    <a:pt x="796988" y="20625"/>
                    <a:pt x="801511" y="31544"/>
                    <a:pt x="801511" y="42930"/>
                  </a:cubicBezTo>
                  <a:lnTo>
                    <a:pt x="801511" y="769870"/>
                  </a:lnTo>
                  <a:cubicBezTo>
                    <a:pt x="801511" y="793580"/>
                    <a:pt x="782291" y="812800"/>
                    <a:pt x="758582" y="812800"/>
                  </a:cubicBezTo>
                  <a:lnTo>
                    <a:pt x="42930" y="812800"/>
                  </a:lnTo>
                  <a:cubicBezTo>
                    <a:pt x="31544" y="812800"/>
                    <a:pt x="20625" y="808277"/>
                    <a:pt x="12574" y="800226"/>
                  </a:cubicBezTo>
                  <a:cubicBezTo>
                    <a:pt x="4523" y="792175"/>
                    <a:pt x="0" y="781256"/>
                    <a:pt x="0" y="769870"/>
                  </a:cubicBezTo>
                  <a:lnTo>
                    <a:pt x="0" y="42930"/>
                  </a:lnTo>
                  <a:cubicBezTo>
                    <a:pt x="0" y="31544"/>
                    <a:pt x="4523" y="20625"/>
                    <a:pt x="12574" y="12574"/>
                  </a:cubicBezTo>
                  <a:cubicBezTo>
                    <a:pt x="20625" y="4523"/>
                    <a:pt x="31544" y="0"/>
                    <a:pt x="42930" y="0"/>
                  </a:cubicBezTo>
                  <a:close/>
                </a:path>
              </a:pathLst>
            </a:custGeom>
            <a:blipFill>
              <a:blip r:embed="rId5"/>
              <a:stretch>
                <a:fillRect l="-2816" t="0" r="-2816" b="0"/>
              </a:stretch>
            </a:blipFill>
            <a:ln w="28575" cap="rnd">
              <a:solidFill>
                <a:srgbClr val="000000"/>
              </a:solidFill>
              <a:prstDash val="solid"/>
              <a:round/>
            </a:ln>
          </p:spPr>
        </p:sp>
      </p:grpSp>
      <p:grpSp>
        <p:nvGrpSpPr>
          <p:cNvPr name="Group 8" id="8"/>
          <p:cNvGrpSpPr/>
          <p:nvPr/>
        </p:nvGrpSpPr>
        <p:grpSpPr>
          <a:xfrm rot="0">
            <a:off x="0" y="0"/>
            <a:ext cx="1331482" cy="1331482"/>
            <a:chOff x="0" y="0"/>
            <a:chExt cx="1775309" cy="1775309"/>
          </a:xfrm>
        </p:grpSpPr>
        <p:sp>
          <p:nvSpPr>
            <p:cNvPr name="Freeform 9" id="9"/>
            <p:cNvSpPr/>
            <p:nvPr/>
          </p:nvSpPr>
          <p:spPr>
            <a:xfrm flipH="false" flipV="false" rot="0">
              <a:off x="0" y="0"/>
              <a:ext cx="1775309" cy="1775309"/>
            </a:xfrm>
            <a:custGeom>
              <a:avLst/>
              <a:gdLst/>
              <a:ahLst/>
              <a:cxnLst/>
              <a:rect r="r" b="b" t="t" l="l"/>
              <a:pathLst>
                <a:path h="1775309" w="1775309">
                  <a:moveTo>
                    <a:pt x="0" y="0"/>
                  </a:moveTo>
                  <a:lnTo>
                    <a:pt x="1775309" y="0"/>
                  </a:lnTo>
                  <a:lnTo>
                    <a:pt x="1775309" y="1775309"/>
                  </a:lnTo>
                  <a:lnTo>
                    <a:pt x="0" y="1775309"/>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a:grpSpLocks noChangeAspect="true"/>
            </p:cNvGrpSpPr>
            <p:nvPr/>
          </p:nvGrpSpPr>
          <p:grpSpPr>
            <a:xfrm rot="0">
              <a:off x="18636" y="18636"/>
              <a:ext cx="1738037" cy="1738037"/>
              <a:chOff x="0" y="0"/>
              <a:chExt cx="6350000" cy="6350000"/>
            </a:xfrm>
          </p:grpSpPr>
          <p:sp>
            <p:nvSpPr>
              <p:cNvPr name="Freeform 11" id="11"/>
              <p:cNvSpPr/>
              <p:nvPr/>
            </p:nvSpPr>
            <p:spPr>
              <a:xfrm flipH="false" flipV="false" rot="0">
                <a:off x="19939" y="19939"/>
                <a:ext cx="6310122" cy="6310122"/>
              </a:xfrm>
              <a:custGeom>
                <a:avLst/>
                <a:gdLst/>
                <a:ahLst/>
                <a:cxnLst/>
                <a:rect r="r" b="b" t="t" l="l"/>
                <a:pathLst>
                  <a:path h="6310122" w="6310122">
                    <a:moveTo>
                      <a:pt x="6310122" y="3155061"/>
                    </a:moveTo>
                    <a:cubicBezTo>
                      <a:pt x="6310122" y="4897501"/>
                      <a:pt x="4897501" y="6310122"/>
                      <a:pt x="3155061" y="6310122"/>
                    </a:cubicBezTo>
                    <a:cubicBezTo>
                      <a:pt x="1412621" y="6310122"/>
                      <a:pt x="0" y="4897501"/>
                      <a:pt x="0" y="3155061"/>
                    </a:cubicBezTo>
                    <a:cubicBezTo>
                      <a:pt x="0" y="1412621"/>
                      <a:pt x="1412621" y="0"/>
                      <a:pt x="3155061" y="0"/>
                    </a:cubicBezTo>
                    <a:cubicBezTo>
                      <a:pt x="4897501" y="0"/>
                      <a:pt x="6310122" y="1412621"/>
                      <a:pt x="6310122" y="3155061"/>
                    </a:cubicBezTo>
                    <a:close/>
                  </a:path>
                </a:pathLst>
              </a:custGeom>
              <a:blipFill>
                <a:blip r:embed="rId8"/>
                <a:stretch>
                  <a:fillRect l="0" t="-204" r="0" b="-204"/>
                </a:stretch>
              </a:blipFill>
            </p:spPr>
          </p:sp>
          <p:sp>
            <p:nvSpPr>
              <p:cNvPr name="Freeform 12" id="12"/>
              <p:cNvSpPr/>
              <p:nvPr/>
            </p:nvSpPr>
            <p:spPr>
              <a:xfrm flipH="false" flipV="false" rot="0">
                <a:off x="0" y="0"/>
                <a:ext cx="6350000" cy="6350000"/>
              </a:xfrm>
              <a:custGeom>
                <a:avLst/>
                <a:gdLst/>
                <a:ahLst/>
                <a:cxnLst/>
                <a:rect r="r" b="b" t="t" l="l"/>
                <a:pathLst>
                  <a:path h="6350000" w="6350000">
                    <a:moveTo>
                      <a:pt x="6350000" y="3175000"/>
                    </a:moveTo>
                    <a:cubicBezTo>
                      <a:pt x="6350000" y="4925822"/>
                      <a:pt x="4925822" y="6350000"/>
                      <a:pt x="3175000" y="6350000"/>
                    </a:cubicBezTo>
                    <a:cubicBezTo>
                      <a:pt x="1424178" y="6350000"/>
                      <a:pt x="0" y="4925822"/>
                      <a:pt x="0" y="3175000"/>
                    </a:cubicBezTo>
                    <a:cubicBezTo>
                      <a:pt x="0" y="1424178"/>
                      <a:pt x="1424178" y="0"/>
                      <a:pt x="3175000" y="0"/>
                    </a:cubicBezTo>
                    <a:cubicBezTo>
                      <a:pt x="4925822" y="0"/>
                      <a:pt x="6350000" y="1424178"/>
                      <a:pt x="6350000" y="3175000"/>
                    </a:cubicBezTo>
                    <a:close/>
                  </a:path>
                </a:pathLst>
              </a:custGeom>
              <a:blipFill>
                <a:blip r:embed="rId9"/>
                <a:stretch>
                  <a:fillRect l="0" t="0" r="0" b="0"/>
                </a:stretch>
              </a:blipFill>
            </p:spPr>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DAGrT7VM294</dc:identifier>
  <dcterms:modified xsi:type="dcterms:W3CDTF">2011-08-01T06:04:30Z</dcterms:modified>
  <cp:revision>1</cp:revision>
  <dc:title>Smart Air Freshener Presentation</dc:title>
</cp:coreProperties>
</file>