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66" r:id="rId2"/>
    <p:sldId id="325" r:id="rId3"/>
    <p:sldId id="267" r:id="rId4"/>
    <p:sldId id="268" r:id="rId5"/>
    <p:sldId id="326" r:id="rId6"/>
    <p:sldId id="293" r:id="rId7"/>
    <p:sldId id="318" r:id="rId8"/>
    <p:sldId id="263" r:id="rId9"/>
    <p:sldId id="271" r:id="rId10"/>
    <p:sldId id="265" r:id="rId11"/>
    <p:sldId id="264" r:id="rId12"/>
    <p:sldId id="319" r:id="rId13"/>
    <p:sldId id="269" r:id="rId14"/>
    <p:sldId id="329" r:id="rId15"/>
    <p:sldId id="327" r:id="rId16"/>
    <p:sldId id="294" r:id="rId17"/>
    <p:sldId id="270" r:id="rId18"/>
    <p:sldId id="272" r:id="rId19"/>
    <p:sldId id="317" r:id="rId20"/>
    <p:sldId id="258" r:id="rId21"/>
    <p:sldId id="321" r:id="rId22"/>
    <p:sldId id="283" r:id="rId23"/>
    <p:sldId id="328" r:id="rId24"/>
    <p:sldId id="323" r:id="rId25"/>
    <p:sldId id="309" r:id="rId26"/>
    <p:sldId id="308" r:id="rId27"/>
    <p:sldId id="311" r:id="rId28"/>
    <p:sldId id="299" r:id="rId29"/>
    <p:sldId id="300" r:id="rId30"/>
    <p:sldId id="307" r:id="rId31"/>
    <p:sldId id="306" r:id="rId32"/>
    <p:sldId id="330" r:id="rId33"/>
    <p:sldId id="310" r:id="rId34"/>
    <p:sldId id="314" r:id="rId35"/>
    <p:sldId id="315" r:id="rId36"/>
    <p:sldId id="304" r:id="rId37"/>
    <p:sldId id="324" r:id="rId38"/>
    <p:sldId id="316" r:id="rId39"/>
    <p:sldId id="313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7AB57-9A0D-412D-941C-8656BDC2DED7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1E1ED-BABE-49F1-94A9-1B35D1DA7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1E1ED-BABE-49F1-94A9-1B35D1DA773D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92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6B2-8CF3-459B-8045-B49271507939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A410-6E93-4289-801E-FF8746C3765C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35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92BE-D030-4AC4-A492-29C75C49224D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01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88CC-23AB-4A97-934E-BE761BB55758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2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751E-B210-4E06-83CD-861B6F4E1747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96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010-8282-470C-9D8D-299DFCEA23D4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70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3584-42ED-4851-B6FE-0BC28A99A156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003B-EF43-490D-B0F0-2CD7E98EAE4C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77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FEE7-1B41-4CFC-A0BF-3D06A1BEA0B5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7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17AB-DDF7-4F25-8545-B749AE3C761D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00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78B-9223-4C59-BFFA-2B6EC860F077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40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5980-815E-4646-9C2E-8223336555EE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43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pikohideaki/full/LrLzLX/" TargetMode="External"/><Relationship Id="rId2" Type="http://schemas.openxmlformats.org/officeDocument/2006/relationships/hyperlink" Target="https://codepen.io/pikohideaki/full/WyKrLb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s" TargetMode="External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ikohideaki/full/LrLzL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RxJS</a:t>
            </a:r>
            <a:r>
              <a:rPr lang="ja-JP" altLang="en-US" dirty="0" smtClean="0"/>
              <a:t>の紹介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2018-06-25</a:t>
            </a:r>
          </a:p>
          <a:p>
            <a:r>
              <a:rPr lang="ja-JP" altLang="en-US" dirty="0" smtClean="0"/>
              <a:t>能城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11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201558"/>
            <a:ext cx="12192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first name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の入力欄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{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input =&gt; 1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文字ごとに発火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event.target.value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filter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r>
              <a:rPr lang="ja-JP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tableFiltered</a:t>
            </a:r>
            <a:r>
              <a:rPr lang="ja-JP" altLang="en-US" sz="2400" dirty="0" smtClean="0">
                <a:solidFill>
                  <a:srgbClr val="FFFF00"/>
                </a:solidFill>
              </a:rPr>
              <a:t>を</a:t>
            </a:r>
            <a:r>
              <a:rPr lang="ja-JP" altLang="en-US" sz="2400" dirty="0" smtClean="0">
                <a:solidFill>
                  <a:srgbClr val="FFFF00"/>
                </a:solidFill>
              </a:rPr>
              <a:t>更新</a:t>
            </a:r>
            <a:endParaRPr lang="en-US" altLang="ja-JP" sz="2400" dirty="0" smtClean="0">
              <a:solidFill>
                <a:srgbClr val="FFFF00"/>
              </a:solidFill>
            </a:endParaRPr>
          </a:p>
          <a:p>
            <a:pPr lvl="2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updatePageLength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 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pageLength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を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tableSliced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を更新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表示を更新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4334537"/>
            <a:ext cx="12192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'items-per-page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表示行数の入力欄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event.target.valueAsNumber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updatePageLength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pageLength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を更新</a:t>
            </a:r>
            <a:endParaRPr lang="en-US" altLang="ja-JP" sz="24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tableSliced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を更新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表示を更新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テキストボックス入力イベントに対する処理を登録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527947" y="1616481"/>
            <a:ext cx="1240808" cy="38896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1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102578"/>
            <a:ext cx="12192000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3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() </a:t>
            </a:r>
            <a:r>
              <a:rPr lang="en-US" altLang="ja-JP" sz="23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テーブルを表示</a:t>
            </a:r>
            <a:endParaRPr lang="en-US" altLang="ja-JP" sz="23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setTableData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'my-data-table'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ja-JP" sz="23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フィルタ後の行数を表示</a:t>
            </a:r>
            <a:endParaRPr lang="en-US" altLang="ja-JP" sz="23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300" dirty="0" err="1">
                <a:solidFill>
                  <a:srgbClr val="E6DB74"/>
                </a:solidFill>
                <a:latin typeface="Consolas" panose="020B0609020204030204" pitchFamily="49" charset="0"/>
              </a:rPr>
              <a:t>nof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-items'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tableFiltered.length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ページ数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を</a:t>
            </a:r>
            <a:r>
              <a:rPr lang="ja-JP" alt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表示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'page-length'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pageLength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sz="23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1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ページあたりの表示行数を指定するテキストボックスの値を更新</a:t>
            </a:r>
            <a:endParaRPr lang="en-US" altLang="ja-JP" sz="23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'items-per-page'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).value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50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sz="23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ページ</a:t>
            </a:r>
            <a:r>
              <a:rPr lang="ja-JP" alt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番号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を</a:t>
            </a:r>
            <a:r>
              <a:rPr lang="ja-JP" alt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指定するテキストボックスの値を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更新</a:t>
            </a:r>
            <a:endParaRPr lang="en-US" altLang="ja-JP" sz="23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'page-number'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).value </a:t>
            </a:r>
            <a:r>
              <a:rPr lang="en-US" altLang="ja-JP" sz="23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  <a:endParaRPr lang="en-US" altLang="ja-JP" sz="2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変数の値</a:t>
            </a:r>
            <a:r>
              <a:rPr lang="ja-JP" altLang="en-US" dirty="0"/>
              <a:t>を</a:t>
            </a:r>
            <a:r>
              <a:rPr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とりあえず愚直に</a:t>
            </a:r>
            <a:r>
              <a:rPr kumimoji="1" lang="ja-JP" altLang="en-US" sz="3600" dirty="0" smtClean="0"/>
              <a:t>実装</a:t>
            </a:r>
            <a:endParaRPr kumimoji="1" lang="en-US" altLang="ja-JP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>
                <a:solidFill>
                  <a:srgbClr val="FF0000"/>
                </a:solidFill>
              </a:rPr>
              <a:t>修正版</a:t>
            </a:r>
            <a:endParaRPr lang="en-US" altLang="ja-JP" sz="36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3600" dirty="0" err="1"/>
              <a:t>RxJS</a:t>
            </a:r>
            <a:r>
              <a:rPr lang="ja-JP" altLang="en-US" sz="3600" dirty="0"/>
              <a:t>を</a:t>
            </a:r>
            <a:r>
              <a:rPr lang="ja-JP" altLang="en-US" sz="3600" dirty="0" smtClean="0"/>
              <a:t>使ってリアクティブに実装</a:t>
            </a:r>
            <a:endParaRPr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テキストボックスに</a:t>
            </a:r>
            <a:r>
              <a:rPr lang="en-US" altLang="ja-JP" dirty="0" smtClean="0"/>
              <a:t>1</a:t>
            </a:r>
            <a:r>
              <a:rPr lang="ja-JP" altLang="en-US"/>
              <a:t>文字</a:t>
            </a:r>
            <a:r>
              <a:rPr lang="ja-JP" altLang="en-US" smtClean="0"/>
              <a:t>入力する</a:t>
            </a:r>
            <a:r>
              <a:rPr lang="ja-JP" altLang="en-US" dirty="0" smtClean="0"/>
              <a:t>たび </a:t>
            </a:r>
            <a:r>
              <a:rPr lang="en-US" altLang="ja-JP" dirty="0"/>
              <a:t>filter</a:t>
            </a:r>
            <a:r>
              <a:rPr lang="ja-JP" altLang="en-US" dirty="0"/>
              <a:t> が</a:t>
            </a:r>
            <a:r>
              <a:rPr lang="ja-JP" altLang="en-US" dirty="0" smtClean="0"/>
              <a:t>走る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データ</a:t>
            </a:r>
            <a:r>
              <a:rPr lang="ja-JP" altLang="en-US" dirty="0" smtClean="0">
                <a:solidFill>
                  <a:srgbClr val="FF0000"/>
                </a:solidFill>
              </a:rPr>
              <a:t>が大きいとブラウザ画面が</a:t>
            </a:r>
            <a:r>
              <a:rPr lang="ja-JP" altLang="en-US" dirty="0">
                <a:solidFill>
                  <a:srgbClr val="FF0000"/>
                </a:solidFill>
              </a:rPr>
              <a:t>固</a:t>
            </a:r>
            <a:r>
              <a:rPr lang="ja-JP" altLang="en-US" dirty="0" smtClean="0">
                <a:solidFill>
                  <a:srgbClr val="FF0000"/>
                </a:solidFill>
              </a:rPr>
              <a:t>まる</a:t>
            </a:r>
            <a:r>
              <a:rPr lang="en-US" altLang="ja-JP" dirty="0" smtClean="0">
                <a:solidFill>
                  <a:srgbClr val="FF0000"/>
                </a:solidFill>
              </a:rPr>
              <a:t>…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比較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data-table-app (version 1</a:t>
            </a:r>
            <a:r>
              <a:rPr lang="en-US" altLang="ja-JP" dirty="0" smtClean="0">
                <a:hlinkClick r:id="rId2"/>
              </a:rPr>
              <a:t>)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3"/>
              </a:rPr>
              <a:t>data-table-app</a:t>
            </a:r>
            <a:r>
              <a:rPr lang="ja-JP" altLang="en-US" dirty="0" smtClean="0">
                <a:hlinkClick r:id="rId3"/>
              </a:rPr>
              <a:t>（完成版）</a:t>
            </a:r>
            <a:endParaRPr lang="ja-JP" altLang="en-US" dirty="0">
              <a:hlinkClick r:id="rId3"/>
            </a:endParaRPr>
          </a:p>
          <a:p>
            <a:pPr marL="457200" lvl="1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フィルタ</a:t>
            </a:r>
            <a:r>
              <a:rPr lang="ja-JP" altLang="en-US" dirty="0" smtClean="0"/>
              <a:t>や表示行数変更が起きた時に、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存在しないページを選択したままになってしまう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ja-JP" altLang="en-US" sz="2400" dirty="0" smtClean="0"/>
              <a:t>これは </a:t>
            </a:r>
            <a:r>
              <a:rPr lang="en-US" altLang="ja-JP" sz="2400" dirty="0" err="1" smtClean="0"/>
              <a:t>pageLength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の変更時に </a:t>
            </a:r>
            <a:r>
              <a:rPr lang="en-US" altLang="ja-JP" sz="2400" dirty="0" err="1" smtClean="0"/>
              <a:t>pageNumber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にするだけなので簡単）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8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777170" y="1268985"/>
            <a:ext cx="1501254" cy="511791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CSVtext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777169" y="2376540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table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77169" y="3686797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tableFiltered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391816" y="477746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391817" y="943474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firstName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1815" y="1409202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</a:t>
            </a:r>
            <a:r>
              <a:rPr lang="en-US" altLang="ja-JP" dirty="0" err="1" smtClean="0">
                <a:solidFill>
                  <a:schemeClr val="tx1"/>
                </a:solidFill>
              </a:rPr>
              <a:t>astName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391814" y="1874930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391813" y="2340658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gender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391813" y="2802983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IPAddress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280650" y="3491181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itemsPerPage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777170" y="6233068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tableSliced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63" y="74071"/>
            <a:ext cx="1810267" cy="952276"/>
          </a:xfrm>
          <a:prstGeom prst="rect">
            <a:avLst/>
          </a:prstGeom>
        </p:spPr>
      </p:pic>
      <p:cxnSp>
        <p:nvCxnSpPr>
          <p:cNvPr id="22" name="直線矢印コネクタ 21"/>
          <p:cNvCxnSpPr>
            <a:stCxn id="5" idx="2"/>
            <a:endCxn id="6" idx="0"/>
          </p:cNvCxnSpPr>
          <p:nvPr/>
        </p:nvCxnSpPr>
        <p:spPr>
          <a:xfrm>
            <a:off x="7527796" y="2888331"/>
            <a:ext cx="0" cy="7984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5161129" y="2617691"/>
            <a:ext cx="2366667" cy="782431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stCxn id="4" idx="2"/>
            <a:endCxn id="5" idx="0"/>
          </p:cNvCxnSpPr>
          <p:nvPr/>
        </p:nvCxnSpPr>
        <p:spPr>
          <a:xfrm flipH="1">
            <a:off x="7527796" y="1780776"/>
            <a:ext cx="1" cy="595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4" idx="0"/>
          </p:cNvCxnSpPr>
          <p:nvPr/>
        </p:nvCxnSpPr>
        <p:spPr>
          <a:xfrm>
            <a:off x="7527797" y="694944"/>
            <a:ext cx="0" cy="5740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" idx="2"/>
            <a:endCxn id="16" idx="0"/>
          </p:cNvCxnSpPr>
          <p:nvPr/>
        </p:nvCxnSpPr>
        <p:spPr>
          <a:xfrm>
            <a:off x="7527796" y="4198588"/>
            <a:ext cx="1" cy="203448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大かっこ 38"/>
          <p:cNvSpPr/>
          <p:nvPr/>
        </p:nvSpPr>
        <p:spPr>
          <a:xfrm>
            <a:off x="4868156" y="477746"/>
            <a:ext cx="279779" cy="2716470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>
            <a:endCxn id="8" idx="1"/>
          </p:cNvCxnSpPr>
          <p:nvPr/>
        </p:nvCxnSpPr>
        <p:spPr>
          <a:xfrm flipV="1">
            <a:off x="2311496" y="673363"/>
            <a:ext cx="1080320" cy="12959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9" idx="1"/>
          </p:cNvCxnSpPr>
          <p:nvPr/>
        </p:nvCxnSpPr>
        <p:spPr>
          <a:xfrm flipV="1">
            <a:off x="2329157" y="1139091"/>
            <a:ext cx="1062660" cy="10942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10" idx="1"/>
          </p:cNvCxnSpPr>
          <p:nvPr/>
        </p:nvCxnSpPr>
        <p:spPr>
          <a:xfrm flipV="1">
            <a:off x="2217966" y="1604819"/>
            <a:ext cx="1173849" cy="8804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endCxn id="11" idx="1"/>
          </p:cNvCxnSpPr>
          <p:nvPr/>
        </p:nvCxnSpPr>
        <p:spPr>
          <a:xfrm flipV="1">
            <a:off x="2283537" y="2070547"/>
            <a:ext cx="1108277" cy="547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12" idx="1"/>
          </p:cNvCxnSpPr>
          <p:nvPr/>
        </p:nvCxnSpPr>
        <p:spPr>
          <a:xfrm flipV="1">
            <a:off x="2311496" y="2536275"/>
            <a:ext cx="1080317" cy="2156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13" idx="1"/>
          </p:cNvCxnSpPr>
          <p:nvPr/>
        </p:nvCxnSpPr>
        <p:spPr>
          <a:xfrm>
            <a:off x="2183508" y="2823030"/>
            <a:ext cx="1208305" cy="1755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5" idx="1"/>
          </p:cNvCxnSpPr>
          <p:nvPr/>
        </p:nvCxnSpPr>
        <p:spPr>
          <a:xfrm>
            <a:off x="2065118" y="3038462"/>
            <a:ext cx="1215532" cy="6483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3" idx="1"/>
          </p:cNvCxnSpPr>
          <p:nvPr/>
        </p:nvCxnSpPr>
        <p:spPr>
          <a:xfrm>
            <a:off x="2035880" y="3126889"/>
            <a:ext cx="1259967" cy="21647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線吹き出し 1 49"/>
          <p:cNvSpPr/>
          <p:nvPr/>
        </p:nvSpPr>
        <p:spPr>
          <a:xfrm>
            <a:off x="46150" y="4547560"/>
            <a:ext cx="2527963" cy="395457"/>
          </a:xfrm>
          <a:prstGeom prst="callout1">
            <a:avLst>
              <a:gd name="adj1" fmla="val 44951"/>
              <a:gd name="adj2" fmla="val 91667"/>
              <a:gd name="adj3" fmla="val -189543"/>
              <a:gd name="adj4" fmla="val 12972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r>
              <a:rPr lang="ja-JP" altLang="en-US" dirty="0" smtClean="0"/>
              <a:t>ページに表示する行数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3295847" y="5096052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selectedPage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線吹き出し 1 53"/>
          <p:cNvSpPr/>
          <p:nvPr/>
        </p:nvSpPr>
        <p:spPr>
          <a:xfrm>
            <a:off x="52021" y="6095809"/>
            <a:ext cx="2516223" cy="393154"/>
          </a:xfrm>
          <a:prstGeom prst="callout1">
            <a:avLst>
              <a:gd name="adj1" fmla="val 44951"/>
              <a:gd name="adj2" fmla="val 91667"/>
              <a:gd name="adj3" fmla="val -171700"/>
              <a:gd name="adj4" fmla="val 130642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選択中のページ番号</a:t>
            </a:r>
            <a:endParaRPr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>
            <a:off x="4809639" y="5218316"/>
            <a:ext cx="2718157" cy="714814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線吹き出し 1 79"/>
          <p:cNvSpPr/>
          <p:nvPr/>
        </p:nvSpPr>
        <p:spPr>
          <a:xfrm>
            <a:off x="9352541" y="3619376"/>
            <a:ext cx="2319096" cy="410831"/>
          </a:xfrm>
          <a:prstGeom prst="callout1">
            <a:avLst>
              <a:gd name="adj1" fmla="val 49463"/>
              <a:gd name="adj2" fmla="val 3280"/>
              <a:gd name="adj3" fmla="val 69495"/>
              <a:gd name="adj4" fmla="val -45901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フィルタ後のテーブル</a:t>
            </a:r>
            <a:endParaRPr lang="ja-JP" altLang="en-US" dirty="0"/>
          </a:p>
        </p:txBody>
      </p:sp>
      <p:sp>
        <p:nvSpPr>
          <p:cNvPr id="81" name="線吹き出し 1 80"/>
          <p:cNvSpPr/>
          <p:nvPr/>
        </p:nvSpPr>
        <p:spPr>
          <a:xfrm>
            <a:off x="9242468" y="6054787"/>
            <a:ext cx="2888347" cy="636803"/>
          </a:xfrm>
          <a:prstGeom prst="callout1">
            <a:avLst>
              <a:gd name="adj1" fmla="val 49463"/>
              <a:gd name="adj2" fmla="val 3280"/>
              <a:gd name="adj3" fmla="val 74281"/>
              <a:gd name="adj4" fmla="val -37723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表示する行のみ抜き出した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テーブルデータ</a:t>
            </a:r>
            <a:endParaRPr lang="ja-JP" altLang="en-US" dirty="0"/>
          </a:p>
        </p:txBody>
      </p:sp>
      <p:sp>
        <p:nvSpPr>
          <p:cNvPr id="82" name="四角形吹き出し 81"/>
          <p:cNvSpPr/>
          <p:nvPr/>
        </p:nvSpPr>
        <p:spPr>
          <a:xfrm>
            <a:off x="7884047" y="3035311"/>
            <a:ext cx="1468494" cy="465728"/>
          </a:xfrm>
          <a:prstGeom prst="wedgeRectCallout">
            <a:avLst>
              <a:gd name="adj1" fmla="val -71742"/>
              <a:gd name="adj2" fmla="val 3795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filter</a:t>
            </a:r>
            <a:r>
              <a:rPr lang="en-US" altLang="ja-JP" b="1" dirty="0" smtClean="0"/>
              <a:t>()</a:t>
            </a:r>
            <a:endParaRPr lang="ja-JP" altLang="en-US" b="1" dirty="0"/>
          </a:p>
        </p:txBody>
      </p:sp>
      <p:sp>
        <p:nvSpPr>
          <p:cNvPr id="83" name="四角形吹き出し 82"/>
          <p:cNvSpPr/>
          <p:nvPr/>
        </p:nvSpPr>
        <p:spPr>
          <a:xfrm>
            <a:off x="7884047" y="1855014"/>
            <a:ext cx="1468494" cy="465728"/>
          </a:xfrm>
          <a:prstGeom prst="wedgeRectCallout">
            <a:avLst>
              <a:gd name="adj1" fmla="val -72301"/>
              <a:gd name="adj2" fmla="val -13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CSVtoTable</a:t>
            </a:r>
            <a:r>
              <a:rPr lang="en-US" altLang="ja-JP" b="1" dirty="0"/>
              <a:t>()</a:t>
            </a:r>
            <a:endParaRPr lang="ja-JP" altLang="en-US" b="1" dirty="0"/>
          </a:p>
        </p:txBody>
      </p:sp>
      <p:sp>
        <p:nvSpPr>
          <p:cNvPr id="84" name="四角形吹き出し 83"/>
          <p:cNvSpPr/>
          <p:nvPr/>
        </p:nvSpPr>
        <p:spPr>
          <a:xfrm>
            <a:off x="7884048" y="5467401"/>
            <a:ext cx="1468495" cy="465728"/>
          </a:xfrm>
          <a:prstGeom prst="wedgeRectCallout">
            <a:avLst>
              <a:gd name="adj1" fmla="val -74337"/>
              <a:gd name="adj2" fmla="val 5759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slice()</a:t>
            </a:r>
            <a:endParaRPr lang="ja-JP" altLang="en-US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" y="1673971"/>
            <a:ext cx="2227616" cy="1799228"/>
          </a:xfrm>
          <a:prstGeom prst="rect">
            <a:avLst/>
          </a:prstGeom>
        </p:spPr>
      </p:pic>
      <p:sp>
        <p:nvSpPr>
          <p:cNvPr id="40" name="線吹き出し 1 39"/>
          <p:cNvSpPr/>
          <p:nvPr/>
        </p:nvSpPr>
        <p:spPr>
          <a:xfrm>
            <a:off x="346055" y="237815"/>
            <a:ext cx="1846472" cy="624788"/>
          </a:xfrm>
          <a:prstGeom prst="callout1">
            <a:avLst>
              <a:gd name="adj1" fmla="val 44951"/>
              <a:gd name="adj2" fmla="val 91667"/>
              <a:gd name="adj3" fmla="val 129125"/>
              <a:gd name="adj4" fmla="val 12851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フィルタリングの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条件文字列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3280650" y="4521018"/>
            <a:ext cx="1499182" cy="39123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pageLength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15" idx="2"/>
            <a:endCxn id="42" idx="0"/>
          </p:cNvCxnSpPr>
          <p:nvPr/>
        </p:nvCxnSpPr>
        <p:spPr>
          <a:xfrm>
            <a:off x="4030241" y="3882414"/>
            <a:ext cx="0" cy="638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4809638" y="3725246"/>
            <a:ext cx="2714421" cy="1998898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 flipH="1">
            <a:off x="4562855" y="3908059"/>
            <a:ext cx="2233247" cy="584317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8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777170" y="1268985"/>
            <a:ext cx="1501254" cy="511791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CSVtext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777169" y="2376540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table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77169" y="3686797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tableFiltered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391816" y="477746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391817" y="943474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firstName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1815" y="1409202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</a:t>
            </a:r>
            <a:r>
              <a:rPr lang="en-US" altLang="ja-JP" dirty="0" err="1" smtClean="0">
                <a:solidFill>
                  <a:schemeClr val="tx1"/>
                </a:solidFill>
              </a:rPr>
              <a:t>astName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391814" y="1874930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391813" y="2340658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gender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391813" y="2802983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IPAddress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280650" y="3491181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itemsPerPage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777170" y="6233068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tableSliced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63" y="74071"/>
            <a:ext cx="1810267" cy="952276"/>
          </a:xfrm>
          <a:prstGeom prst="rect">
            <a:avLst/>
          </a:prstGeom>
        </p:spPr>
      </p:pic>
      <p:cxnSp>
        <p:nvCxnSpPr>
          <p:cNvPr id="22" name="直線矢印コネクタ 21"/>
          <p:cNvCxnSpPr>
            <a:stCxn id="5" idx="2"/>
            <a:endCxn id="6" idx="0"/>
          </p:cNvCxnSpPr>
          <p:nvPr/>
        </p:nvCxnSpPr>
        <p:spPr>
          <a:xfrm>
            <a:off x="7527796" y="2888331"/>
            <a:ext cx="0" cy="7984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5161129" y="2617691"/>
            <a:ext cx="2366667" cy="782431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stCxn id="4" idx="2"/>
            <a:endCxn id="5" idx="0"/>
          </p:cNvCxnSpPr>
          <p:nvPr/>
        </p:nvCxnSpPr>
        <p:spPr>
          <a:xfrm flipH="1">
            <a:off x="7527796" y="1780776"/>
            <a:ext cx="1" cy="595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4" idx="0"/>
          </p:cNvCxnSpPr>
          <p:nvPr/>
        </p:nvCxnSpPr>
        <p:spPr>
          <a:xfrm>
            <a:off x="7527797" y="694944"/>
            <a:ext cx="0" cy="5740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" idx="2"/>
            <a:endCxn id="16" idx="0"/>
          </p:cNvCxnSpPr>
          <p:nvPr/>
        </p:nvCxnSpPr>
        <p:spPr>
          <a:xfrm>
            <a:off x="7527796" y="4198588"/>
            <a:ext cx="1" cy="203448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大かっこ 38"/>
          <p:cNvSpPr/>
          <p:nvPr/>
        </p:nvSpPr>
        <p:spPr>
          <a:xfrm>
            <a:off x="4868156" y="477746"/>
            <a:ext cx="279779" cy="2716470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>
            <a:endCxn id="8" idx="1"/>
          </p:cNvCxnSpPr>
          <p:nvPr/>
        </p:nvCxnSpPr>
        <p:spPr>
          <a:xfrm flipV="1">
            <a:off x="2311496" y="673363"/>
            <a:ext cx="1080320" cy="12959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9" idx="1"/>
          </p:cNvCxnSpPr>
          <p:nvPr/>
        </p:nvCxnSpPr>
        <p:spPr>
          <a:xfrm flipV="1">
            <a:off x="2329157" y="1139091"/>
            <a:ext cx="1062660" cy="10942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10" idx="1"/>
          </p:cNvCxnSpPr>
          <p:nvPr/>
        </p:nvCxnSpPr>
        <p:spPr>
          <a:xfrm flipV="1">
            <a:off x="2217966" y="1604819"/>
            <a:ext cx="1173849" cy="8804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endCxn id="11" idx="1"/>
          </p:cNvCxnSpPr>
          <p:nvPr/>
        </p:nvCxnSpPr>
        <p:spPr>
          <a:xfrm flipV="1">
            <a:off x="2283537" y="2070547"/>
            <a:ext cx="1108277" cy="547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12" idx="1"/>
          </p:cNvCxnSpPr>
          <p:nvPr/>
        </p:nvCxnSpPr>
        <p:spPr>
          <a:xfrm flipV="1">
            <a:off x="2311496" y="2536275"/>
            <a:ext cx="1080317" cy="2156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13" idx="1"/>
          </p:cNvCxnSpPr>
          <p:nvPr/>
        </p:nvCxnSpPr>
        <p:spPr>
          <a:xfrm>
            <a:off x="2183508" y="2823030"/>
            <a:ext cx="1208305" cy="1755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5" idx="1"/>
          </p:cNvCxnSpPr>
          <p:nvPr/>
        </p:nvCxnSpPr>
        <p:spPr>
          <a:xfrm>
            <a:off x="2065118" y="3038462"/>
            <a:ext cx="1215532" cy="6483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3" idx="1"/>
          </p:cNvCxnSpPr>
          <p:nvPr/>
        </p:nvCxnSpPr>
        <p:spPr>
          <a:xfrm>
            <a:off x="2051058" y="3232203"/>
            <a:ext cx="1229593" cy="21647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線吹き出し 1 49"/>
          <p:cNvSpPr/>
          <p:nvPr/>
        </p:nvSpPr>
        <p:spPr>
          <a:xfrm>
            <a:off x="46150" y="4547560"/>
            <a:ext cx="2527963" cy="395457"/>
          </a:xfrm>
          <a:prstGeom prst="callout1">
            <a:avLst>
              <a:gd name="adj1" fmla="val 44951"/>
              <a:gd name="adj2" fmla="val 91667"/>
              <a:gd name="adj3" fmla="val -189543"/>
              <a:gd name="adj4" fmla="val 12972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r>
              <a:rPr lang="ja-JP" altLang="en-US" dirty="0" smtClean="0"/>
              <a:t>ページに表示する行数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3280651" y="5201366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selectedPage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線吹き出し 1 53"/>
          <p:cNvSpPr/>
          <p:nvPr/>
        </p:nvSpPr>
        <p:spPr>
          <a:xfrm>
            <a:off x="52021" y="6095809"/>
            <a:ext cx="2516223" cy="393154"/>
          </a:xfrm>
          <a:prstGeom prst="callout1">
            <a:avLst>
              <a:gd name="adj1" fmla="val 44951"/>
              <a:gd name="adj2" fmla="val 91667"/>
              <a:gd name="adj3" fmla="val -171700"/>
              <a:gd name="adj4" fmla="val 130642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選択中のページ番号</a:t>
            </a:r>
            <a:endParaRPr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>
            <a:off x="4809639" y="5385952"/>
            <a:ext cx="2718158" cy="547177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線吹き出し 1 79"/>
          <p:cNvSpPr/>
          <p:nvPr/>
        </p:nvSpPr>
        <p:spPr>
          <a:xfrm>
            <a:off x="9352541" y="3619376"/>
            <a:ext cx="2319096" cy="410831"/>
          </a:xfrm>
          <a:prstGeom prst="callout1">
            <a:avLst>
              <a:gd name="adj1" fmla="val 49463"/>
              <a:gd name="adj2" fmla="val 3280"/>
              <a:gd name="adj3" fmla="val 69495"/>
              <a:gd name="adj4" fmla="val -45901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フィルタ後のテーブル</a:t>
            </a:r>
            <a:endParaRPr lang="ja-JP" altLang="en-US" dirty="0"/>
          </a:p>
        </p:txBody>
      </p:sp>
      <p:sp>
        <p:nvSpPr>
          <p:cNvPr id="81" name="線吹き出し 1 80"/>
          <p:cNvSpPr/>
          <p:nvPr/>
        </p:nvSpPr>
        <p:spPr>
          <a:xfrm>
            <a:off x="9242468" y="6054787"/>
            <a:ext cx="2888347" cy="636803"/>
          </a:xfrm>
          <a:prstGeom prst="callout1">
            <a:avLst>
              <a:gd name="adj1" fmla="val 49463"/>
              <a:gd name="adj2" fmla="val 3280"/>
              <a:gd name="adj3" fmla="val 74281"/>
              <a:gd name="adj4" fmla="val -37723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表示する行のみ抜き出した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テーブルデータ</a:t>
            </a:r>
            <a:endParaRPr lang="ja-JP" altLang="en-US" dirty="0"/>
          </a:p>
        </p:txBody>
      </p:sp>
      <p:sp>
        <p:nvSpPr>
          <p:cNvPr id="82" name="四角形吹き出し 81"/>
          <p:cNvSpPr/>
          <p:nvPr/>
        </p:nvSpPr>
        <p:spPr>
          <a:xfrm>
            <a:off x="7884047" y="3035311"/>
            <a:ext cx="1468494" cy="465728"/>
          </a:xfrm>
          <a:prstGeom prst="wedgeRectCallout">
            <a:avLst>
              <a:gd name="adj1" fmla="val -71742"/>
              <a:gd name="adj2" fmla="val 3795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filter</a:t>
            </a:r>
            <a:r>
              <a:rPr lang="en-US" altLang="ja-JP" b="1" dirty="0" smtClean="0"/>
              <a:t>()</a:t>
            </a:r>
            <a:endParaRPr lang="ja-JP" altLang="en-US" b="1" dirty="0"/>
          </a:p>
        </p:txBody>
      </p:sp>
      <p:sp>
        <p:nvSpPr>
          <p:cNvPr id="83" name="四角形吹き出し 82"/>
          <p:cNvSpPr/>
          <p:nvPr/>
        </p:nvSpPr>
        <p:spPr>
          <a:xfrm>
            <a:off x="7884047" y="1855014"/>
            <a:ext cx="1468494" cy="465728"/>
          </a:xfrm>
          <a:prstGeom prst="wedgeRectCallout">
            <a:avLst>
              <a:gd name="adj1" fmla="val -72301"/>
              <a:gd name="adj2" fmla="val -13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CSVtoTable</a:t>
            </a:r>
            <a:r>
              <a:rPr lang="en-US" altLang="ja-JP" b="1" dirty="0"/>
              <a:t>()</a:t>
            </a:r>
            <a:endParaRPr lang="ja-JP" altLang="en-US" b="1" dirty="0"/>
          </a:p>
        </p:txBody>
      </p:sp>
      <p:sp>
        <p:nvSpPr>
          <p:cNvPr id="84" name="四角形吹き出し 83"/>
          <p:cNvSpPr/>
          <p:nvPr/>
        </p:nvSpPr>
        <p:spPr>
          <a:xfrm>
            <a:off x="7884048" y="5467401"/>
            <a:ext cx="1468495" cy="465728"/>
          </a:xfrm>
          <a:prstGeom prst="wedgeRectCallout">
            <a:avLst>
              <a:gd name="adj1" fmla="val -74337"/>
              <a:gd name="adj2" fmla="val 5759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slice()</a:t>
            </a:r>
            <a:endParaRPr lang="ja-JP" altLang="en-US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" y="1673971"/>
            <a:ext cx="2227616" cy="1799228"/>
          </a:xfrm>
          <a:prstGeom prst="rect">
            <a:avLst/>
          </a:prstGeom>
        </p:spPr>
      </p:pic>
      <p:sp>
        <p:nvSpPr>
          <p:cNvPr id="40" name="線吹き出し 1 39"/>
          <p:cNvSpPr/>
          <p:nvPr/>
        </p:nvSpPr>
        <p:spPr>
          <a:xfrm>
            <a:off x="346055" y="237815"/>
            <a:ext cx="1846472" cy="624788"/>
          </a:xfrm>
          <a:prstGeom prst="callout1">
            <a:avLst>
              <a:gd name="adj1" fmla="val 44951"/>
              <a:gd name="adj2" fmla="val 91667"/>
              <a:gd name="adj3" fmla="val 129125"/>
              <a:gd name="adj4" fmla="val 12851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フィルタリングの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条件文字列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3280650" y="4338013"/>
            <a:ext cx="1499182" cy="39123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pageLength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15" idx="2"/>
            <a:endCxn id="42" idx="0"/>
          </p:cNvCxnSpPr>
          <p:nvPr/>
        </p:nvCxnSpPr>
        <p:spPr>
          <a:xfrm>
            <a:off x="4030241" y="3882414"/>
            <a:ext cx="0" cy="455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4809638" y="3725246"/>
            <a:ext cx="2714421" cy="1998898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 flipH="1">
            <a:off x="4553300" y="3908060"/>
            <a:ext cx="2242801" cy="415175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476048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939659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1397415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1855171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2312927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2770683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68" y="3503404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881" y="5177228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55" name="四角形吹き出し 54"/>
          <p:cNvSpPr/>
          <p:nvPr/>
        </p:nvSpPr>
        <p:spPr>
          <a:xfrm>
            <a:off x="3094268" y="5933129"/>
            <a:ext cx="2918064" cy="862814"/>
          </a:xfrm>
          <a:prstGeom prst="wedgeRectCallout">
            <a:avLst>
              <a:gd name="adj1" fmla="val 13559"/>
              <a:gd name="adj2" fmla="val -903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300ms</a:t>
            </a:r>
            <a:r>
              <a:rPr lang="ja-JP" altLang="en-US" b="1" dirty="0" smtClean="0"/>
              <a:t>以内に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次の変更が起きたら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前の変更を捨てる</a:t>
            </a:r>
            <a:endParaRPr lang="ja-JP" altLang="en-US" b="1" dirty="0"/>
          </a:p>
        </p:txBody>
      </p:sp>
      <p:cxnSp>
        <p:nvCxnSpPr>
          <p:cNvPr id="56" name="直線矢印コネクタ 55"/>
          <p:cNvCxnSpPr>
            <a:stCxn id="42" idx="2"/>
            <a:endCxn id="73" idx="0"/>
          </p:cNvCxnSpPr>
          <p:nvPr/>
        </p:nvCxnSpPr>
        <p:spPr>
          <a:xfrm>
            <a:off x="4030241" y="4729246"/>
            <a:ext cx="1" cy="472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吹き出し 64"/>
          <p:cNvSpPr/>
          <p:nvPr/>
        </p:nvSpPr>
        <p:spPr>
          <a:xfrm>
            <a:off x="4888933" y="4668136"/>
            <a:ext cx="1468494" cy="465728"/>
          </a:xfrm>
          <a:prstGeom prst="wedgeRectCallout">
            <a:avLst>
              <a:gd name="adj1" fmla="val -107516"/>
              <a:gd name="adj2" fmla="val -22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1</a:t>
            </a:r>
            <a:r>
              <a:rPr lang="ja-JP" altLang="en-US" b="1" dirty="0" smtClean="0"/>
              <a:t>にリセット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319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949464"/>
            <a:ext cx="12192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err="1">
                <a:solidFill>
                  <a:srgbClr val="E6DB74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first name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の入力欄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event.target.value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filter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Before</a:t>
            </a:r>
            <a:r>
              <a:rPr kumimoji="1" lang="ja-JP" altLang="en-US" dirty="0" smtClean="0"/>
              <a:t>（再掲）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1582341"/>
            <a:ext cx="12192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timerId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err="1">
                <a:solidFill>
                  <a:srgbClr val="E6DB74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first name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の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入力欄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clearTimeout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timerId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timerId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()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event.target.value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filter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300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950" y="1616192"/>
            <a:ext cx="2157984" cy="4165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65350" y="2728272"/>
            <a:ext cx="5140960" cy="7437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65350" y="4935752"/>
            <a:ext cx="1661842" cy="384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09927" y="3838919"/>
            <a:ext cx="3688059" cy="71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ysClr val="windowText" lastClr="000000"/>
                </a:solidFill>
              </a:rPr>
              <a:t>300ms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後に実行するように予約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solidFill>
                  <a:sysClr val="windowText" lastClr="000000"/>
                </a:solidFill>
              </a:rPr>
              <a:t>timerId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を更新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817658" y="2554128"/>
            <a:ext cx="6308614" cy="792481"/>
            <a:chOff x="113696" y="1401854"/>
            <a:chExt cx="7478072" cy="792481"/>
          </a:xfrm>
        </p:grpSpPr>
        <p:sp>
          <p:nvSpPr>
            <p:cNvPr id="21" name="正方形/長方形 20"/>
            <p:cNvSpPr/>
            <p:nvPr/>
          </p:nvSpPr>
          <p:spPr>
            <a:xfrm>
              <a:off x="3179743" y="1401854"/>
              <a:ext cx="4412025" cy="792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ysClr val="windowText" lastClr="000000"/>
                  </a:solidFill>
                </a:rPr>
                <a:t>既にタイマー予約されている</a:t>
              </a:r>
              <a:r>
                <a:rPr lang="en-US" altLang="ja-JP" dirty="0" smtClean="0">
                  <a:solidFill>
                    <a:sysClr val="windowText" lastClr="000000"/>
                  </a:solidFill>
                </a:rPr>
                <a:t/>
              </a:r>
              <a:br>
                <a:rPr lang="en-US" altLang="ja-JP" dirty="0" smtClean="0">
                  <a:solidFill>
                    <a:sysClr val="windowText" lastClr="000000"/>
                  </a:solidFill>
                </a:rPr>
              </a:br>
              <a:r>
                <a:rPr lang="ja-JP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lang="en-US" altLang="ja-JP" dirty="0">
                  <a:solidFill>
                    <a:sysClr val="windowText" lastClr="000000"/>
                  </a:solidFill>
                </a:rPr>
                <a:t>ID</a:t>
              </a:r>
              <a:r>
                <a:rPr lang="ja-JP" altLang="en-US" dirty="0">
                  <a:solidFill>
                    <a:sysClr val="windowText" lastClr="000000"/>
                  </a:solidFill>
                </a:rPr>
                <a:t>が</a:t>
              </a:r>
              <a:r>
                <a:rPr lang="en-US" altLang="ja-JP" dirty="0" err="1">
                  <a:solidFill>
                    <a:sysClr val="windowText" lastClr="000000"/>
                  </a:solidFill>
                </a:rPr>
                <a:t>timerId</a:t>
              </a:r>
              <a:r>
                <a:rPr lang="ja-JP" altLang="en-US" dirty="0">
                  <a:solidFill>
                    <a:sysClr val="windowText" lastClr="000000"/>
                  </a:solidFill>
                </a:rPr>
                <a:t>の）</a:t>
              </a:r>
              <a:r>
                <a:rPr lang="ja-JP" altLang="en-US" dirty="0" smtClean="0">
                  <a:solidFill>
                    <a:sysClr val="windowText" lastClr="000000"/>
                  </a:solidFill>
                </a:rPr>
                <a:t>タスクをキャンセル</a:t>
              </a:r>
              <a:endParaRPr lang="ja-JP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直線矢印コネクタ 21"/>
            <p:cNvCxnSpPr>
              <a:stCxn id="21" idx="1"/>
            </p:cNvCxnSpPr>
            <p:nvPr/>
          </p:nvCxnSpPr>
          <p:spPr>
            <a:xfrm flipH="1">
              <a:off x="113696" y="1798095"/>
              <a:ext cx="3066046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右中かっこ 28"/>
          <p:cNvSpPr/>
          <p:nvPr/>
        </p:nvSpPr>
        <p:spPr>
          <a:xfrm>
            <a:off x="6418104" y="3127426"/>
            <a:ext cx="962167" cy="2212848"/>
          </a:xfrm>
          <a:prstGeom prst="righ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After</a:t>
            </a:r>
            <a:r>
              <a:rPr kumimoji="1" lang="ja-JP" altLang="en-US" dirty="0" smtClean="0"/>
              <a:t> </a:t>
            </a:r>
            <a:r>
              <a:rPr kumimoji="1" lang="ja-JP" altLang="en-US" sz="3600" dirty="0" smtClean="0"/>
              <a:t>（</a:t>
            </a:r>
            <a:r>
              <a:rPr lang="ja-JP" altLang="en-US" sz="3600" dirty="0"/>
              <a:t>黄色枠部分を</a:t>
            </a:r>
            <a:r>
              <a:rPr lang="ja-JP" altLang="en-US" sz="3600" dirty="0" smtClean="0"/>
              <a:t>追加）</a:t>
            </a:r>
            <a:endParaRPr kumimoji="1" lang="ja-JP" altLang="en-US" sz="36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8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6" y="1472855"/>
            <a:ext cx="3931920" cy="161179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6" y="3084649"/>
            <a:ext cx="3931920" cy="16117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26" y="4696443"/>
            <a:ext cx="3931920" cy="161179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746" y="1470836"/>
            <a:ext cx="3935203" cy="161314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706" y="3083976"/>
            <a:ext cx="3909959" cy="159513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707" y="4704772"/>
            <a:ext cx="3909958" cy="159513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666" y="1470162"/>
            <a:ext cx="3881120" cy="1613813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3586" y="3083975"/>
            <a:ext cx="3891280" cy="1479266"/>
          </a:xfrm>
          <a:prstGeom prst="rect">
            <a:avLst/>
          </a:prstGeom>
        </p:spPr>
      </p:pic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すべてのテキストボックスに適用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6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err="1" smtClean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やっ</a:t>
            </a:r>
            <a:r>
              <a:rPr kumimoji="1" lang="ja-JP" altLang="en-US" sz="7200" dirty="0" smtClean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てられない</a:t>
            </a:r>
            <a:endParaRPr kumimoji="1" lang="ja-JP" altLang="en-US" sz="7200" dirty="0">
              <a:solidFill>
                <a:schemeClr val="bg1"/>
              </a:solidFill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2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RxJS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en-US" altLang="ja-JP" b="1" dirty="0" smtClean="0">
                <a:solidFill>
                  <a:srgbClr val="FF0000"/>
                </a:solidFill>
              </a:rPr>
              <a:t>R</a:t>
            </a:r>
            <a:r>
              <a:rPr lang="en-US" altLang="ja-JP" b="1" dirty="0" smtClean="0"/>
              <a:t>eactive E</a:t>
            </a:r>
            <a:r>
              <a:rPr lang="en-US" altLang="ja-JP" b="1" dirty="0" smtClean="0">
                <a:solidFill>
                  <a:srgbClr val="FF0000"/>
                </a:solidFill>
              </a:rPr>
              <a:t>x</a:t>
            </a:r>
            <a:r>
              <a:rPr lang="en-US" altLang="ja-JP" b="1" dirty="0" smtClean="0"/>
              <a:t>tensions </a:t>
            </a:r>
            <a:r>
              <a:rPr lang="en-US" altLang="ja-JP" b="1" dirty="0"/>
              <a:t>for </a:t>
            </a:r>
            <a:r>
              <a:rPr lang="en-US" altLang="ja-JP" b="1" dirty="0" smtClean="0">
                <a:solidFill>
                  <a:srgbClr val="FF0000"/>
                </a:solidFill>
              </a:rPr>
              <a:t>J</a:t>
            </a:r>
            <a:r>
              <a:rPr lang="en-US" altLang="ja-JP" b="1" dirty="0" smtClean="0"/>
              <a:t>ava</a:t>
            </a:r>
            <a:r>
              <a:rPr lang="en-US" altLang="ja-JP" b="1" dirty="0" smtClean="0">
                <a:solidFill>
                  <a:srgbClr val="FF0000"/>
                </a:solidFill>
              </a:rPr>
              <a:t>S</a:t>
            </a:r>
            <a:r>
              <a:rPr lang="en-US" altLang="ja-JP" b="1" dirty="0" smtClean="0"/>
              <a:t>cript</a:t>
            </a:r>
            <a:r>
              <a:rPr lang="en-US" altLang="ja-JP" dirty="0" smtClean="0"/>
              <a:t>”</a:t>
            </a:r>
            <a:br>
              <a:rPr lang="en-US" altLang="ja-JP" dirty="0" smtClean="0"/>
            </a:br>
            <a:r>
              <a:rPr kumimoji="1" lang="ja-JP" altLang="en-US" dirty="0" smtClean="0"/>
              <a:t>リアクティブプログラミングのための</a:t>
            </a:r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ライブラリ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「リアクティブプログラミング」とは？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不満点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大した事をやっていないのに記述量が多い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これだけの問題なら共通部分を関数化すればよいが</a:t>
            </a:r>
            <a:r>
              <a:rPr lang="en-US" altLang="ja-JP" dirty="0" smtClean="0"/>
              <a:t>…</a:t>
            </a:r>
          </a:p>
          <a:p>
            <a:pPr marL="4572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コードを読んだときに意図が分かりにくい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300ms</a:t>
            </a:r>
            <a:r>
              <a:rPr lang="ja-JP" altLang="en-US" dirty="0" smtClean="0"/>
              <a:t>以内の連続した入力では発火しない」という意味を読み取るのが</a:t>
            </a:r>
            <a:r>
              <a:rPr lang="ja-JP" altLang="en-US" dirty="0" smtClean="0"/>
              <a:t>難しい</a:t>
            </a:r>
            <a:r>
              <a:rPr lang="ja-JP" altLang="en-US" dirty="0" smtClean="0"/>
              <a:t>（コメント</a:t>
            </a:r>
            <a:r>
              <a:rPr lang="ja-JP" altLang="en-US" dirty="0"/>
              <a:t>が</a:t>
            </a:r>
            <a:r>
              <a:rPr lang="ja-JP" altLang="en-US" dirty="0" smtClean="0"/>
              <a:t>無かったら死ぬ）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（そもそも</a:t>
            </a:r>
            <a:r>
              <a:rPr lang="ja-JP" altLang="en-US" sz="2400" dirty="0"/>
              <a:t>バージョン</a:t>
            </a:r>
            <a:r>
              <a:rPr lang="en-US" altLang="ja-JP" sz="2400" dirty="0"/>
              <a:t>1</a:t>
            </a:r>
            <a:r>
              <a:rPr lang="ja-JP" altLang="en-US" sz="2400" dirty="0"/>
              <a:t>も</a:t>
            </a:r>
            <a:r>
              <a:rPr lang="en-US" altLang="ja-JP" sz="2400" dirty="0"/>
              <a:t>2</a:t>
            </a:r>
            <a:r>
              <a:rPr lang="ja-JP" altLang="en-US" sz="2400" dirty="0"/>
              <a:t>も</a:t>
            </a:r>
            <a:r>
              <a:rPr lang="ja-JP" altLang="en-US" sz="2400" dirty="0" smtClean="0"/>
              <a:t>）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各イベントに対応する処理</a:t>
            </a:r>
            <a:r>
              <a:rPr lang="ja-JP" altLang="en-US" dirty="0" smtClean="0"/>
              <a:t>をすべてその場で</a:t>
            </a:r>
            <a:r>
              <a:rPr kumimoji="1" lang="ja-JP" altLang="en-US" dirty="0" smtClean="0"/>
              <a:t>書いている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＝ </a:t>
            </a:r>
            <a:r>
              <a:rPr lang="ja-JP" altLang="en-US" dirty="0" smtClean="0"/>
              <a:t>変数の</a:t>
            </a:r>
            <a:r>
              <a:rPr kumimoji="1" lang="ja-JP" altLang="en-US" dirty="0" smtClean="0"/>
              <a:t>依存関係の全体像（さっきの図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を常に意識しなければならない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 ソースコード内の相互依存</a:t>
            </a:r>
            <a:r>
              <a:rPr lang="ja-JP" altLang="en-US" dirty="0"/>
              <a:t>性</a:t>
            </a:r>
            <a:r>
              <a:rPr lang="ja-JP" altLang="en-US" dirty="0" smtClean="0"/>
              <a:t>が高い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1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とりあえず愚直に</a:t>
            </a:r>
            <a:r>
              <a:rPr kumimoji="1" lang="ja-JP" altLang="en-US" sz="3600" dirty="0" smtClean="0"/>
              <a:t>実装</a:t>
            </a:r>
            <a:endParaRPr kumimoji="1" lang="en-US" altLang="ja-JP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修正版</a:t>
            </a:r>
            <a:endParaRPr lang="en-US" altLang="ja-JP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3600" dirty="0" err="1">
                <a:solidFill>
                  <a:srgbClr val="FF0000"/>
                </a:solidFill>
              </a:rPr>
              <a:t>RxJS</a:t>
            </a:r>
            <a:r>
              <a:rPr lang="ja-JP" altLang="en-US" sz="3600" dirty="0">
                <a:solidFill>
                  <a:srgbClr val="FF0000"/>
                </a:solidFill>
              </a:rPr>
              <a:t>を</a:t>
            </a:r>
            <a:r>
              <a:rPr lang="ja-JP" altLang="en-US" sz="3600" dirty="0" smtClean="0">
                <a:solidFill>
                  <a:srgbClr val="FF0000"/>
                </a:solidFill>
              </a:rPr>
              <a:t>使ってリアクティブに実装</a:t>
            </a:r>
            <a:endParaRPr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4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RxJS</a:t>
            </a:r>
            <a:r>
              <a:rPr lang="ja-JP" altLang="en-US" dirty="0" smtClean="0"/>
              <a:t>による実装では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ただの変数の代わりに</a:t>
            </a:r>
            <a:r>
              <a:rPr lang="en-US" altLang="ja-JP" dirty="0" smtClean="0"/>
              <a:t>“</a:t>
            </a:r>
            <a:r>
              <a:rPr lang="en-US" altLang="ja-JP" b="1" dirty="0"/>
              <a:t>Observable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sz="2800" b="1" dirty="0"/>
              <a:t>Observable</a:t>
            </a:r>
            <a:r>
              <a:rPr lang="ja-JP" altLang="en-US" sz="2800" dirty="0"/>
              <a:t>とは、</a:t>
            </a:r>
          </a:p>
          <a:p>
            <a:pPr lvl="2"/>
            <a:r>
              <a:rPr lang="ja-JP" altLang="en-US" sz="2400" dirty="0"/>
              <a:t>「値が更新されたときに発火する（アクションを起こす）変数」</a:t>
            </a:r>
          </a:p>
          <a:p>
            <a:pPr lvl="2"/>
            <a:r>
              <a:rPr lang="ja-JP" altLang="en-US" sz="2400" dirty="0"/>
              <a:t>「値の更新を別</a:t>
            </a:r>
            <a:r>
              <a:rPr lang="ja-JP" altLang="en-US" sz="2400" dirty="0" smtClean="0"/>
              <a:t>の</a:t>
            </a:r>
            <a:r>
              <a:rPr lang="en-US" altLang="ja-JP" sz="2400" b="1" dirty="0" smtClean="0"/>
              <a:t>Observable</a:t>
            </a:r>
            <a:r>
              <a:rPr lang="ja-JP" altLang="en-US" sz="2400" dirty="0" smtClean="0"/>
              <a:t>変数へ</a:t>
            </a:r>
            <a:r>
              <a:rPr lang="ja-JP" altLang="en-US" sz="2400" dirty="0"/>
              <a:t>伝播する</a:t>
            </a:r>
            <a:r>
              <a:rPr lang="ja-JP" altLang="en-US" sz="2400" dirty="0" smtClean="0"/>
              <a:t>変数」</a:t>
            </a:r>
            <a:endParaRPr lang="en-US" altLang="ja-JP" sz="2400" dirty="0" smtClean="0"/>
          </a:p>
          <a:p>
            <a:pPr marL="914400" lvl="2" indent="0">
              <a:buNone/>
            </a:pPr>
            <a:r>
              <a:rPr lang="ja-JP" altLang="en-US" sz="2400" dirty="0" smtClean="0"/>
              <a:t>あるい</a:t>
            </a:r>
            <a:r>
              <a:rPr lang="ja-JP" altLang="en-US" sz="2400" dirty="0"/>
              <a:t>は</a:t>
            </a:r>
          </a:p>
          <a:p>
            <a:pPr lvl="2"/>
            <a:r>
              <a:rPr lang="ja-JP" altLang="en-US" sz="2400" dirty="0"/>
              <a:t>「値の更新を監視できる</a:t>
            </a:r>
            <a:r>
              <a:rPr lang="ja-JP" altLang="en-US" sz="2400" dirty="0" smtClean="0"/>
              <a:t>変数」</a:t>
            </a:r>
            <a:endParaRPr lang="en-US" altLang="ja-JP" sz="2400" dirty="0" smtClean="0"/>
          </a:p>
          <a:p>
            <a:pPr lvl="1"/>
            <a:endParaRPr lang="en-US" altLang="ja-JP" dirty="0" smtClean="0"/>
          </a:p>
          <a:p>
            <a:r>
              <a:rPr lang="ja-JP" altLang="en-US" dirty="0"/>
              <a:t>依存関係を記述</a:t>
            </a:r>
            <a:r>
              <a:rPr lang="ja-JP" altLang="en-US" dirty="0" smtClean="0"/>
              <a:t>する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5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777170" y="1268985"/>
            <a:ext cx="1501254" cy="511791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CSVtext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777169" y="2376540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table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77169" y="3686797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tableFiltered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391816" y="477746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391817" y="943474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firstName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1815" y="1409202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</a:t>
            </a:r>
            <a:r>
              <a:rPr lang="en-US" altLang="ja-JP" dirty="0" err="1" smtClean="0">
                <a:solidFill>
                  <a:schemeClr val="tx1"/>
                </a:solidFill>
              </a:rPr>
              <a:t>astName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391814" y="1874930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391813" y="2340658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gender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391813" y="2802983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IPAddress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280650" y="3491181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itemsPerPage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777170" y="6233068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tableSliced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63" y="74071"/>
            <a:ext cx="1810267" cy="952276"/>
          </a:xfrm>
          <a:prstGeom prst="rect">
            <a:avLst/>
          </a:prstGeom>
        </p:spPr>
      </p:pic>
      <p:cxnSp>
        <p:nvCxnSpPr>
          <p:cNvPr id="22" name="直線矢印コネクタ 21"/>
          <p:cNvCxnSpPr>
            <a:stCxn id="5" idx="2"/>
            <a:endCxn id="6" idx="0"/>
          </p:cNvCxnSpPr>
          <p:nvPr/>
        </p:nvCxnSpPr>
        <p:spPr>
          <a:xfrm>
            <a:off x="7527796" y="2888331"/>
            <a:ext cx="0" cy="7984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5161129" y="2617691"/>
            <a:ext cx="2366667" cy="782431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stCxn id="4" idx="2"/>
            <a:endCxn id="5" idx="0"/>
          </p:cNvCxnSpPr>
          <p:nvPr/>
        </p:nvCxnSpPr>
        <p:spPr>
          <a:xfrm flipH="1">
            <a:off x="7527796" y="1780776"/>
            <a:ext cx="1" cy="595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4" idx="0"/>
          </p:cNvCxnSpPr>
          <p:nvPr/>
        </p:nvCxnSpPr>
        <p:spPr>
          <a:xfrm>
            <a:off x="7527797" y="694944"/>
            <a:ext cx="0" cy="5740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" idx="2"/>
            <a:endCxn id="16" idx="0"/>
          </p:cNvCxnSpPr>
          <p:nvPr/>
        </p:nvCxnSpPr>
        <p:spPr>
          <a:xfrm>
            <a:off x="7527796" y="4198588"/>
            <a:ext cx="1" cy="203448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大かっこ 38"/>
          <p:cNvSpPr/>
          <p:nvPr/>
        </p:nvSpPr>
        <p:spPr>
          <a:xfrm>
            <a:off x="4868156" y="477746"/>
            <a:ext cx="279779" cy="2716470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>
            <a:endCxn id="8" idx="1"/>
          </p:cNvCxnSpPr>
          <p:nvPr/>
        </p:nvCxnSpPr>
        <p:spPr>
          <a:xfrm flipV="1">
            <a:off x="2311496" y="673363"/>
            <a:ext cx="1080320" cy="12959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9" idx="1"/>
          </p:cNvCxnSpPr>
          <p:nvPr/>
        </p:nvCxnSpPr>
        <p:spPr>
          <a:xfrm flipV="1">
            <a:off x="2329157" y="1139091"/>
            <a:ext cx="1062660" cy="10942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10" idx="1"/>
          </p:cNvCxnSpPr>
          <p:nvPr/>
        </p:nvCxnSpPr>
        <p:spPr>
          <a:xfrm flipV="1">
            <a:off x="2217966" y="1604819"/>
            <a:ext cx="1173849" cy="8804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endCxn id="11" idx="1"/>
          </p:cNvCxnSpPr>
          <p:nvPr/>
        </p:nvCxnSpPr>
        <p:spPr>
          <a:xfrm flipV="1">
            <a:off x="2283537" y="2070547"/>
            <a:ext cx="1108277" cy="547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12" idx="1"/>
          </p:cNvCxnSpPr>
          <p:nvPr/>
        </p:nvCxnSpPr>
        <p:spPr>
          <a:xfrm flipV="1">
            <a:off x="2311496" y="2536275"/>
            <a:ext cx="1080317" cy="2156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13" idx="1"/>
          </p:cNvCxnSpPr>
          <p:nvPr/>
        </p:nvCxnSpPr>
        <p:spPr>
          <a:xfrm>
            <a:off x="2183508" y="2823030"/>
            <a:ext cx="1208305" cy="1755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5" idx="1"/>
          </p:cNvCxnSpPr>
          <p:nvPr/>
        </p:nvCxnSpPr>
        <p:spPr>
          <a:xfrm>
            <a:off x="2065118" y="3038462"/>
            <a:ext cx="1215532" cy="6483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3" idx="1"/>
          </p:cNvCxnSpPr>
          <p:nvPr/>
        </p:nvCxnSpPr>
        <p:spPr>
          <a:xfrm>
            <a:off x="2051058" y="3232203"/>
            <a:ext cx="1229593" cy="21647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線吹き出し 1 49"/>
          <p:cNvSpPr/>
          <p:nvPr/>
        </p:nvSpPr>
        <p:spPr>
          <a:xfrm>
            <a:off x="46150" y="4547560"/>
            <a:ext cx="2527963" cy="395457"/>
          </a:xfrm>
          <a:prstGeom prst="callout1">
            <a:avLst>
              <a:gd name="adj1" fmla="val 44951"/>
              <a:gd name="adj2" fmla="val 91667"/>
              <a:gd name="adj3" fmla="val -189543"/>
              <a:gd name="adj4" fmla="val 12972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r>
              <a:rPr lang="ja-JP" altLang="en-US" dirty="0" smtClean="0"/>
              <a:t>ページに表示する行数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3280651" y="5201366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selectedPage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線吹き出し 1 53"/>
          <p:cNvSpPr/>
          <p:nvPr/>
        </p:nvSpPr>
        <p:spPr>
          <a:xfrm>
            <a:off x="52021" y="6095809"/>
            <a:ext cx="2516223" cy="393154"/>
          </a:xfrm>
          <a:prstGeom prst="callout1">
            <a:avLst>
              <a:gd name="adj1" fmla="val 44951"/>
              <a:gd name="adj2" fmla="val 91667"/>
              <a:gd name="adj3" fmla="val -171700"/>
              <a:gd name="adj4" fmla="val 130642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選択中のページ番号</a:t>
            </a:r>
            <a:endParaRPr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>
            <a:off x="4809639" y="5385952"/>
            <a:ext cx="2718158" cy="547177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線吹き出し 1 79"/>
          <p:cNvSpPr/>
          <p:nvPr/>
        </p:nvSpPr>
        <p:spPr>
          <a:xfrm>
            <a:off x="9352541" y="3619376"/>
            <a:ext cx="2319096" cy="410831"/>
          </a:xfrm>
          <a:prstGeom prst="callout1">
            <a:avLst>
              <a:gd name="adj1" fmla="val 49463"/>
              <a:gd name="adj2" fmla="val 3280"/>
              <a:gd name="adj3" fmla="val 69495"/>
              <a:gd name="adj4" fmla="val -45901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フィルタ後のテーブル</a:t>
            </a:r>
            <a:endParaRPr lang="ja-JP" altLang="en-US" dirty="0"/>
          </a:p>
        </p:txBody>
      </p:sp>
      <p:sp>
        <p:nvSpPr>
          <p:cNvPr id="81" name="線吹き出し 1 80"/>
          <p:cNvSpPr/>
          <p:nvPr/>
        </p:nvSpPr>
        <p:spPr>
          <a:xfrm>
            <a:off x="9242468" y="6054787"/>
            <a:ext cx="2888347" cy="636803"/>
          </a:xfrm>
          <a:prstGeom prst="callout1">
            <a:avLst>
              <a:gd name="adj1" fmla="val 49463"/>
              <a:gd name="adj2" fmla="val 3280"/>
              <a:gd name="adj3" fmla="val 74281"/>
              <a:gd name="adj4" fmla="val -37723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表示する行のみ抜き出した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テーブルデータ</a:t>
            </a:r>
            <a:endParaRPr lang="ja-JP" altLang="en-US" dirty="0"/>
          </a:p>
        </p:txBody>
      </p:sp>
      <p:sp>
        <p:nvSpPr>
          <p:cNvPr id="82" name="四角形吹き出し 81"/>
          <p:cNvSpPr/>
          <p:nvPr/>
        </p:nvSpPr>
        <p:spPr>
          <a:xfrm>
            <a:off x="7884047" y="3035311"/>
            <a:ext cx="1468494" cy="465728"/>
          </a:xfrm>
          <a:prstGeom prst="wedgeRectCallout">
            <a:avLst>
              <a:gd name="adj1" fmla="val -71742"/>
              <a:gd name="adj2" fmla="val 3795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filter</a:t>
            </a:r>
            <a:r>
              <a:rPr lang="en-US" altLang="ja-JP" b="1" dirty="0" smtClean="0"/>
              <a:t>()</a:t>
            </a:r>
            <a:endParaRPr lang="ja-JP" altLang="en-US" b="1" dirty="0"/>
          </a:p>
        </p:txBody>
      </p:sp>
      <p:sp>
        <p:nvSpPr>
          <p:cNvPr id="83" name="四角形吹き出し 82"/>
          <p:cNvSpPr/>
          <p:nvPr/>
        </p:nvSpPr>
        <p:spPr>
          <a:xfrm>
            <a:off x="7884047" y="1855014"/>
            <a:ext cx="1468494" cy="465728"/>
          </a:xfrm>
          <a:prstGeom prst="wedgeRectCallout">
            <a:avLst>
              <a:gd name="adj1" fmla="val -72301"/>
              <a:gd name="adj2" fmla="val -13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CSVtoTable</a:t>
            </a:r>
            <a:r>
              <a:rPr lang="en-US" altLang="ja-JP" b="1" dirty="0"/>
              <a:t>()</a:t>
            </a:r>
            <a:endParaRPr lang="ja-JP" altLang="en-US" b="1" dirty="0"/>
          </a:p>
        </p:txBody>
      </p:sp>
      <p:sp>
        <p:nvSpPr>
          <p:cNvPr id="84" name="四角形吹き出し 83"/>
          <p:cNvSpPr/>
          <p:nvPr/>
        </p:nvSpPr>
        <p:spPr>
          <a:xfrm>
            <a:off x="7884048" y="5467401"/>
            <a:ext cx="1468495" cy="465728"/>
          </a:xfrm>
          <a:prstGeom prst="wedgeRectCallout">
            <a:avLst>
              <a:gd name="adj1" fmla="val -74337"/>
              <a:gd name="adj2" fmla="val 5759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slice()</a:t>
            </a:r>
            <a:endParaRPr lang="ja-JP" altLang="en-US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" y="1673971"/>
            <a:ext cx="2227616" cy="1799228"/>
          </a:xfrm>
          <a:prstGeom prst="rect">
            <a:avLst/>
          </a:prstGeom>
        </p:spPr>
      </p:pic>
      <p:sp>
        <p:nvSpPr>
          <p:cNvPr id="40" name="線吹き出し 1 39"/>
          <p:cNvSpPr/>
          <p:nvPr/>
        </p:nvSpPr>
        <p:spPr>
          <a:xfrm>
            <a:off x="346055" y="237815"/>
            <a:ext cx="1846472" cy="624788"/>
          </a:xfrm>
          <a:prstGeom prst="callout1">
            <a:avLst>
              <a:gd name="adj1" fmla="val 44951"/>
              <a:gd name="adj2" fmla="val 91667"/>
              <a:gd name="adj3" fmla="val 129125"/>
              <a:gd name="adj4" fmla="val 12851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フィルタリングの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条件文字列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3280650" y="4338013"/>
            <a:ext cx="1499182" cy="39123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pageLength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15" idx="2"/>
            <a:endCxn id="42" idx="0"/>
          </p:cNvCxnSpPr>
          <p:nvPr/>
        </p:nvCxnSpPr>
        <p:spPr>
          <a:xfrm>
            <a:off x="4030241" y="3882414"/>
            <a:ext cx="0" cy="455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4809638" y="3725246"/>
            <a:ext cx="2714421" cy="1998898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 flipH="1">
            <a:off x="4553300" y="3908060"/>
            <a:ext cx="2242801" cy="415175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476048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939659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1397415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1855171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2312927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2770683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68" y="3503404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881" y="5177228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55" name="四角形吹き出し 54"/>
          <p:cNvSpPr/>
          <p:nvPr/>
        </p:nvSpPr>
        <p:spPr>
          <a:xfrm>
            <a:off x="3094268" y="5933129"/>
            <a:ext cx="2918064" cy="862814"/>
          </a:xfrm>
          <a:prstGeom prst="wedgeRectCallout">
            <a:avLst>
              <a:gd name="adj1" fmla="val 13559"/>
              <a:gd name="adj2" fmla="val -903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300ms</a:t>
            </a:r>
            <a:r>
              <a:rPr lang="ja-JP" altLang="en-US" b="1" dirty="0" smtClean="0"/>
              <a:t>以内に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次の変更が起きたら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前の変更を捨てる</a:t>
            </a:r>
            <a:endParaRPr lang="ja-JP" altLang="en-US" b="1" dirty="0"/>
          </a:p>
        </p:txBody>
      </p:sp>
      <p:cxnSp>
        <p:nvCxnSpPr>
          <p:cNvPr id="56" name="直線矢印コネクタ 55"/>
          <p:cNvCxnSpPr>
            <a:stCxn id="42" idx="2"/>
            <a:endCxn id="73" idx="0"/>
          </p:cNvCxnSpPr>
          <p:nvPr/>
        </p:nvCxnSpPr>
        <p:spPr>
          <a:xfrm>
            <a:off x="4030241" y="4729246"/>
            <a:ext cx="1" cy="472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吹き出し 64"/>
          <p:cNvSpPr/>
          <p:nvPr/>
        </p:nvSpPr>
        <p:spPr>
          <a:xfrm>
            <a:off x="4888933" y="4668136"/>
            <a:ext cx="1468494" cy="465728"/>
          </a:xfrm>
          <a:prstGeom prst="wedgeRectCallout">
            <a:avLst>
              <a:gd name="adj1" fmla="val -107516"/>
              <a:gd name="adj2" fmla="val -22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1</a:t>
            </a:r>
            <a:r>
              <a:rPr lang="ja-JP" altLang="en-US" b="1" dirty="0" smtClean="0"/>
              <a:t>にリセット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505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47768"/>
            <a:ext cx="12192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timerId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err="1">
                <a:solidFill>
                  <a:srgbClr val="E6DB74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first name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の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入力欄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clearTimeout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timerId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timerId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()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event.target.value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filter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300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0" y="4875336"/>
            <a:ext cx="12192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</a:t>
            </a:r>
          </a:p>
          <a:p>
            <a:pPr lvl="1"/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fromEvent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err="1">
                <a:solidFill>
                  <a:srgbClr val="E6DB74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</a:t>
            </a:r>
          </a:p>
          <a:p>
            <a:pPr lvl="2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　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 smtClean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event.target.value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),</a:t>
            </a:r>
          </a:p>
          <a:p>
            <a:pPr lvl="5"/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debounceTime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（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300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）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300ms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以内の連続した発火を抑制</a:t>
            </a:r>
            <a:endParaRPr lang="en-US" altLang="ja-JP" sz="24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startWith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  <a:r>
              <a:rPr lang="ja-JP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初期値を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に</a:t>
            </a:r>
            <a:endParaRPr lang="en-US" altLang="ja-JP" sz="24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5735320" y="4254266"/>
            <a:ext cx="721360" cy="508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59535" y="5318190"/>
            <a:ext cx="1558545" cy="3143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334768" y="5682429"/>
            <a:ext cx="573024" cy="321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334768" y="6052330"/>
            <a:ext cx="2084832" cy="321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34768" y="6428761"/>
            <a:ext cx="1572768" cy="321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118584" y="4330872"/>
            <a:ext cx="5459786" cy="987318"/>
            <a:chOff x="-4750473" y="5398061"/>
            <a:chExt cx="6496958" cy="987318"/>
          </a:xfrm>
        </p:grpSpPr>
        <p:sp>
          <p:nvSpPr>
            <p:cNvPr id="11" name="正方形/長方形 10"/>
            <p:cNvSpPr/>
            <p:nvPr/>
          </p:nvSpPr>
          <p:spPr>
            <a:xfrm>
              <a:off x="-4750473" y="5398061"/>
              <a:ext cx="6496958" cy="4313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ysClr val="windowText" lastClr="000000"/>
                  </a:solidFill>
                </a:rPr>
                <a:t>イベントから</a:t>
              </a:r>
              <a:r>
                <a:rPr lang="en-US" altLang="ja-JP" sz="2400" dirty="0" smtClean="0">
                  <a:solidFill>
                    <a:sysClr val="windowText" lastClr="000000"/>
                  </a:solidFill>
                </a:rPr>
                <a:t>Observable</a:t>
              </a:r>
              <a:r>
                <a:rPr lang="ja-JP" altLang="en-US" sz="2400" dirty="0" smtClean="0">
                  <a:solidFill>
                    <a:sysClr val="windowText" lastClr="000000"/>
                  </a:solidFill>
                </a:rPr>
                <a:t>を生成する関数</a:t>
              </a:r>
              <a:endParaRPr lang="ja-JP" alt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-3762879" y="5829455"/>
              <a:ext cx="113683" cy="5559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4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1" y="1432561"/>
            <a:ext cx="11699858" cy="399287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0881360" y="143256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time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9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6" y="1478281"/>
            <a:ext cx="11570708" cy="390143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0881360" y="143256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time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8" y="1463041"/>
            <a:ext cx="11661104" cy="393191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0881360" y="143256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time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160979"/>
            <a:ext cx="12192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csvText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(()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req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req.</a:t>
            </a:r>
            <a:r>
              <a:rPr lang="en-US" altLang="ja-JP" sz="24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open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'get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req.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send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null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fromEvent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req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'load'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event.target.responseText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),</a:t>
            </a:r>
          </a:p>
          <a:p>
            <a:pPr lvl="5"/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	</a:t>
            </a:r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startWith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);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初期値を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''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に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})();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4666595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table$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csvText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CSVtoTable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　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015959"/>
            <a:ext cx="121920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combineLatest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table$,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id$,</a:t>
            </a:r>
          </a:p>
          <a:p>
            <a:pPr lvl="3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$,</a:t>
            </a:r>
          </a:p>
          <a:p>
            <a:pPr lvl="3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$,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email$,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gender$,</a:t>
            </a:r>
          </a:p>
          <a:p>
            <a:pPr lvl="3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IPAddress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$,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table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...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table.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filter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line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filterFunction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line,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...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input ) )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00922" y="1099393"/>
            <a:ext cx="2276142" cy="321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 smtClean="0"/>
              <a:t>RxJS</a:t>
            </a:r>
            <a:r>
              <a:rPr lang="ja-JP" altLang="en-US" sz="3200" dirty="0" smtClean="0"/>
              <a:t>を用いるとどう開発効率が上がるのか、具体例を用いて紹介</a:t>
            </a:r>
            <a:endParaRPr lang="en-US" altLang="ja-JP" sz="3200" dirty="0" smtClean="0"/>
          </a:p>
          <a:p>
            <a:r>
              <a:rPr lang="ja-JP" altLang="en-US" sz="3200" dirty="0"/>
              <a:t>普通</a:t>
            </a:r>
            <a:r>
              <a:rPr lang="ja-JP" altLang="en-US" sz="3200" dirty="0" smtClean="0"/>
              <a:t>に実装した場合と</a:t>
            </a:r>
            <a:r>
              <a:rPr lang="en-US" altLang="ja-JP" sz="3200" dirty="0" err="1" smtClean="0"/>
              <a:t>RxJS</a:t>
            </a:r>
            <a:r>
              <a:rPr lang="ja-JP" altLang="en-US" sz="3200" dirty="0" smtClean="0"/>
              <a:t>を使った場合を比較</a:t>
            </a:r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3200" dirty="0"/>
          </a:p>
          <a:p>
            <a:pPr marL="0" indent="0">
              <a:buNone/>
            </a:pPr>
            <a:r>
              <a:rPr lang="ja-JP" altLang="en-US" sz="3200" b="1" dirty="0" smtClean="0"/>
              <a:t>キーワード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dirty="0" err="1"/>
              <a:t>RxJS</a:t>
            </a:r>
            <a:r>
              <a:rPr lang="en-US" altLang="ja-JP" sz="3200" dirty="0"/>
              <a:t>, Observable, JavaScript, </a:t>
            </a:r>
            <a:r>
              <a:rPr lang="ja-JP" altLang="en-US" sz="3200" dirty="0"/>
              <a:t>リアクティブプログラミング</a:t>
            </a:r>
          </a:p>
          <a:p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8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0" y="876300"/>
            <a:ext cx="11509080" cy="51054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5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646003"/>
            <a:ext cx="12192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</a:t>
            </a:r>
          </a:p>
          <a:p>
            <a:pPr lvl="1"/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fromEvent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'items-per-page'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	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 smtClean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event.target.valueAsNumber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),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6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50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</a:t>
            </a:r>
          </a:p>
          <a:p>
            <a:pPr lvl="6"/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debounceTime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300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),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6"/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startWith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50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821078"/>
            <a:ext cx="12192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pageLength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combineLatest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$,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$,</a:t>
            </a:r>
          </a:p>
          <a:p>
            <a:pPr lvl="2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table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Math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ceil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table.length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 )</a:t>
            </a: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startWith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2274838"/>
            <a:ext cx="12192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merge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fromEvent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'page-number'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 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event.target.valueAsNumber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),</a:t>
            </a:r>
          </a:p>
          <a:p>
            <a:pPr lvl="6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|| 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</a:t>
            </a:r>
          </a:p>
          <a:p>
            <a:pPr lvl="6"/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debounceTime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300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</a:t>
            </a:r>
          </a:p>
          <a:p>
            <a:pPr lvl="2"/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pageLength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 smtClean="0">
                <a:solidFill>
                  <a:srgbClr val="FD971F"/>
                </a:solidFill>
                <a:latin typeface="Consolas" panose="020B0609020204030204" pitchFamily="49" charset="0"/>
              </a:rPr>
              <a:t>_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)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startWith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08680" y="2390279"/>
            <a:ext cx="910400" cy="32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0" y="777240"/>
            <a:ext cx="11718340" cy="530352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0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859340"/>
            <a:ext cx="12192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combineLatest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$,</a:t>
            </a:r>
            <a:r>
              <a:rPr lang="ja-JP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$)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 </a:t>
            </a:r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withLatestFrom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 ),</a:t>
            </a:r>
          </a:p>
          <a:p>
            <a:pPr lvl="5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([[</a:t>
            </a:r>
            <a:r>
              <a:rPr lang="en-US" altLang="ja-JP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], </a:t>
            </a:r>
            <a:r>
              <a:rPr lang="en-US" altLang="ja-JP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])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6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tableFiltered.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</a:p>
          <a:p>
            <a:pPr lvl="6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</a:t>
            </a:r>
          </a:p>
          <a:p>
            <a:pPr lvl="6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5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500009"/>
            <a:ext cx="12192000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3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subscribe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i="1" dirty="0" err="1" smtClean="0">
                <a:solidFill>
                  <a:srgbClr val="FD971F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setTableData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'my-data-table'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300" dirty="0">
                <a:solidFill>
                  <a:srgbClr val="A6E22E"/>
                </a:solidFill>
                <a:latin typeface="Consolas" panose="020B0609020204030204" pitchFamily="49" charset="0"/>
              </a:rPr>
              <a:t>subscribe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i="1" dirty="0" err="1" smtClean="0">
                <a:solidFill>
                  <a:srgbClr val="FD971F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300" dirty="0" err="1">
                <a:solidFill>
                  <a:srgbClr val="E6DB74"/>
                </a:solidFill>
                <a:latin typeface="Consolas" panose="020B0609020204030204" pitchFamily="49" charset="0"/>
              </a:rPr>
              <a:t>nof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-items'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tableFiltered.length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pageLength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300" dirty="0">
                <a:solidFill>
                  <a:srgbClr val="A6E22E"/>
                </a:solidFill>
                <a:latin typeface="Consolas" panose="020B0609020204030204" pitchFamily="49" charset="0"/>
              </a:rPr>
              <a:t>subscribe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'page-length'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300" dirty="0">
                <a:solidFill>
                  <a:srgbClr val="A6E22E"/>
                </a:solidFill>
                <a:latin typeface="Consolas" panose="020B0609020204030204" pitchFamily="49" charset="0"/>
              </a:rPr>
              <a:t>subscribe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'items-per-page'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valueAsNumber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50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300" dirty="0">
                <a:solidFill>
                  <a:srgbClr val="A6E22E"/>
                </a:solidFill>
                <a:latin typeface="Consolas" panose="020B0609020204030204" pitchFamily="49" charset="0"/>
              </a:rPr>
              <a:t>subscribe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'page-number'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valueAsNumber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944125" y="335280"/>
            <a:ext cx="6071466" cy="1164729"/>
            <a:chOff x="-2578142" y="1450237"/>
            <a:chExt cx="7224836" cy="1164729"/>
          </a:xfrm>
        </p:grpSpPr>
        <p:sp>
          <p:nvSpPr>
            <p:cNvPr id="4" name="正方形/長方形 3"/>
            <p:cNvSpPr/>
            <p:nvPr/>
          </p:nvSpPr>
          <p:spPr>
            <a:xfrm>
              <a:off x="-2578142" y="1450237"/>
              <a:ext cx="7224836" cy="66027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ysClr val="windowText" lastClr="000000"/>
                  </a:solidFill>
                </a:rPr>
                <a:t>Observable</a:t>
              </a:r>
              <a:r>
                <a:rPr lang="ja-JP" altLang="en-US" sz="2400" dirty="0" smtClean="0">
                  <a:solidFill>
                    <a:sysClr val="windowText" lastClr="000000"/>
                  </a:solidFill>
                </a:rPr>
                <a:t>の発火時の処理を登録するメソッド</a:t>
              </a:r>
              <a:endParaRPr lang="ja-JP" alt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直線矢印コネクタ 4"/>
            <p:cNvCxnSpPr>
              <a:stCxn id="4" idx="2"/>
            </p:cNvCxnSpPr>
            <p:nvPr/>
          </p:nvCxnSpPr>
          <p:spPr>
            <a:xfrm flipH="1">
              <a:off x="-811189" y="2110515"/>
              <a:ext cx="1845465" cy="5044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正方形/長方形 6"/>
          <p:cNvSpPr/>
          <p:nvPr/>
        </p:nvSpPr>
        <p:spPr>
          <a:xfrm>
            <a:off x="2144085" y="1558290"/>
            <a:ext cx="1494060" cy="3458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Observable</a:t>
            </a:r>
            <a:r>
              <a:rPr lang="ja-JP" altLang="en-US" dirty="0" smtClean="0"/>
              <a:t>の優れた</a:t>
            </a:r>
            <a:r>
              <a:rPr lang="ja-JP" altLang="en-US" dirty="0"/>
              <a:t>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9110" y="1833245"/>
            <a:ext cx="11193780" cy="4923156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 smtClean="0"/>
              <a:t>「自身を変更する要因」の組み合わせで定義するので</a:t>
            </a:r>
            <a:endParaRPr lang="en-US" altLang="ja-JP" sz="3200" dirty="0"/>
          </a:p>
          <a:p>
            <a:pPr lvl="1"/>
            <a:r>
              <a:rPr kumimoji="1" lang="ja-JP" altLang="en-US" sz="2800" dirty="0" smtClean="0"/>
              <a:t>どんな値になりうるかはその定義部分だけ見ればわかる</a:t>
            </a:r>
            <a:endParaRPr kumimoji="1" lang="en-US" altLang="ja-JP" sz="2800" dirty="0" smtClean="0"/>
          </a:p>
          <a:p>
            <a:pPr lvl="1"/>
            <a:r>
              <a:rPr lang="ja-JP" altLang="en-US" sz="2800" dirty="0" smtClean="0"/>
              <a:t>定義部分以外の箇所で</a:t>
            </a:r>
            <a:r>
              <a:rPr kumimoji="1" lang="ja-JP" altLang="en-US" sz="2800" dirty="0" smtClean="0"/>
              <a:t>値が書き換わる心配が全く</a:t>
            </a:r>
            <a:r>
              <a:rPr lang="ja-JP" altLang="en-US" sz="2800" dirty="0" smtClean="0"/>
              <a:t>無い</a:t>
            </a:r>
            <a:endParaRPr kumimoji="1" lang="en-US" altLang="ja-JP" sz="2800" dirty="0" smtClean="0"/>
          </a:p>
          <a:p>
            <a:pPr lvl="1"/>
            <a:r>
              <a:rPr lang="ja-JP" altLang="en-US" sz="2800" dirty="0"/>
              <a:t>「変数</a:t>
            </a:r>
            <a:r>
              <a:rPr lang="en-US" altLang="ja-JP" sz="2800" dirty="0"/>
              <a:t>A</a:t>
            </a:r>
            <a:r>
              <a:rPr lang="ja-JP" altLang="en-US" sz="2800" dirty="0"/>
              <a:t>の値</a:t>
            </a:r>
            <a:r>
              <a:rPr lang="ja-JP" altLang="en-US" sz="2800" dirty="0" smtClean="0"/>
              <a:t>を更新する処理」 と 「</a:t>
            </a:r>
            <a:r>
              <a:rPr lang="ja-JP" altLang="en-US" sz="2800" dirty="0"/>
              <a:t>変数</a:t>
            </a:r>
            <a:r>
              <a:rPr lang="en-US" altLang="ja-JP" sz="2800" dirty="0"/>
              <a:t>A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値の変更時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処理</a:t>
            </a:r>
            <a:r>
              <a:rPr lang="ja-JP" altLang="en-US" sz="2800" dirty="0"/>
              <a:t>」を分けて</a:t>
            </a:r>
            <a:r>
              <a:rPr lang="ja-JP" altLang="en-US" sz="2800" dirty="0" smtClean="0"/>
              <a:t>書ける</a:t>
            </a:r>
            <a:r>
              <a:rPr lang="ja-JP" altLang="en-US" sz="2800" dirty="0" smtClean="0"/>
              <a:t>（ことになる）</a:t>
            </a:r>
            <a:endParaRPr kumimoji="1" lang="en-US" altLang="ja-JP" sz="2800" dirty="0" smtClean="0"/>
          </a:p>
          <a:p>
            <a:pPr lvl="1"/>
            <a:endParaRPr lang="en-US" altLang="ja-JP" sz="2800" dirty="0"/>
          </a:p>
          <a:p>
            <a:r>
              <a:rPr lang="en-US" altLang="ja-JP" sz="3200" dirty="0"/>
              <a:t>JavaScript</a:t>
            </a:r>
            <a:r>
              <a:rPr lang="ja-JP" altLang="en-US" sz="3200" dirty="0"/>
              <a:t>内</a:t>
            </a:r>
            <a:r>
              <a:rPr lang="ja-JP" altLang="en-US" sz="3200" dirty="0" smtClean="0"/>
              <a:t>の</a:t>
            </a:r>
            <a:r>
              <a:rPr lang="ja-JP" altLang="en-US" sz="3200" dirty="0" smtClean="0"/>
              <a:t>変数の</a:t>
            </a:r>
            <a:r>
              <a:rPr lang="ja-JP" altLang="en-US" sz="3200" dirty="0" smtClean="0"/>
              <a:t>値を</a:t>
            </a:r>
            <a:r>
              <a:rPr lang="ja-JP" altLang="en-US" sz="3200" dirty="0"/>
              <a:t>画面に反映し忘れる心配が少ない</a:t>
            </a:r>
            <a:endParaRPr lang="en-US" altLang="ja-JP" sz="3200" dirty="0"/>
          </a:p>
          <a:p>
            <a:pPr lvl="1"/>
            <a:r>
              <a:rPr lang="ja-JP" altLang="en-US" sz="2800" dirty="0"/>
              <a:t>表示処理</a:t>
            </a:r>
            <a:r>
              <a:rPr lang="ja-JP" altLang="en-US" sz="2800" dirty="0" smtClean="0"/>
              <a:t>を</a:t>
            </a:r>
            <a:r>
              <a:rPr lang="en-US" altLang="ja-JP" sz="2800" dirty="0" smtClean="0"/>
              <a:t>Observable</a:t>
            </a:r>
            <a:r>
              <a:rPr lang="ja-JP" altLang="en-US" sz="2800" dirty="0" smtClean="0"/>
              <a:t>発火</a:t>
            </a:r>
            <a:r>
              <a:rPr lang="ja-JP" altLang="en-US" sz="2800" dirty="0"/>
              <a:t>時の処理として登録するため</a:t>
            </a:r>
          </a:p>
          <a:p>
            <a:pPr marL="0" indent="0">
              <a:buNone/>
            </a:pPr>
            <a:endParaRPr kumimoji="1" lang="en-US" altLang="ja-JP" sz="2800" dirty="0" smtClean="0"/>
          </a:p>
          <a:p>
            <a:r>
              <a:rPr lang="ja-JP" altLang="en-US" sz="3200" dirty="0" smtClean="0"/>
              <a:t>「親→子」の依存関係だけ書いていけばよい</a:t>
            </a:r>
            <a:endParaRPr lang="en-US" altLang="ja-JP" sz="3200" dirty="0"/>
          </a:p>
          <a:p>
            <a:pPr marL="457200" lvl="1" indent="0">
              <a:buNone/>
            </a:pPr>
            <a:r>
              <a:rPr lang="ja-JP" altLang="en-US" sz="2800" dirty="0"/>
              <a:t>ソースコード内の相互依存性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低</a:t>
            </a:r>
            <a:r>
              <a:rPr lang="ja-JP" altLang="en-US" sz="2800" dirty="0" smtClean="0"/>
              <a:t>い</a:t>
            </a:r>
            <a:endParaRPr lang="en-US" altLang="ja-JP" sz="2800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1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RxJS</a:t>
            </a:r>
            <a:r>
              <a:rPr lang="ja-JP" altLang="en-US" dirty="0"/>
              <a:t>導入方法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index.html</a:t>
            </a:r>
            <a:r>
              <a:rPr lang="ja-JP" altLang="en-US" dirty="0"/>
              <a:t> 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/>
              <a:t>行追加して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JavaScript</a:t>
            </a:r>
            <a:r>
              <a:rPr lang="ja-JP" altLang="en-US" dirty="0" smtClean="0"/>
              <a:t>のソースコード内</a:t>
            </a:r>
            <a:r>
              <a:rPr lang="ja-JP" altLang="en-US" dirty="0"/>
              <a:t>で</a:t>
            </a:r>
            <a:r>
              <a:rPr lang="en-US" altLang="ja-JP" dirty="0"/>
              <a:t>import</a:t>
            </a:r>
            <a:r>
              <a:rPr lang="ja-JP" altLang="en-US" dirty="0"/>
              <a:t>する</a:t>
            </a:r>
            <a:r>
              <a:rPr lang="ja-JP" altLang="en-US" dirty="0" smtClean="0"/>
              <a:t>だけ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21080" y="2324190"/>
            <a:ext cx="1014984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src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000" dirty="0">
                <a:solidFill>
                  <a:srgbClr val="E6DB74"/>
                </a:solidFill>
                <a:latin typeface="Consolas" panose="020B0609020204030204" pitchFamily="49" charset="0"/>
              </a:rPr>
              <a:t>"https://unpkg.com/</a:t>
            </a:r>
            <a:r>
              <a:rPr lang="en-US" altLang="ja-JP" sz="2000" dirty="0" err="1">
                <a:solidFill>
                  <a:srgbClr val="E6DB74"/>
                </a:solidFill>
                <a:latin typeface="Consolas" panose="020B0609020204030204" pitchFamily="49" charset="0"/>
              </a:rPr>
              <a:t>rxjs</a:t>
            </a:r>
            <a:r>
              <a:rPr lang="en-US" altLang="ja-JP" sz="2000" dirty="0">
                <a:solidFill>
                  <a:srgbClr val="E6DB74"/>
                </a:solidFill>
                <a:latin typeface="Consolas" panose="020B0609020204030204" pitchFamily="49" charset="0"/>
              </a:rPr>
              <a:t>/bundles/rxjs.umd.min.js"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ja-JP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838200" y="4470400"/>
            <a:ext cx="1043432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Observable,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fromEvent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combineLatest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merge } </a:t>
            </a:r>
            <a:r>
              <a:rPr lang="en-US" altLang="ja-JP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rxjs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map,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startWith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debounceTime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withLatestFrom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altLang="ja-JP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rxjs.operators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ja-JP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9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715"/>
          </a:xfrm>
        </p:spPr>
        <p:txBody>
          <a:bodyPr/>
          <a:lstStyle/>
          <a:p>
            <a:r>
              <a:rPr kumimoji="1" lang="en-US" altLang="ja-JP" dirty="0" smtClean="0"/>
              <a:t>Angular</a:t>
            </a:r>
            <a:r>
              <a:rPr kumimoji="1" lang="ja-JP" altLang="en-US" dirty="0" smtClean="0"/>
              <a:t>を使うとさらに</a:t>
            </a:r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ソースコードをすっきりさせられる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38492" y="2580214"/>
            <a:ext cx="1098804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subscribe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000" i="1" dirty="0" err="1" smtClean="0">
                <a:solidFill>
                  <a:srgbClr val="FD971F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0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setTableData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0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E6DB74"/>
                </a:solidFill>
                <a:latin typeface="Consolas" panose="020B0609020204030204" pitchFamily="49" charset="0"/>
              </a:rPr>
              <a:t>'my-data-table'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  <a:endParaRPr lang="en-US" altLang="ja-JP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200" y="3429000"/>
            <a:ext cx="10515600" cy="47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という部分は、テンプレート</a:t>
            </a:r>
            <a:r>
              <a:rPr lang="en-US" altLang="ja-JP" dirty="0" smtClean="0"/>
              <a:t>(html)</a:t>
            </a:r>
            <a:r>
              <a:rPr lang="ja-JP" altLang="en-US" dirty="0" smtClean="0"/>
              <a:t>内で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async</a:t>
            </a:r>
            <a:r>
              <a:rPr lang="en-US" altLang="ja-JP" dirty="0" smtClean="0"/>
              <a:t> pipe” </a:t>
            </a:r>
            <a:r>
              <a:rPr lang="ja-JP" altLang="en-US" dirty="0" smtClean="0"/>
              <a:t>を使って書ける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545115" y="4060894"/>
            <a:ext cx="9174796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table 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id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"my-data-table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F92672"/>
                </a:solidFill>
                <a:latin typeface="Consolas" panose="020B0609020204030204" pitchFamily="49" charset="0"/>
              </a:rPr>
              <a:t>tr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*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ngFor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"let line of 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| </a:t>
            </a:r>
            <a:r>
              <a:rPr lang="en-US" altLang="ja-JP" sz="24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async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)"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...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2400" dirty="0" err="1">
                <a:solidFill>
                  <a:srgbClr val="F92672"/>
                </a:solidFill>
                <a:latin typeface="Consolas" panose="020B0609020204030204" pitchFamily="49" charset="0"/>
              </a:rPr>
              <a:t>tr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table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6153150"/>
            <a:ext cx="10515600" cy="47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→ 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部分はロジックに集中できる</a:t>
            </a:r>
            <a:endParaRPr lang="en-US" altLang="ja-JP" dirty="0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8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rxmarbles.com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github.com/ReactiveX/rxjs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</a:t>
            </a:r>
            <a:r>
              <a:rPr lang="ja-JP" altLang="en-US" dirty="0" smtClean="0"/>
              <a:t>りたいも</a:t>
            </a:r>
            <a:r>
              <a:rPr lang="ja-JP" altLang="en-US" dirty="0"/>
              <a:t>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 smtClean="0">
                <a:hlinkClick r:id="rId2"/>
              </a:rPr>
              <a:t>data-table-app</a:t>
            </a:r>
            <a:endParaRPr kumimoji="1" lang="ja-JP" altLang="en-US" sz="3200" dirty="0">
              <a:hlinkClick r:id="rId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777170" y="1268985"/>
            <a:ext cx="1501254" cy="511791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CSVtext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777169" y="2376540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table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77169" y="3686797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tableFiltered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391816" y="477746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391817" y="943474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firstName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1815" y="1409202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</a:t>
            </a:r>
            <a:r>
              <a:rPr lang="en-US" altLang="ja-JP" dirty="0" err="1" smtClean="0">
                <a:solidFill>
                  <a:schemeClr val="tx1"/>
                </a:solidFill>
              </a:rPr>
              <a:t>astName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391814" y="1874930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391813" y="2340658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gender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391813" y="2802983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IPAddress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280650" y="3491181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itemsPerPage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777170" y="6233068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tableSliced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63" y="74071"/>
            <a:ext cx="1810267" cy="952276"/>
          </a:xfrm>
          <a:prstGeom prst="rect">
            <a:avLst/>
          </a:prstGeom>
        </p:spPr>
      </p:pic>
      <p:cxnSp>
        <p:nvCxnSpPr>
          <p:cNvPr id="22" name="直線矢印コネクタ 21"/>
          <p:cNvCxnSpPr>
            <a:stCxn id="5" idx="2"/>
            <a:endCxn id="6" idx="0"/>
          </p:cNvCxnSpPr>
          <p:nvPr/>
        </p:nvCxnSpPr>
        <p:spPr>
          <a:xfrm>
            <a:off x="7527796" y="2888331"/>
            <a:ext cx="0" cy="7984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5161129" y="2617691"/>
            <a:ext cx="2366667" cy="782431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stCxn id="4" idx="2"/>
            <a:endCxn id="5" idx="0"/>
          </p:cNvCxnSpPr>
          <p:nvPr/>
        </p:nvCxnSpPr>
        <p:spPr>
          <a:xfrm flipH="1">
            <a:off x="7527796" y="1780776"/>
            <a:ext cx="1" cy="595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4" idx="0"/>
          </p:cNvCxnSpPr>
          <p:nvPr/>
        </p:nvCxnSpPr>
        <p:spPr>
          <a:xfrm>
            <a:off x="7527797" y="694944"/>
            <a:ext cx="0" cy="5740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" idx="2"/>
            <a:endCxn id="16" idx="0"/>
          </p:cNvCxnSpPr>
          <p:nvPr/>
        </p:nvCxnSpPr>
        <p:spPr>
          <a:xfrm>
            <a:off x="7527796" y="4198588"/>
            <a:ext cx="1" cy="203448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大かっこ 38"/>
          <p:cNvSpPr/>
          <p:nvPr/>
        </p:nvSpPr>
        <p:spPr>
          <a:xfrm>
            <a:off x="4868156" y="477746"/>
            <a:ext cx="279779" cy="2716470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>
            <a:endCxn id="8" idx="1"/>
          </p:cNvCxnSpPr>
          <p:nvPr/>
        </p:nvCxnSpPr>
        <p:spPr>
          <a:xfrm flipV="1">
            <a:off x="2311496" y="673363"/>
            <a:ext cx="1080320" cy="12959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9" idx="1"/>
          </p:cNvCxnSpPr>
          <p:nvPr/>
        </p:nvCxnSpPr>
        <p:spPr>
          <a:xfrm flipV="1">
            <a:off x="2329157" y="1139091"/>
            <a:ext cx="1062660" cy="10942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10" idx="1"/>
          </p:cNvCxnSpPr>
          <p:nvPr/>
        </p:nvCxnSpPr>
        <p:spPr>
          <a:xfrm flipV="1">
            <a:off x="2217966" y="1604819"/>
            <a:ext cx="1173849" cy="8804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endCxn id="11" idx="1"/>
          </p:cNvCxnSpPr>
          <p:nvPr/>
        </p:nvCxnSpPr>
        <p:spPr>
          <a:xfrm flipV="1">
            <a:off x="2283537" y="2070547"/>
            <a:ext cx="1108277" cy="547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12" idx="1"/>
          </p:cNvCxnSpPr>
          <p:nvPr/>
        </p:nvCxnSpPr>
        <p:spPr>
          <a:xfrm flipV="1">
            <a:off x="2311496" y="2536275"/>
            <a:ext cx="1080317" cy="2156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13" idx="1"/>
          </p:cNvCxnSpPr>
          <p:nvPr/>
        </p:nvCxnSpPr>
        <p:spPr>
          <a:xfrm>
            <a:off x="2183508" y="2823030"/>
            <a:ext cx="1208305" cy="1755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5" idx="1"/>
          </p:cNvCxnSpPr>
          <p:nvPr/>
        </p:nvCxnSpPr>
        <p:spPr>
          <a:xfrm>
            <a:off x="2065118" y="3038462"/>
            <a:ext cx="1215532" cy="6483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3" idx="1"/>
          </p:cNvCxnSpPr>
          <p:nvPr/>
        </p:nvCxnSpPr>
        <p:spPr>
          <a:xfrm>
            <a:off x="2035880" y="3126889"/>
            <a:ext cx="1259967" cy="21647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線吹き出し 1 49"/>
          <p:cNvSpPr/>
          <p:nvPr/>
        </p:nvSpPr>
        <p:spPr>
          <a:xfrm>
            <a:off x="46150" y="4547560"/>
            <a:ext cx="2527963" cy="395457"/>
          </a:xfrm>
          <a:prstGeom prst="callout1">
            <a:avLst>
              <a:gd name="adj1" fmla="val 44951"/>
              <a:gd name="adj2" fmla="val 91667"/>
              <a:gd name="adj3" fmla="val -189543"/>
              <a:gd name="adj4" fmla="val 12972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r>
              <a:rPr lang="ja-JP" altLang="en-US" dirty="0" smtClean="0"/>
              <a:t>ページに表示する行数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3295847" y="5096052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selectedPage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線吹き出し 1 53"/>
          <p:cNvSpPr/>
          <p:nvPr/>
        </p:nvSpPr>
        <p:spPr>
          <a:xfrm>
            <a:off x="52021" y="6095809"/>
            <a:ext cx="2516223" cy="393154"/>
          </a:xfrm>
          <a:prstGeom prst="callout1">
            <a:avLst>
              <a:gd name="adj1" fmla="val 44951"/>
              <a:gd name="adj2" fmla="val 91667"/>
              <a:gd name="adj3" fmla="val -171700"/>
              <a:gd name="adj4" fmla="val 130642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選択中のページ番号</a:t>
            </a:r>
            <a:endParaRPr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>
            <a:off x="4809639" y="5218316"/>
            <a:ext cx="2718157" cy="714814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線吹き出し 1 79"/>
          <p:cNvSpPr/>
          <p:nvPr/>
        </p:nvSpPr>
        <p:spPr>
          <a:xfrm>
            <a:off x="9352541" y="3619376"/>
            <a:ext cx="2319096" cy="410831"/>
          </a:xfrm>
          <a:prstGeom prst="callout1">
            <a:avLst>
              <a:gd name="adj1" fmla="val 49463"/>
              <a:gd name="adj2" fmla="val 3280"/>
              <a:gd name="adj3" fmla="val 69495"/>
              <a:gd name="adj4" fmla="val -45901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フィルタ後のテーブル</a:t>
            </a:r>
            <a:endParaRPr lang="ja-JP" altLang="en-US" dirty="0"/>
          </a:p>
        </p:txBody>
      </p:sp>
      <p:sp>
        <p:nvSpPr>
          <p:cNvPr id="81" name="線吹き出し 1 80"/>
          <p:cNvSpPr/>
          <p:nvPr/>
        </p:nvSpPr>
        <p:spPr>
          <a:xfrm>
            <a:off x="9242468" y="6054787"/>
            <a:ext cx="2888347" cy="636803"/>
          </a:xfrm>
          <a:prstGeom prst="callout1">
            <a:avLst>
              <a:gd name="adj1" fmla="val 49463"/>
              <a:gd name="adj2" fmla="val 3280"/>
              <a:gd name="adj3" fmla="val 74281"/>
              <a:gd name="adj4" fmla="val -37723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表示する行のみ抜き出した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テーブルデータ</a:t>
            </a:r>
            <a:endParaRPr lang="ja-JP" altLang="en-US" dirty="0"/>
          </a:p>
        </p:txBody>
      </p:sp>
      <p:sp>
        <p:nvSpPr>
          <p:cNvPr id="82" name="四角形吹き出し 81"/>
          <p:cNvSpPr/>
          <p:nvPr/>
        </p:nvSpPr>
        <p:spPr>
          <a:xfrm>
            <a:off x="7884047" y="3035311"/>
            <a:ext cx="1468494" cy="465728"/>
          </a:xfrm>
          <a:prstGeom prst="wedgeRectCallout">
            <a:avLst>
              <a:gd name="adj1" fmla="val -71742"/>
              <a:gd name="adj2" fmla="val 3795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filter</a:t>
            </a:r>
            <a:r>
              <a:rPr lang="en-US" altLang="ja-JP" b="1" dirty="0" smtClean="0"/>
              <a:t>()</a:t>
            </a:r>
            <a:endParaRPr lang="ja-JP" altLang="en-US" b="1" dirty="0"/>
          </a:p>
        </p:txBody>
      </p:sp>
      <p:sp>
        <p:nvSpPr>
          <p:cNvPr id="83" name="四角形吹き出し 82"/>
          <p:cNvSpPr/>
          <p:nvPr/>
        </p:nvSpPr>
        <p:spPr>
          <a:xfrm>
            <a:off x="7884047" y="1855014"/>
            <a:ext cx="1468494" cy="465728"/>
          </a:xfrm>
          <a:prstGeom prst="wedgeRectCallout">
            <a:avLst>
              <a:gd name="adj1" fmla="val -72301"/>
              <a:gd name="adj2" fmla="val -13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CSVtoTable</a:t>
            </a:r>
            <a:r>
              <a:rPr lang="en-US" altLang="ja-JP" b="1" dirty="0"/>
              <a:t>()</a:t>
            </a:r>
            <a:endParaRPr lang="ja-JP" altLang="en-US" b="1" dirty="0"/>
          </a:p>
        </p:txBody>
      </p:sp>
      <p:sp>
        <p:nvSpPr>
          <p:cNvPr id="84" name="四角形吹き出し 83"/>
          <p:cNvSpPr/>
          <p:nvPr/>
        </p:nvSpPr>
        <p:spPr>
          <a:xfrm>
            <a:off x="7884048" y="5467401"/>
            <a:ext cx="1468495" cy="465728"/>
          </a:xfrm>
          <a:prstGeom prst="wedgeRectCallout">
            <a:avLst>
              <a:gd name="adj1" fmla="val -74337"/>
              <a:gd name="adj2" fmla="val 5759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slice()</a:t>
            </a:r>
            <a:endParaRPr lang="ja-JP" altLang="en-US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" y="1673971"/>
            <a:ext cx="2227616" cy="1799228"/>
          </a:xfrm>
          <a:prstGeom prst="rect">
            <a:avLst/>
          </a:prstGeom>
        </p:spPr>
      </p:pic>
      <p:sp>
        <p:nvSpPr>
          <p:cNvPr id="40" name="線吹き出し 1 39"/>
          <p:cNvSpPr/>
          <p:nvPr/>
        </p:nvSpPr>
        <p:spPr>
          <a:xfrm>
            <a:off x="346055" y="237815"/>
            <a:ext cx="1846472" cy="624788"/>
          </a:xfrm>
          <a:prstGeom prst="callout1">
            <a:avLst>
              <a:gd name="adj1" fmla="val 44951"/>
              <a:gd name="adj2" fmla="val 91667"/>
              <a:gd name="adj3" fmla="val 129125"/>
              <a:gd name="adj4" fmla="val 12851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フィルタリングの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条件文字列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3280650" y="4521018"/>
            <a:ext cx="1499182" cy="39123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pageLength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15" idx="2"/>
            <a:endCxn id="42" idx="0"/>
          </p:cNvCxnSpPr>
          <p:nvPr/>
        </p:nvCxnSpPr>
        <p:spPr>
          <a:xfrm>
            <a:off x="4030241" y="3882414"/>
            <a:ext cx="0" cy="638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4809638" y="3725246"/>
            <a:ext cx="2714421" cy="1998898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 flipH="1">
            <a:off x="4562855" y="3908059"/>
            <a:ext cx="2233247" cy="584317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5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とりあえず愚直に</a:t>
            </a:r>
            <a:r>
              <a:rPr kumimoji="1" lang="ja-JP" altLang="en-US" sz="3600" dirty="0" smtClean="0"/>
              <a:t>実装</a:t>
            </a:r>
            <a:endParaRPr kumimoji="1" lang="en-US" altLang="ja-JP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修正版</a:t>
            </a:r>
            <a:endParaRPr lang="en-US" altLang="ja-JP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3600" dirty="0" err="1"/>
              <a:t>RxJS</a:t>
            </a:r>
            <a:r>
              <a:rPr lang="ja-JP" altLang="en-US" sz="3600" dirty="0"/>
              <a:t>を</a:t>
            </a:r>
            <a:r>
              <a:rPr lang="ja-JP" altLang="en-US" sz="3600" dirty="0" smtClean="0"/>
              <a:t>使ってリアクティブに実装</a:t>
            </a:r>
            <a:endParaRPr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>
                <a:solidFill>
                  <a:srgbClr val="FF0000"/>
                </a:solidFill>
              </a:rPr>
              <a:t>とりあえず愚直に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実装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修正版</a:t>
            </a:r>
            <a:endParaRPr lang="en-US" altLang="ja-JP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3600" dirty="0" err="1"/>
              <a:t>RxJS</a:t>
            </a:r>
            <a:r>
              <a:rPr lang="ja-JP" altLang="en-US" sz="3600" dirty="0"/>
              <a:t>を</a:t>
            </a:r>
            <a:r>
              <a:rPr lang="ja-JP" altLang="en-US" sz="3600" dirty="0" smtClean="0"/>
              <a:t>使ってリアクティブに実装</a:t>
            </a:r>
            <a:endParaRPr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2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0" y="1225689"/>
            <a:ext cx="1219200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各列の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テキストボックスの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値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email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gender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IPAddress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50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 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1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ページに表示する列数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 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現在のページ番号</a:t>
            </a:r>
          </a:p>
          <a:p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pageLength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ページ数</a:t>
            </a:r>
          </a:p>
          <a:p>
            <a:r>
              <a:rPr lang="ja-JP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ja-JP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table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[];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テーブルデータ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[]; 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フィルタ後の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テーブルデータ</a:t>
            </a:r>
          </a:p>
          <a:p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[];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tableFiltered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のうち現在のページの部分</a:t>
            </a:r>
            <a:endParaRPr lang="ja-JP" alt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変数</a:t>
            </a:r>
            <a:r>
              <a:rPr lang="ja-JP" altLang="en-US" dirty="0"/>
              <a:t>宣言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7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355848"/>
            <a:ext cx="1219200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endParaRPr lang="en-US" altLang="ja-JP" sz="24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'https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://dl.dropboxusercontent.com/s/i480egosiyzkpu3/sample.csv'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req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req.</a:t>
            </a:r>
            <a:r>
              <a:rPr lang="en-US" altLang="ja-JP" sz="24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open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'get'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ja-JP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req.</a:t>
            </a:r>
            <a:r>
              <a:rPr lang="en-US" altLang="ja-JP" sz="24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send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null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req.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'load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{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get</a:t>
            </a:r>
            <a:r>
              <a:rPr lang="ja-JP" alt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が完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了したときに行う処理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csvText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event.target.responseText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table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CSVtoTable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csvText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filter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tableFiltered</a:t>
            </a:r>
            <a:r>
              <a:rPr lang="ja-JP" altLang="en-US" sz="2400" dirty="0" smtClean="0">
                <a:solidFill>
                  <a:srgbClr val="FFFF00"/>
                </a:solidFill>
              </a:rPr>
              <a:t>を</a:t>
            </a:r>
            <a:r>
              <a:rPr lang="ja-JP" altLang="en-US" sz="2400" dirty="0">
                <a:solidFill>
                  <a:srgbClr val="FFFF00"/>
                </a:solidFill>
              </a:rPr>
              <a:t>更新</a:t>
            </a:r>
          </a:p>
          <a:p>
            <a:pPr lvl="1"/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tableSliced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を更新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表示を更新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}); 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ファイル取得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5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1401</Words>
  <Application>Microsoft Office PowerPoint</Application>
  <PresentationFormat>ワイド画面</PresentationFormat>
  <Paragraphs>378</Paragraphs>
  <Slides>39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6" baseType="lpstr">
      <vt:lpstr>HGP行書体</vt:lpstr>
      <vt:lpstr>ＭＳ Ｐゴシック</vt:lpstr>
      <vt:lpstr>Arial</vt:lpstr>
      <vt:lpstr>Calibri</vt:lpstr>
      <vt:lpstr>Calibri Light</vt:lpstr>
      <vt:lpstr>Consolas</vt:lpstr>
      <vt:lpstr>Office テーマ</vt:lpstr>
      <vt:lpstr>RxJSの紹介</vt:lpstr>
      <vt:lpstr>RxJSとは</vt:lpstr>
      <vt:lpstr>概要</vt:lpstr>
      <vt:lpstr>作りたいもの</vt:lpstr>
      <vt:lpstr>PowerPoint プレゼンテーション</vt:lpstr>
      <vt:lpstr>目次</vt:lpstr>
      <vt:lpstr>目次</vt:lpstr>
      <vt:lpstr>変数宣言</vt:lpstr>
      <vt:lpstr>CSVファイル取得</vt:lpstr>
      <vt:lpstr>テキストボックス入力イベントに対する処理を登録</vt:lpstr>
      <vt:lpstr>変数の値を表示</vt:lpstr>
      <vt:lpstr>目次</vt:lpstr>
      <vt:lpstr>問題点</vt:lpstr>
      <vt:lpstr>PowerPoint プレゼンテーション</vt:lpstr>
      <vt:lpstr>PowerPoint プレゼンテーション</vt:lpstr>
      <vt:lpstr>Before（再掲）</vt:lpstr>
      <vt:lpstr>After （黄色枠部分を追加）</vt:lpstr>
      <vt:lpstr>すべてのテキストボックスに適用</vt:lpstr>
      <vt:lpstr>やってられない</vt:lpstr>
      <vt:lpstr>不満点</vt:lpstr>
      <vt:lpstr>目次</vt:lpstr>
      <vt:lpstr>RxJSによる実装では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Observableの優れた点</vt:lpstr>
      <vt:lpstr>RxJS導入方法</vt:lpstr>
      <vt:lpstr>発展</vt:lpstr>
      <vt:lpstr>参考リンク</vt:lpstr>
    </vt:vector>
  </TitlesOfParts>
  <Company>NTTレゾナント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能城　秀彬</dc:creator>
  <cp:lastModifiedBy>能城　秀彬</cp:lastModifiedBy>
  <cp:revision>455</cp:revision>
  <dcterms:created xsi:type="dcterms:W3CDTF">2018-06-20T07:22:59Z</dcterms:created>
  <dcterms:modified xsi:type="dcterms:W3CDTF">2018-06-25T04:44:50Z</dcterms:modified>
</cp:coreProperties>
</file>