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334" r:id="rId8"/>
    <p:sldId id="335" r:id="rId9"/>
    <p:sldId id="336" r:id="rId10"/>
    <p:sldId id="316" r:id="rId11"/>
    <p:sldId id="310" r:id="rId12"/>
    <p:sldId id="317" r:id="rId13"/>
    <p:sldId id="318" r:id="rId14"/>
    <p:sldId id="343" r:id="rId15"/>
    <p:sldId id="332" r:id="rId16"/>
    <p:sldId id="329" r:id="rId17"/>
    <p:sldId id="273" r:id="rId18"/>
    <p:sldId id="337" r:id="rId19"/>
    <p:sldId id="275" r:id="rId20"/>
    <p:sldId id="338" r:id="rId21"/>
    <p:sldId id="339" r:id="rId22"/>
    <p:sldId id="340" r:id="rId23"/>
    <p:sldId id="342" r:id="rId24"/>
    <p:sldId id="283" r:id="rId25"/>
    <p:sldId id="286" r:id="rId26"/>
    <p:sldId id="347" r:id="rId27"/>
    <p:sldId id="348" r:id="rId28"/>
    <p:sldId id="330" r:id="rId29"/>
    <p:sldId id="325" r:id="rId30"/>
    <p:sldId id="344" r:id="rId31"/>
    <p:sldId id="346" r:id="rId32"/>
    <p:sldId id="331" r:id="rId33"/>
    <p:sldId id="296" r:id="rId34"/>
    <p:sldId id="298" r:id="rId35"/>
    <p:sldId id="301" r:id="rId36"/>
    <p:sldId id="323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C83"/>
    <a:srgbClr val="C7A1E3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451" autoAdjust="0"/>
  </p:normalViewPr>
  <p:slideViewPr>
    <p:cSldViewPr snapToGrid="0">
      <p:cViewPr varScale="1">
        <p:scale>
          <a:sx n="60" d="100"/>
          <a:sy n="60" d="100"/>
        </p:scale>
        <p:origin x="96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E9F3-8700-4D12-B380-798AE9E7D13C}" type="datetimeFigureOut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300-117E-4507-9DEC-50C33D514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dirty="0">
                <a:effectLst/>
              </a:rPr>
              <a:t>目的：複数の巡査の協力による警邏の計算量クラスを調べる</a:t>
            </a:r>
          </a:p>
          <a:p>
            <a:pPr lvl="0"/>
            <a:r>
              <a:rPr lang="ja-JP" altLang="en-US" dirty="0">
                <a:effectLst/>
              </a:rPr>
              <a:t>協力は複雑そうなので、単純な図形を扱う</a:t>
            </a:r>
          </a:p>
          <a:p>
            <a:pPr lvl="0"/>
            <a:r>
              <a:rPr lang="ja-JP" altLang="en-US" dirty="0">
                <a:effectLst/>
              </a:rPr>
              <a:t>協力が不要な場合や、単純な協力の仕方をすればよい場合は</a:t>
            </a:r>
            <a:r>
              <a:rPr lang="en-US" altLang="ja-JP" dirty="0">
                <a:effectLst/>
              </a:rPr>
              <a:t>P</a:t>
            </a:r>
          </a:p>
          <a:p>
            <a:pPr lvl="0"/>
            <a:r>
              <a:rPr lang="ja-JP" altLang="en-US" dirty="0">
                <a:effectLst/>
              </a:rPr>
              <a:t>一般には複雑な協力の仕方が必要になるが、</a:t>
            </a:r>
            <a:r>
              <a:rPr lang="en-US" altLang="ja-JP" dirty="0">
                <a:effectLst/>
              </a:rPr>
              <a:t>P</a:t>
            </a:r>
            <a:r>
              <a:rPr lang="ja-JP" altLang="en-US" dirty="0">
                <a:effectLst/>
              </a:rPr>
              <a:t>とも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困難とも示しにくいので、問題設定を変更</a:t>
            </a:r>
          </a:p>
          <a:p>
            <a:r>
              <a:rPr lang="ja-JP" altLang="en-US" dirty="0">
                <a:effectLst/>
              </a:rPr>
              <a:t>→ 一部の場合については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困難性を示せた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3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2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難しい</a:t>
            </a:r>
            <a:r>
              <a:rPr kumimoji="1" lang="en-US" altLang="ja-JP" dirty="0"/>
              <a:t>…P</a:t>
            </a:r>
            <a:r>
              <a:rPr kumimoji="1" lang="ja-JP" altLang="en-US" dirty="0"/>
              <a:t>に属するとも</a:t>
            </a:r>
            <a:r>
              <a:rPr kumimoji="1" lang="en-US" altLang="ja-JP" dirty="0"/>
              <a:t>NP</a:t>
            </a:r>
            <a:r>
              <a:rPr kumimoji="1" lang="ja-JP" altLang="en-US" dirty="0"/>
              <a:t>困難とも判定しがたい</a:t>
            </a:r>
            <a:endParaRPr kumimoji="1" lang="en-US" altLang="ja-JP" dirty="0"/>
          </a:p>
          <a:p>
            <a:r>
              <a:rPr kumimoji="1" lang="ja-JP" altLang="en-US" dirty="0"/>
              <a:t>今後の課題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後でアニメーション改良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0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9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太字のところだけ説明します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83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3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dirty="0"/>
                  <a:t>図を後で修正（</a:t>
                </a:r>
                <a:r>
                  <a:rPr lang="en-US" altLang="ja-JP" dirty="0"/>
                  <a:t>s2</a:t>
                </a:r>
                <a:r>
                  <a:rPr lang="ja-JP" altLang="en-US" dirty="0"/>
                  <a:t>を追加？）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8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7A7-E79B-4F18-B61D-247BEDD6C31E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A46F-FE76-465C-8E01-17D1032BE66A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A42-DB23-4F2D-BA45-1B69ADAF5837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2C6-BE53-439E-8AD4-0EE70CB30F63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F3A0-630E-4946-A8DC-68DDBBD4FB4A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78F-BC09-40CD-BDBD-1A326D623502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5A16-2C6D-4BC3-A50B-9076E1529536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9760-F7AD-450D-AFAD-8C4B1F9A56EC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B60A-ABDE-4265-9698-013864A8898A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8756-15E0-4DDB-BC0B-F78A054E68DE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2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8A2-A6BC-4087-BCA9-6A7A0EFD9A7D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1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679-6438-4F99-A750-927D88AEF0FA}" type="datetime1">
              <a:rPr kumimoji="1" lang="ja-JP" altLang="en-US" smtClean="0"/>
              <a:t>2017/5/28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1.png"/><Relationship Id="rId4" Type="http://schemas.openxmlformats.org/officeDocument/2006/relationships/image" Target="../media/image5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4.png"/><Relationship Id="rId3" Type="http://schemas.openxmlformats.org/officeDocument/2006/relationships/image" Target="../media/image20.png"/><Relationship Id="rId7" Type="http://schemas.openxmlformats.org/officeDocument/2006/relationships/image" Target="../media/image67.png"/><Relationship Id="rId12" Type="http://schemas.openxmlformats.org/officeDocument/2006/relationships/image" Target="../media/image7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63.png"/><Relationship Id="rId9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3" Type="http://schemas.openxmlformats.org/officeDocument/2006/relationships/image" Target="../media/image200.png"/><Relationship Id="rId7" Type="http://schemas.openxmlformats.org/officeDocument/2006/relationships/image" Target="../media/image6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20.png"/><Relationship Id="rId5" Type="http://schemas.openxmlformats.org/officeDocument/2006/relationships/image" Target="../media/image640.png"/><Relationship Id="rId10" Type="http://schemas.openxmlformats.org/officeDocument/2006/relationships/image" Target="../media/image710.png"/><Relationship Id="rId4" Type="http://schemas.openxmlformats.org/officeDocument/2006/relationships/image" Target="../media/image531.png"/><Relationship Id="rId9" Type="http://schemas.openxmlformats.org/officeDocument/2006/relationships/image" Target="../media/image6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6.png"/><Relationship Id="rId2" Type="http://schemas.openxmlformats.org/officeDocument/2006/relationships/image" Target="../media/image211.png"/><Relationship Id="rId16" Type="http://schemas.openxmlformats.org/officeDocument/2006/relationships/image" Target="../media/image1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1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6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7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複数の巡査による</a:t>
            </a:r>
            <a:br>
              <a:rPr kumimoji="1" lang="en-US" altLang="ja-JP" dirty="0"/>
            </a:br>
            <a:r>
              <a:rPr kumimoji="1" lang="ja-JP" altLang="en-US" dirty="0"/>
              <a:t>指定地点の警邏について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/>
              <a:t>東京大学 総合文化研究科 広域科学専攻 広域システム科学系</a:t>
            </a:r>
            <a:br>
              <a:rPr kumimoji="1" lang="en-US" altLang="ja-JP" dirty="0"/>
            </a:br>
            <a:r>
              <a:rPr kumimoji="1" lang="ja-JP" altLang="en-US" dirty="0"/>
              <a:t>河村研究室</a:t>
            </a:r>
            <a:endParaRPr kumimoji="1" lang="en-US" altLang="ja-JP" dirty="0"/>
          </a:p>
          <a:p>
            <a:r>
              <a:rPr kumimoji="1" lang="ja-JP" altLang="en-US" dirty="0"/>
              <a:t>能城秀彬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229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280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非協力警邏問題 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全点の利得・許容訪問間隔が等しくても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059962" y="1752669"/>
              <a:ext cx="10134600" cy="3838264"/>
              <a:chOff x="1003300" y="1747216"/>
              <a:chExt cx="10134600" cy="383826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642163" y="1913797"/>
                <a:ext cx="923639" cy="523220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ja-JP" altLang="en-US" sz="2800" dirty="0">
                    <a:solidFill>
                      <a:srgbClr val="00B050"/>
                    </a:solidFill>
                  </a:rPr>
                  <a:t>木</a:t>
                </a:r>
                <a:endParaRPr lang="en-US" altLang="ja-JP" sz="28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>
                <a:off x="1003300" y="1747216"/>
                <a:ext cx="10134600" cy="3838264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" name="テキスト ボックス 40"/>
            <p:cNvSpPr txBox="1"/>
            <p:nvPr/>
          </p:nvSpPr>
          <p:spPr>
            <a:xfrm>
              <a:off x="2622463" y="1986402"/>
              <a:ext cx="70930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3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巡査が</a:t>
            </a:r>
            <a:r>
              <a:rPr lang="en-US" altLang="ja-JP" sz="2800" dirty="0"/>
              <a:t>1</a:t>
            </a:r>
            <a:r>
              <a:rPr lang="ja-JP" altLang="en-US" sz="2800" dirty="0"/>
              <a:t>人の場合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98825" y="1919250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9962" y="1752669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622464" y="1801736"/>
              <a:ext cx="6654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全点の利得・許容訪問間隔が等しいとき：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ja-JP" altLang="en-US" sz="2400" dirty="0"/>
                <a:t>それ以外：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  <a:endParaRPr kumimoji="1" lang="ja-JP" alt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</a:t>
            </a:r>
            <a:br>
              <a:rPr lang="en-US" altLang="ja-JP" sz="2400" dirty="0"/>
            </a:br>
            <a:r>
              <a:rPr lang="ja-JP" altLang="en-US" sz="2400" dirty="0"/>
              <a:t>等しいとき：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P</a:t>
            </a:r>
            <a:b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</a:br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21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44" name="グループ化 4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51" name="直線コネクタ 5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>
                <a:stCxn id="4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>
                <a:endCxn id="4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>
                <a:stCxn id="5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楕円 4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楕円 4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6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61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6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0" name="グループ化 1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201" name="グループ化 2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221" name="グループ化 220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227" name="直線コネクタ 226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線コネクタ 227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楕円 221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楕円 222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楕円 223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楕円 224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楕円 225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" name="グループ化 205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9" name="直線コネクタ 21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グループ化 206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7" name="直線コネクタ 21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グループ化 207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5" name="直線コネクタ 21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コネクタ 21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グループ化 208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3" name="直線コネクタ 212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コネクタ 213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グループ化 209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1" name="直線コネクタ 21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正方形/長方形 231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46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88" name="グループ化 87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91" name="グループ化 9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9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>
                <a:endCxn id="9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9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楕円 9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3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角丸四角形 10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1"/>
                </a:solidFill>
              </a:rPr>
              <a:t>線分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33" name="グループ化 13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34" name="グループ化 13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3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>
                <a:endCxn id="13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>
                <a:stCxn id="14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楕円 13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楕円 13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線分の場合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3200" dirty="0"/>
              <a:t>非協力警邏問題 </a:t>
            </a:r>
            <a:r>
              <a:rPr lang="ja-JP" altLang="en-US" sz="3200" dirty="0"/>
              <a:t>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に属する（既知）</a:t>
            </a:r>
            <a:endParaRPr lang="en-US" altLang="ja-JP" sz="3200" dirty="0"/>
          </a:p>
          <a:p>
            <a:pPr>
              <a:lnSpc>
                <a:spcPct val="110000"/>
              </a:lnSpc>
            </a:pPr>
            <a:r>
              <a:rPr lang="ja-JP" altLang="en-US" sz="3200" dirty="0">
                <a:solidFill>
                  <a:srgbClr val="FF0000"/>
                </a:solidFill>
              </a:rPr>
              <a:t>協力警邏問題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ja-JP" altLang="en-US" sz="2800" b="1" dirty="0"/>
              <a:t>許容訪問間隔がすべて等しい → </a:t>
            </a:r>
            <a:r>
              <a:rPr lang="en-US" altLang="ja-JP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dirty="0"/>
              <a:t>に属する</a:t>
            </a:r>
            <a:endParaRPr lang="en-US" altLang="ja-JP" sz="2800" b="1" dirty="0"/>
          </a:p>
          <a:p>
            <a:pPr lvl="1">
              <a:lnSpc>
                <a:spcPct val="110000"/>
              </a:lnSpc>
            </a:pPr>
            <a:r>
              <a:rPr kumimoji="1" lang="ja-JP" altLang="en-US" sz="2800" dirty="0"/>
              <a:t>許容訪問間隔が一般の</a:t>
            </a:r>
            <a:r>
              <a:rPr lang="ja-JP" altLang="en-US" sz="2800" dirty="0"/>
              <a:t>場合</a:t>
            </a:r>
            <a:r>
              <a:rPr kumimoji="1" lang="ja-JP" altLang="en-US" sz="2800" dirty="0"/>
              <a:t> → </a:t>
            </a:r>
            <a:r>
              <a:rPr kumimoji="1" lang="ja-JP" altLang="en-US" sz="2800" dirty="0">
                <a:solidFill>
                  <a:srgbClr val="0070C0"/>
                </a:solidFill>
              </a:rPr>
              <a:t>未解決</a:t>
            </a:r>
            <a:endParaRPr lang="en-US" altLang="ja-JP" sz="2800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4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406603" cy="47529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巡査数，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: </a:t>
                </a:r>
                <a:r>
                  <a:rPr lang="ja-JP" altLang="en-US" dirty="0"/>
                  <a:t>頂点数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ja-JP" i="1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のうち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個の区間を，巡査がそれぞれ往復するような運行</a:t>
                </a:r>
                <a:r>
                  <a:rPr lang="en-US" altLang="ja-JP" dirty="0">
                    <a:solidFill>
                      <a:srgbClr val="B61C83"/>
                    </a:solidFill>
                  </a:rPr>
                  <a:t>(=</a:t>
                </a:r>
                <a:r>
                  <a:rPr lang="ja-JP" altLang="en-US" dirty="0">
                    <a:solidFill>
                      <a:srgbClr val="B61C83"/>
                    </a:solidFill>
                  </a:rPr>
                  <a:t>★</a:t>
                </a:r>
                <a:r>
                  <a:rPr lang="en-US" altLang="ja-JP" dirty="0">
                    <a:solidFill>
                      <a:srgbClr val="B61C83"/>
                    </a:solidFill>
                  </a:rPr>
                  <a:t>)</a:t>
                </a:r>
                <a:r>
                  <a:rPr lang="ja-JP" altLang="en-US" dirty="0">
                    <a:solidFill>
                      <a:srgbClr val="B61C83"/>
                    </a:solidFill>
                  </a:rPr>
                  <a:t>で最適解が得られる</a:t>
                </a:r>
                <a:endParaRPr kumimoji="1"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利得の合計が最大になる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 個の区間は，動的計画法により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で計算できる（省略）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406603" cy="4752976"/>
              </a:xfrm>
              <a:blipFill>
                <a:blip r:embed="rId3"/>
                <a:stretch>
                  <a:fillRect l="-1399" t="-1154" r="-1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/>
          <p:cNvGrpSpPr/>
          <p:nvPr/>
        </p:nvGrpSpPr>
        <p:grpSpPr>
          <a:xfrm>
            <a:off x="8192694" y="2156109"/>
            <a:ext cx="2947707" cy="262880"/>
            <a:chOff x="5822280" y="1733542"/>
            <a:chExt cx="2410761" cy="214994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924062" y="1825625"/>
              <a:ext cx="230897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/>
            <p:cNvSpPr/>
            <p:nvPr/>
          </p:nvSpPr>
          <p:spPr>
            <a:xfrm>
              <a:off x="6340109" y="1742311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/>
            <p:cNvSpPr/>
            <p:nvPr/>
          </p:nvSpPr>
          <p:spPr>
            <a:xfrm>
              <a:off x="7128045" y="174870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楕円 45"/>
          <p:cNvSpPr/>
          <p:nvPr/>
        </p:nvSpPr>
        <p:spPr>
          <a:xfrm>
            <a:off x="10988428" y="216293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8317147" y="294863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945742" y="321826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43" idx="4"/>
          </p:cNvCxnSpPr>
          <p:nvPr/>
        </p:nvCxnSpPr>
        <p:spPr>
          <a:xfrm flipH="1" flipV="1">
            <a:off x="8314861" y="2400444"/>
            <a:ext cx="2" cy="149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8945743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9910316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9910315" y="3423285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1110595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11110594" y="364602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/>
          <p:cNvGrpSpPr/>
          <p:nvPr/>
        </p:nvGrpSpPr>
        <p:grpSpPr>
          <a:xfrm>
            <a:off x="8787673" y="533794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62" name="楕円 6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>
              <a:stCxn id="6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/>
          <p:cNvGrpSpPr/>
          <p:nvPr/>
        </p:nvGrpSpPr>
        <p:grpSpPr>
          <a:xfrm>
            <a:off x="9604965" y="5370526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76" name="楕円 7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コネクタ 76"/>
            <p:cNvCxnSpPr>
              <a:stCxn id="7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矢印コネクタ 23"/>
          <p:cNvCxnSpPr/>
          <p:nvPr/>
        </p:nvCxnSpPr>
        <p:spPr>
          <a:xfrm flipH="1" flipV="1">
            <a:off x="8670742" y="3104941"/>
            <a:ext cx="182677" cy="2091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9760918" y="3646023"/>
            <a:ext cx="640382" cy="155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7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巡査の速さは全員同じなので，</a:t>
            </a:r>
            <a:br>
              <a:rPr lang="en-US" altLang="ja-JP" dirty="0"/>
            </a:br>
            <a:r>
              <a:rPr lang="ja-JP" altLang="en-US" dirty="0"/>
              <a:t>すれ違う代わりに互いに引き返してもよい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巡査は初期配置の順序を保って動く（＝</a:t>
            </a:r>
            <a:r>
              <a:rPr lang="ja-JP" altLang="en-US" b="1" dirty="0">
                <a:solidFill>
                  <a:srgbClr val="FF0000"/>
                </a:solidFill>
              </a:rPr>
              <a:t>順序保存運行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2556213" y="3167182"/>
            <a:ext cx="7365240" cy="1903582"/>
            <a:chOff x="3432497" y="3268273"/>
            <a:chExt cx="5453974" cy="1409606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3754934" y="3283627"/>
              <a:ext cx="879008" cy="11459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/>
            <p:cNvSpPr/>
            <p:nvPr/>
          </p:nvSpPr>
          <p:spPr>
            <a:xfrm>
              <a:off x="4095024" y="3711012"/>
              <a:ext cx="244334" cy="244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754934" y="3283627"/>
              <a:ext cx="955775" cy="114599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7513308" y="3808844"/>
              <a:ext cx="462694" cy="60542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8089554" y="3808844"/>
              <a:ext cx="505571" cy="60542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7513308" y="3288990"/>
              <a:ext cx="462694" cy="55371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8089554" y="3268273"/>
              <a:ext cx="432471" cy="57299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矢印: 右 66"/>
            <p:cNvSpPr/>
            <p:nvPr/>
          </p:nvSpPr>
          <p:spPr>
            <a:xfrm>
              <a:off x="5673507" y="3583769"/>
              <a:ext cx="900187" cy="5457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4783584" y="4203381"/>
              <a:ext cx="247616" cy="473305"/>
              <a:chOff x="1093981" y="4342423"/>
              <a:chExt cx="427174" cy="816522"/>
            </a:xfrm>
          </p:grpSpPr>
          <p:sp>
            <p:nvSpPr>
              <p:cNvPr id="15" name="楕円 14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5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3432497" y="4204574"/>
              <a:ext cx="247616" cy="473305"/>
              <a:chOff x="1093981" y="4342423"/>
              <a:chExt cx="427174" cy="816522"/>
            </a:xfrm>
          </p:grpSpPr>
          <p:sp>
            <p:nvSpPr>
              <p:cNvPr id="22" name="楕円 21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22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/>
            <p:cNvGrpSpPr/>
            <p:nvPr/>
          </p:nvGrpSpPr>
          <p:grpSpPr>
            <a:xfrm>
              <a:off x="8638855" y="4204574"/>
              <a:ext cx="247616" cy="473305"/>
              <a:chOff x="1093981" y="4342423"/>
              <a:chExt cx="427174" cy="816522"/>
            </a:xfrm>
          </p:grpSpPr>
          <p:sp>
            <p:nvSpPr>
              <p:cNvPr id="29" name="楕円 28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/>
              <p:cNvCxnSpPr>
                <a:stCxn id="29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7192817" y="4197766"/>
              <a:ext cx="247616" cy="473305"/>
              <a:chOff x="1093981" y="4342423"/>
              <a:chExt cx="427174" cy="816522"/>
            </a:xfrm>
          </p:grpSpPr>
          <p:sp>
            <p:nvSpPr>
              <p:cNvPr id="36" name="楕円 35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" name="直線コネクタ 36"/>
              <p:cNvCxnSpPr>
                <a:stCxn id="36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0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警邏（けいら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警邏</a:t>
            </a:r>
            <a:r>
              <a:rPr kumimoji="1" lang="en-US" altLang="ja-JP" dirty="0"/>
              <a:t>(patrolling)</a:t>
            </a:r>
            <a:r>
              <a:rPr lang="en-US" altLang="ja-JP" dirty="0"/>
              <a:t>…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ja-JP" altLang="en-US" dirty="0"/>
              <a:t>人または複数の巡査により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lang="ja-JP" altLang="en-US" dirty="0"/>
              <a:t>領域内の指定された場所を十分な頻度で訪問すること」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警邏する対象の例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二次元の領域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線分や閉路などの全体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グラフの頂点</a:t>
            </a:r>
            <a:endParaRPr lang="en-US" altLang="ja-JP" dirty="0"/>
          </a:p>
        </p:txBody>
      </p:sp>
      <p:cxnSp>
        <p:nvCxnSpPr>
          <p:cNvPr id="5" name="直線矢印コネクタ 4"/>
          <p:cNvCxnSpPr>
            <a:stCxn id="8" idx="1"/>
          </p:cNvCxnSpPr>
          <p:nvPr/>
        </p:nvCxnSpPr>
        <p:spPr>
          <a:xfrm flipH="1">
            <a:off x="3853543" y="4807131"/>
            <a:ext cx="11864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40010" y="4576298"/>
            <a:ext cx="203132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今回扱うもの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警邏可能な頂点部分集合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b="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を警邏する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任意の順序保存運行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  <a:blipFill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77544" y="2767194"/>
            <a:ext cx="1004556" cy="10045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294954" y="3771750"/>
            <a:ext cx="785679" cy="785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280815" y="4557429"/>
            <a:ext cx="446371" cy="4463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926629" y="5004603"/>
            <a:ext cx="796276" cy="7962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436408" y="4546419"/>
            <a:ext cx="1202180" cy="12021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435991" y="5748598"/>
            <a:ext cx="1294797" cy="129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931490" y="5801752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8230844" y="6266870"/>
            <a:ext cx="163679" cy="163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228916" y="6430549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7953248" y="2162255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5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のうち最も左にある点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  <a:blipFill>
                <a:blip r:embed="rId3"/>
                <a:stretch>
                  <a:fillRect l="-2341"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27173" y="3316823"/>
            <a:ext cx="454927" cy="4549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0209" y="3771750"/>
            <a:ext cx="450425" cy="450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625643" y="4902257"/>
            <a:ext cx="101543" cy="1015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8631319" y="5004603"/>
            <a:ext cx="91586" cy="915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625643" y="6827276"/>
            <a:ext cx="68159" cy="681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>
            <a:off x="8633912" y="2781483"/>
            <a:ext cx="0" cy="5353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8633912" y="4207174"/>
            <a:ext cx="0" cy="695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8633912" y="5095683"/>
            <a:ext cx="0" cy="17623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グループ化 130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132" name="楕円 13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stCxn id="13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4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/>
                  <a:t>のうち最も左にある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→　 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までしか動けず逆にこの範囲を往復すれば</a:t>
                </a:r>
                <a:br>
                  <a:rPr lang="en-US" altLang="ja-JP" dirty="0"/>
                </a:br>
                <a:r>
                  <a:rPr lang="ja-JP" altLang="en-US" dirty="0"/>
                  <a:t>元の運行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 　が警備していた点はすべて警備できる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  <a:blipFill>
                <a:blip r:embed="rId3"/>
                <a:stretch>
                  <a:fillRect l="-2341" t="-1169" r="-1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92" name="楕円 9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/>
            <p:cNvCxnSpPr>
              <a:stCxn id="9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/>
          <p:cNvCxnSpPr/>
          <p:nvPr/>
        </p:nvCxnSpPr>
        <p:spPr>
          <a:xfrm>
            <a:off x="8638982" y="3673227"/>
            <a:ext cx="84419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吹き出し 76"/>
          <p:cNvSpPr/>
          <p:nvPr/>
        </p:nvSpPr>
        <p:spPr>
          <a:xfrm>
            <a:off x="7039108" y="2657703"/>
            <a:ext cx="705247" cy="2282651"/>
          </a:xfrm>
          <a:prstGeom prst="wedgeRoundRectCallout">
            <a:avLst>
              <a:gd name="adj1" fmla="val 102332"/>
              <a:gd name="adj2" fmla="val -7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1421492" y="4467049"/>
            <a:ext cx="247616" cy="473305"/>
            <a:chOff x="1093981" y="4342423"/>
            <a:chExt cx="427174" cy="816522"/>
          </a:xfrm>
        </p:grpSpPr>
        <p:sp>
          <p:nvSpPr>
            <p:cNvPr id="90" name="楕円 8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コネクタ 90"/>
            <p:cNvCxnSpPr>
              <a:stCxn id="9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3224892" y="5312910"/>
            <a:ext cx="247616" cy="473305"/>
            <a:chOff x="1093981" y="4342423"/>
            <a:chExt cx="427174" cy="816522"/>
          </a:xfrm>
        </p:grpSpPr>
        <p:sp>
          <p:nvSpPr>
            <p:cNvPr id="136" name="楕円 13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stCxn id="13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8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 　により</a:t>
                </a:r>
                <a:br>
                  <a:rPr lang="en-US" altLang="ja-JP" dirty="0"/>
                </a:br>
                <a:r>
                  <a:rPr lang="ja-JP" altLang="en-US" dirty="0"/>
                  <a:t>警備された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　 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を警備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dirty="0"/>
                  <a:t>…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残りの巡査の動きも再帰的に変換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→ </a:t>
                </a:r>
                <a:r>
                  <a:rPr lang="ja-JP" altLang="en-US" dirty="0">
                    <a:solidFill>
                      <a:srgbClr val="B61C83"/>
                    </a:solidFill>
                  </a:rPr>
                  <a:t>★</a:t>
                </a:r>
                <a:r>
                  <a:rPr lang="ja-JP" altLang="en-US" dirty="0"/>
                  <a:t>の運行に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  <a:blipFill>
                <a:blip r:embed="rId3"/>
                <a:stretch>
                  <a:fillRect l="-2248" t="-1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874912" y="2156898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グループ化 143"/>
          <p:cNvGrpSpPr/>
          <p:nvPr/>
        </p:nvGrpSpPr>
        <p:grpSpPr>
          <a:xfrm>
            <a:off x="3845557" y="1816302"/>
            <a:ext cx="247616" cy="473305"/>
            <a:chOff x="1093981" y="4342423"/>
            <a:chExt cx="427174" cy="816522"/>
          </a:xfrm>
        </p:grpSpPr>
        <p:sp>
          <p:nvSpPr>
            <p:cNvPr id="145" name="楕円 14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グループ化 150"/>
          <p:cNvGrpSpPr/>
          <p:nvPr/>
        </p:nvGrpSpPr>
        <p:grpSpPr>
          <a:xfrm>
            <a:off x="1231579" y="279489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52" name="楕円 15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/>
            <p:cNvCxnSpPr>
              <a:stCxn id="15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線コネクタ 157"/>
          <p:cNvCxnSpPr/>
          <p:nvPr/>
        </p:nvCxnSpPr>
        <p:spPr>
          <a:xfrm>
            <a:off x="9980399" y="2794891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 flipH="1">
            <a:off x="9988604" y="3669574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9980399" y="4528434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H="1">
            <a:off x="9994986" y="5399851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9986632" y="6261653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6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許容訪問間隔がすべて同じならば，</a:t>
            </a:r>
            <a:br>
              <a:rPr lang="en-US" altLang="ja-JP" dirty="0"/>
            </a:br>
            <a:r>
              <a:rPr lang="ja-JP" altLang="en-US" dirty="0">
                <a:solidFill>
                  <a:srgbClr val="BC0000"/>
                </a:solidFill>
              </a:rPr>
              <a:t>複数の巡査の協力を考えなくてよい</a:t>
            </a:r>
            <a:r>
              <a:rPr lang="ja-JP" altLang="en-US" dirty="0"/>
              <a:t>ので単純に解けた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許容訪問間隔が一般の場合は，巡査の協力が必要であり，</a:t>
            </a:r>
            <a:br>
              <a:rPr lang="en-US" altLang="ja-JP" dirty="0"/>
            </a:br>
            <a:r>
              <a:rPr lang="ja-JP" altLang="en-US" dirty="0"/>
              <a:t>その運行の機械的な決定も難しそうな例が存在</a:t>
            </a:r>
            <a:endParaRPr lang="en-US" altLang="ja-JP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許容訪問間隔が一般の場合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5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左の巡査があえて早めに</a:t>
            </a:r>
            <a:br>
              <a:rPr lang="en-US" altLang="ja-JP" dirty="0"/>
            </a:br>
            <a:r>
              <a:rPr lang="ja-JP" altLang="en-US" dirty="0"/>
              <a:t>引き返すと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6" name="コンテンツ プレースホルダ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  <a:prstGeom prst="rect">
            <a:avLst/>
          </a:prstGeom>
        </p:spPr>
      </p:pic>
      <p:cxnSp>
        <p:nvCxnSpPr>
          <p:cNvPr id="67" name="曲線コネクタ 66"/>
          <p:cNvCxnSpPr/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cxnSpLocks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051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左の巡査があえて早めに</a:t>
            </a:r>
            <a:br>
              <a:rPr lang="en-US" altLang="ja-JP" dirty="0"/>
            </a:br>
            <a:r>
              <a:rPr lang="ja-JP" altLang="en-US" dirty="0"/>
              <a:t>引き返すと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rgbClr val="B61C83"/>
                </a:solidFill>
              </a:rPr>
              <a:t>指定訪問時刻</a:t>
            </a:r>
            <a:r>
              <a:rPr lang="ja-JP" altLang="en-US" dirty="0"/>
              <a:t>ならば，</a:t>
            </a:r>
            <a:br>
              <a:rPr lang="en-US" altLang="ja-JP" dirty="0"/>
            </a:br>
            <a:r>
              <a:rPr lang="ja-JP" altLang="en-US" dirty="0"/>
              <a:t>そのような工夫はできない</a:t>
            </a:r>
            <a:br>
              <a:rPr lang="en-US" altLang="ja-JP" dirty="0"/>
            </a:br>
            <a:r>
              <a:rPr lang="ja-JP" altLang="en-US" dirty="0"/>
              <a:t>（どうやっても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ja-JP" altLang="en-US" dirty="0"/>
              <a:t>人必要）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→ 左から巡査の動きを決定できる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cxnSp>
        <p:nvCxnSpPr>
          <p:cNvPr id="12" name="曲線コネクタ 11"/>
          <p:cNvCxnSpPr>
            <a:stCxn id="7" idx="1"/>
            <a:endCxn id="9" idx="0"/>
          </p:cNvCxnSpPr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/>
          <p:cNvCxnSpPr>
            <a:cxnSpLocks/>
            <a:stCxn id="7" idx="3"/>
            <a:endCxn id="10" idx="0"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矢印 13"/>
          <p:cNvSpPr/>
          <p:nvPr/>
        </p:nvSpPr>
        <p:spPr>
          <a:xfrm>
            <a:off x="8811629" y="2312615"/>
            <a:ext cx="463137" cy="59055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/>
          <p:cNvSpPr/>
          <p:nvPr/>
        </p:nvSpPr>
        <p:spPr>
          <a:xfrm>
            <a:off x="152598" y="118142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774989" y="189673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74424" y="48886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080366" y="210075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080365" y="303535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1080364" y="396995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1080363" y="4904549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1091600" y="118105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1786006" y="32557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545564" y="162533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1535734" y="256802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1525904" y="351070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1516074" y="445339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786005" y="466039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2446763" y="257173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3602208" y="119832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5224599" y="191364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3624034" y="490559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4529976" y="211765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4529975" y="305225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529974" y="398685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4529973" y="492145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541210" y="119796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235616" y="327264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4995174" y="16422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4985344" y="258492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4975514" y="352761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965684" y="447029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5235615" y="46772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/>
          <p:cNvSpPr/>
          <p:nvPr/>
        </p:nvSpPr>
        <p:spPr>
          <a:xfrm>
            <a:off x="5896373" y="258863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楕円 58"/>
          <p:cNvSpPr/>
          <p:nvPr/>
        </p:nvSpPr>
        <p:spPr>
          <a:xfrm>
            <a:off x="5910030" y="530427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43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27</a:t>
            </a:fld>
            <a:endParaRPr kumimoji="1" lang="ja-JP" altLang="en-US"/>
          </a:p>
        </p:txBody>
      </p:sp>
      <p:cxnSp>
        <p:nvCxnSpPr>
          <p:cNvPr id="5" name="直線コネクタ 4"/>
          <p:cNvCxnSpPr>
            <a:cxnSpLocks/>
            <a:stCxn id="6" idx="6"/>
            <a:endCxn id="63" idx="2"/>
          </p:cNvCxnSpPr>
          <p:nvPr/>
        </p:nvCxnSpPr>
        <p:spPr>
          <a:xfrm>
            <a:off x="472357" y="1176483"/>
            <a:ext cx="290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31658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52750" y="6729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8137" y="67948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" y="679485"/>
                <a:ext cx="61266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391958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58" y="67292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003144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44" y="67292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305915" y="67948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15" y="67948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161383" y="672920"/>
                <a:ext cx="578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383" y="672920"/>
                <a:ext cx="5780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/>
          <p:cNvSpPr/>
          <p:nvPr/>
        </p:nvSpPr>
        <p:spPr>
          <a:xfrm>
            <a:off x="622178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927771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1233364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153895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1844550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2150143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2455736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2761329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/>
          <p:cNvSpPr/>
          <p:nvPr/>
        </p:nvSpPr>
        <p:spPr>
          <a:xfrm>
            <a:off x="3066922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/>
          <p:cNvSpPr/>
          <p:nvPr/>
        </p:nvSpPr>
        <p:spPr>
          <a:xfrm>
            <a:off x="337251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" name="グループ化 89"/>
          <p:cNvGrpSpPr/>
          <p:nvPr/>
        </p:nvGrpSpPr>
        <p:grpSpPr>
          <a:xfrm>
            <a:off x="386923" y="1190594"/>
            <a:ext cx="3055930" cy="5870605"/>
            <a:chOff x="386923" y="1190595"/>
            <a:chExt cx="3055930" cy="4627820"/>
          </a:xfrm>
        </p:grpSpPr>
        <p:cxnSp>
          <p:nvCxnSpPr>
            <p:cNvPr id="34" name="直線コネクタ 33"/>
            <p:cNvCxnSpPr/>
            <p:nvPr/>
          </p:nvCxnSpPr>
          <p:spPr>
            <a:xfrm>
              <a:off x="38692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692516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998109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1303702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609295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1914888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2220481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2526074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2831667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3137260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44285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線コネクタ 70"/>
          <p:cNvCxnSpPr/>
          <p:nvPr/>
        </p:nvCxnSpPr>
        <p:spPr>
          <a:xfrm>
            <a:off x="384580" y="1452861"/>
            <a:ext cx="1835901" cy="1835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1613333" y="3288762"/>
            <a:ext cx="612664" cy="6126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1606952" y="3901424"/>
            <a:ext cx="619045" cy="6190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392142" y="4520469"/>
            <a:ext cx="1835887" cy="183588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614500" y="1448341"/>
            <a:ext cx="1835901" cy="1835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H="1">
            <a:off x="2652223" y="3288762"/>
            <a:ext cx="792110" cy="7921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2652223" y="4055269"/>
            <a:ext cx="774513" cy="7656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H="1">
            <a:off x="1922436" y="4819685"/>
            <a:ext cx="1528438" cy="1528432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2526074" y="2301284"/>
            <a:ext cx="0" cy="34391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cxnSpLocks/>
            <a:stCxn id="108" idx="6"/>
            <a:endCxn id="123" idx="2"/>
          </p:cNvCxnSpPr>
          <p:nvPr/>
        </p:nvCxnSpPr>
        <p:spPr>
          <a:xfrm>
            <a:off x="6635509" y="1176483"/>
            <a:ext cx="290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楕円 107"/>
          <p:cNvSpPr/>
          <p:nvPr/>
        </p:nvSpPr>
        <p:spPr>
          <a:xfrm>
            <a:off x="647973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6251289" y="67948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89" y="679485"/>
                <a:ext cx="61266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7555110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10" y="672920"/>
                <a:ext cx="4427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8166296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96" y="672920"/>
                <a:ext cx="44275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469067" y="67948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067" y="679485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9324535" y="672920"/>
                <a:ext cx="578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535" y="672920"/>
                <a:ext cx="57803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楕円 113"/>
          <p:cNvSpPr/>
          <p:nvPr/>
        </p:nvSpPr>
        <p:spPr>
          <a:xfrm>
            <a:off x="6785330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/>
          <p:cNvSpPr/>
          <p:nvPr/>
        </p:nvSpPr>
        <p:spPr>
          <a:xfrm>
            <a:off x="7090923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/>
          <p:cNvSpPr/>
          <p:nvPr/>
        </p:nvSpPr>
        <p:spPr>
          <a:xfrm>
            <a:off x="7396516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/>
          <p:cNvSpPr/>
          <p:nvPr/>
        </p:nvSpPr>
        <p:spPr>
          <a:xfrm>
            <a:off x="7702109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/>
          <p:cNvSpPr/>
          <p:nvPr/>
        </p:nvSpPr>
        <p:spPr>
          <a:xfrm>
            <a:off x="8007702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831329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/>
          <p:cNvSpPr/>
          <p:nvPr/>
        </p:nvSpPr>
        <p:spPr>
          <a:xfrm>
            <a:off x="8618888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/>
          <p:cNvSpPr/>
          <p:nvPr/>
        </p:nvSpPr>
        <p:spPr>
          <a:xfrm>
            <a:off x="8924481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/>
          <p:cNvSpPr/>
          <p:nvPr/>
        </p:nvSpPr>
        <p:spPr>
          <a:xfrm>
            <a:off x="9230074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/>
          <p:cNvSpPr/>
          <p:nvPr/>
        </p:nvSpPr>
        <p:spPr>
          <a:xfrm>
            <a:off x="953566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4" name="グループ化 123"/>
          <p:cNvGrpSpPr/>
          <p:nvPr/>
        </p:nvGrpSpPr>
        <p:grpSpPr>
          <a:xfrm>
            <a:off x="6550075" y="1190594"/>
            <a:ext cx="3055930" cy="5870605"/>
            <a:chOff x="386923" y="1190595"/>
            <a:chExt cx="3055930" cy="4627820"/>
          </a:xfrm>
        </p:grpSpPr>
        <p:cxnSp>
          <p:nvCxnSpPr>
            <p:cNvPr id="125" name="直線コネクタ 124"/>
            <p:cNvCxnSpPr/>
            <p:nvPr/>
          </p:nvCxnSpPr>
          <p:spPr>
            <a:xfrm>
              <a:off x="38692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692516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998109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1303702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>
              <a:off x="1609295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1914888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2220481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2526074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2831667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3137260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344285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線コネクタ 135"/>
          <p:cNvCxnSpPr/>
          <p:nvPr/>
        </p:nvCxnSpPr>
        <p:spPr>
          <a:xfrm>
            <a:off x="6547732" y="1452861"/>
            <a:ext cx="1835901" cy="1835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 flipH="1">
            <a:off x="6597905" y="3288762"/>
            <a:ext cx="1791244" cy="1791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7770104" y="3901424"/>
            <a:ext cx="619045" cy="6190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H="1">
            <a:off x="6555294" y="4520469"/>
            <a:ext cx="1835887" cy="183588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7777652" y="1448341"/>
            <a:ext cx="1835901" cy="1835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 flipH="1">
            <a:off x="8815375" y="3288762"/>
            <a:ext cx="792110" cy="7921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8815375" y="4055269"/>
            <a:ext cx="774513" cy="7656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 flipH="1">
            <a:off x="8085588" y="4819685"/>
            <a:ext cx="1528438" cy="1528432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8689226" y="2301284"/>
            <a:ext cx="0" cy="34391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" name="四角形: 角を丸くする 5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5" name="グループ化 104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5" name="直線コネクタ 124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>
                <a:stCxn id="106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endCxn id="107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124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楕円 105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2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星の場合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非協力警邏問題なら</a:t>
            </a:r>
            <a:r>
              <a:rPr lang="en-US" altLang="ja-JP" u="sng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u="sng" dirty="0">
                <a:solidFill>
                  <a:srgbClr val="0070C0"/>
                </a:solidFill>
              </a:rPr>
              <a:t>困難</a:t>
            </a:r>
            <a:endParaRPr lang="en-US" altLang="ja-JP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人のとき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全点の利得・許容訪問間隔が等しい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dirty="0"/>
              <a:t>に属する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それ以外の場合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</a:rPr>
              <a:t>困難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dirty="0"/>
              <a:t>協力警邏問題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 b="1" dirty="0"/>
              <a:t>全点の利得・許容訪問間隔が等しい</a:t>
            </a:r>
            <a:r>
              <a:rPr lang="en-US" altLang="ja-JP" sz="2800" dirty="0"/>
              <a:t> </a:t>
            </a:r>
            <a:r>
              <a:rPr lang="ja-JP" altLang="en-US" sz="2800" dirty="0"/>
              <a:t>→ </a:t>
            </a:r>
            <a:r>
              <a:rPr lang="en-US" altLang="ja-JP" sz="2800" b="1" u="sng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u="sng" dirty="0"/>
              <a:t>に属する</a:t>
            </a:r>
            <a:endParaRPr lang="en-US" altLang="ja-JP" sz="2800" b="1" u="sng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>
              <a:lnSpc>
                <a:spcPct val="100000"/>
              </a:lnSpc>
            </a:pPr>
            <a:endParaRPr kumimoji="1" lang="ja-JP" altLang="en-US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直線矢印コネクタ 5"/>
          <p:cNvCxnSpPr>
            <a:cxnSpLocks/>
            <a:stCxn id="9" idx="1"/>
          </p:cNvCxnSpPr>
          <p:nvPr/>
        </p:nvCxnSpPr>
        <p:spPr>
          <a:xfrm flipH="1" flipV="1">
            <a:off x="5778500" y="2108200"/>
            <a:ext cx="2120900" cy="119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cxnSpLocks/>
            <a:stCxn id="9" idx="2"/>
          </p:cNvCxnSpPr>
          <p:nvPr/>
        </p:nvCxnSpPr>
        <p:spPr>
          <a:xfrm flipH="1">
            <a:off x="9334500" y="2597171"/>
            <a:ext cx="508000" cy="17335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899400" y="1643064"/>
            <a:ext cx="3886200" cy="95410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協力を許す場合の方が簡単な場合がある！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09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頂点を警備するのに必要な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訪問の頻度を定める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各頂点に対してそれぞれ与えられる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70C0"/>
                    </a:solidFill>
                  </a:rPr>
                  <a:t>許容訪問間隔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の頂点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が警備される</a:t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⇔ 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のどの時間区間にも</a:t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いずれかの巡査が</a:t>
                </a:r>
                <a: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度以上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を訪問している</a:t>
                </a:r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  <a:blipFill>
                <a:blip r:embed="rId3"/>
                <a:stretch>
                  <a:fillRect l="-1467" t="-1152" r="-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9181224" y="1425934"/>
            <a:ext cx="2288325" cy="248926"/>
            <a:chOff x="4986448" y="1732011"/>
            <a:chExt cx="1871490" cy="203582"/>
          </a:xfrm>
        </p:grpSpPr>
        <p:cxnSp>
          <p:nvCxnSpPr>
            <p:cNvPr id="37" name="直線コネクタ 36"/>
            <p:cNvCxnSpPr>
              <a:endCxn id="39" idx="6"/>
            </p:cNvCxnSpPr>
            <p:nvPr/>
          </p:nvCxnSpPr>
          <p:spPr>
            <a:xfrm>
              <a:off x="5120256" y="1833455"/>
              <a:ext cx="1737682" cy="2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9338519" y="2381164"/>
            <a:ext cx="1997128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9338519" y="3385720"/>
            <a:ext cx="1997128" cy="10037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336235" y="4380752"/>
            <a:ext cx="2024196" cy="9950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9336235" y="5375784"/>
            <a:ext cx="2017565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/>
          <p:cNvGrpSpPr/>
          <p:nvPr/>
        </p:nvGrpSpPr>
        <p:grpSpPr>
          <a:xfrm>
            <a:off x="9181225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56" name="楕円 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矢印コネクタ 65"/>
          <p:cNvCxnSpPr/>
          <p:nvPr/>
        </p:nvCxnSpPr>
        <p:spPr>
          <a:xfrm>
            <a:off x="8860649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057577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9093267" y="2313619"/>
            <a:ext cx="2260533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>
            <a:off x="10349475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1344332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9336741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四角形吹き出し 78"/>
          <p:cNvSpPr/>
          <p:nvPr/>
        </p:nvSpPr>
        <p:spPr>
          <a:xfrm>
            <a:off x="6483241" y="900543"/>
            <a:ext cx="2048146" cy="525391"/>
          </a:xfrm>
          <a:prstGeom prst="wedgeRectCallout">
            <a:avLst>
              <a:gd name="adj1" fmla="val 71089"/>
              <a:gd name="adj2" fmla="val -57718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9134900" y="2381164"/>
            <a:ext cx="0" cy="199958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9081975" y="550115"/>
            <a:ext cx="2493200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1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1681 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0.6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9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隣接する枝の短い順に頂点を選べばよい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に隣接する枝の長さを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で警邏の仕方が異なる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の頂点は全体を巡査が協力して巡回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の頂点は根から遠いので巡査が常駐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  <a:blipFill>
                <a:blip r:embed="rId2"/>
                <a:stretch>
                  <a:fillRect l="-1043" t="-1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全点の利得・許容訪問間隔が</a:t>
            </a:r>
            <a:br>
              <a:rPr lang="en-US" altLang="ja-JP" dirty="0"/>
            </a:br>
            <a:r>
              <a:rPr lang="ja-JP" altLang="en-US" dirty="0"/>
              <a:t>等しい場合</a:t>
            </a:r>
            <a:endParaRPr kumimoji="1" lang="ja-JP" altLang="en-US" sz="5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29" name="直線コネクタ 28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楕円 22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 34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中かっこ 37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46" name="右中かっこ 45"/>
          <p:cNvSpPr/>
          <p:nvPr/>
        </p:nvSpPr>
        <p:spPr>
          <a:xfrm>
            <a:off x="11197827" y="2876233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2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の全点の警邏に必要な最小巡査数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/>
                  <a:t> を</a:t>
                </a:r>
                <a:br>
                  <a:rPr lang="en-US" altLang="ja-JP" dirty="0"/>
                </a:br>
                <a:r>
                  <a:rPr lang="ja-JP" altLang="en-US" dirty="0"/>
                  <a:t>計算（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について協力警邏問題を解く）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のとき：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は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ja-JP" altLang="en-US" dirty="0"/>
                  <a:t>人の巡査で全点警邏できている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の頂点を残りの巡査が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/>
                  <a:t>つずつ</a:t>
                </a:r>
                <a:r>
                  <a:rPr lang="ja-JP" altLang="en-US" dirty="0"/>
                  <a:t>担当し警備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のとき：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𝑚𝑄</m:t>
                            </m:r>
                          </m:e>
                        </m:nary>
                      </m:e>
                    </m:d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の一部しか警備できない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巡査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 人が時間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</a:t>
                </a:r>
                <a:br>
                  <a:rPr lang="en-US" altLang="ja-JP" dirty="0"/>
                </a:b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  <a:blipFill>
                <a:blip r:embed="rId2"/>
                <a:stretch>
                  <a:fillRect l="-1300" t="-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楕円 8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コネクタ 39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中かっこ 50"/>
          <p:cNvSpPr/>
          <p:nvPr/>
        </p:nvSpPr>
        <p:spPr>
          <a:xfrm>
            <a:off x="11197827" y="2876233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全点の利得・許容訪問間隔が</a:t>
            </a:r>
            <a:br>
              <a:rPr lang="en-US" altLang="ja-JP" dirty="0"/>
            </a:br>
            <a:r>
              <a:rPr lang="ja-JP" altLang="en-US" dirty="0"/>
              <a:t>等しい場合</a:t>
            </a:r>
            <a:endParaRPr kumimoji="1" lang="ja-JP" altLang="en-US" sz="5400" dirty="0"/>
          </a:p>
        </p:txBody>
      </p:sp>
      <p:sp>
        <p:nvSpPr>
          <p:cNvPr id="22" name="右中かっこ 21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48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4" name="グループ化 10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4" name="直線コネクタ 123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>
                <a:stCxn id="10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>
                <a:endCxn id="10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3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楕円 10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87" name="正方形/長方形 86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88" name="直線コネクタ 87"/>
            <p:cNvCxnSpPr>
              <a:stCxn id="87" idx="0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9385263" y="3585744"/>
            <a:ext cx="2637101" cy="1045222"/>
            <a:chOff x="-11657196" y="4886443"/>
            <a:chExt cx="2527644" cy="1045222"/>
          </a:xfrm>
        </p:grpSpPr>
        <p:sp>
          <p:nvSpPr>
            <p:cNvPr id="92" name="正方形/長方形 91"/>
            <p:cNvSpPr/>
            <p:nvPr/>
          </p:nvSpPr>
          <p:spPr>
            <a:xfrm>
              <a:off x="-11657196" y="5531555"/>
              <a:ext cx="2527644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人のときは</a:t>
              </a:r>
              <a:r>
                <a:rPr lang="en-US" altLang="ja-JP" sz="20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ja-JP" altLang="en-US" sz="2000" dirty="0"/>
            </a:p>
          </p:txBody>
        </p:sp>
        <p:cxnSp>
          <p:nvCxnSpPr>
            <p:cNvPr id="93" name="直線コネクタ 92"/>
            <p:cNvCxnSpPr>
              <a:cxnSpLocks/>
              <a:stCxn id="92" idx="0"/>
              <a:endCxn id="6" idx="4"/>
            </p:cNvCxnSpPr>
            <p:nvPr/>
          </p:nvCxnSpPr>
          <p:spPr>
            <a:xfrm flipV="1">
              <a:off x="-10393374" y="4886443"/>
              <a:ext cx="3132" cy="6451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楕円 5"/>
          <p:cNvSpPr/>
          <p:nvPr/>
        </p:nvSpPr>
        <p:spPr>
          <a:xfrm>
            <a:off x="10541585" y="3252525"/>
            <a:ext cx="330994" cy="3332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/>
          <p:cNvGrpSpPr/>
          <p:nvPr/>
        </p:nvGrpSpPr>
        <p:grpSpPr>
          <a:xfrm>
            <a:off x="8826314" y="273348"/>
            <a:ext cx="1875007" cy="828106"/>
            <a:chOff x="-9042561" y="4982313"/>
            <a:chExt cx="1072751" cy="1589965"/>
          </a:xfrm>
        </p:grpSpPr>
        <p:sp>
          <p:nvSpPr>
            <p:cNvPr id="96" name="正方形/長方形 95"/>
            <p:cNvSpPr/>
            <p:nvPr/>
          </p:nvSpPr>
          <p:spPr>
            <a:xfrm>
              <a:off x="-9042561" y="4982313"/>
              <a:ext cx="1072751" cy="7682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人でも</a:t>
              </a:r>
            </a:p>
          </p:txBody>
        </p:sp>
        <p:cxnSp>
          <p:nvCxnSpPr>
            <p:cNvPr id="97" name="直線コネクタ 96"/>
            <p:cNvCxnSpPr>
              <a:cxnSpLocks/>
              <a:stCxn id="96" idx="2"/>
            </p:cNvCxnSpPr>
            <p:nvPr/>
          </p:nvCxnSpPr>
          <p:spPr>
            <a:xfrm>
              <a:off x="-8506185" y="5750525"/>
              <a:ext cx="4121" cy="82175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98" name="グループ化 97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99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0" name="グループ化 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101" name="グループ化 1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177" name="グループ化 176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184" name="直線コネクタ 183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線コネクタ 184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線コネクタ 185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線コネクタ 186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線コネクタ 187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楕円 178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楕円 179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楕円 180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楕円 181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楕円 182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正方形/長方形 129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正方形/長方形 130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2" name="グループ化 131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75" name="直線コネクタ 17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46" name="直線コネクタ 145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41" name="直線コネクタ 14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グループ化 134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39" name="直線コネクタ 13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グループ化 135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37" name="直線コネクタ 13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0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正方形/長方形 190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91" name="正方形/長方形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9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/>
              <a:t>許容訪問間隔がすべて等しい 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</a:t>
            </a:r>
            <a:endParaRPr lang="en-US" altLang="ja-JP" sz="3200" dirty="0"/>
          </a:p>
          <a:p>
            <a:pPr>
              <a:lnSpc>
                <a:spcPct val="100000"/>
              </a:lnSpc>
            </a:pPr>
            <a:r>
              <a:rPr lang="ja-JP" altLang="en-US" sz="3200" dirty="0"/>
              <a:t>許容訪問間隔が一般の場合 → </a:t>
            </a:r>
            <a:r>
              <a:rPr lang="ja-JP" altLang="en-US" sz="3200" dirty="0">
                <a:solidFill>
                  <a:srgbClr val="0070C0"/>
                </a:solidFill>
              </a:rPr>
              <a:t>未解決</a:t>
            </a:r>
            <a:endParaRPr lang="en-US" altLang="ja-JP" sz="32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許容訪問間隔の代わりに</a:t>
            </a:r>
            <a:r>
              <a:rPr lang="ja-JP" altLang="en-US" sz="2800" b="1" dirty="0">
                <a:solidFill>
                  <a:srgbClr val="B61C83"/>
                </a:solidFill>
              </a:rPr>
              <a:t>指定訪問時刻</a:t>
            </a:r>
            <a:br>
              <a:rPr lang="en-US" altLang="ja-JP" b="1" dirty="0">
                <a:solidFill>
                  <a:srgbClr val="B61C83"/>
                </a:solidFill>
              </a:rPr>
            </a:br>
            <a:r>
              <a:rPr lang="ja-JP" altLang="en-US" sz="2800" dirty="0"/>
              <a:t>→ 巡査</a:t>
            </a:r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800" dirty="0"/>
              <a:t>人かつ利得がすべて等しくても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困難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8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ja-JP" altLang="en-US" dirty="0">
                    <a:latin typeface="Cambria Math" panose="02040503050406030204" pitchFamily="18" charset="0"/>
                  </a:rPr>
                  <a:t>利得の大きい順に頂点を選べばよい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巡査たちが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/>
                  <a:t>つずつ</a:t>
                </a:r>
                <a:r>
                  <a:rPr lang="ja-JP" altLang="en-US" dirty="0"/>
                  <a:t>頂点を担当し</a:t>
                </a:r>
                <a:br>
                  <a:rPr lang="en-US" altLang="ja-JP" dirty="0"/>
                </a:br>
                <a:r>
                  <a:rPr lang="ja-JP" altLang="en-US" dirty="0"/>
                  <a:t>停止すると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点警邏できる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巡査たちが距離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離れて巡回すれば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𝑚𝑄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altLang="ja-JP" dirty="0"/>
                </a:br>
                <a:r>
                  <a:rPr lang="ja-JP" altLang="en-US" dirty="0"/>
                  <a:t>として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 点を警邏できる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/>
                  <a:t>選べる最大頂点数は，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 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/>
                  <a:t>, 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  <a:blipFill>
                <a:blip r:embed="rId3"/>
                <a:stretch>
                  <a:fillRect l="-1435" t="-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二等辺三角形 147"/>
          <p:cNvSpPr/>
          <p:nvPr/>
        </p:nvSpPr>
        <p:spPr>
          <a:xfrm>
            <a:off x="8671939" y="3703926"/>
            <a:ext cx="2526951" cy="2178406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0557610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749220" y="594681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973431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198890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8335556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9758122" y="302898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grpSp>
        <p:nvGrpSpPr>
          <p:cNvPr id="155" name="グループ化 154"/>
          <p:cNvGrpSpPr/>
          <p:nvPr/>
        </p:nvGrpSpPr>
        <p:grpSpPr>
          <a:xfrm>
            <a:off x="9811606" y="3467273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156" name="楕円 1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/>
            <p:cNvCxnSpPr>
              <a:stCxn id="1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9811606" y="5539611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63" name="楕円 16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" name="直線コネクタ 163"/>
            <p:cNvCxnSpPr>
              <a:stCxn id="16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400" dirty="0">
                    <a:latin typeface="Cambria Math" panose="02040503050406030204" pitchFamily="18" charset="0"/>
                  </a:rPr>
                  <a:t> 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辺の長さ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blipFill>
                <a:blip r:embed="rId4"/>
                <a:stretch>
                  <a:fillRect l="-1111" t="-3042" b="-6844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287 0.31783 L -0.10286 0.31783 L -4.16667E-6 -3.7037E-6 Z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026 1.48148E-6 L -0.04609 -0.16852 L -0.00052 -0.31412 L 0.05013 -0.16019 L 0.10456 0.00139 L -4.16667E-6 1.48148E-6 Z " pathEditMode="relative" rAng="0" ptsTypes="AAAAAAA">
                                      <p:cBhvr>
                                        <p:cTn id="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：許容訪問間隔が一般の場合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u="sng" dirty="0"/>
                  <a:t>最大独立集合問題（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NP</a:t>
                </a:r>
                <a:r>
                  <a:rPr lang="ja-JP" altLang="en-US" u="sng" dirty="0"/>
                  <a:t>完全問題）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点からなる無向グラフが与えられたときに</a:t>
                </a:r>
                <a:br>
                  <a:rPr lang="en-US" altLang="ja-JP" dirty="0"/>
                </a:br>
                <a:r>
                  <a:rPr lang="ja-JP" altLang="en-US" dirty="0"/>
                  <a:t>独立集合のうち最大のものを求める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u="sng" dirty="0">
                  <a:latin typeface="Cambria" panose="02040503050406030204" pitchFamily="18" charset="0"/>
                </a:endParaRPr>
              </a:p>
              <a:p>
                <a:r>
                  <a:rPr lang="ja-JP" altLang="en-US" u="sng" dirty="0">
                    <a:latin typeface="Cambria" panose="02040503050406030204" pitchFamily="18" charset="0"/>
                  </a:rPr>
                  <a:t>協力警邏問題（巡査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1</a:t>
                </a:r>
                <a:r>
                  <a:rPr lang="ja-JP" altLang="en-US" u="sng" dirty="0">
                    <a:latin typeface="Cambria" panose="02040503050406030204" pitchFamily="18" charset="0"/>
                  </a:rPr>
                  <a:t>人，</a:t>
                </a:r>
                <a:r>
                  <a:rPr lang="ja-JP" altLang="en-US" b="1" u="sng" dirty="0">
                    <a:solidFill>
                      <a:srgbClr val="B61C83"/>
                    </a:solidFill>
                  </a:rPr>
                  <a:t>指定訪問時刻</a:t>
                </a:r>
                <a:r>
                  <a:rPr lang="ja-JP" altLang="en-US" u="sng" dirty="0"/>
                  <a:t>）</a:t>
                </a:r>
                <a:br>
                  <a:rPr lang="en-US" altLang="ja-JP" u="sng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点からなるある</a:t>
                </a:r>
                <a:r>
                  <a:rPr lang="en-US" altLang="ja-JP" dirty="0">
                    <a:latin typeface="Cambria" panose="02040503050406030204" pitchFamily="18" charset="0"/>
                  </a:rPr>
                  <a:t>Unit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が与えられたときに</a:t>
                </a:r>
                <a:br>
                  <a:rPr lang="en-US" altLang="ja-JP" dirty="0"/>
                </a:br>
                <a:r>
                  <a:rPr lang="ja-JP" altLang="en-US" dirty="0"/>
                  <a:t>警邏できる</a:t>
                </a:r>
                <a:r>
                  <a:rPr lang="ja-JP" altLang="en-US" u="sng" dirty="0"/>
                  <a:t>頂点の数の最大値</a:t>
                </a:r>
                <a:r>
                  <a:rPr lang="ja-JP" altLang="en-US" dirty="0"/>
                  <a:t>を求める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  <a:blipFill>
                <a:blip r:embed="rId3"/>
                <a:stretch>
                  <a:fillRect l="-1393" t="-2801" r="-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吹き出し: 四角形 4"/>
              <p:cNvSpPr/>
              <p:nvPr/>
            </p:nvSpPr>
            <p:spPr>
              <a:xfrm>
                <a:off x="2745066" y="5585059"/>
                <a:ext cx="2605622" cy="534424"/>
              </a:xfrm>
              <a:prstGeom prst="wedgeRectCallout">
                <a:avLst>
                  <a:gd name="adj1" fmla="val -22217"/>
                  <a:gd name="adj2" fmla="val -73516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利得を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すべて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に</a:t>
                </a:r>
              </a:p>
            </p:txBody>
          </p:sp>
        </mc:Choice>
        <mc:Fallback xmlns="">
          <p:sp>
            <p:nvSpPr>
              <p:cNvPr id="5" name="吹き出し: 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066" y="5585059"/>
                <a:ext cx="2605622" cy="534424"/>
              </a:xfrm>
              <a:prstGeom prst="wedgeRectCallout">
                <a:avLst>
                  <a:gd name="adj1" fmla="val -22217"/>
                  <a:gd name="adj2" fmla="val -73516"/>
                </a:avLst>
              </a:prstGeom>
              <a:blipFill>
                <a:blip r:embed="rId4"/>
                <a:stretch>
                  <a:fillRect l="-924" r="-462" b="-12281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3584741" y="3187700"/>
            <a:ext cx="1633423" cy="813594"/>
            <a:chOff x="3135086" y="4057650"/>
            <a:chExt cx="1262489" cy="590550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699784" y="4122091"/>
              <a:ext cx="697791" cy="37978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latin typeface="Cambria Math" panose="02040503050406030204" pitchFamily="18" charset="0"/>
                </a:rPr>
                <a:t>帰着</a:t>
              </a:r>
              <a:endParaRPr kumimoji="1" lang="ja-JP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下矢印 7"/>
            <p:cNvSpPr/>
            <p:nvPr/>
          </p:nvSpPr>
          <p:spPr>
            <a:xfrm>
              <a:off x="3135086" y="4057650"/>
              <a:ext cx="463137" cy="590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吹き出し: 四角形 8"/>
          <p:cNvSpPr/>
          <p:nvPr/>
        </p:nvSpPr>
        <p:spPr>
          <a:xfrm>
            <a:off x="8373496" y="1690688"/>
            <a:ext cx="3658676" cy="2064738"/>
          </a:xfrm>
          <a:prstGeom prst="wedgeRectCallout">
            <a:avLst>
              <a:gd name="adj1" fmla="val -125530"/>
              <a:gd name="adj2" fmla="val 3733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chemeClr val="tx1"/>
                </a:solidFill>
              </a:rPr>
              <a:t>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点間に辺がある</a:t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⇔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点の指定訪問時刻が重複している」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となるように各点の訪問時刻を設定（詳細略）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吹き出し: 四角形 9"/>
          <p:cNvSpPr/>
          <p:nvPr/>
        </p:nvSpPr>
        <p:spPr>
          <a:xfrm>
            <a:off x="7934814" y="4821766"/>
            <a:ext cx="4094771" cy="1490134"/>
          </a:xfrm>
          <a:prstGeom prst="wedgeRectCallout">
            <a:avLst>
              <a:gd name="adj1" fmla="val -60324"/>
              <a:gd name="adj2" fmla="val -367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rgbClr val="B61C83"/>
                </a:solidFill>
              </a:rPr>
              <a:t>指定訪問時刻</a:t>
            </a:r>
            <a:r>
              <a:rPr lang="ja-JP" altLang="en-US" sz="2400" dirty="0">
                <a:solidFill>
                  <a:schemeClr val="tx1"/>
                </a:solidFill>
              </a:rPr>
              <a:t>なら，</a:t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巡査が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400" dirty="0">
                <a:solidFill>
                  <a:schemeClr val="tx1"/>
                </a:solidFill>
              </a:rPr>
              <a:t>人かつ利得がすべて等しくても</a:t>
            </a:r>
            <a:r>
              <a:rPr lang="en-US" altLang="ja-JP" sz="24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B61C83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455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本研究の動機：非協力警邏ではなく</a:t>
            </a:r>
            <a:r>
              <a:rPr lang="ja-JP" altLang="en-US" dirty="0">
                <a:solidFill>
                  <a:srgbClr val="FF0000"/>
                </a:solidFill>
              </a:rPr>
              <a:t>協力警邏</a:t>
            </a:r>
            <a:r>
              <a:rPr lang="ja-JP" altLang="en-US" dirty="0"/>
              <a:t>を考えたい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巡査の</a:t>
            </a:r>
            <a:r>
              <a:rPr kumimoji="1" lang="ja-JP" altLang="en-US" dirty="0">
                <a:solidFill>
                  <a:srgbClr val="00B050"/>
                </a:solidFill>
              </a:rPr>
              <a:t>協力が不要な場合</a:t>
            </a:r>
            <a:r>
              <a:rPr kumimoji="1" lang="ja-JP" altLang="en-US" dirty="0"/>
              <a:t>や，</a:t>
            </a:r>
            <a:r>
              <a:rPr kumimoji="1" lang="ja-JP" altLang="en-US" dirty="0">
                <a:solidFill>
                  <a:srgbClr val="00B050"/>
                </a:solidFill>
              </a:rPr>
              <a:t>協力の仕方が簡単になる場合</a:t>
            </a:r>
            <a:r>
              <a:rPr kumimoji="1" lang="ja-JP" altLang="en-US" dirty="0"/>
              <a:t>は，</a:t>
            </a:r>
            <a:r>
              <a:rPr lang="ja-JP" altLang="en-US" dirty="0"/>
              <a:t>簡単に解くことができる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</a:t>
            </a:r>
            <a:r>
              <a:rPr lang="en-US" altLang="ja-JP" dirty="0"/>
              <a:t>/</a:t>
            </a: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で許容訪問間隔がすべて等しい場合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星で利得と許容訪問間隔がすべて等しい場合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許容訪問間隔が一般の場合は複雑な協力が発生して難しい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>
                <a:solidFill>
                  <a:srgbClr val="B61C83"/>
                </a:solidFill>
              </a:rPr>
              <a:t>指定訪問時刻</a:t>
            </a:r>
            <a:r>
              <a:rPr kumimoji="1" lang="ja-JP" altLang="en-US" dirty="0"/>
              <a:t>なら困難性を示せた場合がある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は巡査が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</a:t>
            </a:r>
            <a:r>
              <a:rPr lang="en-US" altLang="ja-JP" dirty="0"/>
              <a:t>&amp;</a:t>
            </a:r>
            <a:r>
              <a:rPr lang="ja-JP" altLang="en-US" dirty="0"/>
              <a:t>利得がすべて等しくても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dirty="0">
                <a:solidFill>
                  <a:srgbClr val="0070C0"/>
                </a:solidFill>
              </a:rPr>
              <a:t>困難</a:t>
            </a:r>
            <a:endParaRPr lang="en-US" altLang="ja-JP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/>
              <a:t>今後の課題：①木の場合，②指定訪問時刻</a:t>
            </a:r>
            <a:r>
              <a:rPr lang="ja-JP" altLang="en-US" dirty="0"/>
              <a:t>で色々，</a:t>
            </a:r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Cambria" panose="02040503050406030204" pitchFamily="18" charset="0"/>
              </a:rPr>
              <a:t>協力警邏問題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辺に長さのついた無向グラフと，各頂点の許容訪問間隔・利得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巡査の人数（≦ 頂点数）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出力：</a:t>
                </a:r>
                <a:r>
                  <a:rPr lang="ja-JP" altLang="en-US" u="sng" dirty="0"/>
                  <a:t>警邏可能</a:t>
                </a:r>
                <a:r>
                  <a:rPr lang="ja-JP" altLang="en-US" dirty="0"/>
                  <a:t>な頂点集合のうち，これに含まれる頂点の持つ利得の合計が最大のもの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頂点集合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人の巡査により</a:t>
                </a:r>
                <a:r>
                  <a:rPr lang="ja-JP" altLang="en-US" u="sng" dirty="0"/>
                  <a:t>警邏可能</a:t>
                </a:r>
                <a:br>
                  <a:rPr lang="en-US" altLang="ja-JP" dirty="0"/>
                </a:br>
                <a:r>
                  <a:rPr lang="ja-JP" altLang="en-US" dirty="0"/>
                  <a:t>⇔ 巡査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人によるある</a:t>
                </a:r>
                <a:r>
                  <a:rPr lang="ja-JP" altLang="en-US" u="sng" dirty="0"/>
                  <a:t>運行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 err="1"/>
                  <a:t>が存</a:t>
                </a:r>
                <a:r>
                  <a:rPr lang="ja-JP" altLang="en-US" dirty="0"/>
                  <a:t>在して，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により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のすべての頂点が警備される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  <a:blipFill>
                <a:blip r:embed="rId3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吹き出し: 四角形 4"/>
              <p:cNvSpPr/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</a:rPr>
                  <a:t>速さ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以下で動く巡査たちの</a:t>
                </a:r>
                <a:br>
                  <a:rPr lang="en-US" altLang="ja-JP" sz="2400" dirty="0">
                    <a:solidFill>
                      <a:schemeClr val="tx1"/>
                    </a:solidFill>
                  </a:rPr>
                </a:br>
                <a:r>
                  <a:rPr lang="ja-JP" altLang="en-US" sz="2400" dirty="0">
                    <a:solidFill>
                      <a:schemeClr val="tx1"/>
                    </a:solidFill>
                  </a:rPr>
                  <a:t>時刻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>
                    <a:solidFill>
                      <a:schemeClr val="tx1"/>
                    </a:solidFill>
                  </a:rPr>
                  <a:t> における位置を定めたもの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吹き出し: 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blipFill>
                <a:blip r:embed="rId4"/>
                <a:stretch>
                  <a:fillRect l="-1617" b="-612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1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8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42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</a:t>
            </a:r>
          </a:p>
        </p:txBody>
      </p:sp>
      <p:grpSp>
        <p:nvGrpSpPr>
          <p:cNvPr id="38" name="グループ化 37"/>
          <p:cNvGrpSpPr/>
          <p:nvPr/>
        </p:nvGrpSpPr>
        <p:grpSpPr>
          <a:xfrm>
            <a:off x="3437606" y="1851438"/>
            <a:ext cx="247616" cy="473305"/>
            <a:chOff x="1093981" y="4342423"/>
            <a:chExt cx="427174" cy="816522"/>
          </a:xfrm>
        </p:grpSpPr>
        <p:sp>
          <p:nvSpPr>
            <p:cNvPr id="39" name="楕円 3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stCxn id="3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/>
          <p:cNvGrpSpPr/>
          <p:nvPr/>
        </p:nvGrpSpPr>
        <p:grpSpPr>
          <a:xfrm>
            <a:off x="3956011" y="1840708"/>
            <a:ext cx="247616" cy="473305"/>
            <a:chOff x="1093981" y="4342423"/>
            <a:chExt cx="427174" cy="816522"/>
          </a:xfrm>
        </p:grpSpPr>
        <p:sp>
          <p:nvSpPr>
            <p:cNvPr id="51" name="楕円 5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stCxn id="5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30" name="直線コネクタ 129"/>
            <p:cNvCxnSpPr>
              <a:endCxn id="134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8" name="直線矢印コネクタ 207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grpSp>
        <p:nvGrpSpPr>
          <p:cNvPr id="54" name="グループ化 53"/>
          <p:cNvGrpSpPr/>
          <p:nvPr/>
        </p:nvGrpSpPr>
        <p:grpSpPr>
          <a:xfrm>
            <a:off x="2604072" y="2400653"/>
            <a:ext cx="1895071" cy="1037507"/>
            <a:chOff x="3854282" y="188280"/>
            <a:chExt cx="1895071" cy="1037507"/>
          </a:xfrm>
        </p:grpSpPr>
        <p:sp>
          <p:nvSpPr>
            <p:cNvPr id="55" name="正方形/長方形 54"/>
            <p:cNvSpPr/>
            <p:nvPr/>
          </p:nvSpPr>
          <p:spPr>
            <a:xfrm>
              <a:off x="3854282" y="764122"/>
              <a:ext cx="1895071" cy="461665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/>
                <a:t>速さは</a:t>
              </a:r>
              <a:r>
                <a:rPr lang="en-US" altLang="ja-JP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ja-JP" altLang="en-US" sz="2400" dirty="0"/>
                <a:t>以下</a:t>
              </a:r>
              <a:endParaRPr lang="en-US" altLang="ja-JP" sz="2400" dirty="0"/>
            </a:p>
          </p:txBody>
        </p:sp>
        <p:cxnSp>
          <p:nvCxnSpPr>
            <p:cNvPr id="56" name="直線コネクタ 55"/>
            <p:cNvCxnSpPr>
              <a:stCxn id="55" idx="0"/>
            </p:cNvCxnSpPr>
            <p:nvPr/>
          </p:nvCxnSpPr>
          <p:spPr>
            <a:xfrm flipH="1" flipV="1">
              <a:off x="4801612" y="188280"/>
              <a:ext cx="206" cy="575842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55" idx="0"/>
            </p:cNvCxnSpPr>
            <p:nvPr/>
          </p:nvCxnSpPr>
          <p:spPr>
            <a:xfrm flipV="1">
              <a:off x="4801818" y="203338"/>
              <a:ext cx="518198" cy="560784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テキスト ボックス 57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4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8" name="直線コネクタ 7"/>
            <p:cNvCxnSpPr>
              <a:endCxn id="50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dirty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dirty="0"/>
                  <a:t>の</a:t>
                </a:r>
                <a:r>
                  <a:rPr lang="ja-JP" altLang="en-US" dirty="0"/>
                  <a:t>運行ならば</a:t>
                </a:r>
                <a:r>
                  <a:rPr kumimoji="1" lang="ja-JP" altLang="en-US" dirty="0"/>
                  <a:t>利得は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10+80+70+10=</m:t>
                    </m:r>
                    <m:r>
                      <a:rPr kumimoji="1"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170</m:t>
                    </m:r>
                  </m:oMath>
                </a14:m>
                <a:endParaRPr kumimoji="1" lang="en-US" altLang="ja-JP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6721743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8772166" y="176139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8372 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8372 4.8148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805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805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782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782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7" name="正方形/長方形 1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373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chemeClr val="bg1">
                        <a:lumMod val="75000"/>
                      </a:schemeClr>
                    </a:solidFill>
                  </a:rPr>
                  <a:t>青の運行ならば利得は</a:t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10+80+70+10=170</m:t>
                    </m:r>
                  </m:oMath>
                </a14:m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⇒ 出力：</a:t>
                </a:r>
                <a:r>
                  <a:rPr lang="en-US" altLang="ja-JP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/>
                  <a:t>”</a:t>
                </a:r>
              </a:p>
              <a:p>
                <a:pPr>
                  <a:lnSpc>
                    <a:spcPct val="100000"/>
                  </a:lnSpc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35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678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678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655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655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6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107483" y="13361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1702340" y="2235106"/>
            <a:ext cx="3189433" cy="265141"/>
            <a:chOff x="4986448" y="1732011"/>
            <a:chExt cx="2608454" cy="216843"/>
          </a:xfrm>
        </p:grpSpPr>
        <p:cxnSp>
          <p:nvCxnSpPr>
            <p:cNvPr id="51" name="直線コネクタ 50"/>
            <p:cNvCxnSpPr>
              <a:stCxn id="55" idx="2"/>
              <a:endCxn id="69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685265" y="2569612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4647439" y="2562829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/>
          <p:nvPr/>
        </p:nvCxnSpPr>
        <p:spPr>
          <a:xfrm>
            <a:off x="3002545" y="3246905"/>
            <a:ext cx="577212" cy="5772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3007734" y="3801484"/>
            <a:ext cx="572023" cy="5720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2995715" y="6061603"/>
            <a:ext cx="569624" cy="569626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98"/>
          <p:cNvGrpSpPr/>
          <p:nvPr/>
        </p:nvGrpSpPr>
        <p:grpSpPr>
          <a:xfrm>
            <a:off x="2881919" y="257320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00" name="楕円 9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1" name="直線コネクタ 100"/>
            <p:cNvCxnSpPr>
              <a:stCxn id="10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線コネクタ 108"/>
          <p:cNvCxnSpPr/>
          <p:nvPr/>
        </p:nvCxnSpPr>
        <p:spPr>
          <a:xfrm>
            <a:off x="3002545" y="4363999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002545" y="4936218"/>
            <a:ext cx="574010" cy="574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2998209" y="5487594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4770921" y="3246905"/>
            <a:ext cx="0" cy="338432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815149" y="3244056"/>
            <a:ext cx="0" cy="338432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/>
              <p:cNvSpPr txBox="1"/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1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グループ化 134"/>
          <p:cNvGrpSpPr/>
          <p:nvPr/>
        </p:nvGrpSpPr>
        <p:grpSpPr>
          <a:xfrm>
            <a:off x="7606368" y="2242252"/>
            <a:ext cx="3189433" cy="265141"/>
            <a:chOff x="4986448" y="1732011"/>
            <a:chExt cx="2608454" cy="216843"/>
          </a:xfrm>
        </p:grpSpPr>
        <p:cxnSp>
          <p:nvCxnSpPr>
            <p:cNvPr id="136" name="直線コネクタ 135"/>
            <p:cNvCxnSpPr>
              <a:stCxn id="137" idx="2"/>
              <a:endCxn id="140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楕円 136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7589293" y="2576758"/>
            <a:ext cx="247616" cy="473305"/>
            <a:chOff x="1093981" y="4342423"/>
            <a:chExt cx="427174" cy="816522"/>
          </a:xfrm>
        </p:grpSpPr>
        <p:sp>
          <p:nvSpPr>
            <p:cNvPr id="148" name="楕円 14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stCxn id="14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8785958" y="2569610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84" name="楕円 1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>
              <a:stCxn id="1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非協力</a:t>
            </a:r>
            <a:r>
              <a:rPr kumimoji="1" lang="ja-JP" altLang="en-US" dirty="0"/>
              <a:t>警邏・協力警邏</a:t>
            </a:r>
          </a:p>
        </p:txBody>
      </p:sp>
      <p:cxnSp>
        <p:nvCxnSpPr>
          <p:cNvPr id="176" name="直線コネクタ 175"/>
          <p:cNvCxnSpPr/>
          <p:nvPr/>
        </p:nvCxnSpPr>
        <p:spPr>
          <a:xfrm>
            <a:off x="7722568" y="3244056"/>
            <a:ext cx="1761216" cy="8961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H="1">
            <a:off x="7700785" y="5962650"/>
            <a:ext cx="1782999" cy="841901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1529036" y="3221769"/>
            <a:ext cx="3389768" cy="348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/>
          <p:cNvCxnSpPr/>
          <p:nvPr/>
        </p:nvCxnSpPr>
        <p:spPr>
          <a:xfrm>
            <a:off x="1815149" y="30622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001594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5837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76899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4169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16658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107" name="直線コネクタ 106"/>
          <p:cNvCxnSpPr/>
          <p:nvPr/>
        </p:nvCxnSpPr>
        <p:spPr>
          <a:xfrm flipV="1">
            <a:off x="7712001" y="4140200"/>
            <a:ext cx="1771783" cy="8982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7722568" y="5038452"/>
            <a:ext cx="1761216" cy="9241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8907628" y="3197487"/>
            <a:ext cx="1761216" cy="9427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8885845" y="5962650"/>
            <a:ext cx="1775178" cy="79533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8897061" y="4140200"/>
            <a:ext cx="1763962" cy="8516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8907628" y="4991883"/>
            <a:ext cx="1761216" cy="970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正方形/長方形 193"/>
          <p:cNvSpPr/>
          <p:nvPr/>
        </p:nvSpPr>
        <p:spPr>
          <a:xfrm>
            <a:off x="7333856" y="3197489"/>
            <a:ext cx="3560542" cy="36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7719177" y="3069357"/>
            <a:ext cx="2953846" cy="4641471"/>
            <a:chOff x="7719177" y="3069357"/>
            <a:chExt cx="2953846" cy="4641471"/>
          </a:xfrm>
        </p:grpSpPr>
        <p:cxnSp>
          <p:nvCxnSpPr>
            <p:cNvPr id="141" name="直線コネクタ 140"/>
            <p:cNvCxnSpPr/>
            <p:nvPr/>
          </p:nvCxnSpPr>
          <p:spPr>
            <a:xfrm>
              <a:off x="7719177" y="3069357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8905622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94877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1067302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83209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1007061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64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474 -2.22222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50949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00"/>
                            </p:stCondLst>
                            <p:childTnLst>
                              <p:par>
                                <p:cTn id="10" presetID="63" presetClass="pat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14558 4.8148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4557 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525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1872</Words>
  <Application>Microsoft Office PowerPoint</Application>
  <PresentationFormat>ワイド画面</PresentationFormat>
  <Paragraphs>523</Paragraphs>
  <Slides>36</Slides>
  <Notes>12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游ゴシック</vt:lpstr>
      <vt:lpstr>游ゴシック Light</vt:lpstr>
      <vt:lpstr>Arial</vt:lpstr>
      <vt:lpstr>Cambria</vt:lpstr>
      <vt:lpstr>Cambria Math</vt:lpstr>
      <vt:lpstr>Office テーマ</vt:lpstr>
      <vt:lpstr>複数の巡査による 指定地点の警邏について</vt:lpstr>
      <vt:lpstr>警邏（けいら）</vt:lpstr>
      <vt:lpstr>許容訪問間隔</vt:lpstr>
      <vt:lpstr>協力警邏問題</vt:lpstr>
      <vt:lpstr>例</vt:lpstr>
      <vt:lpstr>例</vt:lpstr>
      <vt:lpstr>例</vt:lpstr>
      <vt:lpstr>例</vt:lpstr>
      <vt:lpstr>非協力警邏・協力警邏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線分の場合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許容訪問間隔が一般の場合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星の場合</vt:lpstr>
      <vt:lpstr>全点の利得・許容訪問間隔が 等しい場合</vt:lpstr>
      <vt:lpstr>全点の利得・許容訪問間隔が 等しい場合</vt:lpstr>
      <vt:lpstr>PowerPoint プレゼンテーション</vt:lpstr>
      <vt:lpstr>Unitの場合</vt:lpstr>
      <vt:lpstr>Unit：許容訪問間隔がすべて等しい場合</vt:lpstr>
      <vt:lpstr>Unit：許容訪問間隔が一般の場合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複数の巡査による 指定地点の警邏について</dc:title>
  <dc:creator>Hideaki Noshiro</dc:creator>
  <cp:lastModifiedBy>Hideaki Noshiro</cp:lastModifiedBy>
  <cp:revision>378</cp:revision>
  <dcterms:created xsi:type="dcterms:W3CDTF">2017-03-11T23:04:54Z</dcterms:created>
  <dcterms:modified xsi:type="dcterms:W3CDTF">2017-05-27T17:29:56Z</dcterms:modified>
</cp:coreProperties>
</file>