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257" r:id="rId3"/>
    <p:sldId id="338" r:id="rId4"/>
    <p:sldId id="259" r:id="rId5"/>
    <p:sldId id="258" r:id="rId6"/>
    <p:sldId id="261" r:id="rId7"/>
    <p:sldId id="308" r:id="rId8"/>
    <p:sldId id="344" r:id="rId9"/>
    <p:sldId id="348" r:id="rId10"/>
    <p:sldId id="352" r:id="rId11"/>
    <p:sldId id="350" r:id="rId12"/>
    <p:sldId id="349" r:id="rId13"/>
    <p:sldId id="356" r:id="rId14"/>
    <p:sldId id="357" r:id="rId15"/>
    <p:sldId id="353" r:id="rId16"/>
    <p:sldId id="262" r:id="rId17"/>
    <p:sldId id="354" r:id="rId18"/>
    <p:sldId id="311" r:id="rId19"/>
    <p:sldId id="358" r:id="rId20"/>
    <p:sldId id="337" r:id="rId21"/>
    <p:sldId id="269" r:id="rId22"/>
    <p:sldId id="271" r:id="rId23"/>
    <p:sldId id="270" r:id="rId24"/>
    <p:sldId id="309" r:id="rId25"/>
    <p:sldId id="272" r:id="rId26"/>
    <p:sldId id="273" r:id="rId27"/>
    <p:sldId id="359" r:id="rId28"/>
    <p:sldId id="315" r:id="rId29"/>
    <p:sldId id="341" r:id="rId30"/>
    <p:sldId id="361" r:id="rId31"/>
    <p:sldId id="317" r:id="rId32"/>
    <p:sldId id="320" r:id="rId33"/>
    <p:sldId id="323" r:id="rId34"/>
    <p:sldId id="325" r:id="rId35"/>
    <p:sldId id="328" r:id="rId36"/>
    <p:sldId id="329" r:id="rId37"/>
    <p:sldId id="360" r:id="rId38"/>
    <p:sldId id="330" r:id="rId39"/>
    <p:sldId id="355" r:id="rId40"/>
    <p:sldId id="290" r:id="rId41"/>
    <p:sldId id="343" r:id="rId42"/>
    <p:sldId id="293" r:id="rId43"/>
    <p:sldId id="296" r:id="rId44"/>
    <p:sldId id="306" r:id="rId45"/>
    <p:sldId id="331" r:id="rId46"/>
    <p:sldId id="332" r:id="rId47"/>
    <p:sldId id="333" r:id="rId48"/>
    <p:sldId id="334" r:id="rId49"/>
    <p:sldId id="335" r:id="rId5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6ABE"/>
    <a:srgbClr val="B61C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109" autoAdjust="0"/>
  </p:normalViewPr>
  <p:slideViewPr>
    <p:cSldViewPr snapToGrid="0">
      <p:cViewPr varScale="1">
        <p:scale>
          <a:sx n="82" d="100"/>
          <a:sy n="82" d="100"/>
        </p:scale>
        <p:origin x="78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6E995-B206-4A76-BB0A-1B1C75BD9A3B}" type="datetimeFigureOut">
              <a:rPr kumimoji="1" lang="ja-JP" altLang="en-US" smtClean="0"/>
              <a:t>2017/1/11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22023-199D-4037-9C91-B94A465F13A9}" type="slidenum">
              <a:rPr kumimoji="1" lang="ja-JP" altLang="en-US" smtClean="0"/>
              <a:t>‹#›</a:t>
            </a:fld>
            <a:endParaRPr kumimoji="1" lang="ja-JP" altLang="en-US"/>
          </a:p>
        </p:txBody>
      </p:sp>
    </p:spTree>
    <p:extLst>
      <p:ext uri="{BB962C8B-B14F-4D97-AF65-F5344CB8AC3E}">
        <p14:creationId xmlns:p14="http://schemas.microsoft.com/office/powerpoint/2010/main" val="38212871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警邏できる頂点部分集合が全体であるかどうかで</a:t>
            </a:r>
            <a:r>
              <a:rPr kumimoji="1" lang="en-US" altLang="ja-JP" dirty="0" err="1"/>
              <a:t>DecisionPP</a:t>
            </a:r>
            <a:r>
              <a:rPr kumimoji="1" lang="ja-JP" altLang="en-US" dirty="0"/>
              <a:t>を答えることができるので</a:t>
            </a:r>
          </a:p>
        </p:txBody>
      </p:sp>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5</a:t>
            </a:fld>
            <a:endParaRPr kumimoji="1" lang="ja-JP" altLang="en-US"/>
          </a:p>
        </p:txBody>
      </p:sp>
    </p:spTree>
    <p:extLst>
      <p:ext uri="{BB962C8B-B14F-4D97-AF65-F5344CB8AC3E}">
        <p14:creationId xmlns:p14="http://schemas.microsoft.com/office/powerpoint/2010/main" val="409256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23</a:t>
            </a:fld>
            <a:endParaRPr kumimoji="1" lang="ja-JP" altLang="en-US"/>
          </a:p>
        </p:txBody>
      </p:sp>
    </p:spTree>
    <p:extLst>
      <p:ext uri="{BB962C8B-B14F-4D97-AF65-F5344CB8AC3E}">
        <p14:creationId xmlns:p14="http://schemas.microsoft.com/office/powerpoint/2010/main" val="368006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24</a:t>
            </a:fld>
            <a:endParaRPr kumimoji="1" lang="ja-JP" altLang="en-US"/>
          </a:p>
        </p:txBody>
      </p:sp>
    </p:spTree>
    <p:extLst>
      <p:ext uri="{BB962C8B-B14F-4D97-AF65-F5344CB8AC3E}">
        <p14:creationId xmlns:p14="http://schemas.microsoft.com/office/powerpoint/2010/main" val="4193218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26</a:t>
            </a:fld>
            <a:endParaRPr kumimoji="1" lang="ja-JP" altLang="en-US"/>
          </a:p>
        </p:txBody>
      </p:sp>
    </p:spTree>
    <p:extLst>
      <p:ext uri="{BB962C8B-B14F-4D97-AF65-F5344CB8AC3E}">
        <p14:creationId xmlns:p14="http://schemas.microsoft.com/office/powerpoint/2010/main" val="2095356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ja-JP" altLang="en-US" dirty="0"/>
                  <a:t>右図のような辺の長さが</a:t>
                </a:r>
                <a:r>
                  <a:rPr kumimoji="1" lang="en-US" altLang="ja-JP" baseline="0" dirty="0"/>
                  <a:t> </a:t>
                </a:r>
                <a:r>
                  <a:rPr kumimoji="1" lang="en-US" altLang="ja-JP" b="0" i="0" baseline="0">
                    <a:latin typeface="Cambria Math" panose="02040503050406030204" pitchFamily="18" charset="0"/>
                  </a:rPr>
                  <a:t>𝑑</a:t>
                </a:r>
                <a:r>
                  <a:rPr kumimoji="1" lang="en-US" altLang="ja-JP" dirty="0"/>
                  <a:t> </a:t>
                </a:r>
                <a:r>
                  <a:rPr kumimoji="1" lang="ja-JP" altLang="en-US" dirty="0"/>
                  <a:t>の</a:t>
                </a:r>
                <a:r>
                  <a:rPr kumimoji="1" lang="en-US" altLang="ja-JP" dirty="0" err="1"/>
                  <a:t>Ustar</a:t>
                </a:r>
                <a:r>
                  <a:rPr kumimoji="1" lang="en-US" altLang="ja-JP" dirty="0"/>
                  <a:t> </a:t>
                </a:r>
                <a:r>
                  <a:rPr kumimoji="1" lang="ja-JP" altLang="en-US" dirty="0"/>
                  <a:t>があたえられたとき，</a:t>
                </a:r>
                <a:endParaRPr kumimoji="1" lang="en-US" altLang="ja-JP" dirty="0"/>
              </a:p>
              <a:p>
                <a:r>
                  <a:rPr kumimoji="1" lang="ja-JP" altLang="en-US" dirty="0"/>
                  <a:t>任意の異なる</a:t>
                </a:r>
                <a:r>
                  <a:rPr kumimoji="1" lang="en-US" altLang="ja-JP" dirty="0"/>
                  <a:t>2</a:t>
                </a:r>
                <a:r>
                  <a:rPr kumimoji="1" lang="ja-JP" altLang="en-US" dirty="0"/>
                  <a:t>頂点間の移動には最低 </a:t>
                </a:r>
                <a:r>
                  <a:rPr kumimoji="1" lang="en-US" altLang="ja-JP" b="0" i="0">
                    <a:latin typeface="Cambria Math" panose="02040503050406030204" pitchFamily="18" charset="0"/>
                  </a:rPr>
                  <a:t>2𝑑</a:t>
                </a:r>
                <a:r>
                  <a:rPr kumimoji="1" lang="en-US" altLang="ja-JP" dirty="0"/>
                  <a:t> </a:t>
                </a:r>
                <a:r>
                  <a:rPr kumimoji="1" lang="ja-JP" altLang="en-US" dirty="0"/>
                  <a:t>の時間がかかることが分かりますが，</a:t>
                </a:r>
                <a:endParaRPr kumimoji="1" lang="en-US" altLang="ja-JP" dirty="0"/>
              </a:p>
              <a:p>
                <a:r>
                  <a:rPr kumimoji="1" lang="ja-JP" altLang="en-US" dirty="0"/>
                  <a:t>各頂点の訪問しなければならない時刻が下の図のように与えられるとき，</a:t>
                </a:r>
                <a:endParaRPr kumimoji="1" lang="en-US" altLang="ja-JP" dirty="0"/>
              </a:p>
              <a:p>
                <a:r>
                  <a:rPr kumimoji="1" lang="ja-JP" altLang="en-US" dirty="0"/>
                  <a:t>その時刻の間隔が全て </a:t>
                </a:r>
                <a:r>
                  <a:rPr kumimoji="1" lang="en-US" altLang="ja-JP" b="0" i="0">
                    <a:latin typeface="Cambria Math" panose="02040503050406030204" pitchFamily="18" charset="0"/>
                  </a:rPr>
                  <a:t>2𝑑</a:t>
                </a:r>
                <a:r>
                  <a:rPr kumimoji="1" lang="en-US" altLang="ja-JP" dirty="0"/>
                  <a:t> </a:t>
                </a:r>
                <a:r>
                  <a:rPr kumimoji="1" lang="ja-JP" altLang="en-US" dirty="0"/>
                  <a:t>以上になっているかで全点を警備できるかどうかが判定できます．</a:t>
                </a:r>
                <a:endParaRPr kumimoji="1" lang="en-US" altLang="ja-JP" dirty="0"/>
              </a:p>
              <a:p>
                <a:r>
                  <a:rPr kumimoji="1" lang="ja-JP" altLang="en-US" dirty="0"/>
                  <a:t>これは，詳細は省きますが，</a:t>
                </a:r>
                <a:r>
                  <a:rPr kumimoji="1" lang="en-US" altLang="ja-JP" dirty="0"/>
                  <a:t>2</a:t>
                </a:r>
                <a:r>
                  <a:rPr kumimoji="1" lang="ja-JP" altLang="en-US" dirty="0" err="1"/>
                  <a:t>つの</a:t>
                </a:r>
                <a:r>
                  <a:rPr kumimoji="1" lang="ja-JP" altLang="en-US" dirty="0"/>
                  <a:t>周期の最大公約数を計算することでより簡単に判定できます．</a:t>
                </a:r>
                <a:endParaRPr kumimoji="1" lang="en-US" altLang="ja-JP" dirty="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45</a:t>
            </a:fld>
            <a:endParaRPr kumimoji="1" lang="ja-JP" altLang="en-US"/>
          </a:p>
        </p:txBody>
      </p:sp>
    </p:spTree>
    <p:extLst>
      <p:ext uri="{BB962C8B-B14F-4D97-AF65-F5344CB8AC3E}">
        <p14:creationId xmlns:p14="http://schemas.microsoft.com/office/powerpoint/2010/main" val="3345694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46</a:t>
            </a:fld>
            <a:endParaRPr kumimoji="1" lang="ja-JP" altLang="en-US"/>
          </a:p>
        </p:txBody>
      </p:sp>
    </p:spTree>
    <p:extLst>
      <p:ext uri="{BB962C8B-B14F-4D97-AF65-F5344CB8AC3E}">
        <p14:creationId xmlns:p14="http://schemas.microsoft.com/office/powerpoint/2010/main" val="425442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67B3185-53FD-4A55-A8F2-ADAB8EACBB43}" type="datetime1">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786E8D-24E2-4B75-B89E-130193A274AD}" type="slidenum">
              <a:rPr kumimoji="1" lang="ja-JP" altLang="en-US" smtClean="0"/>
              <a:t>‹#›</a:t>
            </a:fld>
            <a:endParaRPr kumimoji="1" lang="ja-JP" altLang="en-US"/>
          </a:p>
        </p:txBody>
      </p:sp>
    </p:spTree>
    <p:extLst>
      <p:ext uri="{BB962C8B-B14F-4D97-AF65-F5344CB8AC3E}">
        <p14:creationId xmlns:p14="http://schemas.microsoft.com/office/powerpoint/2010/main" val="13573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999D1C2-23F2-43B3-878D-BA719F085F96}" type="datetime1">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786E8D-24E2-4B75-B89E-130193A274AD}" type="slidenum">
              <a:rPr kumimoji="1" lang="ja-JP" altLang="en-US" smtClean="0"/>
              <a:t>‹#›</a:t>
            </a:fld>
            <a:endParaRPr kumimoji="1" lang="ja-JP" altLang="en-US"/>
          </a:p>
        </p:txBody>
      </p:sp>
    </p:spTree>
    <p:extLst>
      <p:ext uri="{BB962C8B-B14F-4D97-AF65-F5344CB8AC3E}">
        <p14:creationId xmlns:p14="http://schemas.microsoft.com/office/powerpoint/2010/main" val="3161328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4C01659-A282-425B-BF8C-B7C38D198577}" type="datetime1">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786E8D-24E2-4B75-B89E-130193A274AD}" type="slidenum">
              <a:rPr kumimoji="1" lang="ja-JP" altLang="en-US" smtClean="0"/>
              <a:t>‹#›</a:t>
            </a:fld>
            <a:endParaRPr kumimoji="1" lang="ja-JP" altLang="en-US"/>
          </a:p>
        </p:txBody>
      </p:sp>
    </p:spTree>
    <p:extLst>
      <p:ext uri="{BB962C8B-B14F-4D97-AF65-F5344CB8AC3E}">
        <p14:creationId xmlns:p14="http://schemas.microsoft.com/office/powerpoint/2010/main" val="399957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D048438-6998-4DA7-8782-6ECEFCD4F70C}" type="datetime1">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786E8D-24E2-4B75-B89E-130193A274AD}" type="slidenum">
              <a:rPr kumimoji="1" lang="ja-JP" altLang="en-US" smtClean="0"/>
              <a:t>‹#›</a:t>
            </a:fld>
            <a:endParaRPr kumimoji="1" lang="ja-JP" altLang="en-US"/>
          </a:p>
        </p:txBody>
      </p:sp>
    </p:spTree>
    <p:extLst>
      <p:ext uri="{BB962C8B-B14F-4D97-AF65-F5344CB8AC3E}">
        <p14:creationId xmlns:p14="http://schemas.microsoft.com/office/powerpoint/2010/main" val="251886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B640A68-7FDE-4CBD-AA3F-116B44A98DB2}" type="datetime1">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786E8D-24E2-4B75-B89E-130193A274AD}" type="slidenum">
              <a:rPr kumimoji="1" lang="ja-JP" altLang="en-US" smtClean="0"/>
              <a:t>‹#›</a:t>
            </a:fld>
            <a:endParaRPr kumimoji="1" lang="ja-JP" altLang="en-US"/>
          </a:p>
        </p:txBody>
      </p:sp>
    </p:spTree>
    <p:extLst>
      <p:ext uri="{BB962C8B-B14F-4D97-AF65-F5344CB8AC3E}">
        <p14:creationId xmlns:p14="http://schemas.microsoft.com/office/powerpoint/2010/main" val="783495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79766F4-6DCA-42EA-9BAB-5531D34CD57E}" type="datetime1">
              <a:rPr kumimoji="1" lang="ja-JP" altLang="en-US" smtClean="0"/>
              <a:t>2017/1/11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B786E8D-24E2-4B75-B89E-130193A274AD}" type="slidenum">
              <a:rPr kumimoji="1" lang="ja-JP" altLang="en-US" smtClean="0"/>
              <a:t>‹#›</a:t>
            </a:fld>
            <a:endParaRPr kumimoji="1" lang="ja-JP" altLang="en-US"/>
          </a:p>
        </p:txBody>
      </p:sp>
    </p:spTree>
    <p:extLst>
      <p:ext uri="{BB962C8B-B14F-4D97-AF65-F5344CB8AC3E}">
        <p14:creationId xmlns:p14="http://schemas.microsoft.com/office/powerpoint/2010/main" val="353872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F28878E-8EAD-4218-AFCD-9165421BAEAA}" type="datetime1">
              <a:rPr kumimoji="1" lang="ja-JP" altLang="en-US" smtClean="0"/>
              <a:t>2017/1/11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B786E8D-24E2-4B75-B89E-130193A274AD}" type="slidenum">
              <a:rPr kumimoji="1" lang="ja-JP" altLang="en-US" smtClean="0"/>
              <a:t>‹#›</a:t>
            </a:fld>
            <a:endParaRPr kumimoji="1" lang="ja-JP" altLang="en-US"/>
          </a:p>
        </p:txBody>
      </p:sp>
    </p:spTree>
    <p:extLst>
      <p:ext uri="{BB962C8B-B14F-4D97-AF65-F5344CB8AC3E}">
        <p14:creationId xmlns:p14="http://schemas.microsoft.com/office/powerpoint/2010/main" val="70327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0E30A6A-E626-49E5-9E43-74EA5A715C96}" type="datetime1">
              <a:rPr kumimoji="1" lang="ja-JP" altLang="en-US" smtClean="0"/>
              <a:t>2017/1/11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B786E8D-24E2-4B75-B89E-130193A274AD}" type="slidenum">
              <a:rPr kumimoji="1" lang="ja-JP" altLang="en-US" smtClean="0"/>
              <a:t>‹#›</a:t>
            </a:fld>
            <a:endParaRPr kumimoji="1" lang="ja-JP" altLang="en-US"/>
          </a:p>
        </p:txBody>
      </p:sp>
    </p:spTree>
    <p:extLst>
      <p:ext uri="{BB962C8B-B14F-4D97-AF65-F5344CB8AC3E}">
        <p14:creationId xmlns:p14="http://schemas.microsoft.com/office/powerpoint/2010/main" val="283534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21B9CFB-7598-4798-BA25-AF9A9FDA3602}" type="datetime1">
              <a:rPr kumimoji="1" lang="ja-JP" altLang="en-US" smtClean="0"/>
              <a:t>2017/1/11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a:t>
            </a:fld>
            <a:endParaRPr kumimoji="1" lang="ja-JP" altLang="en-US"/>
          </a:p>
        </p:txBody>
      </p:sp>
    </p:spTree>
    <p:extLst>
      <p:ext uri="{BB962C8B-B14F-4D97-AF65-F5344CB8AC3E}">
        <p14:creationId xmlns:p14="http://schemas.microsoft.com/office/powerpoint/2010/main" val="27420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B66C7C9-2DF5-4971-A538-4DB9DB1FAE60}" type="datetime1">
              <a:rPr kumimoji="1" lang="ja-JP" altLang="en-US" smtClean="0"/>
              <a:t>2017/1/11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B786E8D-24E2-4B75-B89E-130193A274AD}" type="slidenum">
              <a:rPr kumimoji="1" lang="ja-JP" altLang="en-US" smtClean="0"/>
              <a:t>‹#›</a:t>
            </a:fld>
            <a:endParaRPr kumimoji="1" lang="ja-JP" altLang="en-US"/>
          </a:p>
        </p:txBody>
      </p:sp>
    </p:spTree>
    <p:extLst>
      <p:ext uri="{BB962C8B-B14F-4D97-AF65-F5344CB8AC3E}">
        <p14:creationId xmlns:p14="http://schemas.microsoft.com/office/powerpoint/2010/main" val="130167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4AD6314-A906-43B7-B42F-C880CD1858D2}" type="datetime1">
              <a:rPr kumimoji="1" lang="ja-JP" altLang="en-US" smtClean="0"/>
              <a:t>2017/1/11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B786E8D-24E2-4B75-B89E-130193A274AD}" type="slidenum">
              <a:rPr kumimoji="1" lang="ja-JP" altLang="en-US" smtClean="0"/>
              <a:t>‹#›</a:t>
            </a:fld>
            <a:endParaRPr kumimoji="1" lang="ja-JP" altLang="en-US"/>
          </a:p>
        </p:txBody>
      </p:sp>
    </p:spTree>
    <p:extLst>
      <p:ext uri="{BB962C8B-B14F-4D97-AF65-F5344CB8AC3E}">
        <p14:creationId xmlns:p14="http://schemas.microsoft.com/office/powerpoint/2010/main" val="351014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59967-98C3-41CC-B362-129A0FAB2621}" type="datetime1">
              <a:rPr kumimoji="1" lang="ja-JP" altLang="en-US" smtClean="0"/>
              <a:t>2017/1/11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86E8D-24E2-4B75-B89E-130193A274AD}" type="slidenum">
              <a:rPr kumimoji="1" lang="ja-JP" altLang="en-US" smtClean="0"/>
              <a:t>‹#›</a:t>
            </a:fld>
            <a:endParaRPr kumimoji="1" lang="ja-JP" altLang="en-US"/>
          </a:p>
        </p:txBody>
      </p:sp>
    </p:spTree>
    <p:extLst>
      <p:ext uri="{BB962C8B-B14F-4D97-AF65-F5344CB8AC3E}">
        <p14:creationId xmlns:p14="http://schemas.microsoft.com/office/powerpoint/2010/main" val="3216070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10.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31.png"/><Relationship Id="rId7" Type="http://schemas.openxmlformats.org/officeDocument/2006/relationships/image" Target="../media/image26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image" Target="../media/image330.png"/><Relationship Id="rId5" Type="http://schemas.openxmlformats.org/officeDocument/2006/relationships/image" Target="../media/image40.png"/><Relationship Id="rId10" Type="http://schemas.openxmlformats.org/officeDocument/2006/relationships/image" Target="../media/image280.png"/><Relationship Id="rId4" Type="http://schemas.openxmlformats.org/officeDocument/2006/relationships/image" Target="../media/image39.png"/><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90.png"/><Relationship Id="rId7" Type="http://schemas.openxmlformats.org/officeDocument/2006/relationships/image" Target="../media/image26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40.png"/><Relationship Id="rId10" Type="http://schemas.openxmlformats.org/officeDocument/2006/relationships/image" Target="../media/image280.png"/><Relationship Id="rId4" Type="http://schemas.openxmlformats.org/officeDocument/2006/relationships/image" Target="../media/image39.png"/><Relationship Id="rId9"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270.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10" Type="http://schemas.openxmlformats.org/officeDocument/2006/relationships/image" Target="../media/image47.png"/><Relationship Id="rId4" Type="http://schemas.openxmlformats.org/officeDocument/2006/relationships/image" Target="../media/image40.png"/><Relationship Id="rId9" Type="http://schemas.openxmlformats.org/officeDocument/2006/relationships/image" Target="../media/image280.png"/></Relationships>
</file>

<file path=ppt/slides/_rels/slide26.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image" Target="../media/image720.png"/><Relationship Id="rId1" Type="http://schemas.openxmlformats.org/officeDocument/2006/relationships/slideLayout" Target="../slideLayouts/slideLayout2.xml"/><Relationship Id="rId4" Type="http://schemas.openxmlformats.org/officeDocument/2006/relationships/image" Target="../media/image7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7.png"/><Relationship Id="rId3" Type="http://schemas.openxmlformats.org/officeDocument/2006/relationships/image" Target="../media/image110.png"/><Relationship Id="rId7" Type="http://schemas.openxmlformats.org/officeDocument/2006/relationships/image" Target="../media/image14.png"/><Relationship Id="rId12" Type="http://schemas.openxmlformats.org/officeDocument/2006/relationships/image" Target="../media/image16.png"/><Relationship Id="rId2" Type="http://schemas.openxmlformats.org/officeDocument/2006/relationships/image" Target="../media/image11.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1.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9.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7.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15.png"/><Relationship Id="rId5" Type="http://schemas.openxmlformats.org/officeDocument/2006/relationships/image" Target="../media/image10.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複数の巡査による</a:t>
            </a:r>
            <a:r>
              <a:rPr kumimoji="1" lang="en-US" altLang="ja-JP" dirty="0"/>
              <a:t/>
            </a:r>
            <a:br>
              <a:rPr kumimoji="1" lang="en-US" altLang="ja-JP" dirty="0"/>
            </a:br>
            <a:r>
              <a:rPr kumimoji="1" lang="ja-JP" altLang="en-US" dirty="0"/>
              <a:t>指定地点の警邏について</a:t>
            </a:r>
          </a:p>
        </p:txBody>
      </p:sp>
      <p:sp>
        <p:nvSpPr>
          <p:cNvPr id="3" name="サブタイトル 2"/>
          <p:cNvSpPr>
            <a:spLocks noGrp="1"/>
          </p:cNvSpPr>
          <p:nvPr>
            <p:ph type="subTitle" idx="1"/>
          </p:nvPr>
        </p:nvSpPr>
        <p:spPr/>
        <p:txBody>
          <a:bodyPr anchor="ctr"/>
          <a:lstStyle/>
          <a:p>
            <a:r>
              <a:rPr kumimoji="1" lang="ja-JP" altLang="en-US" dirty="0" smtClean="0"/>
              <a:t>能城秀彬（河村研究室</a:t>
            </a:r>
            <a:r>
              <a:rPr lang="ja-JP" altLang="en-US" dirty="0" smtClean="0"/>
              <a:t>）</a:t>
            </a:r>
            <a:endParaRPr lang="en-US" altLang="ja-JP" dirty="0"/>
          </a:p>
        </p:txBody>
      </p:sp>
    </p:spTree>
    <p:extLst>
      <p:ext uri="{BB962C8B-B14F-4D97-AF65-F5344CB8AC3E}">
        <p14:creationId xmlns:p14="http://schemas.microsoft.com/office/powerpoint/2010/main" val="2792294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nSpc>
                <a:spcPct val="100000"/>
              </a:lnSpc>
            </a:pPr>
            <a:r>
              <a:rPr lang="ja-JP" altLang="en-US" dirty="0" smtClean="0"/>
              <a:t>先行</a:t>
            </a:r>
            <a:r>
              <a:rPr lang="ja-JP" altLang="en-US" dirty="0"/>
              <a:t>研究</a:t>
            </a:r>
            <a:r>
              <a:rPr lang="en-US" altLang="ja-JP" sz="3600" dirty="0"/>
              <a:t>[1]</a:t>
            </a:r>
            <a:endParaRPr lang="en-US" altLang="ja-JP" dirty="0"/>
          </a:p>
        </p:txBody>
      </p:sp>
      <p:sp>
        <p:nvSpPr>
          <p:cNvPr id="119" name="テキスト ボックス 118"/>
          <p:cNvSpPr txBox="1"/>
          <p:nvPr/>
        </p:nvSpPr>
        <p:spPr>
          <a:xfrm>
            <a:off x="296985" y="6105540"/>
            <a:ext cx="11660554" cy="646331"/>
          </a:xfrm>
          <a:prstGeom prst="rect">
            <a:avLst/>
          </a:prstGeom>
          <a:noFill/>
        </p:spPr>
        <p:txBody>
          <a:bodyPr wrap="square" rtlCol="0">
            <a:spAutoFit/>
          </a:bodyPr>
          <a:lstStyle/>
          <a:p>
            <a:r>
              <a:rPr lang="en-US" altLang="ja-JP" dirty="0"/>
              <a:t>[1] : S. </a:t>
            </a:r>
            <a:r>
              <a:rPr lang="en-US" altLang="ja-JP" dirty="0" err="1"/>
              <a:t>Coene</a:t>
            </a:r>
            <a:r>
              <a:rPr lang="en-US" altLang="ja-JP" dirty="0"/>
              <a:t>, F.C.R. </a:t>
            </a:r>
            <a:r>
              <a:rPr lang="en-US" altLang="ja-JP" dirty="0" err="1"/>
              <a:t>Spieksma</a:t>
            </a:r>
            <a:r>
              <a:rPr lang="en-US" altLang="ja-JP" dirty="0"/>
              <a:t>, and G.J. </a:t>
            </a:r>
            <a:r>
              <a:rPr lang="en-US" altLang="ja-JP" dirty="0" err="1"/>
              <a:t>Woeginger</a:t>
            </a:r>
            <a:r>
              <a:rPr lang="en-US" altLang="ja-JP" dirty="0"/>
              <a:t>. (2011). Charlemagne's challenge: the periodic latency problem. </a:t>
            </a:r>
            <a:r>
              <a:rPr lang="en-US" altLang="ja-JP" i="1" dirty="0"/>
              <a:t>Operations Research, </a:t>
            </a:r>
            <a:r>
              <a:rPr lang="en-US" altLang="ja-JP" dirty="0"/>
              <a:t>59(3), pp. 674–683.</a:t>
            </a:r>
          </a:p>
        </p:txBody>
      </p:sp>
      <p:sp>
        <p:nvSpPr>
          <p:cNvPr id="135" name="スライド番号プレースホルダー 134"/>
          <p:cNvSpPr>
            <a:spLocks noGrp="1"/>
          </p:cNvSpPr>
          <p:nvPr>
            <p:ph type="sldNum" sz="quarter" idx="12"/>
          </p:nvPr>
        </p:nvSpPr>
        <p:spPr/>
        <p:txBody>
          <a:bodyPr/>
          <a:lstStyle/>
          <a:p>
            <a:fld id="{EB786E8D-24E2-4B75-B89E-130193A274AD}" type="slidenum">
              <a:rPr kumimoji="1" lang="ja-JP" altLang="en-US" smtClean="0"/>
              <a:t>10</a:t>
            </a:fld>
            <a:endParaRPr kumimoji="1" lang="ja-JP" altLang="en-US"/>
          </a:p>
        </p:txBody>
      </p:sp>
      <p:sp>
        <p:nvSpPr>
          <p:cNvPr id="7" name="正方形/長方形 6"/>
          <p:cNvSpPr/>
          <p:nvPr/>
        </p:nvSpPr>
        <p:spPr>
          <a:xfrm>
            <a:off x="1920679" y="4260000"/>
            <a:ext cx="2360289" cy="523220"/>
          </a:xfrm>
          <a:prstGeom prst="rect">
            <a:avLst/>
          </a:prstGeom>
          <a:ln w="28575">
            <a:solidFill>
              <a:schemeClr val="accent4">
                <a:lumMod val="75000"/>
              </a:schemeClr>
            </a:solidFill>
          </a:ln>
        </p:spPr>
        <p:txBody>
          <a:bodyPr wrap="square" anchor="ctr">
            <a:spAutoFit/>
          </a:bodyPr>
          <a:lstStyle/>
          <a:p>
            <a:pPr algn="ctr">
              <a:lnSpc>
                <a:spcPct val="100000"/>
              </a:lnSpc>
            </a:pPr>
            <a:r>
              <a:rPr lang="en-US" altLang="ja-JP" sz="2800" dirty="0">
                <a:solidFill>
                  <a:schemeClr val="accent4">
                    <a:lumMod val="75000"/>
                  </a:schemeClr>
                </a:solidFill>
                <a:latin typeface="Cambria" panose="02040503050406030204" pitchFamily="18" charset="0"/>
              </a:rPr>
              <a:t>Star</a:t>
            </a:r>
            <a:r>
              <a:rPr lang="ja-JP" altLang="en-US" sz="2800" dirty="0">
                <a:solidFill>
                  <a:schemeClr val="accent4">
                    <a:lumMod val="75000"/>
                  </a:schemeClr>
                </a:solidFill>
              </a:rPr>
              <a:t>（星）</a:t>
            </a:r>
            <a:endParaRPr lang="en-US" altLang="ja-JP" sz="2800" dirty="0">
              <a:solidFill>
                <a:schemeClr val="accent4">
                  <a:lumMod val="75000"/>
                </a:schemeClr>
              </a:solidFill>
            </a:endParaRPr>
          </a:p>
        </p:txBody>
      </p:sp>
      <p:sp>
        <p:nvSpPr>
          <p:cNvPr id="66" name="正方形/長方形 65"/>
          <p:cNvSpPr/>
          <p:nvPr/>
        </p:nvSpPr>
        <p:spPr>
          <a:xfrm>
            <a:off x="5063767" y="2906659"/>
            <a:ext cx="2679934" cy="523220"/>
          </a:xfrm>
          <a:prstGeom prst="rect">
            <a:avLst/>
          </a:prstGeom>
          <a:ln w="28575">
            <a:solidFill>
              <a:schemeClr val="accent2"/>
            </a:solidFill>
          </a:ln>
        </p:spPr>
        <p:txBody>
          <a:bodyPr wrap="square" anchor="ctr">
            <a:spAutoFit/>
          </a:bodyPr>
          <a:lstStyle/>
          <a:p>
            <a:pPr algn="ctr"/>
            <a:r>
              <a:rPr lang="en-US" altLang="ja-JP" sz="2800" dirty="0">
                <a:solidFill>
                  <a:schemeClr val="accent2"/>
                </a:solidFill>
                <a:latin typeface="Cambria" panose="02040503050406030204" pitchFamily="18" charset="0"/>
              </a:rPr>
              <a:t>Circle</a:t>
            </a:r>
            <a:r>
              <a:rPr lang="ja-JP" altLang="en-US" sz="2800" dirty="0">
                <a:solidFill>
                  <a:schemeClr val="accent2"/>
                </a:solidFill>
              </a:rPr>
              <a:t>（閉路）</a:t>
            </a:r>
            <a:endParaRPr lang="en-US" altLang="ja-JP" sz="2800" dirty="0">
              <a:solidFill>
                <a:schemeClr val="accent2"/>
              </a:solidFill>
            </a:endParaRPr>
          </a:p>
        </p:txBody>
      </p:sp>
      <p:sp>
        <p:nvSpPr>
          <p:cNvPr id="67" name="正方形/長方形 66"/>
          <p:cNvSpPr/>
          <p:nvPr/>
        </p:nvSpPr>
        <p:spPr>
          <a:xfrm>
            <a:off x="1924656" y="2906659"/>
            <a:ext cx="2360289" cy="523220"/>
          </a:xfrm>
          <a:prstGeom prst="rect">
            <a:avLst/>
          </a:prstGeom>
          <a:ln w="19050">
            <a:solidFill>
              <a:schemeClr val="accent1"/>
            </a:solidFill>
          </a:ln>
        </p:spPr>
        <p:txBody>
          <a:bodyPr wrap="square" anchor="ctr">
            <a:spAutoFit/>
          </a:bodyPr>
          <a:lstStyle/>
          <a:p>
            <a:pPr algn="ctr">
              <a:lnSpc>
                <a:spcPct val="100000"/>
              </a:lnSpc>
            </a:pPr>
            <a:r>
              <a:rPr lang="en-US" altLang="ja-JP" sz="2800" dirty="0">
                <a:solidFill>
                  <a:srgbClr val="0070C0"/>
                </a:solidFill>
                <a:latin typeface="Cambria" panose="02040503050406030204" pitchFamily="18" charset="0"/>
              </a:rPr>
              <a:t>Line</a:t>
            </a:r>
            <a:r>
              <a:rPr lang="ja-JP" altLang="en-US" sz="2800" dirty="0">
                <a:solidFill>
                  <a:srgbClr val="0070C0"/>
                </a:solidFill>
              </a:rPr>
              <a:t>（線分）</a:t>
            </a:r>
            <a:endParaRPr lang="en-US" altLang="ja-JP" sz="2800" dirty="0">
              <a:solidFill>
                <a:srgbClr val="0070C0"/>
              </a:solidFill>
            </a:endParaRPr>
          </a:p>
        </p:txBody>
      </p:sp>
      <p:sp>
        <p:nvSpPr>
          <p:cNvPr id="68" name="正方形/長方形 67"/>
          <p:cNvSpPr/>
          <p:nvPr/>
        </p:nvSpPr>
        <p:spPr>
          <a:xfrm>
            <a:off x="5063767" y="4255525"/>
            <a:ext cx="2679934" cy="523220"/>
          </a:xfrm>
          <a:prstGeom prst="rect">
            <a:avLst/>
          </a:prstGeom>
          <a:ln w="28575">
            <a:solidFill>
              <a:srgbClr val="00B050"/>
            </a:solidFill>
          </a:ln>
        </p:spPr>
        <p:txBody>
          <a:bodyPr wrap="square" anchor="ctr">
            <a:spAutoFit/>
          </a:bodyPr>
          <a:lstStyle/>
          <a:p>
            <a:pPr algn="ctr">
              <a:lnSpc>
                <a:spcPct val="100000"/>
              </a:lnSpc>
            </a:pPr>
            <a:r>
              <a:rPr lang="en-US" altLang="ja-JP" sz="2800" dirty="0">
                <a:solidFill>
                  <a:srgbClr val="00B050"/>
                </a:solidFill>
                <a:latin typeface="Cambria" panose="02040503050406030204" pitchFamily="18" charset="0"/>
              </a:rPr>
              <a:t>Tree</a:t>
            </a:r>
            <a:r>
              <a:rPr lang="ja-JP" altLang="en-US" sz="2800" dirty="0">
                <a:solidFill>
                  <a:srgbClr val="00B050"/>
                </a:solidFill>
              </a:rPr>
              <a:t>（木）</a:t>
            </a:r>
            <a:endParaRPr lang="en-US" altLang="ja-JP" sz="2800" dirty="0">
              <a:solidFill>
                <a:srgbClr val="00B050"/>
              </a:solidFill>
            </a:endParaRPr>
          </a:p>
        </p:txBody>
      </p:sp>
      <p:sp>
        <p:nvSpPr>
          <p:cNvPr id="70" name="正方形/長方形 69"/>
          <p:cNvSpPr/>
          <p:nvPr/>
        </p:nvSpPr>
        <p:spPr>
          <a:xfrm>
            <a:off x="8610599" y="3365649"/>
            <a:ext cx="3098471" cy="954107"/>
          </a:xfrm>
          <a:prstGeom prst="rect">
            <a:avLst/>
          </a:prstGeom>
          <a:ln w="28575">
            <a:solidFill>
              <a:srgbClr val="E86ABE"/>
            </a:solidFill>
          </a:ln>
        </p:spPr>
        <p:txBody>
          <a:bodyPr wrap="square" anchor="ctr">
            <a:spAutoFit/>
          </a:bodyPr>
          <a:lstStyle/>
          <a:p>
            <a:pPr algn="ctr">
              <a:lnSpc>
                <a:spcPct val="100000"/>
              </a:lnSpc>
            </a:pPr>
            <a:r>
              <a:rPr lang="ja-JP" altLang="en-US" sz="2800" dirty="0">
                <a:solidFill>
                  <a:srgbClr val="B61C83"/>
                </a:solidFill>
              </a:rPr>
              <a:t>完全</a:t>
            </a:r>
            <a:r>
              <a:rPr lang="ja-JP" altLang="en-US" sz="2800" dirty="0" smtClean="0">
                <a:solidFill>
                  <a:srgbClr val="B61C83"/>
                </a:solidFill>
              </a:rPr>
              <a:t>グラフ</a:t>
            </a:r>
            <a:endParaRPr lang="en-US" altLang="ja-JP" sz="2800" dirty="0" smtClean="0">
              <a:solidFill>
                <a:srgbClr val="B61C83"/>
              </a:solidFill>
            </a:endParaRPr>
          </a:p>
          <a:p>
            <a:pPr algn="ctr">
              <a:lnSpc>
                <a:spcPct val="100000"/>
              </a:lnSpc>
            </a:pPr>
            <a:r>
              <a:rPr lang="ja-JP" altLang="en-US" sz="2800" dirty="0" smtClean="0">
                <a:solidFill>
                  <a:srgbClr val="B61C83"/>
                </a:solidFill>
              </a:rPr>
              <a:t>（一般のグラフ）</a:t>
            </a:r>
            <a:endParaRPr lang="en-US" altLang="ja-JP" sz="2800" dirty="0">
              <a:solidFill>
                <a:srgbClr val="B61C83"/>
              </a:solidFill>
            </a:endParaRPr>
          </a:p>
        </p:txBody>
      </p:sp>
      <p:cxnSp>
        <p:nvCxnSpPr>
          <p:cNvPr id="12" name="直線矢印コネクタ 11"/>
          <p:cNvCxnSpPr>
            <a:stCxn id="67" idx="3"/>
            <a:endCxn id="66" idx="1"/>
          </p:cNvCxnSpPr>
          <p:nvPr/>
        </p:nvCxnSpPr>
        <p:spPr>
          <a:xfrm>
            <a:off x="4284945" y="3168269"/>
            <a:ext cx="778822" cy="0"/>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7" idx="3"/>
            <a:endCxn id="68" idx="1"/>
          </p:cNvCxnSpPr>
          <p:nvPr/>
        </p:nvCxnSpPr>
        <p:spPr>
          <a:xfrm flipV="1">
            <a:off x="4280968" y="4517135"/>
            <a:ext cx="782799" cy="4475"/>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66" idx="3"/>
            <a:endCxn id="70" idx="1"/>
          </p:cNvCxnSpPr>
          <p:nvPr/>
        </p:nvCxnSpPr>
        <p:spPr>
          <a:xfrm>
            <a:off x="7743701" y="3168269"/>
            <a:ext cx="866899" cy="674433"/>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68" idx="3"/>
            <a:endCxn id="70" idx="1"/>
          </p:cNvCxnSpPr>
          <p:nvPr/>
        </p:nvCxnSpPr>
        <p:spPr>
          <a:xfrm flipV="1">
            <a:off x="7743701" y="3842702"/>
            <a:ext cx="866899" cy="674433"/>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67" idx="3"/>
            <a:endCxn id="68" idx="1"/>
          </p:cNvCxnSpPr>
          <p:nvPr/>
        </p:nvCxnSpPr>
        <p:spPr>
          <a:xfrm>
            <a:off x="4284945" y="3168269"/>
            <a:ext cx="778822" cy="1348866"/>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a:off x="2406213" y="1867427"/>
            <a:ext cx="4315605" cy="1184531"/>
            <a:chOff x="2406213" y="1867427"/>
            <a:chExt cx="4315605" cy="1184531"/>
          </a:xfrm>
        </p:grpSpPr>
        <mc:AlternateContent xmlns:mc="http://schemas.openxmlformats.org/markup-compatibility/2006" xmlns:a14="http://schemas.microsoft.com/office/drawing/2010/main">
          <mc:Choice Requires="a14">
            <p:sp>
              <p:nvSpPr>
                <p:cNvPr id="40" name="正方形/長方形 39"/>
                <p:cNvSpPr/>
                <p:nvPr/>
              </p:nvSpPr>
              <p:spPr>
                <a:xfrm>
                  <a:off x="2406213" y="1867427"/>
                  <a:ext cx="4315605" cy="461665"/>
                </a:xfrm>
                <a:prstGeom prst="rect">
                  <a:avLst/>
                </a:prstGeom>
                <a:ln w="38100">
                  <a:solidFill>
                    <a:schemeClr val="tx1"/>
                  </a:solidFill>
                </a:ln>
              </p:spPr>
              <p:txBody>
                <a:bodyPr wrap="none">
                  <a:spAutoFit/>
                </a:bodyPr>
                <a:lstStyle/>
                <a:p>
                  <a:r>
                    <a:rPr lang="ja-JP" altLang="en-US" sz="2400" dirty="0"/>
                    <a:t>両端を結ぶ長さ </a:t>
                  </a:r>
                  <a14:m>
                    <m:oMath xmlns:m="http://schemas.openxmlformats.org/officeDocument/2006/math">
                      <m:r>
                        <a:rPr lang="en-US" altLang="ja-JP" sz="2400" i="1" dirty="0">
                          <a:latin typeface="Cambria Math" panose="02040503050406030204" pitchFamily="18" charset="0"/>
                        </a:rPr>
                        <m:t>∞</m:t>
                      </m:r>
                    </m:oMath>
                  </a14:m>
                  <a:r>
                    <a:rPr lang="ja-JP" altLang="en-US" sz="2400" dirty="0"/>
                    <a:t> の辺を足す</a:t>
                  </a:r>
                  <a:endParaRPr lang="en-US" altLang="ja-JP"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2406213" y="1867427"/>
                  <a:ext cx="4315605" cy="461665"/>
                </a:xfrm>
                <a:prstGeom prst="rect">
                  <a:avLst/>
                </a:prstGeom>
                <a:blipFill>
                  <a:blip r:embed="rId2"/>
                  <a:stretch>
                    <a:fillRect l="-1821" t="-6098" r="-700" b="-23171"/>
                  </a:stretch>
                </a:blipFill>
                <a:ln w="38100">
                  <a:solidFill>
                    <a:schemeClr val="tx1"/>
                  </a:solidFill>
                </a:ln>
              </p:spPr>
              <p:txBody>
                <a:bodyPr/>
                <a:lstStyle/>
                <a:p>
                  <a:r>
                    <a:rPr lang="ja-JP" altLang="en-US">
                      <a:noFill/>
                    </a:rPr>
                    <a:t> </a:t>
                  </a:r>
                </a:p>
              </p:txBody>
            </p:sp>
          </mc:Fallback>
        </mc:AlternateContent>
        <p:cxnSp>
          <p:nvCxnSpPr>
            <p:cNvPr id="50" name="直線コネクタ 49"/>
            <p:cNvCxnSpPr>
              <a:stCxn id="40" idx="2"/>
            </p:cNvCxnSpPr>
            <p:nvPr/>
          </p:nvCxnSpPr>
          <p:spPr>
            <a:xfrm>
              <a:off x="4564016" y="2329092"/>
              <a:ext cx="55485" cy="722866"/>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グループ化 60"/>
          <p:cNvGrpSpPr/>
          <p:nvPr/>
        </p:nvGrpSpPr>
        <p:grpSpPr>
          <a:xfrm>
            <a:off x="7026381" y="1713662"/>
            <a:ext cx="4931158" cy="1651987"/>
            <a:chOff x="1454308" y="1713095"/>
            <a:chExt cx="4931158" cy="1651987"/>
          </a:xfrm>
        </p:grpSpPr>
        <mc:AlternateContent xmlns:mc="http://schemas.openxmlformats.org/markup-compatibility/2006" xmlns:a14="http://schemas.microsoft.com/office/drawing/2010/main">
          <mc:Choice Requires="a14">
            <p:sp>
              <p:nvSpPr>
                <p:cNvPr id="62" name="正方形/長方形 61"/>
                <p:cNvSpPr/>
                <p:nvPr/>
              </p:nvSpPr>
              <p:spPr>
                <a:xfrm>
                  <a:off x="1454308" y="1713095"/>
                  <a:ext cx="4931158" cy="830997"/>
                </a:xfrm>
                <a:prstGeom prst="rect">
                  <a:avLst/>
                </a:prstGeom>
                <a:ln w="38100">
                  <a:solidFill>
                    <a:schemeClr val="tx1"/>
                  </a:solidFill>
                </a:ln>
              </p:spPr>
              <p:txBody>
                <a:bodyPr wrap="none">
                  <a:spAutoFit/>
                </a:bodyPr>
                <a:lstStyle/>
                <a:p>
                  <a:r>
                    <a:rPr lang="ja-JP" altLang="en-US" sz="2400" dirty="0" smtClean="0"/>
                    <a:t>一部の辺</a:t>
                  </a:r>
                  <a:r>
                    <a:rPr lang="ja-JP" altLang="en-US" sz="2400" dirty="0"/>
                    <a:t>の長さ</a:t>
                  </a:r>
                  <a:r>
                    <a:rPr lang="ja-JP" altLang="en-US" sz="2400" dirty="0" smtClean="0"/>
                    <a:t>を </a:t>
                  </a:r>
                  <a14:m>
                    <m:oMath xmlns:m="http://schemas.openxmlformats.org/officeDocument/2006/math">
                      <m:r>
                        <a:rPr lang="en-US" altLang="ja-JP" sz="2400" i="1" dirty="0">
                          <a:latin typeface="Cambria Math" panose="02040503050406030204" pitchFamily="18" charset="0"/>
                        </a:rPr>
                        <m:t>∞</m:t>
                      </m:r>
                    </m:oMath>
                  </a14:m>
                  <a:r>
                    <a:rPr lang="ja-JP" altLang="en-US" sz="2400" dirty="0"/>
                    <a:t> にすることで</a:t>
                  </a:r>
                  <a:endParaRPr lang="en-US" altLang="ja-JP" sz="2400" dirty="0"/>
                </a:p>
                <a:p>
                  <a:r>
                    <a:rPr lang="ja-JP" altLang="en-US" sz="2400" dirty="0"/>
                    <a:t>一般のグラフを表せる</a:t>
                  </a:r>
                </a:p>
              </p:txBody>
            </p:sp>
          </mc:Choice>
          <mc:Fallback xmlns="">
            <p:sp>
              <p:nvSpPr>
                <p:cNvPr id="62" name="正方形/長方形 61"/>
                <p:cNvSpPr>
                  <a:spLocks noRot="1" noChangeAspect="1" noMove="1" noResize="1" noEditPoints="1" noAdjustHandles="1" noChangeArrowheads="1" noChangeShapeType="1" noTextEdit="1"/>
                </p:cNvSpPr>
                <p:nvPr/>
              </p:nvSpPr>
              <p:spPr>
                <a:xfrm>
                  <a:off x="1454308" y="1713095"/>
                  <a:ext cx="4931158" cy="830997"/>
                </a:xfrm>
                <a:prstGeom prst="rect">
                  <a:avLst/>
                </a:prstGeom>
                <a:blipFill>
                  <a:blip r:embed="rId3"/>
                  <a:stretch>
                    <a:fillRect l="-1595" t="-3521" r="-491" b="-13380"/>
                  </a:stretch>
                </a:blipFill>
                <a:ln w="38100">
                  <a:solidFill>
                    <a:schemeClr val="tx1"/>
                  </a:solidFill>
                </a:ln>
              </p:spPr>
              <p:txBody>
                <a:bodyPr/>
                <a:lstStyle/>
                <a:p>
                  <a:r>
                    <a:rPr lang="ja-JP" altLang="en-US">
                      <a:noFill/>
                    </a:rPr>
                    <a:t> </a:t>
                  </a:r>
                </a:p>
              </p:txBody>
            </p:sp>
          </mc:Fallback>
        </mc:AlternateContent>
        <p:cxnSp>
          <p:nvCxnSpPr>
            <p:cNvPr id="63" name="直線コネクタ 62"/>
            <p:cNvCxnSpPr>
              <a:stCxn id="62" idx="2"/>
              <a:endCxn id="70" idx="0"/>
            </p:cNvCxnSpPr>
            <p:nvPr/>
          </p:nvCxnSpPr>
          <p:spPr>
            <a:xfrm>
              <a:off x="3919887" y="2544092"/>
              <a:ext cx="667875" cy="82099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5235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nSpc>
                <a:spcPct val="100000"/>
              </a:lnSpc>
            </a:pPr>
            <a:r>
              <a:rPr lang="ja-JP" altLang="en-US" dirty="0" smtClean="0"/>
              <a:t>先行</a:t>
            </a:r>
            <a:r>
              <a:rPr lang="ja-JP" altLang="en-US" dirty="0"/>
              <a:t>研究</a:t>
            </a:r>
            <a:r>
              <a:rPr lang="en-US" altLang="ja-JP" sz="3600" dirty="0"/>
              <a:t>[1]</a:t>
            </a:r>
            <a:endParaRPr lang="en-US" altLang="ja-JP" dirty="0"/>
          </a:p>
        </p:txBody>
      </p:sp>
      <p:sp>
        <p:nvSpPr>
          <p:cNvPr id="119" name="テキスト ボックス 118"/>
          <p:cNvSpPr txBox="1"/>
          <p:nvPr/>
        </p:nvSpPr>
        <p:spPr>
          <a:xfrm>
            <a:off x="296985" y="6105540"/>
            <a:ext cx="11660554" cy="646331"/>
          </a:xfrm>
          <a:prstGeom prst="rect">
            <a:avLst/>
          </a:prstGeom>
          <a:noFill/>
        </p:spPr>
        <p:txBody>
          <a:bodyPr wrap="square" rtlCol="0">
            <a:spAutoFit/>
          </a:bodyPr>
          <a:lstStyle/>
          <a:p>
            <a:r>
              <a:rPr lang="en-US" altLang="ja-JP" dirty="0"/>
              <a:t>[1] : S. </a:t>
            </a:r>
            <a:r>
              <a:rPr lang="en-US" altLang="ja-JP" dirty="0" err="1"/>
              <a:t>Coene</a:t>
            </a:r>
            <a:r>
              <a:rPr lang="en-US" altLang="ja-JP" dirty="0"/>
              <a:t>, F.C.R. </a:t>
            </a:r>
            <a:r>
              <a:rPr lang="en-US" altLang="ja-JP" dirty="0" err="1"/>
              <a:t>Spieksma</a:t>
            </a:r>
            <a:r>
              <a:rPr lang="en-US" altLang="ja-JP" dirty="0"/>
              <a:t>, and G.J. </a:t>
            </a:r>
            <a:r>
              <a:rPr lang="en-US" altLang="ja-JP" dirty="0" err="1"/>
              <a:t>Woeginger</a:t>
            </a:r>
            <a:r>
              <a:rPr lang="en-US" altLang="ja-JP" dirty="0"/>
              <a:t>. (2011). Charlemagne's challenge: the periodic latency problem. </a:t>
            </a:r>
            <a:r>
              <a:rPr lang="en-US" altLang="ja-JP" i="1" dirty="0"/>
              <a:t>Operations Research, </a:t>
            </a:r>
            <a:r>
              <a:rPr lang="en-US" altLang="ja-JP" dirty="0"/>
              <a:t>59(3), pp. 674–683.</a:t>
            </a:r>
          </a:p>
        </p:txBody>
      </p:sp>
      <p:sp>
        <p:nvSpPr>
          <p:cNvPr id="135" name="スライド番号プレースホルダー 134"/>
          <p:cNvSpPr>
            <a:spLocks noGrp="1"/>
          </p:cNvSpPr>
          <p:nvPr>
            <p:ph type="sldNum" sz="quarter" idx="12"/>
          </p:nvPr>
        </p:nvSpPr>
        <p:spPr/>
        <p:txBody>
          <a:bodyPr/>
          <a:lstStyle/>
          <a:p>
            <a:fld id="{EB786E8D-24E2-4B75-B89E-130193A274AD}" type="slidenum">
              <a:rPr kumimoji="1" lang="ja-JP" altLang="en-US" smtClean="0"/>
              <a:t>11</a:t>
            </a:fld>
            <a:endParaRPr kumimoji="1" lang="ja-JP" altLang="en-US"/>
          </a:p>
        </p:txBody>
      </p:sp>
      <p:cxnSp>
        <p:nvCxnSpPr>
          <p:cNvPr id="12" name="直線矢印コネクタ 11"/>
          <p:cNvCxnSpPr>
            <a:stCxn id="67" idx="3"/>
            <a:endCxn id="66" idx="1"/>
          </p:cNvCxnSpPr>
          <p:nvPr/>
        </p:nvCxnSpPr>
        <p:spPr>
          <a:xfrm>
            <a:off x="4284945" y="3168269"/>
            <a:ext cx="778822" cy="0"/>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7" idx="3"/>
            <a:endCxn id="68" idx="1"/>
          </p:cNvCxnSpPr>
          <p:nvPr/>
        </p:nvCxnSpPr>
        <p:spPr>
          <a:xfrm flipV="1">
            <a:off x="4280968" y="4517135"/>
            <a:ext cx="782799" cy="4475"/>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66" idx="3"/>
            <a:endCxn id="70" idx="1"/>
          </p:cNvCxnSpPr>
          <p:nvPr/>
        </p:nvCxnSpPr>
        <p:spPr>
          <a:xfrm>
            <a:off x="7743701" y="3168269"/>
            <a:ext cx="866899" cy="674433"/>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68" idx="3"/>
            <a:endCxn id="70" idx="1"/>
          </p:cNvCxnSpPr>
          <p:nvPr/>
        </p:nvCxnSpPr>
        <p:spPr>
          <a:xfrm flipV="1">
            <a:off x="7743701" y="3842702"/>
            <a:ext cx="866899" cy="674433"/>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67" idx="3"/>
            <a:endCxn id="68" idx="1"/>
          </p:cNvCxnSpPr>
          <p:nvPr/>
        </p:nvCxnSpPr>
        <p:spPr>
          <a:xfrm>
            <a:off x="4284945" y="3168269"/>
            <a:ext cx="778822" cy="1348866"/>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838200" y="1779026"/>
            <a:ext cx="2898550" cy="523220"/>
          </a:xfrm>
          <a:prstGeom prst="rect">
            <a:avLst/>
          </a:prstGeom>
        </p:spPr>
        <p:txBody>
          <a:bodyPr wrap="none">
            <a:spAutoFit/>
          </a:bodyPr>
          <a:lstStyle/>
          <a:p>
            <a:r>
              <a:rPr lang="ja-JP" altLang="en-US" sz="2800" dirty="0"/>
              <a:t>巡査が</a:t>
            </a:r>
            <a:r>
              <a:rPr lang="en-US" altLang="ja-JP" sz="2800" dirty="0"/>
              <a:t>1</a:t>
            </a:r>
            <a:r>
              <a:rPr lang="ja-JP" altLang="en-US" sz="2800" dirty="0"/>
              <a:t>人の場合</a:t>
            </a:r>
          </a:p>
        </p:txBody>
      </p:sp>
      <p:sp>
        <p:nvSpPr>
          <p:cNvPr id="20" name="テキスト ボックス 19"/>
          <p:cNvSpPr txBox="1"/>
          <p:nvPr/>
        </p:nvSpPr>
        <p:spPr>
          <a:xfrm>
            <a:off x="1134568" y="5279018"/>
            <a:ext cx="7083157" cy="830997"/>
          </a:xfrm>
          <a:prstGeom prst="rect">
            <a:avLst/>
          </a:prstGeom>
          <a:noFill/>
        </p:spPr>
        <p:txBody>
          <a:bodyPr wrap="square" rtlCol="0">
            <a:spAutoFit/>
          </a:bodyPr>
          <a:lstStyle/>
          <a:p>
            <a:pPr algn="ctr"/>
            <a:r>
              <a:rPr lang="ja-JP" altLang="en-US" sz="2400" dirty="0"/>
              <a:t>全頂点の利得・放置可能時間</a:t>
            </a:r>
            <a:r>
              <a:rPr lang="ja-JP" altLang="en-US" sz="2400" dirty="0" smtClean="0"/>
              <a:t>が等しいときのみ </a:t>
            </a:r>
            <a:r>
              <a:rPr lang="en-US" altLang="ja-JP" sz="2400" dirty="0" smtClean="0">
                <a:solidFill>
                  <a:srgbClr val="0070C0"/>
                </a:solidFill>
                <a:latin typeface="Cambria Math" panose="02040503050406030204" pitchFamily="18" charset="0"/>
              </a:rPr>
              <a:t>P</a:t>
            </a:r>
            <a:r>
              <a:rPr lang="ja-JP" altLang="en-US" sz="2400" dirty="0" smtClean="0">
                <a:solidFill>
                  <a:srgbClr val="0070C0"/>
                </a:solidFill>
                <a:latin typeface="Cambria Math" panose="02040503050406030204" pitchFamily="18" charset="0"/>
              </a:rPr>
              <a:t> ，</a:t>
            </a:r>
            <a:r>
              <a:rPr lang="en-US" altLang="ja-JP" sz="2400" dirty="0" smtClean="0"/>
              <a:t/>
            </a:r>
            <a:br>
              <a:rPr lang="en-US" altLang="ja-JP" sz="2400" dirty="0" smtClean="0"/>
            </a:br>
            <a:r>
              <a:rPr lang="ja-JP" altLang="en-US" sz="2400" dirty="0" smtClean="0"/>
              <a:t>そうでなければ </a:t>
            </a:r>
            <a:r>
              <a:rPr lang="en-US" altLang="ja-JP" sz="2400" dirty="0" smtClean="0">
                <a:solidFill>
                  <a:srgbClr val="0070C0"/>
                </a:solidFill>
                <a:latin typeface="Cambria Math" panose="02040503050406030204" pitchFamily="18" charset="0"/>
              </a:rPr>
              <a:t>NP</a:t>
            </a:r>
            <a:r>
              <a:rPr lang="ja-JP" altLang="en-US" sz="2400" dirty="0" smtClean="0">
                <a:solidFill>
                  <a:srgbClr val="0070C0"/>
                </a:solidFill>
              </a:rPr>
              <a:t>困難</a:t>
            </a:r>
            <a:endParaRPr kumimoji="1" lang="ja-JP" altLang="en-US" sz="2400" dirty="0">
              <a:solidFill>
                <a:srgbClr val="0070C0"/>
              </a:solidFill>
            </a:endParaRPr>
          </a:p>
        </p:txBody>
      </p:sp>
      <p:cxnSp>
        <p:nvCxnSpPr>
          <p:cNvPr id="31" name="直線矢印コネクタ 30"/>
          <p:cNvCxnSpPr>
            <a:endCxn id="7" idx="2"/>
          </p:cNvCxnSpPr>
          <p:nvPr/>
        </p:nvCxnSpPr>
        <p:spPr>
          <a:xfrm flipH="1" flipV="1">
            <a:off x="3100824" y="4783220"/>
            <a:ext cx="366771" cy="495798"/>
          </a:xfrm>
          <a:prstGeom prst="straightConnector1">
            <a:avLst/>
          </a:prstGeom>
          <a:ln w="381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endCxn id="68" idx="2"/>
          </p:cNvCxnSpPr>
          <p:nvPr/>
        </p:nvCxnSpPr>
        <p:spPr>
          <a:xfrm flipV="1">
            <a:off x="5937662" y="4778745"/>
            <a:ext cx="466072" cy="500273"/>
          </a:xfrm>
          <a:prstGeom prst="straightConnector1">
            <a:avLst/>
          </a:prstGeom>
          <a:ln w="381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9484810" y="4319756"/>
            <a:ext cx="1350050" cy="523220"/>
          </a:xfrm>
          <a:prstGeom prst="rect">
            <a:avLst/>
          </a:prstGeom>
          <a:noFill/>
          <a:ln w="28575">
            <a:noFill/>
          </a:ln>
        </p:spPr>
        <p:txBody>
          <a:bodyPr wrap="none" rtlCol="0">
            <a:spAutoFit/>
          </a:bodyPr>
          <a:lstStyle/>
          <a:p>
            <a:pPr algn="ctr"/>
            <a:r>
              <a:rPr lang="en-US" altLang="ja-JP" sz="2800" dirty="0">
                <a:solidFill>
                  <a:srgbClr val="0070C0"/>
                </a:solidFill>
                <a:latin typeface="Cambria Math" panose="02040503050406030204" pitchFamily="18" charset="0"/>
              </a:rPr>
              <a:t>NP</a:t>
            </a:r>
            <a:r>
              <a:rPr lang="ja-JP" altLang="en-US" sz="2800" dirty="0">
                <a:solidFill>
                  <a:srgbClr val="0070C0"/>
                </a:solidFill>
              </a:rPr>
              <a:t>困難</a:t>
            </a:r>
          </a:p>
        </p:txBody>
      </p:sp>
      <p:sp>
        <p:nvSpPr>
          <p:cNvPr id="24" name="テキスト ボックス 23"/>
          <p:cNvSpPr txBox="1"/>
          <p:nvPr/>
        </p:nvSpPr>
        <p:spPr>
          <a:xfrm>
            <a:off x="2910677" y="3429879"/>
            <a:ext cx="388248" cy="523220"/>
          </a:xfrm>
          <a:prstGeom prst="rect">
            <a:avLst/>
          </a:prstGeom>
          <a:noFill/>
          <a:ln w="28575">
            <a:noFill/>
          </a:ln>
        </p:spPr>
        <p:txBody>
          <a:bodyPr wrap="none" rtlCol="0">
            <a:spAutoFit/>
          </a:bodyPr>
          <a:lstStyle/>
          <a:p>
            <a:r>
              <a:rPr kumimoji="1" lang="en-US" altLang="ja-JP" sz="2800" dirty="0" smtClean="0">
                <a:solidFill>
                  <a:srgbClr val="0070C0"/>
                </a:solidFill>
                <a:latin typeface="Cambria Math" panose="02040503050406030204" pitchFamily="18" charset="0"/>
              </a:rPr>
              <a:t>P</a:t>
            </a:r>
            <a:endParaRPr kumimoji="1" lang="ja-JP" altLang="en-US" sz="2800" dirty="0" smtClean="0">
              <a:solidFill>
                <a:srgbClr val="0070C0"/>
              </a:solidFill>
              <a:latin typeface="Cambria Math" panose="02040503050406030204" pitchFamily="18" charset="0"/>
            </a:endParaRPr>
          </a:p>
        </p:txBody>
      </p:sp>
      <p:sp>
        <p:nvSpPr>
          <p:cNvPr id="25" name="テキスト ボックス 24"/>
          <p:cNvSpPr txBox="1"/>
          <p:nvPr/>
        </p:nvSpPr>
        <p:spPr>
          <a:xfrm>
            <a:off x="6209610" y="3430714"/>
            <a:ext cx="388248" cy="523220"/>
          </a:xfrm>
          <a:prstGeom prst="rect">
            <a:avLst/>
          </a:prstGeom>
          <a:noFill/>
          <a:ln w="28575">
            <a:noFill/>
          </a:ln>
        </p:spPr>
        <p:txBody>
          <a:bodyPr wrap="none" rtlCol="0">
            <a:spAutoFit/>
          </a:bodyPr>
          <a:lstStyle/>
          <a:p>
            <a:r>
              <a:rPr kumimoji="1" lang="en-US" altLang="ja-JP" sz="2800" dirty="0" smtClean="0">
                <a:solidFill>
                  <a:srgbClr val="0070C0"/>
                </a:solidFill>
                <a:latin typeface="Cambria Math" panose="02040503050406030204" pitchFamily="18" charset="0"/>
              </a:rPr>
              <a:t>P</a:t>
            </a:r>
            <a:endParaRPr kumimoji="1" lang="ja-JP" altLang="en-US" sz="2800" dirty="0" smtClean="0">
              <a:solidFill>
                <a:srgbClr val="0070C0"/>
              </a:solidFill>
              <a:latin typeface="Cambria Math" panose="02040503050406030204" pitchFamily="18" charset="0"/>
            </a:endParaRPr>
          </a:p>
        </p:txBody>
      </p:sp>
      <p:sp>
        <p:nvSpPr>
          <p:cNvPr id="26" name="正方形/長方形 25"/>
          <p:cNvSpPr/>
          <p:nvPr/>
        </p:nvSpPr>
        <p:spPr>
          <a:xfrm>
            <a:off x="1920679" y="4260000"/>
            <a:ext cx="2360289" cy="523220"/>
          </a:xfrm>
          <a:prstGeom prst="rect">
            <a:avLst/>
          </a:prstGeom>
          <a:ln w="28575">
            <a:solidFill>
              <a:schemeClr val="accent4">
                <a:lumMod val="75000"/>
              </a:schemeClr>
            </a:solidFill>
          </a:ln>
        </p:spPr>
        <p:txBody>
          <a:bodyPr wrap="square" anchor="ctr">
            <a:spAutoFit/>
          </a:bodyPr>
          <a:lstStyle/>
          <a:p>
            <a:pPr algn="ctr">
              <a:lnSpc>
                <a:spcPct val="100000"/>
              </a:lnSpc>
            </a:pPr>
            <a:r>
              <a:rPr lang="en-US" altLang="ja-JP" sz="2800" dirty="0">
                <a:solidFill>
                  <a:schemeClr val="accent4">
                    <a:lumMod val="75000"/>
                  </a:schemeClr>
                </a:solidFill>
                <a:latin typeface="Cambria" panose="02040503050406030204" pitchFamily="18" charset="0"/>
              </a:rPr>
              <a:t>Star</a:t>
            </a:r>
            <a:r>
              <a:rPr lang="ja-JP" altLang="en-US" sz="2800" dirty="0">
                <a:solidFill>
                  <a:schemeClr val="accent4">
                    <a:lumMod val="75000"/>
                  </a:schemeClr>
                </a:solidFill>
              </a:rPr>
              <a:t>（星）</a:t>
            </a:r>
            <a:endParaRPr lang="en-US" altLang="ja-JP" sz="2800" dirty="0">
              <a:solidFill>
                <a:schemeClr val="accent4">
                  <a:lumMod val="75000"/>
                </a:schemeClr>
              </a:solidFill>
            </a:endParaRPr>
          </a:p>
        </p:txBody>
      </p:sp>
      <p:sp>
        <p:nvSpPr>
          <p:cNvPr id="27" name="正方形/長方形 26"/>
          <p:cNvSpPr/>
          <p:nvPr/>
        </p:nvSpPr>
        <p:spPr>
          <a:xfrm>
            <a:off x="5063767" y="2906659"/>
            <a:ext cx="2679934" cy="523220"/>
          </a:xfrm>
          <a:prstGeom prst="rect">
            <a:avLst/>
          </a:prstGeom>
          <a:ln w="28575">
            <a:solidFill>
              <a:schemeClr val="accent2"/>
            </a:solidFill>
          </a:ln>
        </p:spPr>
        <p:txBody>
          <a:bodyPr wrap="square" anchor="ctr">
            <a:spAutoFit/>
          </a:bodyPr>
          <a:lstStyle/>
          <a:p>
            <a:pPr algn="ctr"/>
            <a:r>
              <a:rPr lang="en-US" altLang="ja-JP" sz="2800" dirty="0">
                <a:solidFill>
                  <a:schemeClr val="accent2"/>
                </a:solidFill>
                <a:latin typeface="Cambria" panose="02040503050406030204" pitchFamily="18" charset="0"/>
              </a:rPr>
              <a:t>Circle</a:t>
            </a:r>
            <a:r>
              <a:rPr lang="ja-JP" altLang="en-US" sz="2800" dirty="0">
                <a:solidFill>
                  <a:schemeClr val="accent2"/>
                </a:solidFill>
              </a:rPr>
              <a:t>（閉路）</a:t>
            </a:r>
            <a:endParaRPr lang="en-US" altLang="ja-JP" sz="2800" dirty="0">
              <a:solidFill>
                <a:schemeClr val="accent2"/>
              </a:solidFill>
            </a:endParaRPr>
          </a:p>
        </p:txBody>
      </p:sp>
      <p:sp>
        <p:nvSpPr>
          <p:cNvPr id="28" name="正方形/長方形 27"/>
          <p:cNvSpPr/>
          <p:nvPr/>
        </p:nvSpPr>
        <p:spPr>
          <a:xfrm>
            <a:off x="1924656" y="2906659"/>
            <a:ext cx="2360289" cy="523220"/>
          </a:xfrm>
          <a:prstGeom prst="rect">
            <a:avLst/>
          </a:prstGeom>
          <a:ln w="19050">
            <a:solidFill>
              <a:schemeClr val="accent1"/>
            </a:solidFill>
          </a:ln>
        </p:spPr>
        <p:txBody>
          <a:bodyPr wrap="square" anchor="ctr">
            <a:spAutoFit/>
          </a:bodyPr>
          <a:lstStyle/>
          <a:p>
            <a:pPr algn="ctr">
              <a:lnSpc>
                <a:spcPct val="100000"/>
              </a:lnSpc>
            </a:pPr>
            <a:r>
              <a:rPr lang="en-US" altLang="ja-JP" sz="2800" dirty="0">
                <a:solidFill>
                  <a:srgbClr val="0070C0"/>
                </a:solidFill>
                <a:latin typeface="Cambria" panose="02040503050406030204" pitchFamily="18" charset="0"/>
              </a:rPr>
              <a:t>Line</a:t>
            </a:r>
            <a:r>
              <a:rPr lang="ja-JP" altLang="en-US" sz="2800" dirty="0">
                <a:solidFill>
                  <a:srgbClr val="0070C0"/>
                </a:solidFill>
              </a:rPr>
              <a:t>（線分）</a:t>
            </a:r>
            <a:endParaRPr lang="en-US" altLang="ja-JP" sz="2800" dirty="0">
              <a:solidFill>
                <a:srgbClr val="0070C0"/>
              </a:solidFill>
            </a:endParaRPr>
          </a:p>
        </p:txBody>
      </p:sp>
      <p:sp>
        <p:nvSpPr>
          <p:cNvPr id="30" name="正方形/長方形 29"/>
          <p:cNvSpPr/>
          <p:nvPr/>
        </p:nvSpPr>
        <p:spPr>
          <a:xfrm>
            <a:off x="5063767" y="4255525"/>
            <a:ext cx="2679934" cy="523220"/>
          </a:xfrm>
          <a:prstGeom prst="rect">
            <a:avLst/>
          </a:prstGeom>
          <a:ln w="28575">
            <a:solidFill>
              <a:srgbClr val="00B050"/>
            </a:solidFill>
          </a:ln>
        </p:spPr>
        <p:txBody>
          <a:bodyPr wrap="square" anchor="ctr">
            <a:spAutoFit/>
          </a:bodyPr>
          <a:lstStyle/>
          <a:p>
            <a:pPr algn="ctr">
              <a:lnSpc>
                <a:spcPct val="100000"/>
              </a:lnSpc>
            </a:pPr>
            <a:r>
              <a:rPr lang="en-US" altLang="ja-JP" sz="2800" dirty="0">
                <a:solidFill>
                  <a:srgbClr val="00B050"/>
                </a:solidFill>
                <a:latin typeface="Cambria" panose="02040503050406030204" pitchFamily="18" charset="0"/>
              </a:rPr>
              <a:t>Tree</a:t>
            </a:r>
            <a:r>
              <a:rPr lang="ja-JP" altLang="en-US" sz="2800" dirty="0">
                <a:solidFill>
                  <a:srgbClr val="00B050"/>
                </a:solidFill>
              </a:rPr>
              <a:t>（木）</a:t>
            </a:r>
            <a:endParaRPr lang="en-US" altLang="ja-JP" sz="2800" dirty="0">
              <a:solidFill>
                <a:srgbClr val="00B050"/>
              </a:solidFill>
            </a:endParaRPr>
          </a:p>
        </p:txBody>
      </p:sp>
      <p:sp>
        <p:nvSpPr>
          <p:cNvPr id="33" name="正方形/長方形 32"/>
          <p:cNvSpPr/>
          <p:nvPr/>
        </p:nvSpPr>
        <p:spPr>
          <a:xfrm>
            <a:off x="8610599" y="3365649"/>
            <a:ext cx="3098471" cy="954107"/>
          </a:xfrm>
          <a:prstGeom prst="rect">
            <a:avLst/>
          </a:prstGeom>
          <a:ln w="28575">
            <a:solidFill>
              <a:srgbClr val="E86ABE"/>
            </a:solidFill>
          </a:ln>
        </p:spPr>
        <p:txBody>
          <a:bodyPr wrap="square" anchor="ctr">
            <a:spAutoFit/>
          </a:bodyPr>
          <a:lstStyle/>
          <a:p>
            <a:pPr algn="ctr">
              <a:lnSpc>
                <a:spcPct val="100000"/>
              </a:lnSpc>
            </a:pPr>
            <a:r>
              <a:rPr lang="ja-JP" altLang="en-US" sz="2800" dirty="0">
                <a:solidFill>
                  <a:srgbClr val="B61C83"/>
                </a:solidFill>
              </a:rPr>
              <a:t>完全</a:t>
            </a:r>
            <a:r>
              <a:rPr lang="ja-JP" altLang="en-US" sz="2800" dirty="0" smtClean="0">
                <a:solidFill>
                  <a:srgbClr val="B61C83"/>
                </a:solidFill>
              </a:rPr>
              <a:t>グラフ</a:t>
            </a:r>
            <a:endParaRPr lang="en-US" altLang="ja-JP" sz="2800" dirty="0" smtClean="0">
              <a:solidFill>
                <a:srgbClr val="B61C83"/>
              </a:solidFill>
            </a:endParaRPr>
          </a:p>
          <a:p>
            <a:pPr algn="ctr">
              <a:lnSpc>
                <a:spcPct val="100000"/>
              </a:lnSpc>
            </a:pPr>
            <a:r>
              <a:rPr lang="ja-JP" altLang="en-US" sz="2800" dirty="0" smtClean="0">
                <a:solidFill>
                  <a:srgbClr val="B61C83"/>
                </a:solidFill>
              </a:rPr>
              <a:t>（一般のグラフ）</a:t>
            </a:r>
            <a:endParaRPr lang="en-US" altLang="ja-JP" sz="2800" dirty="0">
              <a:solidFill>
                <a:srgbClr val="B61C83"/>
              </a:solidFill>
            </a:endParaRPr>
          </a:p>
        </p:txBody>
      </p:sp>
    </p:spTree>
    <p:extLst>
      <p:ext uri="{BB962C8B-B14F-4D97-AF65-F5344CB8AC3E}">
        <p14:creationId xmlns:p14="http://schemas.microsoft.com/office/powerpoint/2010/main" val="2802048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nSpc>
                <a:spcPct val="100000"/>
              </a:lnSpc>
            </a:pPr>
            <a:r>
              <a:rPr lang="ja-JP" altLang="en-US" dirty="0" smtClean="0"/>
              <a:t>先行</a:t>
            </a:r>
            <a:r>
              <a:rPr lang="ja-JP" altLang="en-US" dirty="0"/>
              <a:t>研究</a:t>
            </a:r>
            <a:r>
              <a:rPr lang="en-US" altLang="ja-JP" sz="3600" dirty="0"/>
              <a:t>[1]</a:t>
            </a:r>
            <a:endParaRPr lang="en-US" altLang="ja-JP" dirty="0"/>
          </a:p>
        </p:txBody>
      </p:sp>
      <p:sp>
        <p:nvSpPr>
          <p:cNvPr id="119" name="テキスト ボックス 118"/>
          <p:cNvSpPr txBox="1"/>
          <p:nvPr/>
        </p:nvSpPr>
        <p:spPr>
          <a:xfrm>
            <a:off x="296985" y="6105540"/>
            <a:ext cx="11660554" cy="646331"/>
          </a:xfrm>
          <a:prstGeom prst="rect">
            <a:avLst/>
          </a:prstGeom>
          <a:noFill/>
        </p:spPr>
        <p:txBody>
          <a:bodyPr wrap="square" rtlCol="0">
            <a:spAutoFit/>
          </a:bodyPr>
          <a:lstStyle/>
          <a:p>
            <a:r>
              <a:rPr lang="en-US" altLang="ja-JP" dirty="0"/>
              <a:t>[1] : S. </a:t>
            </a:r>
            <a:r>
              <a:rPr lang="en-US" altLang="ja-JP" dirty="0" err="1"/>
              <a:t>Coene</a:t>
            </a:r>
            <a:r>
              <a:rPr lang="en-US" altLang="ja-JP" dirty="0"/>
              <a:t>, F.C.R. </a:t>
            </a:r>
            <a:r>
              <a:rPr lang="en-US" altLang="ja-JP" dirty="0" err="1"/>
              <a:t>Spieksma</a:t>
            </a:r>
            <a:r>
              <a:rPr lang="en-US" altLang="ja-JP" dirty="0"/>
              <a:t>, and G.J. </a:t>
            </a:r>
            <a:r>
              <a:rPr lang="en-US" altLang="ja-JP" dirty="0" err="1"/>
              <a:t>Woeginger</a:t>
            </a:r>
            <a:r>
              <a:rPr lang="en-US" altLang="ja-JP" dirty="0"/>
              <a:t>. (2011). Charlemagne's challenge: the periodic latency problem. </a:t>
            </a:r>
            <a:r>
              <a:rPr lang="en-US" altLang="ja-JP" i="1" dirty="0"/>
              <a:t>Operations Research, </a:t>
            </a:r>
            <a:r>
              <a:rPr lang="en-US" altLang="ja-JP" dirty="0"/>
              <a:t>59(3), pp. 674–683.</a:t>
            </a:r>
          </a:p>
        </p:txBody>
      </p:sp>
      <p:sp>
        <p:nvSpPr>
          <p:cNvPr id="135" name="スライド番号プレースホルダー 134"/>
          <p:cNvSpPr>
            <a:spLocks noGrp="1"/>
          </p:cNvSpPr>
          <p:nvPr>
            <p:ph type="sldNum" sz="quarter" idx="12"/>
          </p:nvPr>
        </p:nvSpPr>
        <p:spPr/>
        <p:txBody>
          <a:bodyPr/>
          <a:lstStyle/>
          <a:p>
            <a:fld id="{EB786E8D-24E2-4B75-B89E-130193A274AD}" type="slidenum">
              <a:rPr kumimoji="1" lang="ja-JP" altLang="en-US" smtClean="0"/>
              <a:t>12</a:t>
            </a:fld>
            <a:endParaRPr kumimoji="1" lang="ja-JP" altLang="en-US"/>
          </a:p>
        </p:txBody>
      </p:sp>
      <p:cxnSp>
        <p:nvCxnSpPr>
          <p:cNvPr id="12" name="直線矢印コネクタ 11"/>
          <p:cNvCxnSpPr>
            <a:stCxn id="67" idx="3"/>
            <a:endCxn id="66" idx="1"/>
          </p:cNvCxnSpPr>
          <p:nvPr/>
        </p:nvCxnSpPr>
        <p:spPr>
          <a:xfrm>
            <a:off x="4284945" y="3168269"/>
            <a:ext cx="778822" cy="0"/>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7" idx="3"/>
            <a:endCxn id="68" idx="1"/>
          </p:cNvCxnSpPr>
          <p:nvPr/>
        </p:nvCxnSpPr>
        <p:spPr>
          <a:xfrm flipV="1">
            <a:off x="4280968" y="4517135"/>
            <a:ext cx="782799" cy="4475"/>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66" idx="3"/>
            <a:endCxn id="70" idx="1"/>
          </p:cNvCxnSpPr>
          <p:nvPr/>
        </p:nvCxnSpPr>
        <p:spPr>
          <a:xfrm>
            <a:off x="7743701" y="3168269"/>
            <a:ext cx="866899" cy="674433"/>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68" idx="3"/>
            <a:endCxn id="70" idx="1"/>
          </p:cNvCxnSpPr>
          <p:nvPr/>
        </p:nvCxnSpPr>
        <p:spPr>
          <a:xfrm flipV="1">
            <a:off x="7743701" y="3842702"/>
            <a:ext cx="866899" cy="674433"/>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67" idx="3"/>
            <a:endCxn id="68" idx="1"/>
          </p:cNvCxnSpPr>
          <p:nvPr/>
        </p:nvCxnSpPr>
        <p:spPr>
          <a:xfrm>
            <a:off x="4284945" y="3168269"/>
            <a:ext cx="778822" cy="1348866"/>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838200" y="1779026"/>
            <a:ext cx="10847119" cy="523220"/>
          </a:xfrm>
          <a:prstGeom prst="rect">
            <a:avLst/>
          </a:prstGeom>
        </p:spPr>
        <p:txBody>
          <a:bodyPr wrap="square">
            <a:spAutoFit/>
          </a:bodyPr>
          <a:lstStyle/>
          <a:p>
            <a:r>
              <a:rPr lang="ja-JP" altLang="en-US" sz="2800" dirty="0"/>
              <a:t>巡査</a:t>
            </a:r>
            <a:r>
              <a:rPr lang="ja-JP" altLang="en-US" sz="2800" dirty="0" smtClean="0"/>
              <a:t>が</a:t>
            </a:r>
            <a:r>
              <a:rPr lang="ja-JP" altLang="en-US" sz="2800" dirty="0"/>
              <a:t>複</a:t>
            </a:r>
            <a:r>
              <a:rPr lang="ja-JP" altLang="en-US" sz="2800" dirty="0" smtClean="0"/>
              <a:t>数</a:t>
            </a:r>
            <a:r>
              <a:rPr lang="ja-JP" altLang="en-US" sz="2800" dirty="0"/>
              <a:t>人</a:t>
            </a:r>
            <a:r>
              <a:rPr lang="ja-JP" altLang="en-US" sz="2800" dirty="0" smtClean="0"/>
              <a:t>の場合（</a:t>
            </a:r>
            <a:r>
              <a:rPr lang="en-US" altLang="ja-JP" sz="2800" dirty="0" smtClean="0">
                <a:solidFill>
                  <a:srgbClr val="FF0000"/>
                </a:solidFill>
              </a:rPr>
              <a:t>※</a:t>
            </a:r>
            <a:r>
              <a:rPr lang="ja-JP" altLang="en-US" sz="2800" dirty="0">
                <a:solidFill>
                  <a:srgbClr val="FF0000"/>
                </a:solidFill>
              </a:rPr>
              <a:t>警備は協力</a:t>
            </a:r>
            <a:r>
              <a:rPr lang="ja-JP" altLang="en-US" sz="2800" dirty="0" smtClean="0">
                <a:solidFill>
                  <a:srgbClr val="FF0000"/>
                </a:solidFill>
              </a:rPr>
              <a:t>して行わない問題設定</a:t>
            </a:r>
            <a:r>
              <a:rPr lang="ja-JP" altLang="en-US" sz="2800" dirty="0" smtClean="0"/>
              <a:t>）</a:t>
            </a:r>
            <a:endParaRPr lang="ja-JP" altLang="en-US" sz="2800" dirty="0"/>
          </a:p>
        </p:txBody>
      </p:sp>
      <p:sp>
        <p:nvSpPr>
          <p:cNvPr id="5" name="テキスト ボックス 4"/>
          <p:cNvSpPr txBox="1"/>
          <p:nvPr/>
        </p:nvSpPr>
        <p:spPr>
          <a:xfrm>
            <a:off x="2910677" y="3429879"/>
            <a:ext cx="388248" cy="523220"/>
          </a:xfrm>
          <a:prstGeom prst="rect">
            <a:avLst/>
          </a:prstGeom>
          <a:noFill/>
          <a:ln w="28575">
            <a:noFill/>
          </a:ln>
        </p:spPr>
        <p:txBody>
          <a:bodyPr wrap="none" rtlCol="0">
            <a:spAutoFit/>
          </a:bodyPr>
          <a:lstStyle/>
          <a:p>
            <a:r>
              <a:rPr kumimoji="1" lang="en-US" altLang="ja-JP" sz="2800" dirty="0" smtClean="0">
                <a:solidFill>
                  <a:srgbClr val="0070C0"/>
                </a:solidFill>
                <a:latin typeface="Cambria Math" panose="02040503050406030204" pitchFamily="18" charset="0"/>
              </a:rPr>
              <a:t>P</a:t>
            </a:r>
            <a:endParaRPr kumimoji="1" lang="ja-JP" altLang="en-US" sz="2800" dirty="0" smtClean="0">
              <a:solidFill>
                <a:srgbClr val="0070C0"/>
              </a:solidFill>
              <a:latin typeface="Cambria Math" panose="02040503050406030204" pitchFamily="18" charset="0"/>
            </a:endParaRPr>
          </a:p>
        </p:txBody>
      </p:sp>
      <p:sp>
        <p:nvSpPr>
          <p:cNvPr id="19" name="テキスト ボックス 18"/>
          <p:cNvSpPr txBox="1"/>
          <p:nvPr/>
        </p:nvSpPr>
        <p:spPr>
          <a:xfrm>
            <a:off x="6209610" y="3430714"/>
            <a:ext cx="388248" cy="523220"/>
          </a:xfrm>
          <a:prstGeom prst="rect">
            <a:avLst/>
          </a:prstGeom>
          <a:noFill/>
          <a:ln w="28575">
            <a:noFill/>
          </a:ln>
        </p:spPr>
        <p:txBody>
          <a:bodyPr wrap="none" rtlCol="0">
            <a:spAutoFit/>
          </a:bodyPr>
          <a:lstStyle/>
          <a:p>
            <a:r>
              <a:rPr kumimoji="1" lang="en-US" altLang="ja-JP" sz="2800" dirty="0" smtClean="0">
                <a:solidFill>
                  <a:srgbClr val="0070C0"/>
                </a:solidFill>
                <a:latin typeface="Cambria Math" panose="02040503050406030204" pitchFamily="18" charset="0"/>
              </a:rPr>
              <a:t>P</a:t>
            </a:r>
            <a:endParaRPr kumimoji="1" lang="ja-JP" altLang="en-US" sz="2800" dirty="0" smtClean="0">
              <a:solidFill>
                <a:srgbClr val="0070C0"/>
              </a:solidFill>
              <a:latin typeface="Cambria Math" panose="02040503050406030204" pitchFamily="18" charset="0"/>
            </a:endParaRPr>
          </a:p>
        </p:txBody>
      </p:sp>
      <p:sp>
        <p:nvSpPr>
          <p:cNvPr id="22" name="テキスト ボックス 21"/>
          <p:cNvSpPr txBox="1"/>
          <p:nvPr/>
        </p:nvSpPr>
        <p:spPr>
          <a:xfrm>
            <a:off x="2425798" y="4788118"/>
            <a:ext cx="1350050" cy="523220"/>
          </a:xfrm>
          <a:prstGeom prst="rect">
            <a:avLst/>
          </a:prstGeom>
          <a:noFill/>
          <a:ln w="28575">
            <a:noFill/>
          </a:ln>
        </p:spPr>
        <p:txBody>
          <a:bodyPr wrap="none" rtlCol="0">
            <a:spAutoFit/>
          </a:bodyPr>
          <a:lstStyle/>
          <a:p>
            <a:pPr algn="ctr"/>
            <a:r>
              <a:rPr lang="en-US" altLang="ja-JP" sz="2800" dirty="0">
                <a:solidFill>
                  <a:srgbClr val="0070C0"/>
                </a:solidFill>
                <a:latin typeface="Cambria Math" panose="02040503050406030204" pitchFamily="18" charset="0"/>
              </a:rPr>
              <a:t>NP</a:t>
            </a:r>
            <a:r>
              <a:rPr lang="ja-JP" altLang="en-US" sz="2800" dirty="0">
                <a:solidFill>
                  <a:srgbClr val="0070C0"/>
                </a:solidFill>
              </a:rPr>
              <a:t>困難</a:t>
            </a:r>
          </a:p>
        </p:txBody>
      </p:sp>
      <p:sp>
        <p:nvSpPr>
          <p:cNvPr id="24" name="テキスト ボックス 23"/>
          <p:cNvSpPr txBox="1"/>
          <p:nvPr/>
        </p:nvSpPr>
        <p:spPr>
          <a:xfrm>
            <a:off x="5728709" y="4775680"/>
            <a:ext cx="1350050" cy="523220"/>
          </a:xfrm>
          <a:prstGeom prst="rect">
            <a:avLst/>
          </a:prstGeom>
          <a:noFill/>
          <a:ln w="28575">
            <a:noFill/>
          </a:ln>
        </p:spPr>
        <p:txBody>
          <a:bodyPr wrap="none" rtlCol="0">
            <a:spAutoFit/>
          </a:bodyPr>
          <a:lstStyle/>
          <a:p>
            <a:pPr algn="ctr"/>
            <a:r>
              <a:rPr lang="en-US" altLang="ja-JP" sz="2800" dirty="0">
                <a:solidFill>
                  <a:srgbClr val="0070C0"/>
                </a:solidFill>
                <a:latin typeface="Cambria Math" panose="02040503050406030204" pitchFamily="18" charset="0"/>
              </a:rPr>
              <a:t>NP</a:t>
            </a:r>
            <a:r>
              <a:rPr lang="ja-JP" altLang="en-US" sz="2800" dirty="0">
                <a:solidFill>
                  <a:srgbClr val="0070C0"/>
                </a:solidFill>
              </a:rPr>
              <a:t>困難</a:t>
            </a:r>
          </a:p>
        </p:txBody>
      </p:sp>
      <p:sp>
        <p:nvSpPr>
          <p:cNvPr id="27" name="正方形/長方形 26"/>
          <p:cNvSpPr/>
          <p:nvPr/>
        </p:nvSpPr>
        <p:spPr>
          <a:xfrm>
            <a:off x="1920679" y="4260000"/>
            <a:ext cx="2360289" cy="523220"/>
          </a:xfrm>
          <a:prstGeom prst="rect">
            <a:avLst/>
          </a:prstGeom>
          <a:ln w="28575">
            <a:solidFill>
              <a:schemeClr val="accent4">
                <a:lumMod val="75000"/>
              </a:schemeClr>
            </a:solidFill>
          </a:ln>
        </p:spPr>
        <p:txBody>
          <a:bodyPr wrap="square" anchor="ctr">
            <a:spAutoFit/>
          </a:bodyPr>
          <a:lstStyle/>
          <a:p>
            <a:pPr algn="ctr">
              <a:lnSpc>
                <a:spcPct val="100000"/>
              </a:lnSpc>
            </a:pPr>
            <a:r>
              <a:rPr lang="en-US" altLang="ja-JP" sz="2800" dirty="0">
                <a:solidFill>
                  <a:schemeClr val="accent4">
                    <a:lumMod val="75000"/>
                  </a:schemeClr>
                </a:solidFill>
                <a:latin typeface="Cambria" panose="02040503050406030204" pitchFamily="18" charset="0"/>
              </a:rPr>
              <a:t>Star</a:t>
            </a:r>
            <a:r>
              <a:rPr lang="ja-JP" altLang="en-US" sz="2800" dirty="0">
                <a:solidFill>
                  <a:schemeClr val="accent4">
                    <a:lumMod val="75000"/>
                  </a:schemeClr>
                </a:solidFill>
              </a:rPr>
              <a:t>（星）</a:t>
            </a:r>
            <a:endParaRPr lang="en-US" altLang="ja-JP" sz="2800" dirty="0">
              <a:solidFill>
                <a:schemeClr val="accent4">
                  <a:lumMod val="75000"/>
                </a:schemeClr>
              </a:solidFill>
            </a:endParaRPr>
          </a:p>
        </p:txBody>
      </p:sp>
      <p:sp>
        <p:nvSpPr>
          <p:cNvPr id="28" name="正方形/長方形 27"/>
          <p:cNvSpPr/>
          <p:nvPr/>
        </p:nvSpPr>
        <p:spPr>
          <a:xfrm>
            <a:off x="5063767" y="2906659"/>
            <a:ext cx="2679934" cy="523220"/>
          </a:xfrm>
          <a:prstGeom prst="rect">
            <a:avLst/>
          </a:prstGeom>
          <a:ln w="28575">
            <a:solidFill>
              <a:schemeClr val="accent2"/>
            </a:solidFill>
          </a:ln>
        </p:spPr>
        <p:txBody>
          <a:bodyPr wrap="square" anchor="ctr">
            <a:spAutoFit/>
          </a:bodyPr>
          <a:lstStyle/>
          <a:p>
            <a:pPr algn="ctr"/>
            <a:r>
              <a:rPr lang="en-US" altLang="ja-JP" sz="2800" dirty="0">
                <a:solidFill>
                  <a:schemeClr val="accent2"/>
                </a:solidFill>
                <a:latin typeface="Cambria" panose="02040503050406030204" pitchFamily="18" charset="0"/>
              </a:rPr>
              <a:t>Circle</a:t>
            </a:r>
            <a:r>
              <a:rPr lang="ja-JP" altLang="en-US" sz="2800" dirty="0">
                <a:solidFill>
                  <a:schemeClr val="accent2"/>
                </a:solidFill>
              </a:rPr>
              <a:t>（閉路）</a:t>
            </a:r>
            <a:endParaRPr lang="en-US" altLang="ja-JP" sz="2800" dirty="0">
              <a:solidFill>
                <a:schemeClr val="accent2"/>
              </a:solidFill>
            </a:endParaRPr>
          </a:p>
        </p:txBody>
      </p:sp>
      <p:sp>
        <p:nvSpPr>
          <p:cNvPr id="30" name="正方形/長方形 29"/>
          <p:cNvSpPr/>
          <p:nvPr/>
        </p:nvSpPr>
        <p:spPr>
          <a:xfrm>
            <a:off x="1924656" y="2906659"/>
            <a:ext cx="2360289" cy="523220"/>
          </a:xfrm>
          <a:prstGeom prst="rect">
            <a:avLst/>
          </a:prstGeom>
          <a:ln w="19050">
            <a:solidFill>
              <a:schemeClr val="accent1"/>
            </a:solidFill>
          </a:ln>
        </p:spPr>
        <p:txBody>
          <a:bodyPr wrap="square" anchor="ctr">
            <a:spAutoFit/>
          </a:bodyPr>
          <a:lstStyle/>
          <a:p>
            <a:pPr algn="ctr">
              <a:lnSpc>
                <a:spcPct val="100000"/>
              </a:lnSpc>
            </a:pPr>
            <a:r>
              <a:rPr lang="en-US" altLang="ja-JP" sz="2800" dirty="0">
                <a:solidFill>
                  <a:srgbClr val="0070C0"/>
                </a:solidFill>
                <a:latin typeface="Cambria" panose="02040503050406030204" pitchFamily="18" charset="0"/>
              </a:rPr>
              <a:t>Line</a:t>
            </a:r>
            <a:r>
              <a:rPr lang="ja-JP" altLang="en-US" sz="2800" dirty="0">
                <a:solidFill>
                  <a:srgbClr val="0070C0"/>
                </a:solidFill>
              </a:rPr>
              <a:t>（線分）</a:t>
            </a:r>
            <a:endParaRPr lang="en-US" altLang="ja-JP" sz="2800" dirty="0">
              <a:solidFill>
                <a:srgbClr val="0070C0"/>
              </a:solidFill>
            </a:endParaRPr>
          </a:p>
        </p:txBody>
      </p:sp>
      <p:sp>
        <p:nvSpPr>
          <p:cNvPr id="32" name="正方形/長方形 31"/>
          <p:cNvSpPr/>
          <p:nvPr/>
        </p:nvSpPr>
        <p:spPr>
          <a:xfrm>
            <a:off x="5063767" y="4255525"/>
            <a:ext cx="2679934" cy="523220"/>
          </a:xfrm>
          <a:prstGeom prst="rect">
            <a:avLst/>
          </a:prstGeom>
          <a:ln w="28575">
            <a:solidFill>
              <a:srgbClr val="00B050"/>
            </a:solidFill>
          </a:ln>
        </p:spPr>
        <p:txBody>
          <a:bodyPr wrap="square" anchor="ctr">
            <a:spAutoFit/>
          </a:bodyPr>
          <a:lstStyle/>
          <a:p>
            <a:pPr algn="ctr">
              <a:lnSpc>
                <a:spcPct val="100000"/>
              </a:lnSpc>
            </a:pPr>
            <a:r>
              <a:rPr lang="en-US" altLang="ja-JP" sz="2800" dirty="0">
                <a:solidFill>
                  <a:srgbClr val="00B050"/>
                </a:solidFill>
                <a:latin typeface="Cambria" panose="02040503050406030204" pitchFamily="18" charset="0"/>
              </a:rPr>
              <a:t>Tree</a:t>
            </a:r>
            <a:r>
              <a:rPr lang="ja-JP" altLang="en-US" sz="2800" dirty="0">
                <a:solidFill>
                  <a:srgbClr val="00B050"/>
                </a:solidFill>
              </a:rPr>
              <a:t>（木）</a:t>
            </a:r>
            <a:endParaRPr lang="en-US" altLang="ja-JP" sz="2800" dirty="0">
              <a:solidFill>
                <a:srgbClr val="00B050"/>
              </a:solidFill>
            </a:endParaRPr>
          </a:p>
        </p:txBody>
      </p:sp>
      <p:sp>
        <p:nvSpPr>
          <p:cNvPr id="35" name="テキスト ボックス 34"/>
          <p:cNvSpPr txBox="1"/>
          <p:nvPr/>
        </p:nvSpPr>
        <p:spPr>
          <a:xfrm>
            <a:off x="9484810" y="4319756"/>
            <a:ext cx="1350050" cy="523220"/>
          </a:xfrm>
          <a:prstGeom prst="rect">
            <a:avLst/>
          </a:prstGeom>
          <a:noFill/>
          <a:ln w="28575">
            <a:noFill/>
          </a:ln>
        </p:spPr>
        <p:txBody>
          <a:bodyPr wrap="none" rtlCol="0">
            <a:spAutoFit/>
          </a:bodyPr>
          <a:lstStyle/>
          <a:p>
            <a:pPr algn="ctr"/>
            <a:r>
              <a:rPr lang="en-US" altLang="ja-JP" sz="2800" dirty="0">
                <a:solidFill>
                  <a:srgbClr val="0070C0"/>
                </a:solidFill>
                <a:latin typeface="Cambria Math" panose="02040503050406030204" pitchFamily="18" charset="0"/>
              </a:rPr>
              <a:t>NP</a:t>
            </a:r>
            <a:r>
              <a:rPr lang="ja-JP" altLang="en-US" sz="2800" dirty="0">
                <a:solidFill>
                  <a:srgbClr val="0070C0"/>
                </a:solidFill>
              </a:rPr>
              <a:t>困難</a:t>
            </a:r>
          </a:p>
        </p:txBody>
      </p:sp>
      <p:sp>
        <p:nvSpPr>
          <p:cNvPr id="36" name="正方形/長方形 35"/>
          <p:cNvSpPr/>
          <p:nvPr/>
        </p:nvSpPr>
        <p:spPr>
          <a:xfrm>
            <a:off x="8610599" y="3365649"/>
            <a:ext cx="3098471" cy="954107"/>
          </a:xfrm>
          <a:prstGeom prst="rect">
            <a:avLst/>
          </a:prstGeom>
          <a:ln w="28575">
            <a:solidFill>
              <a:srgbClr val="E86ABE"/>
            </a:solidFill>
          </a:ln>
        </p:spPr>
        <p:txBody>
          <a:bodyPr wrap="square" anchor="ctr">
            <a:spAutoFit/>
          </a:bodyPr>
          <a:lstStyle/>
          <a:p>
            <a:pPr algn="ctr">
              <a:lnSpc>
                <a:spcPct val="100000"/>
              </a:lnSpc>
            </a:pPr>
            <a:r>
              <a:rPr lang="ja-JP" altLang="en-US" sz="2800" dirty="0">
                <a:solidFill>
                  <a:srgbClr val="B61C83"/>
                </a:solidFill>
              </a:rPr>
              <a:t>完全</a:t>
            </a:r>
            <a:r>
              <a:rPr lang="ja-JP" altLang="en-US" sz="2800" dirty="0" smtClean="0">
                <a:solidFill>
                  <a:srgbClr val="B61C83"/>
                </a:solidFill>
              </a:rPr>
              <a:t>グラフ</a:t>
            </a:r>
            <a:endParaRPr lang="en-US" altLang="ja-JP" sz="2800" dirty="0" smtClean="0">
              <a:solidFill>
                <a:srgbClr val="B61C83"/>
              </a:solidFill>
            </a:endParaRPr>
          </a:p>
          <a:p>
            <a:pPr algn="ctr">
              <a:lnSpc>
                <a:spcPct val="100000"/>
              </a:lnSpc>
            </a:pPr>
            <a:r>
              <a:rPr lang="ja-JP" altLang="en-US" sz="2800" dirty="0" smtClean="0">
                <a:solidFill>
                  <a:srgbClr val="B61C83"/>
                </a:solidFill>
              </a:rPr>
              <a:t>（一般のグラフ）</a:t>
            </a:r>
            <a:endParaRPr lang="en-US" altLang="ja-JP" sz="2800" dirty="0">
              <a:solidFill>
                <a:srgbClr val="B61C83"/>
              </a:solidFill>
            </a:endParaRPr>
          </a:p>
        </p:txBody>
      </p:sp>
    </p:spTree>
    <p:extLst>
      <p:ext uri="{BB962C8B-B14F-4D97-AF65-F5344CB8AC3E}">
        <p14:creationId xmlns:p14="http://schemas.microsoft.com/office/powerpoint/2010/main" val="2884603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nSpc>
                <a:spcPct val="100000"/>
              </a:lnSpc>
            </a:pPr>
            <a:r>
              <a:rPr lang="ja-JP" altLang="en-US" dirty="0" smtClean="0"/>
              <a:t>本研究の目的</a:t>
            </a:r>
            <a:endParaRPr lang="en-US" altLang="ja-JP" dirty="0"/>
          </a:p>
        </p:txBody>
      </p:sp>
      <p:sp>
        <p:nvSpPr>
          <p:cNvPr id="135" name="スライド番号プレースホルダー 134"/>
          <p:cNvSpPr>
            <a:spLocks noGrp="1"/>
          </p:cNvSpPr>
          <p:nvPr>
            <p:ph type="sldNum" sz="quarter" idx="12"/>
          </p:nvPr>
        </p:nvSpPr>
        <p:spPr/>
        <p:txBody>
          <a:bodyPr/>
          <a:lstStyle/>
          <a:p>
            <a:fld id="{EB786E8D-24E2-4B75-B89E-130193A274AD}" type="slidenum">
              <a:rPr kumimoji="1" lang="ja-JP" altLang="en-US" smtClean="0"/>
              <a:t>13</a:t>
            </a:fld>
            <a:endParaRPr kumimoji="1" lang="ja-JP" altLang="en-US"/>
          </a:p>
        </p:txBody>
      </p:sp>
      <p:cxnSp>
        <p:nvCxnSpPr>
          <p:cNvPr id="12" name="直線矢印コネクタ 11"/>
          <p:cNvCxnSpPr>
            <a:stCxn id="67" idx="3"/>
            <a:endCxn id="66" idx="1"/>
          </p:cNvCxnSpPr>
          <p:nvPr/>
        </p:nvCxnSpPr>
        <p:spPr>
          <a:xfrm>
            <a:off x="5296258" y="3168269"/>
            <a:ext cx="778822" cy="0"/>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7" idx="3"/>
            <a:endCxn id="68" idx="1"/>
          </p:cNvCxnSpPr>
          <p:nvPr/>
        </p:nvCxnSpPr>
        <p:spPr>
          <a:xfrm flipV="1">
            <a:off x="5292281" y="4517135"/>
            <a:ext cx="782799" cy="4475"/>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66" idx="3"/>
            <a:endCxn id="70" idx="1"/>
          </p:cNvCxnSpPr>
          <p:nvPr/>
        </p:nvCxnSpPr>
        <p:spPr>
          <a:xfrm>
            <a:off x="8755014" y="3168269"/>
            <a:ext cx="866899" cy="674433"/>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68" idx="3"/>
            <a:endCxn id="70" idx="1"/>
          </p:cNvCxnSpPr>
          <p:nvPr/>
        </p:nvCxnSpPr>
        <p:spPr>
          <a:xfrm flipV="1">
            <a:off x="8755014" y="3842702"/>
            <a:ext cx="866899" cy="674433"/>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67" idx="3"/>
            <a:endCxn id="68" idx="1"/>
          </p:cNvCxnSpPr>
          <p:nvPr/>
        </p:nvCxnSpPr>
        <p:spPr>
          <a:xfrm>
            <a:off x="5296258" y="3168269"/>
            <a:ext cx="778822" cy="1348866"/>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838200" y="1779026"/>
            <a:ext cx="10847119" cy="523220"/>
          </a:xfrm>
          <a:prstGeom prst="rect">
            <a:avLst/>
          </a:prstGeom>
        </p:spPr>
        <p:txBody>
          <a:bodyPr wrap="square">
            <a:spAutoFit/>
          </a:bodyPr>
          <a:lstStyle/>
          <a:p>
            <a:r>
              <a:rPr lang="ja-JP" altLang="en-US" sz="2800" dirty="0"/>
              <a:t>巡査</a:t>
            </a:r>
            <a:r>
              <a:rPr lang="ja-JP" altLang="en-US" sz="2800" dirty="0" smtClean="0"/>
              <a:t>が</a:t>
            </a:r>
            <a:r>
              <a:rPr lang="ja-JP" altLang="en-US" sz="2800" dirty="0"/>
              <a:t>複</a:t>
            </a:r>
            <a:r>
              <a:rPr lang="ja-JP" altLang="en-US" sz="2800" dirty="0" smtClean="0"/>
              <a:t>数</a:t>
            </a:r>
            <a:r>
              <a:rPr lang="ja-JP" altLang="en-US" sz="2800" dirty="0"/>
              <a:t>人</a:t>
            </a:r>
            <a:r>
              <a:rPr lang="ja-JP" altLang="en-US" sz="2800" dirty="0" smtClean="0"/>
              <a:t>の場合（</a:t>
            </a:r>
            <a:r>
              <a:rPr lang="ja-JP" altLang="en-US" sz="2800" b="1" dirty="0">
                <a:solidFill>
                  <a:srgbClr val="FF0000"/>
                </a:solidFill>
              </a:rPr>
              <a:t>複数の</a:t>
            </a:r>
            <a:r>
              <a:rPr lang="ja-JP" altLang="en-US" sz="2800" b="1" dirty="0" smtClean="0">
                <a:solidFill>
                  <a:srgbClr val="FF0000"/>
                </a:solidFill>
              </a:rPr>
              <a:t>巡査の協力を許す場合</a:t>
            </a:r>
            <a:r>
              <a:rPr lang="ja-JP" altLang="en-US" sz="2800" dirty="0" smtClean="0"/>
              <a:t>）</a:t>
            </a:r>
            <a:endParaRPr lang="ja-JP" altLang="en-US" sz="2800" dirty="0"/>
          </a:p>
        </p:txBody>
      </p:sp>
      <p:sp>
        <p:nvSpPr>
          <p:cNvPr id="5" name="テキスト ボックス 4"/>
          <p:cNvSpPr txBox="1"/>
          <p:nvPr/>
        </p:nvSpPr>
        <p:spPr>
          <a:xfrm>
            <a:off x="3918955" y="3336159"/>
            <a:ext cx="380232" cy="646331"/>
          </a:xfrm>
          <a:prstGeom prst="rect">
            <a:avLst/>
          </a:prstGeom>
          <a:noFill/>
          <a:ln w="28575">
            <a:noFill/>
          </a:ln>
        </p:spPr>
        <p:txBody>
          <a:bodyPr wrap="none" rtlCol="0">
            <a:spAutoFit/>
          </a:bodyPr>
          <a:lstStyle/>
          <a:p>
            <a:r>
              <a:rPr kumimoji="1" lang="en-US" altLang="ja-JP" sz="3600" dirty="0" smtClean="0">
                <a:solidFill>
                  <a:srgbClr val="FF0000"/>
                </a:solidFill>
                <a:latin typeface="Cambria Math" panose="02040503050406030204" pitchFamily="18" charset="0"/>
              </a:rPr>
              <a:t>?</a:t>
            </a:r>
            <a:endParaRPr kumimoji="1" lang="ja-JP" altLang="en-US" sz="3600" dirty="0" smtClean="0">
              <a:solidFill>
                <a:srgbClr val="FF0000"/>
              </a:solidFill>
              <a:latin typeface="Cambria Math" panose="02040503050406030204" pitchFamily="18" charset="0"/>
            </a:endParaRPr>
          </a:p>
        </p:txBody>
      </p:sp>
      <p:sp>
        <p:nvSpPr>
          <p:cNvPr id="19" name="テキスト ボックス 18"/>
          <p:cNvSpPr txBox="1"/>
          <p:nvPr/>
        </p:nvSpPr>
        <p:spPr>
          <a:xfrm>
            <a:off x="7222465" y="3336159"/>
            <a:ext cx="380232" cy="646331"/>
          </a:xfrm>
          <a:prstGeom prst="rect">
            <a:avLst/>
          </a:prstGeom>
          <a:noFill/>
          <a:ln w="28575">
            <a:noFill/>
          </a:ln>
        </p:spPr>
        <p:txBody>
          <a:bodyPr wrap="none" rtlCol="0">
            <a:spAutoFit/>
          </a:bodyPr>
          <a:lstStyle/>
          <a:p>
            <a:r>
              <a:rPr kumimoji="1" lang="en-US" altLang="ja-JP" sz="3600" dirty="0" smtClean="0">
                <a:solidFill>
                  <a:srgbClr val="FF0000"/>
                </a:solidFill>
                <a:latin typeface="Cambria Math" panose="02040503050406030204" pitchFamily="18" charset="0"/>
              </a:rPr>
              <a:t>?</a:t>
            </a:r>
            <a:endParaRPr kumimoji="1" lang="ja-JP" altLang="en-US" sz="3600" dirty="0" smtClean="0">
              <a:solidFill>
                <a:srgbClr val="FF0000"/>
              </a:solidFill>
              <a:latin typeface="Cambria Math" panose="02040503050406030204" pitchFamily="18" charset="0"/>
            </a:endParaRPr>
          </a:p>
        </p:txBody>
      </p:sp>
      <p:sp>
        <p:nvSpPr>
          <p:cNvPr id="22" name="テキスト ボックス 21"/>
          <p:cNvSpPr txBox="1"/>
          <p:nvPr/>
        </p:nvSpPr>
        <p:spPr>
          <a:xfrm>
            <a:off x="3437111" y="4788118"/>
            <a:ext cx="1350050" cy="523220"/>
          </a:xfrm>
          <a:prstGeom prst="rect">
            <a:avLst/>
          </a:prstGeom>
          <a:noFill/>
          <a:ln w="28575">
            <a:noFill/>
          </a:ln>
        </p:spPr>
        <p:txBody>
          <a:bodyPr wrap="none" rtlCol="0">
            <a:spAutoFit/>
          </a:bodyPr>
          <a:lstStyle/>
          <a:p>
            <a:pPr algn="ctr"/>
            <a:r>
              <a:rPr lang="en-US" altLang="ja-JP" sz="2800" dirty="0">
                <a:solidFill>
                  <a:srgbClr val="0070C0"/>
                </a:solidFill>
                <a:latin typeface="Cambria Math" panose="02040503050406030204" pitchFamily="18" charset="0"/>
              </a:rPr>
              <a:t>NP</a:t>
            </a:r>
            <a:r>
              <a:rPr lang="ja-JP" altLang="en-US" sz="2800" dirty="0">
                <a:solidFill>
                  <a:srgbClr val="0070C0"/>
                </a:solidFill>
              </a:rPr>
              <a:t>困難</a:t>
            </a:r>
          </a:p>
        </p:txBody>
      </p:sp>
      <p:sp>
        <p:nvSpPr>
          <p:cNvPr id="24" name="テキスト ボックス 23"/>
          <p:cNvSpPr txBox="1"/>
          <p:nvPr/>
        </p:nvSpPr>
        <p:spPr>
          <a:xfrm>
            <a:off x="6740022" y="4775680"/>
            <a:ext cx="1350050" cy="523220"/>
          </a:xfrm>
          <a:prstGeom prst="rect">
            <a:avLst/>
          </a:prstGeom>
          <a:noFill/>
          <a:ln w="28575">
            <a:noFill/>
          </a:ln>
        </p:spPr>
        <p:txBody>
          <a:bodyPr wrap="none" rtlCol="0">
            <a:spAutoFit/>
          </a:bodyPr>
          <a:lstStyle/>
          <a:p>
            <a:pPr algn="ctr"/>
            <a:r>
              <a:rPr lang="en-US" altLang="ja-JP" sz="2800" dirty="0">
                <a:solidFill>
                  <a:srgbClr val="0070C0"/>
                </a:solidFill>
                <a:latin typeface="Cambria Math" panose="02040503050406030204" pitchFamily="18" charset="0"/>
              </a:rPr>
              <a:t>NP</a:t>
            </a:r>
            <a:r>
              <a:rPr lang="ja-JP" altLang="en-US" sz="2800" dirty="0">
                <a:solidFill>
                  <a:srgbClr val="0070C0"/>
                </a:solidFill>
              </a:rPr>
              <a:t>困難</a:t>
            </a:r>
          </a:p>
        </p:txBody>
      </p:sp>
      <p:sp>
        <p:nvSpPr>
          <p:cNvPr id="25" name="テキスト ボックス 24"/>
          <p:cNvSpPr txBox="1"/>
          <p:nvPr/>
        </p:nvSpPr>
        <p:spPr>
          <a:xfrm>
            <a:off x="9978591" y="4104739"/>
            <a:ext cx="1350050" cy="523220"/>
          </a:xfrm>
          <a:prstGeom prst="rect">
            <a:avLst/>
          </a:prstGeom>
          <a:noFill/>
          <a:ln w="28575">
            <a:noFill/>
          </a:ln>
        </p:spPr>
        <p:txBody>
          <a:bodyPr wrap="none" rtlCol="0">
            <a:spAutoFit/>
          </a:bodyPr>
          <a:lstStyle/>
          <a:p>
            <a:pPr algn="ctr"/>
            <a:r>
              <a:rPr lang="en-US" altLang="ja-JP" sz="2800" dirty="0">
                <a:solidFill>
                  <a:srgbClr val="0070C0"/>
                </a:solidFill>
                <a:latin typeface="Cambria Math" panose="02040503050406030204" pitchFamily="18" charset="0"/>
              </a:rPr>
              <a:t>NP</a:t>
            </a:r>
            <a:r>
              <a:rPr lang="ja-JP" altLang="en-US" sz="2800" dirty="0">
                <a:solidFill>
                  <a:srgbClr val="0070C0"/>
                </a:solidFill>
              </a:rPr>
              <a:t>困難</a:t>
            </a:r>
          </a:p>
        </p:txBody>
      </p:sp>
      <p:sp>
        <p:nvSpPr>
          <p:cNvPr id="21" name="正方形/長方形 20"/>
          <p:cNvSpPr/>
          <p:nvPr/>
        </p:nvSpPr>
        <p:spPr>
          <a:xfrm>
            <a:off x="975154" y="4260000"/>
            <a:ext cx="1129428" cy="523220"/>
          </a:xfrm>
          <a:prstGeom prst="rect">
            <a:avLst/>
          </a:prstGeom>
          <a:ln w="28575">
            <a:solidFill>
              <a:srgbClr val="FF0000"/>
            </a:solidFill>
          </a:ln>
        </p:spPr>
        <p:txBody>
          <a:bodyPr wrap="square" anchor="ctr">
            <a:spAutoFit/>
          </a:bodyPr>
          <a:lstStyle/>
          <a:p>
            <a:pPr algn="ctr">
              <a:lnSpc>
                <a:spcPct val="100000"/>
              </a:lnSpc>
            </a:pPr>
            <a:r>
              <a:rPr lang="en-US" altLang="ja-JP" sz="2800" dirty="0" smtClean="0">
                <a:solidFill>
                  <a:srgbClr val="FF0000"/>
                </a:solidFill>
                <a:latin typeface="Cambria" panose="02040503050406030204" pitchFamily="18" charset="0"/>
              </a:rPr>
              <a:t>Comp</a:t>
            </a:r>
            <a:endParaRPr lang="en-US" altLang="ja-JP" sz="2800" dirty="0">
              <a:solidFill>
                <a:srgbClr val="FF0000"/>
              </a:solidFill>
              <a:latin typeface="Cambria" panose="02040503050406030204" pitchFamily="18" charset="0"/>
            </a:endParaRPr>
          </a:p>
        </p:txBody>
      </p:sp>
      <p:cxnSp>
        <p:nvCxnSpPr>
          <p:cNvPr id="26" name="直線矢印コネクタ 25"/>
          <p:cNvCxnSpPr>
            <a:stCxn id="21" idx="3"/>
          </p:cNvCxnSpPr>
          <p:nvPr/>
        </p:nvCxnSpPr>
        <p:spPr>
          <a:xfrm>
            <a:off x="2104582" y="4521610"/>
            <a:ext cx="827410" cy="1"/>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フリーフォーム 10"/>
          <p:cNvSpPr/>
          <p:nvPr/>
        </p:nvSpPr>
        <p:spPr>
          <a:xfrm>
            <a:off x="1745673" y="3146961"/>
            <a:ext cx="2162557" cy="534390"/>
          </a:xfrm>
          <a:custGeom>
            <a:avLst/>
            <a:gdLst>
              <a:gd name="connsiteX0" fmla="*/ 0 w 2162557"/>
              <a:gd name="connsiteY0" fmla="*/ 0 h 534390"/>
              <a:gd name="connsiteX1" fmla="*/ 2161309 w 2162557"/>
              <a:gd name="connsiteY1" fmla="*/ 534390 h 534390"/>
            </a:gdLst>
            <a:ahLst/>
            <a:cxnLst>
              <a:cxn ang="0">
                <a:pos x="connsiteX0" y="connsiteY0"/>
              </a:cxn>
              <a:cxn ang="0">
                <a:pos x="connsiteX1" y="connsiteY1"/>
              </a:cxn>
            </a:cxnLst>
            <a:rect l="l" t="t" r="r" b="b"/>
            <a:pathLst>
              <a:path w="2162557" h="534390">
                <a:moveTo>
                  <a:pt x="0" y="0"/>
                </a:moveTo>
                <a:cubicBezTo>
                  <a:pt x="1102426" y="173182"/>
                  <a:pt x="2204852" y="346364"/>
                  <a:pt x="2161309" y="53439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フリーフォーム 13"/>
          <p:cNvSpPr/>
          <p:nvPr/>
        </p:nvSpPr>
        <p:spPr>
          <a:xfrm>
            <a:off x="1353787" y="3123210"/>
            <a:ext cx="106878" cy="653143"/>
          </a:xfrm>
          <a:custGeom>
            <a:avLst/>
            <a:gdLst>
              <a:gd name="connsiteX0" fmla="*/ 0 w 106878"/>
              <a:gd name="connsiteY0" fmla="*/ 0 h 653143"/>
              <a:gd name="connsiteX1" fmla="*/ 106878 w 106878"/>
              <a:gd name="connsiteY1" fmla="*/ 653143 h 653143"/>
            </a:gdLst>
            <a:ahLst/>
            <a:cxnLst>
              <a:cxn ang="0">
                <a:pos x="connsiteX0" y="connsiteY0"/>
              </a:cxn>
              <a:cxn ang="0">
                <a:pos x="connsiteX1" y="connsiteY1"/>
              </a:cxn>
            </a:cxnLst>
            <a:rect l="l" t="t" r="r" b="b"/>
            <a:pathLst>
              <a:path w="106878" h="653143">
                <a:moveTo>
                  <a:pt x="0" y="0"/>
                </a:moveTo>
                <a:cubicBezTo>
                  <a:pt x="38595" y="232558"/>
                  <a:pt x="77190" y="465117"/>
                  <a:pt x="106878" y="653143"/>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2928015" y="4249200"/>
            <a:ext cx="2360289" cy="523220"/>
          </a:xfrm>
          <a:prstGeom prst="rect">
            <a:avLst/>
          </a:prstGeom>
          <a:ln w="28575">
            <a:solidFill>
              <a:schemeClr val="accent4">
                <a:lumMod val="75000"/>
              </a:schemeClr>
            </a:solidFill>
          </a:ln>
        </p:spPr>
        <p:txBody>
          <a:bodyPr wrap="square" anchor="ctr">
            <a:spAutoFit/>
          </a:bodyPr>
          <a:lstStyle/>
          <a:p>
            <a:pPr algn="ctr">
              <a:lnSpc>
                <a:spcPct val="100000"/>
              </a:lnSpc>
            </a:pPr>
            <a:r>
              <a:rPr lang="en-US" altLang="ja-JP" sz="2800" dirty="0">
                <a:solidFill>
                  <a:schemeClr val="accent4">
                    <a:lumMod val="75000"/>
                  </a:schemeClr>
                </a:solidFill>
                <a:latin typeface="Cambria" panose="02040503050406030204" pitchFamily="18" charset="0"/>
              </a:rPr>
              <a:t>Star</a:t>
            </a:r>
            <a:r>
              <a:rPr lang="ja-JP" altLang="en-US" sz="2800" dirty="0">
                <a:solidFill>
                  <a:schemeClr val="accent4">
                    <a:lumMod val="75000"/>
                  </a:schemeClr>
                </a:solidFill>
              </a:rPr>
              <a:t>（星）</a:t>
            </a:r>
            <a:endParaRPr lang="en-US" altLang="ja-JP" sz="2800" dirty="0">
              <a:solidFill>
                <a:schemeClr val="accent4">
                  <a:lumMod val="75000"/>
                </a:schemeClr>
              </a:solidFill>
            </a:endParaRPr>
          </a:p>
        </p:txBody>
      </p:sp>
      <p:sp>
        <p:nvSpPr>
          <p:cNvPr id="42" name="正方形/長方形 41"/>
          <p:cNvSpPr/>
          <p:nvPr/>
        </p:nvSpPr>
        <p:spPr>
          <a:xfrm>
            <a:off x="6071103" y="2895859"/>
            <a:ext cx="2679934" cy="523220"/>
          </a:xfrm>
          <a:prstGeom prst="rect">
            <a:avLst/>
          </a:prstGeom>
          <a:ln w="28575">
            <a:solidFill>
              <a:schemeClr val="accent2"/>
            </a:solidFill>
          </a:ln>
        </p:spPr>
        <p:txBody>
          <a:bodyPr wrap="square" anchor="ctr">
            <a:spAutoFit/>
          </a:bodyPr>
          <a:lstStyle/>
          <a:p>
            <a:pPr algn="ctr"/>
            <a:r>
              <a:rPr lang="en-US" altLang="ja-JP" sz="2800" dirty="0">
                <a:solidFill>
                  <a:schemeClr val="accent2"/>
                </a:solidFill>
                <a:latin typeface="Cambria" panose="02040503050406030204" pitchFamily="18" charset="0"/>
              </a:rPr>
              <a:t>Circle</a:t>
            </a:r>
            <a:r>
              <a:rPr lang="ja-JP" altLang="en-US" sz="2800" dirty="0">
                <a:solidFill>
                  <a:schemeClr val="accent2"/>
                </a:solidFill>
              </a:rPr>
              <a:t>（閉路）</a:t>
            </a:r>
            <a:endParaRPr lang="en-US" altLang="ja-JP" sz="2800" dirty="0">
              <a:solidFill>
                <a:schemeClr val="accent2"/>
              </a:solidFill>
            </a:endParaRPr>
          </a:p>
        </p:txBody>
      </p:sp>
      <p:sp>
        <p:nvSpPr>
          <p:cNvPr id="43" name="正方形/長方形 42"/>
          <p:cNvSpPr/>
          <p:nvPr/>
        </p:nvSpPr>
        <p:spPr>
          <a:xfrm>
            <a:off x="2931992" y="2895859"/>
            <a:ext cx="2360289" cy="523220"/>
          </a:xfrm>
          <a:prstGeom prst="rect">
            <a:avLst/>
          </a:prstGeom>
          <a:ln w="19050">
            <a:solidFill>
              <a:schemeClr val="accent1"/>
            </a:solidFill>
          </a:ln>
        </p:spPr>
        <p:txBody>
          <a:bodyPr wrap="square" anchor="ctr">
            <a:spAutoFit/>
          </a:bodyPr>
          <a:lstStyle/>
          <a:p>
            <a:pPr algn="ctr">
              <a:lnSpc>
                <a:spcPct val="100000"/>
              </a:lnSpc>
            </a:pPr>
            <a:r>
              <a:rPr lang="en-US" altLang="ja-JP" sz="2800" dirty="0">
                <a:solidFill>
                  <a:srgbClr val="0070C0"/>
                </a:solidFill>
                <a:latin typeface="Cambria" panose="02040503050406030204" pitchFamily="18" charset="0"/>
              </a:rPr>
              <a:t>Line</a:t>
            </a:r>
            <a:r>
              <a:rPr lang="ja-JP" altLang="en-US" sz="2800" dirty="0">
                <a:solidFill>
                  <a:srgbClr val="0070C0"/>
                </a:solidFill>
              </a:rPr>
              <a:t>（線分）</a:t>
            </a:r>
            <a:endParaRPr lang="en-US" altLang="ja-JP" sz="2800" dirty="0">
              <a:solidFill>
                <a:srgbClr val="0070C0"/>
              </a:solidFill>
            </a:endParaRPr>
          </a:p>
        </p:txBody>
      </p:sp>
      <p:sp>
        <p:nvSpPr>
          <p:cNvPr id="44" name="正方形/長方形 43"/>
          <p:cNvSpPr/>
          <p:nvPr/>
        </p:nvSpPr>
        <p:spPr>
          <a:xfrm>
            <a:off x="6071103" y="4244725"/>
            <a:ext cx="2679934" cy="523220"/>
          </a:xfrm>
          <a:prstGeom prst="rect">
            <a:avLst/>
          </a:prstGeom>
          <a:ln w="28575">
            <a:solidFill>
              <a:srgbClr val="00B050"/>
            </a:solidFill>
          </a:ln>
        </p:spPr>
        <p:txBody>
          <a:bodyPr wrap="square" anchor="ctr">
            <a:spAutoFit/>
          </a:bodyPr>
          <a:lstStyle/>
          <a:p>
            <a:pPr algn="ctr">
              <a:lnSpc>
                <a:spcPct val="100000"/>
              </a:lnSpc>
            </a:pPr>
            <a:r>
              <a:rPr lang="en-US" altLang="ja-JP" sz="2800" dirty="0">
                <a:solidFill>
                  <a:srgbClr val="00B050"/>
                </a:solidFill>
                <a:latin typeface="Cambria" panose="02040503050406030204" pitchFamily="18" charset="0"/>
              </a:rPr>
              <a:t>Tree</a:t>
            </a:r>
            <a:r>
              <a:rPr lang="ja-JP" altLang="en-US" sz="2800" dirty="0">
                <a:solidFill>
                  <a:srgbClr val="00B050"/>
                </a:solidFill>
              </a:rPr>
              <a:t>（木）</a:t>
            </a:r>
            <a:endParaRPr lang="en-US" altLang="ja-JP" sz="2800" dirty="0">
              <a:solidFill>
                <a:srgbClr val="00B050"/>
              </a:solidFill>
            </a:endParaRPr>
          </a:p>
        </p:txBody>
      </p:sp>
      <p:sp>
        <p:nvSpPr>
          <p:cNvPr id="45" name="正方形/長方形 44"/>
          <p:cNvSpPr/>
          <p:nvPr/>
        </p:nvSpPr>
        <p:spPr>
          <a:xfrm>
            <a:off x="9617936" y="3570292"/>
            <a:ext cx="2063406" cy="523220"/>
          </a:xfrm>
          <a:prstGeom prst="rect">
            <a:avLst/>
          </a:prstGeom>
          <a:ln w="28575">
            <a:solidFill>
              <a:srgbClr val="E86ABE"/>
            </a:solidFill>
          </a:ln>
        </p:spPr>
        <p:txBody>
          <a:bodyPr wrap="square" anchor="ctr">
            <a:spAutoFit/>
          </a:bodyPr>
          <a:lstStyle/>
          <a:p>
            <a:pPr algn="ctr">
              <a:lnSpc>
                <a:spcPct val="100000"/>
              </a:lnSpc>
            </a:pPr>
            <a:r>
              <a:rPr lang="ja-JP" altLang="en-US" sz="2800" dirty="0">
                <a:solidFill>
                  <a:srgbClr val="B61C83"/>
                </a:solidFill>
              </a:rPr>
              <a:t>完全グラフ</a:t>
            </a:r>
            <a:endParaRPr lang="en-US" altLang="ja-JP" sz="2800" dirty="0">
              <a:solidFill>
                <a:srgbClr val="B61C83"/>
              </a:solidFill>
            </a:endParaRPr>
          </a:p>
        </p:txBody>
      </p:sp>
      <p:grpSp>
        <p:nvGrpSpPr>
          <p:cNvPr id="50" name="グループ化 49"/>
          <p:cNvGrpSpPr/>
          <p:nvPr/>
        </p:nvGrpSpPr>
        <p:grpSpPr>
          <a:xfrm>
            <a:off x="3225927" y="5311338"/>
            <a:ext cx="4801314" cy="1116873"/>
            <a:chOff x="1693943" y="2044037"/>
            <a:chExt cx="4801314" cy="1116873"/>
          </a:xfrm>
        </p:grpSpPr>
        <p:sp>
          <p:nvSpPr>
            <p:cNvPr id="51" name="正方形/長方形 50"/>
            <p:cNvSpPr/>
            <p:nvPr/>
          </p:nvSpPr>
          <p:spPr>
            <a:xfrm>
              <a:off x="1693943" y="2699245"/>
              <a:ext cx="4801314" cy="461665"/>
            </a:xfrm>
            <a:prstGeom prst="rect">
              <a:avLst/>
            </a:prstGeom>
            <a:ln w="38100">
              <a:solidFill>
                <a:schemeClr val="tx1"/>
              </a:solidFill>
            </a:ln>
          </p:spPr>
          <p:txBody>
            <a:bodyPr wrap="none">
              <a:spAutoFit/>
            </a:bodyPr>
            <a:lstStyle/>
            <a:p>
              <a:r>
                <a:rPr lang="ja-JP" altLang="en-US" sz="2400" dirty="0" smtClean="0"/>
                <a:t>協力なしの場合と同じ証明による</a:t>
              </a:r>
              <a:endParaRPr lang="en-US" altLang="ja-JP" sz="2400" dirty="0"/>
            </a:p>
          </p:txBody>
        </p:sp>
        <p:cxnSp>
          <p:nvCxnSpPr>
            <p:cNvPr id="52" name="直線コネクタ 51"/>
            <p:cNvCxnSpPr>
              <a:endCxn id="22" idx="2"/>
            </p:cNvCxnSpPr>
            <p:nvPr/>
          </p:nvCxnSpPr>
          <p:spPr>
            <a:xfrm flipH="1" flipV="1">
              <a:off x="2580152" y="2044037"/>
              <a:ext cx="272295" cy="655208"/>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353787" y="4713086"/>
            <a:ext cx="380232" cy="646331"/>
          </a:xfrm>
          <a:prstGeom prst="rect">
            <a:avLst/>
          </a:prstGeom>
          <a:noFill/>
          <a:ln w="28575">
            <a:noFill/>
          </a:ln>
        </p:spPr>
        <p:txBody>
          <a:bodyPr wrap="none" rtlCol="0">
            <a:spAutoFit/>
          </a:bodyPr>
          <a:lstStyle/>
          <a:p>
            <a:r>
              <a:rPr kumimoji="1" lang="en-US" altLang="ja-JP" sz="3600" dirty="0" smtClean="0">
                <a:solidFill>
                  <a:srgbClr val="FF0000"/>
                </a:solidFill>
                <a:latin typeface="Cambria Math" panose="02040503050406030204" pitchFamily="18" charset="0"/>
              </a:rPr>
              <a:t>?</a:t>
            </a:r>
            <a:endParaRPr kumimoji="1" lang="ja-JP" altLang="en-US" sz="3600" dirty="0" smtClean="0">
              <a:solidFill>
                <a:srgbClr val="FF0000"/>
              </a:solidFill>
              <a:latin typeface="Cambria Math" panose="02040503050406030204" pitchFamily="18" charset="0"/>
            </a:endParaRPr>
          </a:p>
        </p:txBody>
      </p:sp>
      <p:grpSp>
        <p:nvGrpSpPr>
          <p:cNvPr id="33" name="グループ化 32"/>
          <p:cNvGrpSpPr/>
          <p:nvPr/>
        </p:nvGrpSpPr>
        <p:grpSpPr>
          <a:xfrm>
            <a:off x="1185675" y="4767945"/>
            <a:ext cx="1467068" cy="1931560"/>
            <a:chOff x="1434536" y="2080969"/>
            <a:chExt cx="1467068" cy="1931560"/>
          </a:xfrm>
        </p:grpSpPr>
        <p:sp>
          <p:nvSpPr>
            <p:cNvPr id="34" name="正方形/長方形 33"/>
            <p:cNvSpPr/>
            <p:nvPr/>
          </p:nvSpPr>
          <p:spPr>
            <a:xfrm>
              <a:off x="1434536" y="2996866"/>
              <a:ext cx="1467068" cy="1015663"/>
            </a:xfrm>
            <a:prstGeom prst="rect">
              <a:avLst/>
            </a:prstGeom>
            <a:ln w="38100">
              <a:solidFill>
                <a:schemeClr val="tx1"/>
              </a:solidFill>
            </a:ln>
          </p:spPr>
          <p:txBody>
            <a:bodyPr wrap="none">
              <a:spAutoFit/>
            </a:bodyPr>
            <a:lstStyle/>
            <a:p>
              <a:r>
                <a:rPr lang="ja-JP" altLang="en-US" sz="2000" dirty="0" smtClean="0"/>
                <a:t>辺の長さが</a:t>
              </a:r>
              <a:endParaRPr lang="en-US" altLang="ja-JP" sz="2000" dirty="0" smtClean="0"/>
            </a:p>
            <a:p>
              <a:r>
                <a:rPr lang="ja-JP" altLang="en-US" sz="2000" dirty="0" smtClean="0"/>
                <a:t>全て等しい</a:t>
              </a:r>
              <a:endParaRPr lang="en-US" altLang="ja-JP" sz="2000" dirty="0" smtClean="0"/>
            </a:p>
            <a:p>
              <a:r>
                <a:rPr lang="ja-JP" altLang="en-US" sz="2000" dirty="0" smtClean="0"/>
                <a:t>完全グラフ</a:t>
              </a:r>
              <a:endParaRPr lang="ja-JP" altLang="en-US" sz="2000" dirty="0"/>
            </a:p>
          </p:txBody>
        </p:sp>
        <p:cxnSp>
          <p:nvCxnSpPr>
            <p:cNvPr id="35" name="直線コネクタ 34"/>
            <p:cNvCxnSpPr>
              <a:stCxn id="34" idx="0"/>
            </p:cNvCxnSpPr>
            <p:nvPr/>
          </p:nvCxnSpPr>
          <p:spPr>
            <a:xfrm flipH="1" flipV="1">
              <a:off x="2010383" y="2080969"/>
              <a:ext cx="157687" cy="915897"/>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66" name="図 65"/>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00466" y="2361744"/>
            <a:ext cx="1938098" cy="1885933"/>
          </a:xfrm>
          <a:prstGeom prst="rect">
            <a:avLst/>
          </a:prstGeom>
        </p:spPr>
      </p:pic>
    </p:spTree>
    <p:extLst>
      <p:ext uri="{BB962C8B-B14F-4D97-AF65-F5344CB8AC3E}">
        <p14:creationId xmlns:p14="http://schemas.microsoft.com/office/powerpoint/2010/main" val="3556421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nSpc>
                <a:spcPct val="100000"/>
              </a:lnSpc>
            </a:pPr>
            <a:r>
              <a:rPr lang="ja-JP" altLang="en-US" dirty="0" smtClean="0"/>
              <a:t>本研究の目的</a:t>
            </a:r>
            <a:endParaRPr lang="en-US" altLang="ja-JP" dirty="0"/>
          </a:p>
        </p:txBody>
      </p:sp>
      <p:sp>
        <p:nvSpPr>
          <p:cNvPr id="135" name="スライド番号プレースホルダー 134"/>
          <p:cNvSpPr>
            <a:spLocks noGrp="1"/>
          </p:cNvSpPr>
          <p:nvPr>
            <p:ph type="sldNum" sz="quarter" idx="12"/>
          </p:nvPr>
        </p:nvSpPr>
        <p:spPr/>
        <p:txBody>
          <a:bodyPr/>
          <a:lstStyle/>
          <a:p>
            <a:fld id="{EB786E8D-24E2-4B75-B89E-130193A274AD}" type="slidenum">
              <a:rPr kumimoji="1" lang="ja-JP" altLang="en-US" smtClean="0"/>
              <a:t>14</a:t>
            </a:fld>
            <a:endParaRPr kumimoji="1" lang="ja-JP" altLang="en-US"/>
          </a:p>
        </p:txBody>
      </p:sp>
      <p:cxnSp>
        <p:nvCxnSpPr>
          <p:cNvPr id="12" name="直線矢印コネクタ 11"/>
          <p:cNvCxnSpPr>
            <a:stCxn id="67" idx="3"/>
            <a:endCxn id="66" idx="1"/>
          </p:cNvCxnSpPr>
          <p:nvPr/>
        </p:nvCxnSpPr>
        <p:spPr>
          <a:xfrm>
            <a:off x="5296258" y="3168269"/>
            <a:ext cx="778822" cy="0"/>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7" idx="3"/>
            <a:endCxn id="68" idx="1"/>
          </p:cNvCxnSpPr>
          <p:nvPr/>
        </p:nvCxnSpPr>
        <p:spPr>
          <a:xfrm flipV="1">
            <a:off x="5292281" y="4517135"/>
            <a:ext cx="782799" cy="4475"/>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66" idx="3"/>
            <a:endCxn id="70" idx="1"/>
          </p:cNvCxnSpPr>
          <p:nvPr/>
        </p:nvCxnSpPr>
        <p:spPr>
          <a:xfrm>
            <a:off x="8755014" y="3168269"/>
            <a:ext cx="866899" cy="674433"/>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68" idx="3"/>
            <a:endCxn id="70" idx="1"/>
          </p:cNvCxnSpPr>
          <p:nvPr/>
        </p:nvCxnSpPr>
        <p:spPr>
          <a:xfrm flipV="1">
            <a:off x="8755014" y="3842702"/>
            <a:ext cx="866899" cy="674433"/>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67" idx="3"/>
            <a:endCxn id="68" idx="1"/>
          </p:cNvCxnSpPr>
          <p:nvPr/>
        </p:nvCxnSpPr>
        <p:spPr>
          <a:xfrm>
            <a:off x="5296258" y="3168269"/>
            <a:ext cx="778822" cy="1348866"/>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838200" y="1779026"/>
            <a:ext cx="10847119" cy="523220"/>
          </a:xfrm>
          <a:prstGeom prst="rect">
            <a:avLst/>
          </a:prstGeom>
        </p:spPr>
        <p:txBody>
          <a:bodyPr wrap="square">
            <a:spAutoFit/>
          </a:bodyPr>
          <a:lstStyle/>
          <a:p>
            <a:r>
              <a:rPr lang="ja-JP" altLang="en-US" sz="2800" dirty="0"/>
              <a:t>巡査</a:t>
            </a:r>
            <a:r>
              <a:rPr lang="ja-JP" altLang="en-US" sz="2800" dirty="0" smtClean="0"/>
              <a:t>が</a:t>
            </a:r>
            <a:r>
              <a:rPr lang="ja-JP" altLang="en-US" sz="2800" dirty="0"/>
              <a:t>複</a:t>
            </a:r>
            <a:r>
              <a:rPr lang="ja-JP" altLang="en-US" sz="2800" dirty="0" smtClean="0"/>
              <a:t>数</a:t>
            </a:r>
            <a:r>
              <a:rPr lang="ja-JP" altLang="en-US" sz="2800" dirty="0"/>
              <a:t>人</a:t>
            </a:r>
            <a:r>
              <a:rPr lang="ja-JP" altLang="en-US" sz="2800" dirty="0" smtClean="0"/>
              <a:t>の場合（</a:t>
            </a:r>
            <a:r>
              <a:rPr lang="ja-JP" altLang="en-US" sz="2800" b="1" dirty="0">
                <a:solidFill>
                  <a:srgbClr val="FF0000"/>
                </a:solidFill>
              </a:rPr>
              <a:t>複数の</a:t>
            </a:r>
            <a:r>
              <a:rPr lang="ja-JP" altLang="en-US" sz="2800" b="1" dirty="0" smtClean="0">
                <a:solidFill>
                  <a:srgbClr val="FF0000"/>
                </a:solidFill>
              </a:rPr>
              <a:t>巡査の協力を許す場合</a:t>
            </a:r>
            <a:r>
              <a:rPr lang="ja-JP" altLang="en-US" sz="2800" dirty="0" smtClean="0"/>
              <a:t>）</a:t>
            </a:r>
            <a:endParaRPr lang="ja-JP" altLang="en-US" sz="2800" dirty="0"/>
          </a:p>
        </p:txBody>
      </p:sp>
      <p:sp>
        <p:nvSpPr>
          <p:cNvPr id="5" name="テキスト ボックス 4"/>
          <p:cNvSpPr txBox="1"/>
          <p:nvPr/>
        </p:nvSpPr>
        <p:spPr>
          <a:xfrm>
            <a:off x="3918955" y="3336159"/>
            <a:ext cx="380232" cy="646331"/>
          </a:xfrm>
          <a:prstGeom prst="rect">
            <a:avLst/>
          </a:prstGeom>
          <a:noFill/>
          <a:ln w="28575">
            <a:noFill/>
          </a:ln>
        </p:spPr>
        <p:txBody>
          <a:bodyPr wrap="none" rtlCol="0">
            <a:spAutoFit/>
          </a:bodyPr>
          <a:lstStyle/>
          <a:p>
            <a:r>
              <a:rPr kumimoji="1" lang="en-US" altLang="ja-JP" sz="3600" dirty="0" smtClean="0">
                <a:solidFill>
                  <a:srgbClr val="FF0000"/>
                </a:solidFill>
                <a:latin typeface="Cambria Math" panose="02040503050406030204" pitchFamily="18" charset="0"/>
              </a:rPr>
              <a:t>?</a:t>
            </a:r>
            <a:endParaRPr kumimoji="1" lang="ja-JP" altLang="en-US" sz="3600" dirty="0" smtClean="0">
              <a:solidFill>
                <a:srgbClr val="FF0000"/>
              </a:solidFill>
              <a:latin typeface="Cambria Math" panose="02040503050406030204" pitchFamily="18" charset="0"/>
            </a:endParaRPr>
          </a:p>
        </p:txBody>
      </p:sp>
      <p:sp>
        <p:nvSpPr>
          <p:cNvPr id="19" name="テキスト ボックス 18"/>
          <p:cNvSpPr txBox="1"/>
          <p:nvPr/>
        </p:nvSpPr>
        <p:spPr>
          <a:xfrm>
            <a:off x="7222465" y="3336159"/>
            <a:ext cx="380232" cy="646331"/>
          </a:xfrm>
          <a:prstGeom prst="rect">
            <a:avLst/>
          </a:prstGeom>
          <a:noFill/>
          <a:ln w="28575">
            <a:noFill/>
          </a:ln>
        </p:spPr>
        <p:txBody>
          <a:bodyPr wrap="none" rtlCol="0">
            <a:spAutoFit/>
          </a:bodyPr>
          <a:lstStyle/>
          <a:p>
            <a:r>
              <a:rPr kumimoji="1" lang="en-US" altLang="ja-JP" sz="3600" dirty="0" smtClean="0">
                <a:solidFill>
                  <a:srgbClr val="FF0000"/>
                </a:solidFill>
                <a:latin typeface="Cambria Math" panose="02040503050406030204" pitchFamily="18" charset="0"/>
              </a:rPr>
              <a:t>?</a:t>
            </a:r>
            <a:endParaRPr kumimoji="1" lang="ja-JP" altLang="en-US" sz="3600" dirty="0" smtClean="0">
              <a:solidFill>
                <a:srgbClr val="FF0000"/>
              </a:solidFill>
              <a:latin typeface="Cambria Math" panose="02040503050406030204" pitchFamily="18" charset="0"/>
            </a:endParaRPr>
          </a:p>
        </p:txBody>
      </p:sp>
      <p:sp>
        <p:nvSpPr>
          <p:cNvPr id="22" name="テキスト ボックス 21"/>
          <p:cNvSpPr txBox="1"/>
          <p:nvPr/>
        </p:nvSpPr>
        <p:spPr>
          <a:xfrm>
            <a:off x="3437111" y="4788118"/>
            <a:ext cx="1350050" cy="523220"/>
          </a:xfrm>
          <a:prstGeom prst="rect">
            <a:avLst/>
          </a:prstGeom>
          <a:noFill/>
          <a:ln w="28575">
            <a:noFill/>
          </a:ln>
        </p:spPr>
        <p:txBody>
          <a:bodyPr wrap="none" rtlCol="0">
            <a:spAutoFit/>
          </a:bodyPr>
          <a:lstStyle/>
          <a:p>
            <a:pPr algn="ctr"/>
            <a:r>
              <a:rPr lang="en-US" altLang="ja-JP" sz="2800" dirty="0">
                <a:solidFill>
                  <a:srgbClr val="0070C0"/>
                </a:solidFill>
                <a:latin typeface="Cambria Math" panose="02040503050406030204" pitchFamily="18" charset="0"/>
              </a:rPr>
              <a:t>NP</a:t>
            </a:r>
            <a:r>
              <a:rPr lang="ja-JP" altLang="en-US" sz="2800" dirty="0">
                <a:solidFill>
                  <a:srgbClr val="0070C0"/>
                </a:solidFill>
              </a:rPr>
              <a:t>困難</a:t>
            </a:r>
          </a:p>
        </p:txBody>
      </p:sp>
      <p:sp>
        <p:nvSpPr>
          <p:cNvPr id="24" name="テキスト ボックス 23"/>
          <p:cNvSpPr txBox="1"/>
          <p:nvPr/>
        </p:nvSpPr>
        <p:spPr>
          <a:xfrm>
            <a:off x="6740022" y="4775680"/>
            <a:ext cx="1350050" cy="523220"/>
          </a:xfrm>
          <a:prstGeom prst="rect">
            <a:avLst/>
          </a:prstGeom>
          <a:noFill/>
          <a:ln w="28575">
            <a:noFill/>
          </a:ln>
        </p:spPr>
        <p:txBody>
          <a:bodyPr wrap="none" rtlCol="0">
            <a:spAutoFit/>
          </a:bodyPr>
          <a:lstStyle/>
          <a:p>
            <a:pPr algn="ctr"/>
            <a:r>
              <a:rPr lang="en-US" altLang="ja-JP" sz="2800" dirty="0">
                <a:solidFill>
                  <a:schemeClr val="accent1"/>
                </a:solidFill>
                <a:latin typeface="Cambria Math" panose="02040503050406030204" pitchFamily="18" charset="0"/>
              </a:rPr>
              <a:t>NP</a:t>
            </a:r>
            <a:r>
              <a:rPr lang="ja-JP" altLang="en-US" sz="2800" dirty="0">
                <a:solidFill>
                  <a:srgbClr val="0070C0"/>
                </a:solidFill>
              </a:rPr>
              <a:t>困難</a:t>
            </a:r>
          </a:p>
        </p:txBody>
      </p:sp>
      <p:sp>
        <p:nvSpPr>
          <p:cNvPr id="25" name="テキスト ボックス 24"/>
          <p:cNvSpPr txBox="1"/>
          <p:nvPr/>
        </p:nvSpPr>
        <p:spPr>
          <a:xfrm>
            <a:off x="9978591" y="4104739"/>
            <a:ext cx="1350050" cy="523220"/>
          </a:xfrm>
          <a:prstGeom prst="rect">
            <a:avLst/>
          </a:prstGeom>
          <a:noFill/>
          <a:ln w="28575">
            <a:noFill/>
          </a:ln>
        </p:spPr>
        <p:txBody>
          <a:bodyPr wrap="none" rtlCol="0">
            <a:spAutoFit/>
          </a:bodyPr>
          <a:lstStyle/>
          <a:p>
            <a:pPr algn="ctr"/>
            <a:r>
              <a:rPr lang="en-US" altLang="ja-JP" sz="2800" dirty="0">
                <a:solidFill>
                  <a:srgbClr val="0070C0"/>
                </a:solidFill>
                <a:latin typeface="Cambria Math" panose="02040503050406030204" pitchFamily="18" charset="0"/>
              </a:rPr>
              <a:t>NP</a:t>
            </a:r>
            <a:r>
              <a:rPr lang="ja-JP" altLang="en-US" sz="2800" dirty="0">
                <a:solidFill>
                  <a:srgbClr val="0070C0"/>
                </a:solidFill>
              </a:rPr>
              <a:t>困難</a:t>
            </a:r>
          </a:p>
        </p:txBody>
      </p:sp>
      <p:cxnSp>
        <p:nvCxnSpPr>
          <p:cNvPr id="26" name="直線矢印コネクタ 25"/>
          <p:cNvCxnSpPr/>
          <p:nvPr/>
        </p:nvCxnSpPr>
        <p:spPr>
          <a:xfrm>
            <a:off x="2104581" y="4521610"/>
            <a:ext cx="827411" cy="0"/>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フリーフォーム 10"/>
          <p:cNvSpPr/>
          <p:nvPr/>
        </p:nvSpPr>
        <p:spPr>
          <a:xfrm>
            <a:off x="1745673" y="3146961"/>
            <a:ext cx="2162557" cy="534390"/>
          </a:xfrm>
          <a:custGeom>
            <a:avLst/>
            <a:gdLst>
              <a:gd name="connsiteX0" fmla="*/ 0 w 2162557"/>
              <a:gd name="connsiteY0" fmla="*/ 0 h 534390"/>
              <a:gd name="connsiteX1" fmla="*/ 2161309 w 2162557"/>
              <a:gd name="connsiteY1" fmla="*/ 534390 h 534390"/>
            </a:gdLst>
            <a:ahLst/>
            <a:cxnLst>
              <a:cxn ang="0">
                <a:pos x="connsiteX0" y="connsiteY0"/>
              </a:cxn>
              <a:cxn ang="0">
                <a:pos x="connsiteX1" y="connsiteY1"/>
              </a:cxn>
            </a:cxnLst>
            <a:rect l="l" t="t" r="r" b="b"/>
            <a:pathLst>
              <a:path w="2162557" h="534390">
                <a:moveTo>
                  <a:pt x="0" y="0"/>
                </a:moveTo>
                <a:cubicBezTo>
                  <a:pt x="1102426" y="173182"/>
                  <a:pt x="2204852" y="346364"/>
                  <a:pt x="2161309" y="53439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1353787" y="3123210"/>
            <a:ext cx="106878" cy="653143"/>
          </a:xfrm>
          <a:custGeom>
            <a:avLst/>
            <a:gdLst>
              <a:gd name="connsiteX0" fmla="*/ 0 w 106878"/>
              <a:gd name="connsiteY0" fmla="*/ 0 h 653143"/>
              <a:gd name="connsiteX1" fmla="*/ 106878 w 106878"/>
              <a:gd name="connsiteY1" fmla="*/ 653143 h 653143"/>
            </a:gdLst>
            <a:ahLst/>
            <a:cxnLst>
              <a:cxn ang="0">
                <a:pos x="connsiteX0" y="connsiteY0"/>
              </a:cxn>
              <a:cxn ang="0">
                <a:pos x="connsiteX1" y="connsiteY1"/>
              </a:cxn>
            </a:cxnLst>
            <a:rect l="l" t="t" r="r" b="b"/>
            <a:pathLst>
              <a:path w="106878" h="653143">
                <a:moveTo>
                  <a:pt x="0" y="0"/>
                </a:moveTo>
                <a:cubicBezTo>
                  <a:pt x="38595" y="232558"/>
                  <a:pt x="77190" y="465117"/>
                  <a:pt x="106878" y="653143"/>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2928015" y="4249200"/>
            <a:ext cx="2360289" cy="523220"/>
          </a:xfrm>
          <a:prstGeom prst="rect">
            <a:avLst/>
          </a:prstGeom>
          <a:ln w="28575">
            <a:solidFill>
              <a:schemeClr val="accent4">
                <a:lumMod val="75000"/>
              </a:schemeClr>
            </a:solidFill>
          </a:ln>
        </p:spPr>
        <p:txBody>
          <a:bodyPr wrap="square" anchor="ctr">
            <a:spAutoFit/>
          </a:bodyPr>
          <a:lstStyle/>
          <a:p>
            <a:pPr algn="ctr">
              <a:lnSpc>
                <a:spcPct val="100000"/>
              </a:lnSpc>
            </a:pPr>
            <a:r>
              <a:rPr lang="en-US" altLang="ja-JP" sz="2800" dirty="0">
                <a:solidFill>
                  <a:schemeClr val="accent4">
                    <a:lumMod val="75000"/>
                  </a:schemeClr>
                </a:solidFill>
                <a:latin typeface="Cambria" panose="02040503050406030204" pitchFamily="18" charset="0"/>
              </a:rPr>
              <a:t>Star</a:t>
            </a:r>
            <a:r>
              <a:rPr lang="ja-JP" altLang="en-US" sz="2800" dirty="0">
                <a:solidFill>
                  <a:schemeClr val="accent4">
                    <a:lumMod val="75000"/>
                  </a:schemeClr>
                </a:solidFill>
              </a:rPr>
              <a:t>（星）</a:t>
            </a:r>
            <a:endParaRPr lang="en-US" altLang="ja-JP" sz="2800" dirty="0">
              <a:solidFill>
                <a:schemeClr val="accent4">
                  <a:lumMod val="75000"/>
                </a:schemeClr>
              </a:solidFill>
            </a:endParaRPr>
          </a:p>
        </p:txBody>
      </p:sp>
      <p:sp>
        <p:nvSpPr>
          <p:cNvPr id="42" name="正方形/長方形 41"/>
          <p:cNvSpPr/>
          <p:nvPr/>
        </p:nvSpPr>
        <p:spPr>
          <a:xfrm>
            <a:off x="6071103" y="2895859"/>
            <a:ext cx="2679934" cy="523220"/>
          </a:xfrm>
          <a:prstGeom prst="rect">
            <a:avLst/>
          </a:prstGeom>
          <a:ln w="28575">
            <a:solidFill>
              <a:schemeClr val="accent2"/>
            </a:solidFill>
          </a:ln>
        </p:spPr>
        <p:txBody>
          <a:bodyPr wrap="square" anchor="ctr">
            <a:spAutoFit/>
          </a:bodyPr>
          <a:lstStyle/>
          <a:p>
            <a:pPr algn="ctr"/>
            <a:r>
              <a:rPr lang="en-US" altLang="ja-JP" sz="2800" dirty="0">
                <a:solidFill>
                  <a:schemeClr val="accent2"/>
                </a:solidFill>
                <a:latin typeface="Cambria" panose="02040503050406030204" pitchFamily="18" charset="0"/>
              </a:rPr>
              <a:t>Circle</a:t>
            </a:r>
            <a:r>
              <a:rPr lang="ja-JP" altLang="en-US" sz="2800" dirty="0">
                <a:solidFill>
                  <a:schemeClr val="accent2"/>
                </a:solidFill>
              </a:rPr>
              <a:t>（閉路）</a:t>
            </a:r>
            <a:endParaRPr lang="en-US" altLang="ja-JP" sz="2800" dirty="0">
              <a:solidFill>
                <a:schemeClr val="accent2"/>
              </a:solidFill>
            </a:endParaRPr>
          </a:p>
        </p:txBody>
      </p:sp>
      <p:sp>
        <p:nvSpPr>
          <p:cNvPr id="43" name="正方形/長方形 42"/>
          <p:cNvSpPr/>
          <p:nvPr/>
        </p:nvSpPr>
        <p:spPr>
          <a:xfrm>
            <a:off x="2931992" y="2895859"/>
            <a:ext cx="2360289" cy="523220"/>
          </a:xfrm>
          <a:prstGeom prst="rect">
            <a:avLst/>
          </a:prstGeom>
          <a:ln w="19050">
            <a:solidFill>
              <a:schemeClr val="accent1"/>
            </a:solidFill>
          </a:ln>
        </p:spPr>
        <p:txBody>
          <a:bodyPr wrap="square" anchor="ctr">
            <a:spAutoFit/>
          </a:bodyPr>
          <a:lstStyle/>
          <a:p>
            <a:pPr algn="ctr">
              <a:lnSpc>
                <a:spcPct val="100000"/>
              </a:lnSpc>
            </a:pPr>
            <a:r>
              <a:rPr lang="en-US" altLang="ja-JP" sz="2800" dirty="0">
                <a:solidFill>
                  <a:srgbClr val="0070C0"/>
                </a:solidFill>
                <a:latin typeface="Cambria" panose="02040503050406030204" pitchFamily="18" charset="0"/>
              </a:rPr>
              <a:t>Line</a:t>
            </a:r>
            <a:r>
              <a:rPr lang="ja-JP" altLang="en-US" sz="2800" dirty="0">
                <a:solidFill>
                  <a:srgbClr val="0070C0"/>
                </a:solidFill>
              </a:rPr>
              <a:t>（線分）</a:t>
            </a:r>
            <a:endParaRPr lang="en-US" altLang="ja-JP" sz="2800" dirty="0">
              <a:solidFill>
                <a:srgbClr val="0070C0"/>
              </a:solidFill>
            </a:endParaRPr>
          </a:p>
        </p:txBody>
      </p:sp>
      <p:sp>
        <p:nvSpPr>
          <p:cNvPr id="44" name="正方形/長方形 43"/>
          <p:cNvSpPr/>
          <p:nvPr/>
        </p:nvSpPr>
        <p:spPr>
          <a:xfrm>
            <a:off x="6071103" y="4244725"/>
            <a:ext cx="2679934" cy="523220"/>
          </a:xfrm>
          <a:prstGeom prst="rect">
            <a:avLst/>
          </a:prstGeom>
          <a:ln w="28575">
            <a:solidFill>
              <a:srgbClr val="00B050"/>
            </a:solidFill>
          </a:ln>
        </p:spPr>
        <p:txBody>
          <a:bodyPr wrap="square" anchor="ctr">
            <a:spAutoFit/>
          </a:bodyPr>
          <a:lstStyle/>
          <a:p>
            <a:pPr algn="ctr">
              <a:lnSpc>
                <a:spcPct val="100000"/>
              </a:lnSpc>
            </a:pPr>
            <a:r>
              <a:rPr lang="en-US" altLang="ja-JP" sz="2800" dirty="0">
                <a:solidFill>
                  <a:srgbClr val="00B050"/>
                </a:solidFill>
                <a:latin typeface="Cambria" panose="02040503050406030204" pitchFamily="18" charset="0"/>
              </a:rPr>
              <a:t>Tree</a:t>
            </a:r>
            <a:r>
              <a:rPr lang="ja-JP" altLang="en-US" sz="2800" dirty="0">
                <a:solidFill>
                  <a:srgbClr val="00B050"/>
                </a:solidFill>
              </a:rPr>
              <a:t>（木）</a:t>
            </a:r>
            <a:endParaRPr lang="en-US" altLang="ja-JP" sz="2800" dirty="0">
              <a:solidFill>
                <a:srgbClr val="00B050"/>
              </a:solidFill>
            </a:endParaRPr>
          </a:p>
        </p:txBody>
      </p:sp>
      <p:sp>
        <p:nvSpPr>
          <p:cNvPr id="45" name="正方形/長方形 44"/>
          <p:cNvSpPr/>
          <p:nvPr/>
        </p:nvSpPr>
        <p:spPr>
          <a:xfrm>
            <a:off x="9617936" y="3570292"/>
            <a:ext cx="2063406" cy="523220"/>
          </a:xfrm>
          <a:prstGeom prst="rect">
            <a:avLst/>
          </a:prstGeom>
          <a:ln w="28575">
            <a:solidFill>
              <a:srgbClr val="E86ABE"/>
            </a:solidFill>
          </a:ln>
        </p:spPr>
        <p:txBody>
          <a:bodyPr wrap="square" anchor="ctr">
            <a:spAutoFit/>
          </a:bodyPr>
          <a:lstStyle/>
          <a:p>
            <a:pPr algn="ctr">
              <a:lnSpc>
                <a:spcPct val="100000"/>
              </a:lnSpc>
            </a:pPr>
            <a:r>
              <a:rPr lang="ja-JP" altLang="en-US" sz="2800" dirty="0">
                <a:solidFill>
                  <a:srgbClr val="B61C83"/>
                </a:solidFill>
              </a:rPr>
              <a:t>完全グラフ</a:t>
            </a:r>
            <a:endParaRPr lang="en-US" altLang="ja-JP" sz="2800" dirty="0">
              <a:solidFill>
                <a:srgbClr val="B61C83"/>
              </a:solidFill>
            </a:endParaRPr>
          </a:p>
        </p:txBody>
      </p:sp>
      <p:grpSp>
        <p:nvGrpSpPr>
          <p:cNvPr id="50" name="グループ化 49"/>
          <p:cNvGrpSpPr/>
          <p:nvPr/>
        </p:nvGrpSpPr>
        <p:grpSpPr>
          <a:xfrm>
            <a:off x="3225927" y="5311338"/>
            <a:ext cx="4801314" cy="1116873"/>
            <a:chOff x="1693943" y="2044037"/>
            <a:chExt cx="4801314" cy="1116873"/>
          </a:xfrm>
        </p:grpSpPr>
        <p:sp>
          <p:nvSpPr>
            <p:cNvPr id="51" name="正方形/長方形 50"/>
            <p:cNvSpPr/>
            <p:nvPr/>
          </p:nvSpPr>
          <p:spPr>
            <a:xfrm>
              <a:off x="1693943" y="2699245"/>
              <a:ext cx="4801314" cy="461665"/>
            </a:xfrm>
            <a:prstGeom prst="rect">
              <a:avLst/>
            </a:prstGeom>
            <a:ln w="38100">
              <a:solidFill>
                <a:schemeClr val="tx1"/>
              </a:solidFill>
            </a:ln>
          </p:spPr>
          <p:txBody>
            <a:bodyPr wrap="none">
              <a:spAutoFit/>
            </a:bodyPr>
            <a:lstStyle/>
            <a:p>
              <a:r>
                <a:rPr lang="ja-JP" altLang="en-US" sz="2400" dirty="0" smtClean="0"/>
                <a:t>協力なしの場合と同じ証明による</a:t>
              </a:r>
              <a:endParaRPr lang="en-US" altLang="ja-JP" sz="2400" dirty="0"/>
            </a:p>
          </p:txBody>
        </p:sp>
        <p:cxnSp>
          <p:nvCxnSpPr>
            <p:cNvPr id="52" name="直線コネクタ 51"/>
            <p:cNvCxnSpPr>
              <a:endCxn id="22" idx="2"/>
            </p:cNvCxnSpPr>
            <p:nvPr/>
          </p:nvCxnSpPr>
          <p:spPr>
            <a:xfrm flipH="1" flipV="1">
              <a:off x="2580152" y="2044037"/>
              <a:ext cx="272295" cy="655208"/>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正方形/長方形 3"/>
          <p:cNvSpPr/>
          <p:nvPr/>
        </p:nvSpPr>
        <p:spPr>
          <a:xfrm>
            <a:off x="3806839" y="296862"/>
            <a:ext cx="4345692" cy="6234588"/>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0" name="グループ化 79"/>
          <p:cNvGrpSpPr/>
          <p:nvPr/>
        </p:nvGrpSpPr>
        <p:grpSpPr>
          <a:xfrm>
            <a:off x="4917859" y="1059786"/>
            <a:ext cx="2288324" cy="247054"/>
            <a:chOff x="5822280" y="1733542"/>
            <a:chExt cx="1871489" cy="202051"/>
          </a:xfrm>
        </p:grpSpPr>
        <p:cxnSp>
          <p:nvCxnSpPr>
            <p:cNvPr id="81" name="直線コネクタ 80"/>
            <p:cNvCxnSpPr>
              <a:endCxn id="84" idx="2"/>
            </p:cNvCxnSpPr>
            <p:nvPr/>
          </p:nvCxnSpPr>
          <p:spPr>
            <a:xfrm>
              <a:off x="5924062" y="1825625"/>
              <a:ext cx="1569880" cy="1005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2" name="楕円 81"/>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p:cNvSpPr/>
            <p:nvPr/>
          </p:nvSpPr>
          <p:spPr>
            <a:xfrm>
              <a:off x="6658111" y="1735766"/>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7493942" y="1735766"/>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p:cNvCxnSpPr/>
          <p:nvPr/>
        </p:nvCxnSpPr>
        <p:spPr>
          <a:xfrm>
            <a:off x="5040025" y="2016435"/>
            <a:ext cx="1004556" cy="100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5040025" y="170270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5040024" y="3011467"/>
            <a:ext cx="1013241" cy="1013242"/>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テキスト ボックス 87"/>
              <p:cNvSpPr txBox="1"/>
              <p:nvPr/>
            </p:nvSpPr>
            <p:spPr>
              <a:xfrm>
                <a:off x="4816365" y="648498"/>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a:off x="4816365" y="648498"/>
                <a:ext cx="44274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p:cNvSpPr txBox="1"/>
              <p:nvPr/>
            </p:nvSpPr>
            <p:spPr>
              <a:xfrm>
                <a:off x="5847063" y="64392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89" name="テキスト ボックス 88"/>
              <p:cNvSpPr txBox="1">
                <a:spLocks noRot="1" noChangeAspect="1" noMove="1" noResize="1" noEditPoints="1" noAdjustHandles="1" noChangeArrowheads="1" noChangeShapeType="1" noTextEdit="1"/>
              </p:cNvSpPr>
              <p:nvPr/>
            </p:nvSpPr>
            <p:spPr>
              <a:xfrm>
                <a:off x="5847063" y="643923"/>
                <a:ext cx="442750"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p:cNvSpPr txBox="1"/>
              <p:nvPr/>
            </p:nvSpPr>
            <p:spPr>
              <a:xfrm>
                <a:off x="6870741" y="64009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2</m:t>
                      </m:r>
                    </m:oMath>
                  </m:oMathPara>
                </a14:m>
                <a:endParaRPr kumimoji="1" lang="ja-JP" altLang="en-US" sz="2400" dirty="0"/>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6870741" y="640095"/>
                <a:ext cx="442750" cy="461665"/>
              </a:xfrm>
              <a:prstGeom prst="rect">
                <a:avLst/>
              </a:prstGeom>
              <a:blipFill>
                <a:blip r:embed="rId4"/>
                <a:stretch>
                  <a:fillRect/>
                </a:stretch>
              </a:blipFill>
            </p:spPr>
            <p:txBody>
              <a:bodyPr/>
              <a:lstStyle/>
              <a:p>
                <a:r>
                  <a:rPr lang="ja-JP" altLang="en-US">
                    <a:noFill/>
                  </a:rPr>
                  <a:t> </a:t>
                </a:r>
              </a:p>
            </p:txBody>
          </p:sp>
        </mc:Fallback>
      </mc:AlternateContent>
      <p:cxnSp>
        <p:nvCxnSpPr>
          <p:cNvPr id="91" name="直線矢印コネクタ 90"/>
          <p:cNvCxnSpPr/>
          <p:nvPr/>
        </p:nvCxnSpPr>
        <p:spPr>
          <a:xfrm>
            <a:off x="5551023" y="2228178"/>
            <a:ext cx="452565" cy="45256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5037741" y="4016023"/>
            <a:ext cx="1004556" cy="100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5037740" y="5011055"/>
            <a:ext cx="1013241" cy="101324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062429" y="2016435"/>
            <a:ext cx="1004556" cy="100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6062428" y="3011467"/>
            <a:ext cx="1013241" cy="101324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6060145" y="4016023"/>
            <a:ext cx="1004556" cy="100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6060144" y="5011055"/>
            <a:ext cx="1013241" cy="101324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6058970" y="1727886"/>
            <a:ext cx="9468" cy="460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6567782" y="2218122"/>
            <a:ext cx="452565" cy="45256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7087382" y="1720071"/>
            <a:ext cx="9468" cy="4609275"/>
          </a:xfrm>
          <a:prstGeom prst="line">
            <a:avLst/>
          </a:prstGeom>
        </p:spPr>
        <p:style>
          <a:lnRef idx="1">
            <a:schemeClr val="accent1"/>
          </a:lnRef>
          <a:fillRef idx="0">
            <a:schemeClr val="accent1"/>
          </a:fillRef>
          <a:effectRef idx="0">
            <a:schemeClr val="accent1"/>
          </a:effectRef>
          <a:fontRef idx="minor">
            <a:schemeClr val="tx1"/>
          </a:fontRef>
        </p:style>
      </p:cxnSp>
      <p:grpSp>
        <p:nvGrpSpPr>
          <p:cNvPr id="101" name="グループ化 100"/>
          <p:cNvGrpSpPr/>
          <p:nvPr/>
        </p:nvGrpSpPr>
        <p:grpSpPr>
          <a:xfrm>
            <a:off x="5942814" y="1787700"/>
            <a:ext cx="247616" cy="473305"/>
            <a:chOff x="1093981" y="4342423"/>
            <a:chExt cx="427174" cy="816522"/>
          </a:xfrm>
        </p:grpSpPr>
        <p:sp>
          <p:nvSpPr>
            <p:cNvPr id="102" name="楕円 101"/>
            <p:cNvSpPr/>
            <p:nvPr/>
          </p:nvSpPr>
          <p:spPr>
            <a:xfrm>
              <a:off x="1140223" y="4342423"/>
              <a:ext cx="300142" cy="30014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p:cNvCxnSpPr>
              <a:stCxn id="102" idx="4"/>
            </p:cNvCxnSpPr>
            <p:nvPr/>
          </p:nvCxnSpPr>
          <p:spPr>
            <a:xfrm>
              <a:off x="1290294" y="4642565"/>
              <a:ext cx="4680" cy="27285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1293070" y="4897771"/>
              <a:ext cx="228085" cy="2611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1293071" y="4698350"/>
              <a:ext cx="22808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1093981" y="4698350"/>
              <a:ext cx="19909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flipH="1">
              <a:off x="1093981" y="4895850"/>
              <a:ext cx="202031" cy="2630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08" name="グループ化 107"/>
          <p:cNvGrpSpPr/>
          <p:nvPr/>
        </p:nvGrpSpPr>
        <p:grpSpPr>
          <a:xfrm>
            <a:off x="4901612" y="1758052"/>
            <a:ext cx="247616" cy="473305"/>
            <a:chOff x="1093981" y="4342423"/>
            <a:chExt cx="427174" cy="816522"/>
          </a:xfrm>
        </p:grpSpPr>
        <p:sp>
          <p:nvSpPr>
            <p:cNvPr id="109" name="楕円 108"/>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コネクタ 109"/>
            <p:cNvCxnSpPr>
              <a:stCxn id="109"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5" name="テキスト ボックス 114"/>
              <p:cNvSpPr txBox="1"/>
              <p:nvPr/>
            </p:nvSpPr>
            <p:spPr>
              <a:xfrm>
                <a:off x="5329259" y="1523680"/>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5329259" y="1523680"/>
                <a:ext cx="442750" cy="461665"/>
              </a:xfrm>
              <a:prstGeom prst="rect">
                <a:avLst/>
              </a:prstGeom>
              <a:blipFill>
                <a:blip r:embed="rId5"/>
                <a:stretch>
                  <a:fillRect/>
                </a:stretch>
              </a:blipFill>
            </p:spPr>
            <p:txBody>
              <a:bodyPr/>
              <a:lstStyle/>
              <a:p>
                <a:r>
                  <a:rPr lang="ja-JP" altLang="en-US">
                    <a:noFill/>
                  </a:rPr>
                  <a:t> </a:t>
                </a:r>
              </a:p>
            </p:txBody>
          </p:sp>
        </mc:Fallback>
      </mc:AlternateContent>
      <p:sp>
        <p:nvSpPr>
          <p:cNvPr id="116" name="左中かっこ 115"/>
          <p:cNvSpPr/>
          <p:nvPr/>
        </p:nvSpPr>
        <p:spPr>
          <a:xfrm rot="16200000">
            <a:off x="5490865" y="939372"/>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7" name="テキスト ボックス 116"/>
              <p:cNvSpPr txBox="1"/>
              <p:nvPr/>
            </p:nvSpPr>
            <p:spPr>
              <a:xfrm>
                <a:off x="6381770" y="152757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6381770" y="1527577"/>
                <a:ext cx="442750" cy="461665"/>
              </a:xfrm>
              <a:prstGeom prst="rect">
                <a:avLst/>
              </a:prstGeom>
              <a:blipFill>
                <a:blip r:embed="rId6"/>
                <a:stretch>
                  <a:fillRect/>
                </a:stretch>
              </a:blipFill>
            </p:spPr>
            <p:txBody>
              <a:bodyPr/>
              <a:lstStyle/>
              <a:p>
                <a:r>
                  <a:rPr lang="ja-JP" altLang="en-US">
                    <a:noFill/>
                  </a:rPr>
                  <a:t> </a:t>
                </a:r>
              </a:p>
            </p:txBody>
          </p:sp>
        </mc:Fallback>
      </mc:AlternateContent>
      <p:sp>
        <p:nvSpPr>
          <p:cNvPr id="118" name="左中かっこ 117"/>
          <p:cNvSpPr/>
          <p:nvPr/>
        </p:nvSpPr>
        <p:spPr>
          <a:xfrm rot="16200000">
            <a:off x="6543376" y="943269"/>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19" name="直線矢印コネクタ 118"/>
          <p:cNvCxnSpPr/>
          <p:nvPr/>
        </p:nvCxnSpPr>
        <p:spPr>
          <a:xfrm flipH="1">
            <a:off x="4861627" y="2016434"/>
            <a:ext cx="1" cy="2008274"/>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テキスト ボックス 119"/>
              <p:cNvSpPr txBox="1"/>
              <p:nvPr/>
            </p:nvSpPr>
            <p:spPr>
              <a:xfrm>
                <a:off x="4468927" y="2789738"/>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20" name="テキスト ボックス 119"/>
              <p:cNvSpPr txBox="1">
                <a:spLocks noRot="1" noChangeAspect="1" noMove="1" noResize="1" noEditPoints="1" noAdjustHandles="1" noChangeArrowheads="1" noChangeShapeType="1" noTextEdit="1"/>
              </p:cNvSpPr>
              <p:nvPr/>
            </p:nvSpPr>
            <p:spPr>
              <a:xfrm>
                <a:off x="4468927" y="2789738"/>
                <a:ext cx="442749" cy="461665"/>
              </a:xfrm>
              <a:prstGeom prst="rect">
                <a:avLst/>
              </a:prstGeom>
              <a:blipFill>
                <a:blip r:embed="rId7"/>
                <a:stretch>
                  <a:fillRect/>
                </a:stretch>
              </a:blipFill>
            </p:spPr>
            <p:txBody>
              <a:bodyPr/>
              <a:lstStyle/>
              <a:p>
                <a:r>
                  <a:rPr lang="ja-JP" altLang="en-US">
                    <a:noFill/>
                  </a:rPr>
                  <a:t> </a:t>
                </a:r>
              </a:p>
            </p:txBody>
          </p:sp>
        </mc:Fallback>
      </mc:AlternateContent>
      <p:cxnSp>
        <p:nvCxnSpPr>
          <p:cNvPr id="121" name="直線矢印コネクタ 120"/>
          <p:cNvCxnSpPr/>
          <p:nvPr/>
        </p:nvCxnSpPr>
        <p:spPr>
          <a:xfrm flipH="1">
            <a:off x="6062662" y="3029676"/>
            <a:ext cx="1" cy="995032"/>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テキスト ボックス 121"/>
              <p:cNvSpPr txBox="1"/>
              <p:nvPr/>
            </p:nvSpPr>
            <p:spPr>
              <a:xfrm>
                <a:off x="5657870" y="3286086"/>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122" name="テキスト ボックス 121"/>
              <p:cNvSpPr txBox="1">
                <a:spLocks noRot="1" noChangeAspect="1" noMove="1" noResize="1" noEditPoints="1" noAdjustHandles="1" noChangeArrowheads="1" noChangeShapeType="1" noTextEdit="1"/>
              </p:cNvSpPr>
              <p:nvPr/>
            </p:nvSpPr>
            <p:spPr>
              <a:xfrm>
                <a:off x="5657870" y="3286086"/>
                <a:ext cx="442750" cy="461665"/>
              </a:xfrm>
              <a:prstGeom prst="rect">
                <a:avLst/>
              </a:prstGeom>
              <a:blipFill>
                <a:blip r:embed="rId8"/>
                <a:stretch>
                  <a:fillRect/>
                </a:stretch>
              </a:blipFill>
            </p:spPr>
            <p:txBody>
              <a:bodyPr/>
              <a:lstStyle/>
              <a:p>
                <a:r>
                  <a:rPr lang="ja-JP" altLang="en-US">
                    <a:noFill/>
                  </a:rPr>
                  <a:t> </a:t>
                </a:r>
              </a:p>
            </p:txBody>
          </p:sp>
        </mc:Fallback>
      </mc:AlternateContent>
      <p:sp>
        <p:nvSpPr>
          <p:cNvPr id="73" name="テキスト ボックス 72"/>
          <p:cNvSpPr txBox="1"/>
          <p:nvPr/>
        </p:nvSpPr>
        <p:spPr>
          <a:xfrm>
            <a:off x="1353787" y="4713086"/>
            <a:ext cx="380232" cy="646331"/>
          </a:xfrm>
          <a:prstGeom prst="rect">
            <a:avLst/>
          </a:prstGeom>
          <a:noFill/>
          <a:ln w="28575">
            <a:noFill/>
          </a:ln>
        </p:spPr>
        <p:txBody>
          <a:bodyPr wrap="none" rtlCol="0">
            <a:spAutoFit/>
          </a:bodyPr>
          <a:lstStyle/>
          <a:p>
            <a:r>
              <a:rPr kumimoji="1" lang="en-US" altLang="ja-JP" sz="3600" dirty="0" smtClean="0">
                <a:solidFill>
                  <a:srgbClr val="FF0000"/>
                </a:solidFill>
                <a:latin typeface="Cambria Math" panose="02040503050406030204" pitchFamily="18" charset="0"/>
              </a:rPr>
              <a:t>?</a:t>
            </a:r>
            <a:endParaRPr kumimoji="1" lang="ja-JP" altLang="en-US" sz="3600" dirty="0" smtClean="0">
              <a:solidFill>
                <a:srgbClr val="FF0000"/>
              </a:solidFill>
              <a:latin typeface="Cambria Math" panose="02040503050406030204" pitchFamily="18" charset="0"/>
            </a:endParaRPr>
          </a:p>
        </p:txBody>
      </p:sp>
      <p:sp>
        <p:nvSpPr>
          <p:cNvPr id="74" name="正方形/長方形 73"/>
          <p:cNvSpPr/>
          <p:nvPr/>
        </p:nvSpPr>
        <p:spPr>
          <a:xfrm>
            <a:off x="975154" y="4260000"/>
            <a:ext cx="1129428" cy="523220"/>
          </a:xfrm>
          <a:prstGeom prst="rect">
            <a:avLst/>
          </a:prstGeom>
          <a:ln w="28575">
            <a:solidFill>
              <a:srgbClr val="FF0000"/>
            </a:solidFill>
          </a:ln>
        </p:spPr>
        <p:txBody>
          <a:bodyPr wrap="square" anchor="ctr">
            <a:spAutoFit/>
          </a:bodyPr>
          <a:lstStyle/>
          <a:p>
            <a:pPr algn="ctr">
              <a:lnSpc>
                <a:spcPct val="100000"/>
              </a:lnSpc>
            </a:pPr>
            <a:r>
              <a:rPr lang="en-US" altLang="ja-JP" sz="2800" dirty="0" smtClean="0">
                <a:solidFill>
                  <a:srgbClr val="FF0000"/>
                </a:solidFill>
                <a:latin typeface="Cambria" panose="02040503050406030204" pitchFamily="18" charset="0"/>
              </a:rPr>
              <a:t>Comp</a:t>
            </a:r>
            <a:endParaRPr lang="en-US" altLang="ja-JP" sz="2800" dirty="0">
              <a:solidFill>
                <a:srgbClr val="FF0000"/>
              </a:solidFill>
              <a:latin typeface="Cambria" panose="02040503050406030204" pitchFamily="18" charset="0"/>
            </a:endParaRPr>
          </a:p>
        </p:txBody>
      </p:sp>
      <p:grpSp>
        <p:nvGrpSpPr>
          <p:cNvPr id="76" name="グループ化 75"/>
          <p:cNvGrpSpPr/>
          <p:nvPr/>
        </p:nvGrpSpPr>
        <p:grpSpPr>
          <a:xfrm>
            <a:off x="1185675" y="4767945"/>
            <a:ext cx="1467068" cy="1931560"/>
            <a:chOff x="1434536" y="2080969"/>
            <a:chExt cx="1467068" cy="1931560"/>
          </a:xfrm>
        </p:grpSpPr>
        <p:sp>
          <p:nvSpPr>
            <p:cNvPr id="77" name="正方形/長方形 76"/>
            <p:cNvSpPr/>
            <p:nvPr/>
          </p:nvSpPr>
          <p:spPr>
            <a:xfrm>
              <a:off x="1434536" y="2996866"/>
              <a:ext cx="1467068" cy="1015663"/>
            </a:xfrm>
            <a:prstGeom prst="rect">
              <a:avLst/>
            </a:prstGeom>
            <a:ln w="38100">
              <a:solidFill>
                <a:schemeClr val="tx1"/>
              </a:solidFill>
            </a:ln>
          </p:spPr>
          <p:txBody>
            <a:bodyPr wrap="none">
              <a:spAutoFit/>
            </a:bodyPr>
            <a:lstStyle/>
            <a:p>
              <a:r>
                <a:rPr lang="ja-JP" altLang="en-US" sz="2000" dirty="0" smtClean="0"/>
                <a:t>辺の長さが</a:t>
              </a:r>
              <a:endParaRPr lang="en-US" altLang="ja-JP" sz="2000" dirty="0" smtClean="0"/>
            </a:p>
            <a:p>
              <a:r>
                <a:rPr lang="ja-JP" altLang="en-US" sz="2000" dirty="0" smtClean="0"/>
                <a:t>全て等しい</a:t>
              </a:r>
              <a:endParaRPr lang="en-US" altLang="ja-JP" sz="2000" dirty="0" smtClean="0"/>
            </a:p>
            <a:p>
              <a:r>
                <a:rPr lang="ja-JP" altLang="en-US" sz="2000" dirty="0" smtClean="0"/>
                <a:t>完全グラフ</a:t>
              </a:r>
              <a:endParaRPr lang="ja-JP" altLang="en-US" sz="2000" dirty="0"/>
            </a:p>
          </p:txBody>
        </p:sp>
        <p:cxnSp>
          <p:nvCxnSpPr>
            <p:cNvPr id="78" name="直線コネクタ 77"/>
            <p:cNvCxnSpPr>
              <a:stCxn id="77" idx="0"/>
            </p:cNvCxnSpPr>
            <p:nvPr/>
          </p:nvCxnSpPr>
          <p:spPr>
            <a:xfrm flipH="1" flipV="1">
              <a:off x="2010383" y="2080969"/>
              <a:ext cx="157687" cy="915897"/>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23" name="図 122"/>
          <p:cNvPicPr>
            <a:picLocks noChangeAspect="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00466" y="2361744"/>
            <a:ext cx="1938098" cy="1885933"/>
          </a:xfrm>
          <a:prstGeom prst="rect">
            <a:avLst/>
          </a:prstGeom>
        </p:spPr>
      </p:pic>
    </p:spTree>
    <p:extLst>
      <p:ext uri="{BB962C8B-B14F-4D97-AF65-F5344CB8AC3E}">
        <p14:creationId xmlns:p14="http://schemas.microsoft.com/office/powerpoint/2010/main" val="222121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fill="hold" nodeType="clickEffect">
                                  <p:stCondLst>
                                    <p:cond delay="0"/>
                                  </p:stCondLst>
                                  <p:childTnLst>
                                    <p:animMotion origin="layout" path="M 0 0 L 0.08373 0.15023 L 0.00091 0.2956 L 0.08373 0.44074 L 0.00091 0.58449 " pathEditMode="relative" ptsTypes="AAAAA">
                                      <p:cBhvr>
                                        <p:cTn id="6" dur="2000" fill="hold"/>
                                        <p:tgtEl>
                                          <p:spTgt spid="108"/>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0 0 L 0.08373 0.15023 L 0.00091 0.2956 L 0.08373 0.44074 L 0.00091 0.58449 " pathEditMode="relative" ptsTypes="AAAAA">
                                      <p:cBhvr>
                                        <p:cTn id="8" dur="2000" fill="hold"/>
                                        <p:tgtEl>
                                          <p:spTgt spid="10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nSpc>
                <a:spcPct val="100000"/>
              </a:lnSpc>
            </a:pPr>
            <a:r>
              <a:rPr lang="ja-JP" altLang="en-US" dirty="0" smtClean="0"/>
              <a:t>本研究の目的</a:t>
            </a:r>
            <a:endParaRPr lang="en-US" altLang="ja-JP" dirty="0"/>
          </a:p>
        </p:txBody>
      </p:sp>
      <p:sp>
        <p:nvSpPr>
          <p:cNvPr id="135" name="スライド番号プレースホルダー 134"/>
          <p:cNvSpPr>
            <a:spLocks noGrp="1"/>
          </p:cNvSpPr>
          <p:nvPr>
            <p:ph type="sldNum" sz="quarter" idx="12"/>
          </p:nvPr>
        </p:nvSpPr>
        <p:spPr/>
        <p:txBody>
          <a:bodyPr/>
          <a:lstStyle/>
          <a:p>
            <a:fld id="{EB786E8D-24E2-4B75-B89E-130193A274AD}" type="slidenum">
              <a:rPr kumimoji="1" lang="ja-JP" altLang="en-US" smtClean="0"/>
              <a:t>15</a:t>
            </a:fld>
            <a:endParaRPr kumimoji="1" lang="ja-JP" altLang="en-US"/>
          </a:p>
        </p:txBody>
      </p:sp>
      <p:cxnSp>
        <p:nvCxnSpPr>
          <p:cNvPr id="12" name="直線矢印コネクタ 11"/>
          <p:cNvCxnSpPr>
            <a:stCxn id="67" idx="3"/>
            <a:endCxn id="66" idx="1"/>
          </p:cNvCxnSpPr>
          <p:nvPr/>
        </p:nvCxnSpPr>
        <p:spPr>
          <a:xfrm>
            <a:off x="5296258" y="3168269"/>
            <a:ext cx="778822" cy="0"/>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7" idx="3"/>
            <a:endCxn id="68" idx="1"/>
          </p:cNvCxnSpPr>
          <p:nvPr/>
        </p:nvCxnSpPr>
        <p:spPr>
          <a:xfrm flipV="1">
            <a:off x="5292281" y="4517135"/>
            <a:ext cx="782799" cy="4475"/>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66" idx="3"/>
            <a:endCxn id="70" idx="1"/>
          </p:cNvCxnSpPr>
          <p:nvPr/>
        </p:nvCxnSpPr>
        <p:spPr>
          <a:xfrm>
            <a:off x="8755014" y="3168269"/>
            <a:ext cx="866899" cy="674433"/>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68" idx="3"/>
            <a:endCxn id="70" idx="1"/>
          </p:cNvCxnSpPr>
          <p:nvPr/>
        </p:nvCxnSpPr>
        <p:spPr>
          <a:xfrm flipV="1">
            <a:off x="8755014" y="3842702"/>
            <a:ext cx="866899" cy="674433"/>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67" idx="3"/>
            <a:endCxn id="68" idx="1"/>
          </p:cNvCxnSpPr>
          <p:nvPr/>
        </p:nvCxnSpPr>
        <p:spPr>
          <a:xfrm>
            <a:off x="5296258" y="3168269"/>
            <a:ext cx="778822" cy="1348866"/>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838200" y="1779026"/>
            <a:ext cx="10847119" cy="523220"/>
          </a:xfrm>
          <a:prstGeom prst="rect">
            <a:avLst/>
          </a:prstGeom>
        </p:spPr>
        <p:txBody>
          <a:bodyPr wrap="square">
            <a:spAutoFit/>
          </a:bodyPr>
          <a:lstStyle/>
          <a:p>
            <a:r>
              <a:rPr lang="ja-JP" altLang="en-US" sz="2800" dirty="0"/>
              <a:t>巡査</a:t>
            </a:r>
            <a:r>
              <a:rPr lang="ja-JP" altLang="en-US" sz="2800" dirty="0" smtClean="0"/>
              <a:t>が</a:t>
            </a:r>
            <a:r>
              <a:rPr lang="ja-JP" altLang="en-US" sz="2800" dirty="0"/>
              <a:t>複</a:t>
            </a:r>
            <a:r>
              <a:rPr lang="ja-JP" altLang="en-US" sz="2800" dirty="0" smtClean="0"/>
              <a:t>数</a:t>
            </a:r>
            <a:r>
              <a:rPr lang="ja-JP" altLang="en-US" sz="2800" dirty="0"/>
              <a:t>人</a:t>
            </a:r>
            <a:r>
              <a:rPr lang="ja-JP" altLang="en-US" sz="2800" dirty="0" smtClean="0"/>
              <a:t>の場合（</a:t>
            </a:r>
            <a:r>
              <a:rPr lang="ja-JP" altLang="en-US" sz="2800" b="1" dirty="0">
                <a:solidFill>
                  <a:srgbClr val="FF0000"/>
                </a:solidFill>
              </a:rPr>
              <a:t>複数の</a:t>
            </a:r>
            <a:r>
              <a:rPr lang="ja-JP" altLang="en-US" sz="2800" b="1" dirty="0" smtClean="0">
                <a:solidFill>
                  <a:srgbClr val="FF0000"/>
                </a:solidFill>
              </a:rPr>
              <a:t>巡査の協力を許す場合</a:t>
            </a:r>
            <a:r>
              <a:rPr lang="ja-JP" altLang="en-US" sz="2800" dirty="0" smtClean="0"/>
              <a:t>）</a:t>
            </a:r>
            <a:endParaRPr lang="ja-JP" altLang="en-US" sz="2800" dirty="0"/>
          </a:p>
        </p:txBody>
      </p:sp>
      <p:sp>
        <p:nvSpPr>
          <p:cNvPr id="5" name="テキスト ボックス 4"/>
          <p:cNvSpPr txBox="1"/>
          <p:nvPr/>
        </p:nvSpPr>
        <p:spPr>
          <a:xfrm>
            <a:off x="3918955" y="3336159"/>
            <a:ext cx="380232" cy="646331"/>
          </a:xfrm>
          <a:prstGeom prst="rect">
            <a:avLst/>
          </a:prstGeom>
          <a:noFill/>
          <a:ln w="28575">
            <a:noFill/>
          </a:ln>
        </p:spPr>
        <p:txBody>
          <a:bodyPr wrap="none" rtlCol="0">
            <a:spAutoFit/>
          </a:bodyPr>
          <a:lstStyle/>
          <a:p>
            <a:r>
              <a:rPr kumimoji="1" lang="en-US" altLang="ja-JP" sz="3600" dirty="0" smtClean="0">
                <a:solidFill>
                  <a:srgbClr val="FF0000"/>
                </a:solidFill>
                <a:latin typeface="Cambria Math" panose="02040503050406030204" pitchFamily="18" charset="0"/>
              </a:rPr>
              <a:t>?</a:t>
            </a:r>
            <a:endParaRPr kumimoji="1" lang="ja-JP" altLang="en-US" sz="3600" dirty="0" smtClean="0">
              <a:solidFill>
                <a:srgbClr val="FF0000"/>
              </a:solidFill>
              <a:latin typeface="Cambria Math" panose="02040503050406030204" pitchFamily="18" charset="0"/>
            </a:endParaRPr>
          </a:p>
        </p:txBody>
      </p:sp>
      <p:sp>
        <p:nvSpPr>
          <p:cNvPr id="19" name="テキスト ボックス 18"/>
          <p:cNvSpPr txBox="1"/>
          <p:nvPr/>
        </p:nvSpPr>
        <p:spPr>
          <a:xfrm>
            <a:off x="7222465" y="3336159"/>
            <a:ext cx="380232" cy="646331"/>
          </a:xfrm>
          <a:prstGeom prst="rect">
            <a:avLst/>
          </a:prstGeom>
          <a:noFill/>
          <a:ln w="28575">
            <a:noFill/>
          </a:ln>
        </p:spPr>
        <p:txBody>
          <a:bodyPr wrap="none" rtlCol="0">
            <a:spAutoFit/>
          </a:bodyPr>
          <a:lstStyle/>
          <a:p>
            <a:r>
              <a:rPr kumimoji="1" lang="en-US" altLang="ja-JP" sz="3600" dirty="0" smtClean="0">
                <a:solidFill>
                  <a:srgbClr val="FF0000"/>
                </a:solidFill>
                <a:latin typeface="Cambria Math" panose="02040503050406030204" pitchFamily="18" charset="0"/>
              </a:rPr>
              <a:t>?</a:t>
            </a:r>
            <a:endParaRPr kumimoji="1" lang="ja-JP" altLang="en-US" sz="3600" dirty="0" smtClean="0">
              <a:solidFill>
                <a:srgbClr val="FF0000"/>
              </a:solidFill>
              <a:latin typeface="Cambria Math" panose="02040503050406030204" pitchFamily="18" charset="0"/>
            </a:endParaRPr>
          </a:p>
        </p:txBody>
      </p:sp>
      <p:sp>
        <p:nvSpPr>
          <p:cNvPr id="22" name="テキスト ボックス 21"/>
          <p:cNvSpPr txBox="1"/>
          <p:nvPr/>
        </p:nvSpPr>
        <p:spPr>
          <a:xfrm>
            <a:off x="3437111" y="4788118"/>
            <a:ext cx="1350050" cy="523220"/>
          </a:xfrm>
          <a:prstGeom prst="rect">
            <a:avLst/>
          </a:prstGeom>
          <a:noFill/>
          <a:ln w="28575">
            <a:noFill/>
          </a:ln>
        </p:spPr>
        <p:txBody>
          <a:bodyPr wrap="none" rtlCol="0">
            <a:spAutoFit/>
          </a:bodyPr>
          <a:lstStyle/>
          <a:p>
            <a:pPr algn="ctr"/>
            <a:r>
              <a:rPr lang="en-US" altLang="ja-JP" sz="2800" dirty="0">
                <a:solidFill>
                  <a:srgbClr val="0070C0"/>
                </a:solidFill>
                <a:latin typeface="Cambria Math" panose="02040503050406030204" pitchFamily="18" charset="0"/>
              </a:rPr>
              <a:t>NP</a:t>
            </a:r>
            <a:r>
              <a:rPr lang="ja-JP" altLang="en-US" sz="2800" dirty="0">
                <a:solidFill>
                  <a:srgbClr val="0070C0"/>
                </a:solidFill>
              </a:rPr>
              <a:t>困難</a:t>
            </a:r>
          </a:p>
        </p:txBody>
      </p:sp>
      <p:sp>
        <p:nvSpPr>
          <p:cNvPr id="24" name="テキスト ボックス 23"/>
          <p:cNvSpPr txBox="1"/>
          <p:nvPr/>
        </p:nvSpPr>
        <p:spPr>
          <a:xfrm>
            <a:off x="6740022" y="4775680"/>
            <a:ext cx="1350050" cy="523220"/>
          </a:xfrm>
          <a:prstGeom prst="rect">
            <a:avLst/>
          </a:prstGeom>
          <a:noFill/>
          <a:ln w="28575">
            <a:noFill/>
          </a:ln>
        </p:spPr>
        <p:txBody>
          <a:bodyPr wrap="none" rtlCol="0">
            <a:spAutoFit/>
          </a:bodyPr>
          <a:lstStyle/>
          <a:p>
            <a:pPr algn="ctr"/>
            <a:r>
              <a:rPr lang="en-US" altLang="ja-JP" sz="2800" dirty="0">
                <a:solidFill>
                  <a:srgbClr val="0070C0"/>
                </a:solidFill>
                <a:latin typeface="Cambria Math" panose="02040503050406030204" pitchFamily="18" charset="0"/>
              </a:rPr>
              <a:t>NP</a:t>
            </a:r>
            <a:r>
              <a:rPr lang="ja-JP" altLang="en-US" sz="2800" dirty="0">
                <a:solidFill>
                  <a:srgbClr val="0070C0"/>
                </a:solidFill>
              </a:rPr>
              <a:t>困難</a:t>
            </a:r>
          </a:p>
        </p:txBody>
      </p:sp>
      <p:sp>
        <p:nvSpPr>
          <p:cNvPr id="25" name="テキスト ボックス 24"/>
          <p:cNvSpPr txBox="1"/>
          <p:nvPr/>
        </p:nvSpPr>
        <p:spPr>
          <a:xfrm>
            <a:off x="9978591" y="4104739"/>
            <a:ext cx="1350050" cy="523220"/>
          </a:xfrm>
          <a:prstGeom prst="rect">
            <a:avLst/>
          </a:prstGeom>
          <a:noFill/>
          <a:ln w="28575">
            <a:noFill/>
          </a:ln>
        </p:spPr>
        <p:txBody>
          <a:bodyPr wrap="none" rtlCol="0">
            <a:spAutoFit/>
          </a:bodyPr>
          <a:lstStyle/>
          <a:p>
            <a:pPr algn="ctr"/>
            <a:r>
              <a:rPr lang="en-US" altLang="ja-JP" sz="2800" dirty="0">
                <a:solidFill>
                  <a:srgbClr val="0070C0"/>
                </a:solidFill>
                <a:latin typeface="Cambria Math" panose="02040503050406030204" pitchFamily="18" charset="0"/>
              </a:rPr>
              <a:t>NP</a:t>
            </a:r>
            <a:r>
              <a:rPr lang="ja-JP" altLang="en-US" sz="2800" dirty="0">
                <a:solidFill>
                  <a:srgbClr val="0070C0"/>
                </a:solidFill>
              </a:rPr>
              <a:t>困難</a:t>
            </a:r>
          </a:p>
        </p:txBody>
      </p:sp>
      <p:cxnSp>
        <p:nvCxnSpPr>
          <p:cNvPr id="26" name="直線矢印コネクタ 25"/>
          <p:cNvCxnSpPr/>
          <p:nvPr/>
        </p:nvCxnSpPr>
        <p:spPr>
          <a:xfrm>
            <a:off x="2104581" y="4521610"/>
            <a:ext cx="827411" cy="0"/>
          </a:xfrm>
          <a:prstGeom prst="straightConnector1">
            <a:avLst/>
          </a:prstGeom>
          <a:ln w="63500">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87849" y="5726995"/>
            <a:ext cx="2339102" cy="830997"/>
          </a:xfrm>
          <a:prstGeom prst="rect">
            <a:avLst/>
          </a:prstGeom>
          <a:noFill/>
          <a:ln w="28575">
            <a:solidFill>
              <a:srgbClr val="FF0000"/>
            </a:solidFill>
          </a:ln>
        </p:spPr>
        <p:txBody>
          <a:bodyPr wrap="none" rtlCol="0">
            <a:spAutoFit/>
          </a:bodyPr>
          <a:lstStyle/>
          <a:p>
            <a:r>
              <a:rPr kumimoji="1" lang="ja-JP" altLang="en-US" sz="2400" dirty="0" smtClean="0">
                <a:latin typeface="Cambria Math" panose="02040503050406030204" pitchFamily="18" charset="0"/>
              </a:rPr>
              <a:t>今回は</a:t>
            </a:r>
            <a:endParaRPr kumimoji="1" lang="en-US" altLang="ja-JP" sz="2400" dirty="0" smtClean="0">
              <a:latin typeface="Cambria Math" panose="02040503050406030204" pitchFamily="18" charset="0"/>
            </a:endParaRPr>
          </a:p>
          <a:p>
            <a:r>
              <a:rPr kumimoji="1" lang="ja-JP" altLang="en-US" sz="2400" dirty="0" smtClean="0">
                <a:latin typeface="Cambria Math" panose="02040503050406030204" pitchFamily="18" charset="0"/>
              </a:rPr>
              <a:t>ここを調べます</a:t>
            </a:r>
          </a:p>
        </p:txBody>
      </p:sp>
      <p:sp>
        <p:nvSpPr>
          <p:cNvPr id="11" name="フリーフォーム 10"/>
          <p:cNvSpPr/>
          <p:nvPr/>
        </p:nvSpPr>
        <p:spPr>
          <a:xfrm>
            <a:off x="1745673" y="3146961"/>
            <a:ext cx="2162557" cy="534390"/>
          </a:xfrm>
          <a:custGeom>
            <a:avLst/>
            <a:gdLst>
              <a:gd name="connsiteX0" fmla="*/ 0 w 2162557"/>
              <a:gd name="connsiteY0" fmla="*/ 0 h 534390"/>
              <a:gd name="connsiteX1" fmla="*/ 2161309 w 2162557"/>
              <a:gd name="connsiteY1" fmla="*/ 534390 h 534390"/>
            </a:gdLst>
            <a:ahLst/>
            <a:cxnLst>
              <a:cxn ang="0">
                <a:pos x="connsiteX0" y="connsiteY0"/>
              </a:cxn>
              <a:cxn ang="0">
                <a:pos x="connsiteX1" y="connsiteY1"/>
              </a:cxn>
            </a:cxnLst>
            <a:rect l="l" t="t" r="r" b="b"/>
            <a:pathLst>
              <a:path w="2162557" h="534390">
                <a:moveTo>
                  <a:pt x="0" y="0"/>
                </a:moveTo>
                <a:cubicBezTo>
                  <a:pt x="1102426" y="173182"/>
                  <a:pt x="2204852" y="346364"/>
                  <a:pt x="2161309" y="53439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1353787" y="3123210"/>
            <a:ext cx="106878" cy="653143"/>
          </a:xfrm>
          <a:custGeom>
            <a:avLst/>
            <a:gdLst>
              <a:gd name="connsiteX0" fmla="*/ 0 w 106878"/>
              <a:gd name="connsiteY0" fmla="*/ 0 h 653143"/>
              <a:gd name="connsiteX1" fmla="*/ 106878 w 106878"/>
              <a:gd name="connsiteY1" fmla="*/ 653143 h 653143"/>
            </a:gdLst>
            <a:ahLst/>
            <a:cxnLst>
              <a:cxn ang="0">
                <a:pos x="connsiteX0" y="connsiteY0"/>
              </a:cxn>
              <a:cxn ang="0">
                <a:pos x="connsiteX1" y="connsiteY1"/>
              </a:cxn>
            </a:cxnLst>
            <a:rect l="l" t="t" r="r" b="b"/>
            <a:pathLst>
              <a:path w="106878" h="653143">
                <a:moveTo>
                  <a:pt x="0" y="0"/>
                </a:moveTo>
                <a:cubicBezTo>
                  <a:pt x="38595" y="232558"/>
                  <a:pt x="77190" y="465117"/>
                  <a:pt x="106878" y="653143"/>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p:nvPr/>
        </p:nvCxnSpPr>
        <p:spPr>
          <a:xfrm flipV="1">
            <a:off x="1321762" y="4775680"/>
            <a:ext cx="32025" cy="9513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p:cNvSpPr/>
          <p:nvPr/>
        </p:nvSpPr>
        <p:spPr>
          <a:xfrm>
            <a:off x="2928015" y="4249200"/>
            <a:ext cx="2360289" cy="523220"/>
          </a:xfrm>
          <a:prstGeom prst="rect">
            <a:avLst/>
          </a:prstGeom>
          <a:ln w="28575">
            <a:solidFill>
              <a:schemeClr val="accent4">
                <a:lumMod val="75000"/>
              </a:schemeClr>
            </a:solidFill>
          </a:ln>
        </p:spPr>
        <p:txBody>
          <a:bodyPr wrap="square" anchor="ctr">
            <a:spAutoFit/>
          </a:bodyPr>
          <a:lstStyle/>
          <a:p>
            <a:pPr algn="ctr">
              <a:lnSpc>
                <a:spcPct val="100000"/>
              </a:lnSpc>
            </a:pPr>
            <a:r>
              <a:rPr lang="en-US" altLang="ja-JP" sz="2800" dirty="0">
                <a:solidFill>
                  <a:schemeClr val="accent4">
                    <a:lumMod val="75000"/>
                  </a:schemeClr>
                </a:solidFill>
                <a:latin typeface="Cambria" panose="02040503050406030204" pitchFamily="18" charset="0"/>
              </a:rPr>
              <a:t>Star</a:t>
            </a:r>
            <a:r>
              <a:rPr lang="ja-JP" altLang="en-US" sz="2800" dirty="0">
                <a:solidFill>
                  <a:schemeClr val="accent4">
                    <a:lumMod val="75000"/>
                  </a:schemeClr>
                </a:solidFill>
              </a:rPr>
              <a:t>（星）</a:t>
            </a:r>
            <a:endParaRPr lang="en-US" altLang="ja-JP" sz="2800" dirty="0">
              <a:solidFill>
                <a:schemeClr val="accent4">
                  <a:lumMod val="75000"/>
                </a:schemeClr>
              </a:solidFill>
            </a:endParaRPr>
          </a:p>
        </p:txBody>
      </p:sp>
      <p:sp>
        <p:nvSpPr>
          <p:cNvPr id="42" name="正方形/長方形 41"/>
          <p:cNvSpPr/>
          <p:nvPr/>
        </p:nvSpPr>
        <p:spPr>
          <a:xfrm>
            <a:off x="6071103" y="2895859"/>
            <a:ext cx="2679934" cy="523220"/>
          </a:xfrm>
          <a:prstGeom prst="rect">
            <a:avLst/>
          </a:prstGeom>
          <a:ln w="28575">
            <a:solidFill>
              <a:schemeClr val="accent2"/>
            </a:solidFill>
          </a:ln>
        </p:spPr>
        <p:txBody>
          <a:bodyPr wrap="square" anchor="ctr">
            <a:spAutoFit/>
          </a:bodyPr>
          <a:lstStyle/>
          <a:p>
            <a:pPr algn="ctr"/>
            <a:r>
              <a:rPr lang="en-US" altLang="ja-JP" sz="2800" dirty="0">
                <a:solidFill>
                  <a:schemeClr val="accent2"/>
                </a:solidFill>
                <a:latin typeface="Cambria" panose="02040503050406030204" pitchFamily="18" charset="0"/>
              </a:rPr>
              <a:t>Circle</a:t>
            </a:r>
            <a:r>
              <a:rPr lang="ja-JP" altLang="en-US" sz="2800" dirty="0">
                <a:solidFill>
                  <a:schemeClr val="accent2"/>
                </a:solidFill>
              </a:rPr>
              <a:t>（閉路）</a:t>
            </a:r>
            <a:endParaRPr lang="en-US" altLang="ja-JP" sz="2800" dirty="0">
              <a:solidFill>
                <a:schemeClr val="accent2"/>
              </a:solidFill>
            </a:endParaRPr>
          </a:p>
        </p:txBody>
      </p:sp>
      <p:sp>
        <p:nvSpPr>
          <p:cNvPr id="43" name="正方形/長方形 42"/>
          <p:cNvSpPr/>
          <p:nvPr/>
        </p:nvSpPr>
        <p:spPr>
          <a:xfrm>
            <a:off x="2931992" y="2895859"/>
            <a:ext cx="2360289" cy="523220"/>
          </a:xfrm>
          <a:prstGeom prst="rect">
            <a:avLst/>
          </a:prstGeom>
          <a:ln w="19050">
            <a:solidFill>
              <a:schemeClr val="accent1"/>
            </a:solidFill>
          </a:ln>
        </p:spPr>
        <p:txBody>
          <a:bodyPr wrap="square" anchor="ctr">
            <a:spAutoFit/>
          </a:bodyPr>
          <a:lstStyle/>
          <a:p>
            <a:pPr algn="ctr">
              <a:lnSpc>
                <a:spcPct val="100000"/>
              </a:lnSpc>
            </a:pPr>
            <a:r>
              <a:rPr lang="en-US" altLang="ja-JP" sz="2800" dirty="0">
                <a:solidFill>
                  <a:srgbClr val="0070C0"/>
                </a:solidFill>
                <a:latin typeface="Cambria" panose="02040503050406030204" pitchFamily="18" charset="0"/>
              </a:rPr>
              <a:t>Line</a:t>
            </a:r>
            <a:r>
              <a:rPr lang="ja-JP" altLang="en-US" sz="2800" dirty="0">
                <a:solidFill>
                  <a:srgbClr val="0070C0"/>
                </a:solidFill>
              </a:rPr>
              <a:t>（線分）</a:t>
            </a:r>
            <a:endParaRPr lang="en-US" altLang="ja-JP" sz="2800" dirty="0">
              <a:solidFill>
                <a:srgbClr val="0070C0"/>
              </a:solidFill>
            </a:endParaRPr>
          </a:p>
        </p:txBody>
      </p:sp>
      <p:sp>
        <p:nvSpPr>
          <p:cNvPr id="44" name="正方形/長方形 43"/>
          <p:cNvSpPr/>
          <p:nvPr/>
        </p:nvSpPr>
        <p:spPr>
          <a:xfrm>
            <a:off x="6071103" y="4244725"/>
            <a:ext cx="2679934" cy="523220"/>
          </a:xfrm>
          <a:prstGeom prst="rect">
            <a:avLst/>
          </a:prstGeom>
          <a:ln w="28575">
            <a:solidFill>
              <a:srgbClr val="00B050"/>
            </a:solidFill>
          </a:ln>
        </p:spPr>
        <p:txBody>
          <a:bodyPr wrap="square" anchor="ctr">
            <a:spAutoFit/>
          </a:bodyPr>
          <a:lstStyle/>
          <a:p>
            <a:pPr algn="ctr">
              <a:lnSpc>
                <a:spcPct val="100000"/>
              </a:lnSpc>
            </a:pPr>
            <a:r>
              <a:rPr lang="en-US" altLang="ja-JP" sz="2800" dirty="0">
                <a:solidFill>
                  <a:srgbClr val="00B050"/>
                </a:solidFill>
                <a:latin typeface="Cambria" panose="02040503050406030204" pitchFamily="18" charset="0"/>
              </a:rPr>
              <a:t>Tree</a:t>
            </a:r>
            <a:r>
              <a:rPr lang="ja-JP" altLang="en-US" sz="2800" dirty="0">
                <a:solidFill>
                  <a:srgbClr val="00B050"/>
                </a:solidFill>
              </a:rPr>
              <a:t>（木）</a:t>
            </a:r>
            <a:endParaRPr lang="en-US" altLang="ja-JP" sz="2800" dirty="0">
              <a:solidFill>
                <a:srgbClr val="00B050"/>
              </a:solidFill>
            </a:endParaRPr>
          </a:p>
        </p:txBody>
      </p:sp>
      <p:sp>
        <p:nvSpPr>
          <p:cNvPr id="45" name="正方形/長方形 44"/>
          <p:cNvSpPr/>
          <p:nvPr/>
        </p:nvSpPr>
        <p:spPr>
          <a:xfrm>
            <a:off x="9617936" y="3570292"/>
            <a:ext cx="2063406" cy="523220"/>
          </a:xfrm>
          <a:prstGeom prst="rect">
            <a:avLst/>
          </a:prstGeom>
          <a:ln w="28575">
            <a:solidFill>
              <a:srgbClr val="E86ABE"/>
            </a:solidFill>
          </a:ln>
        </p:spPr>
        <p:txBody>
          <a:bodyPr wrap="square" anchor="ctr">
            <a:spAutoFit/>
          </a:bodyPr>
          <a:lstStyle/>
          <a:p>
            <a:pPr algn="ctr">
              <a:lnSpc>
                <a:spcPct val="100000"/>
              </a:lnSpc>
            </a:pPr>
            <a:r>
              <a:rPr lang="ja-JP" altLang="en-US" sz="2800" dirty="0">
                <a:solidFill>
                  <a:srgbClr val="B61C83"/>
                </a:solidFill>
              </a:rPr>
              <a:t>完全グラフ</a:t>
            </a:r>
            <a:endParaRPr lang="en-US" altLang="ja-JP" sz="2800" dirty="0">
              <a:solidFill>
                <a:srgbClr val="B61C83"/>
              </a:solidFill>
            </a:endParaRPr>
          </a:p>
        </p:txBody>
      </p:sp>
      <p:cxnSp>
        <p:nvCxnSpPr>
          <p:cNvPr id="46" name="直線矢印コネクタ 45"/>
          <p:cNvCxnSpPr/>
          <p:nvPr/>
        </p:nvCxnSpPr>
        <p:spPr>
          <a:xfrm flipV="1">
            <a:off x="1493520" y="3776354"/>
            <a:ext cx="2414710" cy="19506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p:cNvGrpSpPr/>
          <p:nvPr/>
        </p:nvGrpSpPr>
        <p:grpSpPr>
          <a:xfrm>
            <a:off x="3225927" y="5311338"/>
            <a:ext cx="4801314" cy="1116873"/>
            <a:chOff x="1693943" y="2044037"/>
            <a:chExt cx="4801314" cy="1116873"/>
          </a:xfrm>
        </p:grpSpPr>
        <p:sp>
          <p:nvSpPr>
            <p:cNvPr id="32" name="正方形/長方形 31"/>
            <p:cNvSpPr/>
            <p:nvPr/>
          </p:nvSpPr>
          <p:spPr>
            <a:xfrm>
              <a:off x="1693943" y="2699245"/>
              <a:ext cx="4801314" cy="461665"/>
            </a:xfrm>
            <a:prstGeom prst="rect">
              <a:avLst/>
            </a:prstGeom>
            <a:ln w="38100">
              <a:solidFill>
                <a:schemeClr val="tx1"/>
              </a:solidFill>
            </a:ln>
          </p:spPr>
          <p:txBody>
            <a:bodyPr wrap="none">
              <a:spAutoFit/>
            </a:bodyPr>
            <a:lstStyle/>
            <a:p>
              <a:r>
                <a:rPr lang="ja-JP" altLang="en-US" sz="2400" dirty="0" smtClean="0"/>
                <a:t>協力なしの場合と同じ証明による</a:t>
              </a:r>
              <a:endParaRPr lang="en-US" altLang="ja-JP" sz="2400" dirty="0"/>
            </a:p>
          </p:txBody>
        </p:sp>
        <p:cxnSp>
          <p:nvCxnSpPr>
            <p:cNvPr id="33" name="直線コネクタ 32"/>
            <p:cNvCxnSpPr/>
            <p:nvPr/>
          </p:nvCxnSpPr>
          <p:spPr>
            <a:xfrm flipH="1" flipV="1">
              <a:off x="2580152" y="2044037"/>
              <a:ext cx="272295" cy="655208"/>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テキスト ボックス 34"/>
          <p:cNvSpPr txBox="1"/>
          <p:nvPr/>
        </p:nvSpPr>
        <p:spPr>
          <a:xfrm>
            <a:off x="1353787" y="4713086"/>
            <a:ext cx="380232" cy="646331"/>
          </a:xfrm>
          <a:prstGeom prst="rect">
            <a:avLst/>
          </a:prstGeom>
          <a:noFill/>
          <a:ln w="28575">
            <a:noFill/>
          </a:ln>
        </p:spPr>
        <p:txBody>
          <a:bodyPr wrap="none" rtlCol="0">
            <a:spAutoFit/>
          </a:bodyPr>
          <a:lstStyle/>
          <a:p>
            <a:r>
              <a:rPr kumimoji="1" lang="en-US" altLang="ja-JP" sz="3600" dirty="0" smtClean="0">
                <a:solidFill>
                  <a:srgbClr val="FF0000"/>
                </a:solidFill>
                <a:latin typeface="Cambria Math" panose="02040503050406030204" pitchFamily="18" charset="0"/>
              </a:rPr>
              <a:t>?</a:t>
            </a:r>
            <a:endParaRPr kumimoji="1" lang="ja-JP" altLang="en-US" sz="3600" dirty="0" smtClean="0">
              <a:solidFill>
                <a:srgbClr val="FF0000"/>
              </a:solidFill>
              <a:latin typeface="Cambria Math" panose="02040503050406030204" pitchFamily="18" charset="0"/>
            </a:endParaRPr>
          </a:p>
        </p:txBody>
      </p:sp>
      <p:sp>
        <p:nvSpPr>
          <p:cNvPr id="36" name="正方形/長方形 35"/>
          <p:cNvSpPr/>
          <p:nvPr/>
        </p:nvSpPr>
        <p:spPr>
          <a:xfrm>
            <a:off x="975154" y="4260000"/>
            <a:ext cx="1129428" cy="523220"/>
          </a:xfrm>
          <a:prstGeom prst="rect">
            <a:avLst/>
          </a:prstGeom>
          <a:ln w="28575">
            <a:solidFill>
              <a:srgbClr val="FF0000"/>
            </a:solidFill>
          </a:ln>
        </p:spPr>
        <p:txBody>
          <a:bodyPr wrap="square" anchor="ctr">
            <a:spAutoFit/>
          </a:bodyPr>
          <a:lstStyle/>
          <a:p>
            <a:pPr algn="ctr">
              <a:lnSpc>
                <a:spcPct val="100000"/>
              </a:lnSpc>
            </a:pPr>
            <a:r>
              <a:rPr lang="en-US" altLang="ja-JP" sz="2800" dirty="0" smtClean="0">
                <a:solidFill>
                  <a:srgbClr val="FF0000"/>
                </a:solidFill>
                <a:latin typeface="Cambria" panose="02040503050406030204" pitchFamily="18" charset="0"/>
              </a:rPr>
              <a:t>Comp</a:t>
            </a:r>
            <a:endParaRPr lang="en-US" altLang="ja-JP" sz="2800" dirty="0">
              <a:solidFill>
                <a:srgbClr val="FF0000"/>
              </a:solidFill>
              <a:latin typeface="Cambria" panose="02040503050406030204" pitchFamily="18" charset="0"/>
            </a:endParaRPr>
          </a:p>
        </p:txBody>
      </p:sp>
      <p:pic>
        <p:nvPicPr>
          <p:cNvPr id="34" name="図 33"/>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00466" y="2361744"/>
            <a:ext cx="1938098" cy="1885933"/>
          </a:xfrm>
          <a:prstGeom prst="rect">
            <a:avLst/>
          </a:prstGeom>
        </p:spPr>
      </p:pic>
    </p:spTree>
    <p:extLst>
      <p:ext uri="{BB962C8B-B14F-4D97-AF65-F5344CB8AC3E}">
        <p14:creationId xmlns:p14="http://schemas.microsoft.com/office/powerpoint/2010/main" val="3903329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今回扱うケース</a:t>
            </a:r>
            <a:endParaRPr kumimoji="1" lang="ja-JP" altLang="en-US" dirty="0"/>
          </a:p>
        </p:txBody>
      </p:sp>
      <p:sp>
        <p:nvSpPr>
          <p:cNvPr id="3" name="コンテンツ プレースホルダー 2"/>
          <p:cNvSpPr>
            <a:spLocks noGrp="1"/>
          </p:cNvSpPr>
          <p:nvPr>
            <p:ph idx="1"/>
          </p:nvPr>
        </p:nvSpPr>
        <p:spPr>
          <a:xfrm>
            <a:off x="838199" y="1825625"/>
            <a:ext cx="8837374" cy="4351338"/>
          </a:xfrm>
        </p:spPr>
        <p:txBody>
          <a:bodyPr>
            <a:normAutofit/>
          </a:bodyPr>
          <a:lstStyle/>
          <a:p>
            <a:pPr marL="742950" indent="-742950">
              <a:lnSpc>
                <a:spcPct val="100000"/>
              </a:lnSpc>
              <a:buFont typeface="+mj-lt"/>
              <a:buAutoNum type="arabicPeriod"/>
            </a:pPr>
            <a:r>
              <a:rPr kumimoji="1" lang="en-US" altLang="ja-JP" sz="3600" dirty="0">
                <a:latin typeface="Cambria" panose="02040503050406030204" pitchFamily="18" charset="0"/>
              </a:rPr>
              <a:t>Line</a:t>
            </a:r>
            <a:r>
              <a:rPr kumimoji="1" lang="en-US" altLang="ja-JP" sz="3600" dirty="0"/>
              <a:t/>
            </a:r>
            <a:br>
              <a:rPr kumimoji="1" lang="en-US" altLang="ja-JP" sz="3600" dirty="0"/>
            </a:br>
            <a:r>
              <a:rPr kumimoji="1" lang="ja-JP" altLang="en-US" sz="3600" dirty="0"/>
              <a:t>巡査が複数の</a:t>
            </a:r>
            <a:r>
              <a:rPr kumimoji="1" lang="ja-JP" altLang="en-US" sz="3600" dirty="0" smtClean="0"/>
              <a:t>場合</a:t>
            </a:r>
            <a:endParaRPr kumimoji="1" lang="en-US" altLang="ja-JP" sz="3600" dirty="0" smtClean="0"/>
          </a:p>
          <a:p>
            <a:pPr marL="742950" indent="-742950">
              <a:lnSpc>
                <a:spcPct val="100000"/>
              </a:lnSpc>
              <a:buFont typeface="+mj-lt"/>
              <a:buAutoNum type="arabicPeriod"/>
            </a:pPr>
            <a:endParaRPr lang="en-US" altLang="ja-JP" sz="3600" dirty="0"/>
          </a:p>
          <a:p>
            <a:pPr marL="742950" indent="-742950">
              <a:lnSpc>
                <a:spcPct val="100000"/>
              </a:lnSpc>
              <a:buFont typeface="+mj-lt"/>
              <a:buAutoNum type="arabicPeriod"/>
            </a:pPr>
            <a:endParaRPr lang="en-US" altLang="ja-JP" sz="3600" dirty="0"/>
          </a:p>
          <a:p>
            <a:pPr marL="742950" indent="-742950">
              <a:lnSpc>
                <a:spcPct val="100000"/>
              </a:lnSpc>
              <a:buFont typeface="+mj-lt"/>
              <a:buAutoNum type="arabicPeriod"/>
            </a:pPr>
            <a:r>
              <a:rPr kumimoji="1" lang="en-US" altLang="ja-JP" sz="3600" dirty="0" smtClean="0">
                <a:latin typeface="Cambria" panose="02040503050406030204" pitchFamily="18" charset="0"/>
              </a:rPr>
              <a:t>Comp</a:t>
            </a:r>
            <a:r>
              <a:rPr kumimoji="1" lang="en-US" altLang="ja-JP" sz="3600" dirty="0" smtClean="0"/>
              <a:t/>
            </a:r>
            <a:br>
              <a:rPr kumimoji="1" lang="en-US" altLang="ja-JP" sz="3600" dirty="0" smtClean="0"/>
            </a:br>
            <a:r>
              <a:rPr lang="ja-JP" altLang="en-US" sz="3600" dirty="0" smtClean="0"/>
              <a:t>（辺</a:t>
            </a:r>
            <a:r>
              <a:rPr lang="ja-JP" altLang="en-US" sz="3600" dirty="0"/>
              <a:t>の長さが全て等しい完全グラフ）</a:t>
            </a:r>
            <a:endParaRPr kumimoji="1" lang="ja-JP" altLang="en-US" sz="3600" dirty="0"/>
          </a:p>
        </p:txBody>
      </p:sp>
      <p:grpSp>
        <p:nvGrpSpPr>
          <p:cNvPr id="4" name="グループ化 3"/>
          <p:cNvGrpSpPr/>
          <p:nvPr/>
        </p:nvGrpSpPr>
        <p:grpSpPr>
          <a:xfrm>
            <a:off x="6401445" y="2181675"/>
            <a:ext cx="4768943" cy="259380"/>
            <a:chOff x="5822280" y="1733542"/>
            <a:chExt cx="3900245" cy="212132"/>
          </a:xfrm>
        </p:grpSpPr>
        <p:cxnSp>
          <p:nvCxnSpPr>
            <p:cNvPr id="5" name="直線コネクタ 4"/>
            <p:cNvCxnSpPr/>
            <p:nvPr/>
          </p:nvCxnSpPr>
          <p:spPr>
            <a:xfrm>
              <a:off x="5924062" y="1825625"/>
              <a:ext cx="372012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楕円 5"/>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6773716" y="1745847"/>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7435982" y="1740868"/>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696131" y="1735493"/>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9522698" y="174025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5" name="スライド番号プレースホルダー 54"/>
          <p:cNvSpPr>
            <a:spLocks noGrp="1"/>
          </p:cNvSpPr>
          <p:nvPr>
            <p:ph type="sldNum" sz="quarter" idx="12"/>
          </p:nvPr>
        </p:nvSpPr>
        <p:spPr/>
        <p:txBody>
          <a:bodyPr/>
          <a:lstStyle/>
          <a:p>
            <a:fld id="{EB786E8D-24E2-4B75-B89E-130193A274AD}" type="slidenum">
              <a:rPr kumimoji="1" lang="ja-JP" altLang="en-US" smtClean="0"/>
              <a:t>16</a:t>
            </a:fld>
            <a:endParaRPr kumimoji="1" lang="ja-JP" altLang="en-US"/>
          </a:p>
        </p:txBody>
      </p:sp>
      <p:grpSp>
        <p:nvGrpSpPr>
          <p:cNvPr id="11" name="グループ化 10"/>
          <p:cNvGrpSpPr/>
          <p:nvPr/>
        </p:nvGrpSpPr>
        <p:grpSpPr>
          <a:xfrm>
            <a:off x="9132350" y="3162696"/>
            <a:ext cx="2372278" cy="2421476"/>
            <a:chOff x="8675943" y="3540900"/>
            <a:chExt cx="2372278" cy="2421476"/>
          </a:xfrm>
        </p:grpSpPr>
        <p:sp>
          <p:nvSpPr>
            <p:cNvPr id="19" name="テキスト ボックス 18"/>
            <p:cNvSpPr txBox="1"/>
            <p:nvPr/>
          </p:nvSpPr>
          <p:spPr>
            <a:xfrm rot="16200000">
              <a:off x="9565449" y="5330152"/>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31" name="テキスト ボックス 30"/>
            <p:cNvSpPr txBox="1"/>
            <p:nvPr/>
          </p:nvSpPr>
          <p:spPr>
            <a:xfrm rot="3479062">
              <a:off x="8973909" y="3699783"/>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grpSp>
          <p:nvGrpSpPr>
            <p:cNvPr id="54" name="グループ化 53"/>
            <p:cNvGrpSpPr/>
            <p:nvPr/>
          </p:nvGrpSpPr>
          <p:grpSpPr>
            <a:xfrm>
              <a:off x="8675943" y="3540900"/>
              <a:ext cx="2372278" cy="2266624"/>
              <a:chOff x="8736279" y="3820131"/>
              <a:chExt cx="1567280" cy="1537700"/>
            </a:xfrm>
          </p:grpSpPr>
          <p:grpSp>
            <p:nvGrpSpPr>
              <p:cNvPr id="56" name="グループ化 55"/>
              <p:cNvGrpSpPr/>
              <p:nvPr/>
            </p:nvGrpSpPr>
            <p:grpSpPr>
              <a:xfrm>
                <a:off x="8809874" y="3897952"/>
                <a:ext cx="1394407" cy="1359968"/>
                <a:chOff x="8809874" y="3897952"/>
                <a:chExt cx="1394407" cy="1359968"/>
              </a:xfrm>
            </p:grpSpPr>
            <p:cxnSp>
              <p:nvCxnSpPr>
                <p:cNvPr id="62" name="直線コネクタ 61"/>
                <p:cNvCxnSpPr>
                  <a:stCxn id="63" idx="0"/>
                  <a:endCxn id="63" idx="4"/>
                </p:cNvCxnSpPr>
                <p:nvPr/>
              </p:nvCxnSpPr>
              <p:spPr>
                <a:xfrm>
                  <a:off x="9507078" y="3897952"/>
                  <a:ext cx="430894" cy="135996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五角形 62"/>
                <p:cNvSpPr/>
                <p:nvPr/>
              </p:nvSpPr>
              <p:spPr>
                <a:xfrm>
                  <a:off x="8809874" y="3897952"/>
                  <a:ext cx="1394407" cy="1359968"/>
                </a:xfrm>
                <a:prstGeom prst="pentagon">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p:cNvCxnSpPr>
                  <a:stCxn id="63" idx="1"/>
                  <a:endCxn id="63" idx="5"/>
                </p:cNvCxnSpPr>
                <p:nvPr/>
              </p:nvCxnSpPr>
              <p:spPr>
                <a:xfrm>
                  <a:off x="8809875" y="4417412"/>
                  <a:ext cx="1394405"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63" idx="2"/>
                  <a:endCxn id="63" idx="0"/>
                </p:cNvCxnSpPr>
                <p:nvPr/>
              </p:nvCxnSpPr>
              <p:spPr>
                <a:xfrm flipV="1">
                  <a:off x="9076183" y="3897952"/>
                  <a:ext cx="430895" cy="135996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63" idx="4"/>
                  <a:endCxn id="63" idx="1"/>
                </p:cNvCxnSpPr>
                <p:nvPr/>
              </p:nvCxnSpPr>
              <p:spPr>
                <a:xfrm flipH="1" flipV="1">
                  <a:off x="8809875" y="4417412"/>
                  <a:ext cx="1128097" cy="8405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3" idx="2"/>
                  <a:endCxn id="63" idx="5"/>
                </p:cNvCxnSpPr>
                <p:nvPr/>
              </p:nvCxnSpPr>
              <p:spPr>
                <a:xfrm flipV="1">
                  <a:off x="9076183" y="4417412"/>
                  <a:ext cx="1128097" cy="8405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7" name="楕円 56"/>
              <p:cNvSpPr/>
              <p:nvPr/>
            </p:nvSpPr>
            <p:spPr>
              <a:xfrm>
                <a:off x="9407165" y="382013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10103732" y="43263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9838059" y="5158004"/>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976270" y="51491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8736279" y="431750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8" name="テキスト ボックス 67"/>
            <p:cNvSpPr txBox="1"/>
            <p:nvPr/>
          </p:nvSpPr>
          <p:spPr>
            <a:xfrm rot="20289381">
              <a:off x="8728676" y="4698186"/>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69" name="テキスト ボックス 68"/>
            <p:cNvSpPr txBox="1"/>
            <p:nvPr/>
          </p:nvSpPr>
          <p:spPr>
            <a:xfrm rot="20289381">
              <a:off x="9890469" y="4291969"/>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0" name="テキスト ボックス 69"/>
            <p:cNvSpPr txBox="1"/>
            <p:nvPr/>
          </p:nvSpPr>
          <p:spPr>
            <a:xfrm rot="3479062">
              <a:off x="9776541" y="4660894"/>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1" name="テキスト ボックス 70"/>
            <p:cNvSpPr txBox="1"/>
            <p:nvPr/>
          </p:nvSpPr>
          <p:spPr>
            <a:xfrm rot="16200000">
              <a:off x="9546734" y="4055324"/>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2" name="テキスト ボックス 71"/>
            <p:cNvSpPr txBox="1"/>
            <p:nvPr/>
          </p:nvSpPr>
          <p:spPr>
            <a:xfrm rot="7533602">
              <a:off x="10129636" y="3708743"/>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3" name="テキスト ボックス 72"/>
            <p:cNvSpPr txBox="1"/>
            <p:nvPr/>
          </p:nvSpPr>
          <p:spPr>
            <a:xfrm rot="7533602">
              <a:off x="9381952" y="4708276"/>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4" name="テキスト ボックス 73"/>
            <p:cNvSpPr txBox="1"/>
            <p:nvPr/>
          </p:nvSpPr>
          <p:spPr>
            <a:xfrm rot="1160509">
              <a:off x="10424212" y="4702818"/>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5" name="テキスト ボックス 74"/>
            <p:cNvSpPr txBox="1"/>
            <p:nvPr/>
          </p:nvSpPr>
          <p:spPr>
            <a:xfrm rot="1160509">
              <a:off x="9234589" y="4292402"/>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grpSp>
    </p:spTree>
    <p:extLst>
      <p:ext uri="{BB962C8B-B14F-4D97-AF65-F5344CB8AC3E}">
        <p14:creationId xmlns:p14="http://schemas.microsoft.com/office/powerpoint/2010/main" val="524724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今回扱うケース</a:t>
            </a:r>
            <a:endParaRPr kumimoji="1" lang="ja-JP" altLang="en-US" dirty="0"/>
          </a:p>
        </p:txBody>
      </p:sp>
      <p:sp>
        <p:nvSpPr>
          <p:cNvPr id="3" name="コンテンツ プレースホルダー 2"/>
          <p:cNvSpPr>
            <a:spLocks noGrp="1"/>
          </p:cNvSpPr>
          <p:nvPr>
            <p:ph idx="1"/>
          </p:nvPr>
        </p:nvSpPr>
        <p:spPr>
          <a:xfrm>
            <a:off x="838199" y="1825625"/>
            <a:ext cx="8837374" cy="4351338"/>
          </a:xfrm>
        </p:spPr>
        <p:txBody>
          <a:bodyPr>
            <a:normAutofit/>
          </a:bodyPr>
          <a:lstStyle/>
          <a:p>
            <a:pPr marL="742950" indent="-742950">
              <a:lnSpc>
                <a:spcPct val="100000"/>
              </a:lnSpc>
              <a:buFont typeface="+mj-lt"/>
              <a:buAutoNum type="arabicPeriod"/>
            </a:pPr>
            <a:r>
              <a:rPr kumimoji="1" lang="en-US" altLang="ja-JP" sz="3600" dirty="0">
                <a:solidFill>
                  <a:srgbClr val="FF0000"/>
                </a:solidFill>
                <a:latin typeface="Cambria" panose="02040503050406030204" pitchFamily="18" charset="0"/>
              </a:rPr>
              <a:t>Line</a:t>
            </a:r>
            <a:r>
              <a:rPr kumimoji="1" lang="en-US" altLang="ja-JP" sz="3600" dirty="0">
                <a:solidFill>
                  <a:srgbClr val="FF0000"/>
                </a:solidFill>
              </a:rPr>
              <a:t/>
            </a:r>
            <a:br>
              <a:rPr kumimoji="1" lang="en-US" altLang="ja-JP" sz="3600" dirty="0">
                <a:solidFill>
                  <a:srgbClr val="FF0000"/>
                </a:solidFill>
              </a:rPr>
            </a:br>
            <a:r>
              <a:rPr kumimoji="1" lang="ja-JP" altLang="en-US" sz="3600" dirty="0">
                <a:solidFill>
                  <a:srgbClr val="FF0000"/>
                </a:solidFill>
              </a:rPr>
              <a:t>巡査が複数の</a:t>
            </a:r>
            <a:r>
              <a:rPr kumimoji="1" lang="ja-JP" altLang="en-US" sz="3600" dirty="0" smtClean="0">
                <a:solidFill>
                  <a:srgbClr val="FF0000"/>
                </a:solidFill>
              </a:rPr>
              <a:t>場合</a:t>
            </a:r>
            <a:endParaRPr kumimoji="1" lang="en-US" altLang="ja-JP" sz="3600" dirty="0" smtClean="0">
              <a:solidFill>
                <a:srgbClr val="FF0000"/>
              </a:solidFill>
            </a:endParaRPr>
          </a:p>
          <a:p>
            <a:pPr marL="742950" indent="-742950">
              <a:lnSpc>
                <a:spcPct val="100000"/>
              </a:lnSpc>
              <a:buFont typeface="+mj-lt"/>
              <a:buAutoNum type="arabicPeriod"/>
            </a:pPr>
            <a:endParaRPr lang="en-US" altLang="ja-JP" sz="3600" dirty="0"/>
          </a:p>
          <a:p>
            <a:pPr marL="742950" indent="-742950">
              <a:lnSpc>
                <a:spcPct val="100000"/>
              </a:lnSpc>
              <a:buFont typeface="+mj-lt"/>
              <a:buAutoNum type="arabicPeriod"/>
            </a:pPr>
            <a:endParaRPr lang="en-US" altLang="ja-JP" sz="3600" dirty="0"/>
          </a:p>
          <a:p>
            <a:pPr marL="742950" indent="-742950">
              <a:lnSpc>
                <a:spcPct val="100000"/>
              </a:lnSpc>
              <a:buFont typeface="+mj-lt"/>
              <a:buAutoNum type="arabicPeriod"/>
            </a:pPr>
            <a:r>
              <a:rPr kumimoji="1" lang="en-US" altLang="ja-JP" sz="3600" dirty="0" smtClean="0">
                <a:latin typeface="Cambria" panose="02040503050406030204" pitchFamily="18" charset="0"/>
              </a:rPr>
              <a:t>Comp</a:t>
            </a:r>
            <a:r>
              <a:rPr kumimoji="1" lang="en-US" altLang="ja-JP" sz="3600" dirty="0" smtClean="0"/>
              <a:t/>
            </a:r>
            <a:br>
              <a:rPr kumimoji="1" lang="en-US" altLang="ja-JP" sz="3600" dirty="0" smtClean="0"/>
            </a:br>
            <a:r>
              <a:rPr lang="ja-JP" altLang="en-US" sz="3600" dirty="0" smtClean="0"/>
              <a:t>（辺</a:t>
            </a:r>
            <a:r>
              <a:rPr lang="ja-JP" altLang="en-US" sz="3600" dirty="0"/>
              <a:t>の長さが全て等しい完全グラフ）</a:t>
            </a:r>
            <a:endParaRPr kumimoji="1" lang="ja-JP" altLang="en-US" sz="3600" dirty="0"/>
          </a:p>
        </p:txBody>
      </p:sp>
      <p:grpSp>
        <p:nvGrpSpPr>
          <p:cNvPr id="4" name="グループ化 3"/>
          <p:cNvGrpSpPr/>
          <p:nvPr/>
        </p:nvGrpSpPr>
        <p:grpSpPr>
          <a:xfrm>
            <a:off x="6401445" y="2181675"/>
            <a:ext cx="4768943" cy="259380"/>
            <a:chOff x="5822280" y="1733542"/>
            <a:chExt cx="3900245" cy="212132"/>
          </a:xfrm>
        </p:grpSpPr>
        <p:cxnSp>
          <p:nvCxnSpPr>
            <p:cNvPr id="5" name="直線コネクタ 4"/>
            <p:cNvCxnSpPr/>
            <p:nvPr/>
          </p:nvCxnSpPr>
          <p:spPr>
            <a:xfrm>
              <a:off x="5924062" y="1825625"/>
              <a:ext cx="372012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楕円 5"/>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6773716" y="1745847"/>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7435982" y="1740868"/>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696131" y="1735493"/>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9522698" y="174025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5" name="スライド番号プレースホルダー 54"/>
          <p:cNvSpPr>
            <a:spLocks noGrp="1"/>
          </p:cNvSpPr>
          <p:nvPr>
            <p:ph type="sldNum" sz="quarter" idx="12"/>
          </p:nvPr>
        </p:nvSpPr>
        <p:spPr/>
        <p:txBody>
          <a:bodyPr/>
          <a:lstStyle/>
          <a:p>
            <a:fld id="{EB786E8D-24E2-4B75-B89E-130193A274AD}" type="slidenum">
              <a:rPr kumimoji="1" lang="ja-JP" altLang="en-US" smtClean="0"/>
              <a:t>17</a:t>
            </a:fld>
            <a:endParaRPr kumimoji="1" lang="ja-JP" altLang="en-US"/>
          </a:p>
        </p:txBody>
      </p:sp>
      <p:grpSp>
        <p:nvGrpSpPr>
          <p:cNvPr id="11" name="グループ化 10"/>
          <p:cNvGrpSpPr/>
          <p:nvPr/>
        </p:nvGrpSpPr>
        <p:grpSpPr>
          <a:xfrm>
            <a:off x="9132350" y="3162696"/>
            <a:ext cx="2372278" cy="2421476"/>
            <a:chOff x="8675943" y="3540900"/>
            <a:chExt cx="2372278" cy="2421476"/>
          </a:xfrm>
        </p:grpSpPr>
        <p:sp>
          <p:nvSpPr>
            <p:cNvPr id="19" name="テキスト ボックス 18"/>
            <p:cNvSpPr txBox="1"/>
            <p:nvPr/>
          </p:nvSpPr>
          <p:spPr>
            <a:xfrm rot="16200000">
              <a:off x="9565449" y="5330152"/>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31" name="テキスト ボックス 30"/>
            <p:cNvSpPr txBox="1"/>
            <p:nvPr/>
          </p:nvSpPr>
          <p:spPr>
            <a:xfrm rot="3479062">
              <a:off x="8973909" y="3699783"/>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grpSp>
          <p:nvGrpSpPr>
            <p:cNvPr id="54" name="グループ化 53"/>
            <p:cNvGrpSpPr/>
            <p:nvPr/>
          </p:nvGrpSpPr>
          <p:grpSpPr>
            <a:xfrm>
              <a:off x="8675943" y="3540900"/>
              <a:ext cx="2372278" cy="2266624"/>
              <a:chOff x="8736279" y="3820131"/>
              <a:chExt cx="1567280" cy="1537700"/>
            </a:xfrm>
          </p:grpSpPr>
          <p:grpSp>
            <p:nvGrpSpPr>
              <p:cNvPr id="56" name="グループ化 55"/>
              <p:cNvGrpSpPr/>
              <p:nvPr/>
            </p:nvGrpSpPr>
            <p:grpSpPr>
              <a:xfrm>
                <a:off x="8809874" y="3897952"/>
                <a:ext cx="1394407" cy="1359968"/>
                <a:chOff x="8809874" y="3897952"/>
                <a:chExt cx="1394407" cy="1359968"/>
              </a:xfrm>
            </p:grpSpPr>
            <p:cxnSp>
              <p:nvCxnSpPr>
                <p:cNvPr id="62" name="直線コネクタ 61"/>
                <p:cNvCxnSpPr>
                  <a:stCxn id="63" idx="0"/>
                  <a:endCxn id="63" idx="4"/>
                </p:cNvCxnSpPr>
                <p:nvPr/>
              </p:nvCxnSpPr>
              <p:spPr>
                <a:xfrm>
                  <a:off x="9507078" y="3897952"/>
                  <a:ext cx="430894" cy="135996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五角形 62"/>
                <p:cNvSpPr/>
                <p:nvPr/>
              </p:nvSpPr>
              <p:spPr>
                <a:xfrm>
                  <a:off x="8809874" y="3897952"/>
                  <a:ext cx="1394407" cy="1359968"/>
                </a:xfrm>
                <a:prstGeom prst="pentagon">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p:cNvCxnSpPr>
                  <a:stCxn id="63" idx="1"/>
                  <a:endCxn id="63" idx="5"/>
                </p:cNvCxnSpPr>
                <p:nvPr/>
              </p:nvCxnSpPr>
              <p:spPr>
                <a:xfrm>
                  <a:off x="8809875" y="4417412"/>
                  <a:ext cx="1394405"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63" idx="2"/>
                  <a:endCxn id="63" idx="0"/>
                </p:cNvCxnSpPr>
                <p:nvPr/>
              </p:nvCxnSpPr>
              <p:spPr>
                <a:xfrm flipV="1">
                  <a:off x="9076183" y="3897952"/>
                  <a:ext cx="430895" cy="135996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63" idx="4"/>
                  <a:endCxn id="63" idx="1"/>
                </p:cNvCxnSpPr>
                <p:nvPr/>
              </p:nvCxnSpPr>
              <p:spPr>
                <a:xfrm flipH="1" flipV="1">
                  <a:off x="8809875" y="4417412"/>
                  <a:ext cx="1128097" cy="8405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3" idx="2"/>
                  <a:endCxn id="63" idx="5"/>
                </p:cNvCxnSpPr>
                <p:nvPr/>
              </p:nvCxnSpPr>
              <p:spPr>
                <a:xfrm flipV="1">
                  <a:off x="9076183" y="4417412"/>
                  <a:ext cx="1128097" cy="8405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7" name="楕円 56"/>
              <p:cNvSpPr/>
              <p:nvPr/>
            </p:nvSpPr>
            <p:spPr>
              <a:xfrm>
                <a:off x="9407165" y="382013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10103732" y="43263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9838059" y="5158004"/>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976270" y="51491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8736279" y="431750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8" name="テキスト ボックス 67"/>
            <p:cNvSpPr txBox="1"/>
            <p:nvPr/>
          </p:nvSpPr>
          <p:spPr>
            <a:xfrm rot="20289381">
              <a:off x="8728676" y="4698186"/>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69" name="テキスト ボックス 68"/>
            <p:cNvSpPr txBox="1"/>
            <p:nvPr/>
          </p:nvSpPr>
          <p:spPr>
            <a:xfrm rot="20289381">
              <a:off x="9890469" y="4291969"/>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0" name="テキスト ボックス 69"/>
            <p:cNvSpPr txBox="1"/>
            <p:nvPr/>
          </p:nvSpPr>
          <p:spPr>
            <a:xfrm rot="3479062">
              <a:off x="9776541" y="4660894"/>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1" name="テキスト ボックス 70"/>
            <p:cNvSpPr txBox="1"/>
            <p:nvPr/>
          </p:nvSpPr>
          <p:spPr>
            <a:xfrm rot="16200000">
              <a:off x="9546734" y="4055324"/>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2" name="テキスト ボックス 71"/>
            <p:cNvSpPr txBox="1"/>
            <p:nvPr/>
          </p:nvSpPr>
          <p:spPr>
            <a:xfrm rot="7533602">
              <a:off x="10129636" y="3708743"/>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3" name="テキスト ボックス 72"/>
            <p:cNvSpPr txBox="1"/>
            <p:nvPr/>
          </p:nvSpPr>
          <p:spPr>
            <a:xfrm rot="7533602">
              <a:off x="9381952" y="4708276"/>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4" name="テキスト ボックス 73"/>
            <p:cNvSpPr txBox="1"/>
            <p:nvPr/>
          </p:nvSpPr>
          <p:spPr>
            <a:xfrm rot="1160509">
              <a:off x="10424212" y="4702818"/>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5" name="テキスト ボックス 74"/>
            <p:cNvSpPr txBox="1"/>
            <p:nvPr/>
          </p:nvSpPr>
          <p:spPr>
            <a:xfrm rot="1160509">
              <a:off x="9234589" y="4292402"/>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grpSp>
    </p:spTree>
    <p:extLst>
      <p:ext uri="{BB962C8B-B14F-4D97-AF65-F5344CB8AC3E}">
        <p14:creationId xmlns:p14="http://schemas.microsoft.com/office/powerpoint/2010/main" val="3417050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Line</a:t>
            </a:r>
            <a:r>
              <a:rPr lang="ja-JP" altLang="en-US" dirty="0"/>
              <a:t>の場合の概要</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lnSpc>
                <a:spcPct val="110000"/>
              </a:lnSpc>
            </a:pPr>
            <a:r>
              <a:rPr kumimoji="1" lang="ja-JP" altLang="en-US" sz="2600" dirty="0"/>
              <a:t>巡査が</a:t>
            </a:r>
            <a:r>
              <a:rPr kumimoji="1" lang="en-US" altLang="ja-JP" sz="2600" dirty="0"/>
              <a:t>1</a:t>
            </a:r>
            <a:r>
              <a:rPr kumimoji="1" lang="ja-JP" altLang="en-US" sz="2600" dirty="0"/>
              <a:t>人の</a:t>
            </a:r>
            <a:r>
              <a:rPr kumimoji="1" lang="ja-JP" altLang="en-US" sz="2600" dirty="0" smtClean="0"/>
              <a:t>場合</a:t>
            </a:r>
            <a:r>
              <a:rPr lang="ja-JP" altLang="en-US" sz="2600" dirty="0"/>
              <a:t>は</a:t>
            </a:r>
            <a:r>
              <a:rPr lang="ja-JP" altLang="en-US" sz="2600" dirty="0" smtClean="0"/>
              <a:t>多項式</a:t>
            </a:r>
            <a:r>
              <a:rPr lang="ja-JP" altLang="en-US" sz="2600" dirty="0"/>
              <a:t>時間アルゴリズムあり（既知） </a:t>
            </a:r>
            <a:endParaRPr lang="en-US" altLang="ja-JP" sz="2600" dirty="0"/>
          </a:p>
          <a:p>
            <a:pPr>
              <a:lnSpc>
                <a:spcPct val="110000"/>
              </a:lnSpc>
            </a:pPr>
            <a:r>
              <a:rPr lang="ja-JP" altLang="en-US" dirty="0"/>
              <a:t>巡査が複数の</a:t>
            </a:r>
            <a:r>
              <a:rPr lang="ja-JP" altLang="en-US" dirty="0" smtClean="0"/>
              <a:t>場合</a:t>
            </a:r>
            <a:endParaRPr lang="en-US" altLang="ja-JP" dirty="0" smtClean="0"/>
          </a:p>
          <a:p>
            <a:pPr lvl="1">
              <a:lnSpc>
                <a:spcPct val="110000"/>
              </a:lnSpc>
            </a:pPr>
            <a:r>
              <a:rPr kumimoji="1" lang="ja-JP" altLang="en-US" dirty="0" smtClean="0"/>
              <a:t>巡査の協力なしなら多項式時間アルゴリズムあり（既知）</a:t>
            </a:r>
            <a:endParaRPr kumimoji="1" lang="en-US" altLang="ja-JP" dirty="0" smtClean="0"/>
          </a:p>
          <a:p>
            <a:pPr lvl="1">
              <a:lnSpc>
                <a:spcPct val="110000"/>
              </a:lnSpc>
            </a:pPr>
            <a:r>
              <a:rPr lang="ja-JP" altLang="en-US" sz="2600" dirty="0" smtClean="0">
                <a:solidFill>
                  <a:srgbClr val="FF0000"/>
                </a:solidFill>
              </a:rPr>
              <a:t>巡査の協力ありの場合（本研究）</a:t>
            </a:r>
            <a:endParaRPr kumimoji="1" lang="en-US" altLang="ja-JP" sz="2600" dirty="0" smtClean="0">
              <a:solidFill>
                <a:srgbClr val="FF0000"/>
              </a:solidFill>
            </a:endParaRPr>
          </a:p>
          <a:p>
            <a:pPr lvl="2">
              <a:lnSpc>
                <a:spcPct val="110000"/>
              </a:lnSpc>
            </a:pPr>
            <a:r>
              <a:rPr lang="ja-JP" altLang="en-US" sz="2600" dirty="0" smtClean="0"/>
              <a:t>放置可能時間が全て同じ場合</a:t>
            </a:r>
            <a:r>
              <a:rPr lang="en-US" altLang="ja-JP" sz="2600" dirty="0" smtClean="0"/>
              <a:t/>
            </a:r>
            <a:br>
              <a:rPr lang="en-US" altLang="ja-JP" sz="2600" dirty="0" smtClean="0"/>
            </a:br>
            <a:r>
              <a:rPr lang="ja-JP" altLang="en-US" sz="2600" dirty="0" smtClean="0"/>
              <a:t>→ </a:t>
            </a:r>
            <a:r>
              <a:rPr lang="en-US" altLang="ja-JP" sz="2600" dirty="0" err="1" smtClean="0">
                <a:latin typeface="Cambria" panose="02040503050406030204" pitchFamily="18" charset="0"/>
              </a:rPr>
              <a:t>OptimizePP</a:t>
            </a:r>
            <a:r>
              <a:rPr lang="ja-JP" altLang="en-US" sz="2600" dirty="0" smtClean="0"/>
              <a:t>に</a:t>
            </a:r>
            <a:r>
              <a:rPr lang="ja-JP" altLang="en-US" sz="2600" dirty="0" smtClean="0">
                <a:solidFill>
                  <a:srgbClr val="0070C0"/>
                </a:solidFill>
              </a:rPr>
              <a:t>多項式時間アルゴリズム</a:t>
            </a:r>
            <a:r>
              <a:rPr lang="ja-JP" altLang="en-US" sz="2600" dirty="0" smtClean="0"/>
              <a:t>あり</a:t>
            </a:r>
            <a:endParaRPr lang="en-US" altLang="ja-JP" sz="2600" dirty="0" smtClean="0"/>
          </a:p>
          <a:p>
            <a:pPr lvl="2">
              <a:lnSpc>
                <a:spcPct val="110000"/>
              </a:lnSpc>
            </a:pPr>
            <a:r>
              <a:rPr kumimoji="1" lang="ja-JP" altLang="en-US" sz="2600" dirty="0" smtClean="0"/>
              <a:t>放置可能時間が一般の</a:t>
            </a:r>
            <a:r>
              <a:rPr lang="ja-JP" altLang="en-US" sz="2600" dirty="0" smtClean="0"/>
              <a:t>場合</a:t>
            </a:r>
            <a:r>
              <a:rPr kumimoji="1" lang="ja-JP" altLang="en-US" sz="2600" dirty="0" smtClean="0"/>
              <a:t> → </a:t>
            </a:r>
            <a:r>
              <a:rPr kumimoji="1" lang="ja-JP" altLang="en-US" sz="2600" dirty="0" smtClean="0">
                <a:solidFill>
                  <a:srgbClr val="0070C0"/>
                </a:solidFill>
              </a:rPr>
              <a:t>未解決</a:t>
            </a:r>
            <a:endParaRPr lang="en-US" altLang="ja-JP" sz="2600" dirty="0" smtClean="0">
              <a:solidFill>
                <a:srgbClr val="0070C0"/>
              </a:solidFill>
            </a:endParaRPr>
          </a:p>
          <a:p>
            <a:pPr lvl="3">
              <a:lnSpc>
                <a:spcPct val="110000"/>
              </a:lnSpc>
            </a:pPr>
            <a:r>
              <a:rPr kumimoji="1" lang="ja-JP" altLang="en-US" sz="2600" dirty="0" smtClean="0"/>
              <a:t>複雑な動きの例</a:t>
            </a:r>
            <a:endParaRPr kumimoji="1" lang="en-US" altLang="ja-JP" sz="2600" dirty="0" smtClean="0"/>
          </a:p>
          <a:p>
            <a:pPr lvl="3">
              <a:lnSpc>
                <a:spcPct val="110000"/>
              </a:lnSpc>
            </a:pPr>
            <a:r>
              <a:rPr lang="ja-JP" altLang="en-US" sz="2600" dirty="0" smtClean="0"/>
              <a:t>別の問題設定について</a:t>
            </a:r>
            <a:endParaRPr lang="ja-JP" altLang="en-US" sz="2600" dirty="0"/>
          </a:p>
        </p:txBody>
      </p:sp>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18</a:t>
            </a:fld>
            <a:endParaRPr kumimoji="1" lang="ja-JP" altLang="en-US"/>
          </a:p>
        </p:txBody>
      </p:sp>
    </p:spTree>
    <p:extLst>
      <p:ext uri="{BB962C8B-B14F-4D97-AF65-F5344CB8AC3E}">
        <p14:creationId xmlns:p14="http://schemas.microsoft.com/office/powerpoint/2010/main" val="687146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Line</a:t>
            </a:r>
            <a:r>
              <a:rPr lang="ja-JP" altLang="en-US" dirty="0"/>
              <a:t>の場合の概要</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lnSpc>
                <a:spcPct val="110000"/>
              </a:lnSpc>
            </a:pPr>
            <a:r>
              <a:rPr kumimoji="1" lang="ja-JP" altLang="en-US" sz="2600" dirty="0"/>
              <a:t>巡査が</a:t>
            </a:r>
            <a:r>
              <a:rPr kumimoji="1" lang="en-US" altLang="ja-JP" sz="2600" dirty="0"/>
              <a:t>1</a:t>
            </a:r>
            <a:r>
              <a:rPr kumimoji="1" lang="ja-JP" altLang="en-US" sz="2600" dirty="0"/>
              <a:t>人の</a:t>
            </a:r>
            <a:r>
              <a:rPr kumimoji="1" lang="ja-JP" altLang="en-US" sz="2600" dirty="0" smtClean="0"/>
              <a:t>場合</a:t>
            </a:r>
            <a:r>
              <a:rPr lang="ja-JP" altLang="en-US" sz="2600" dirty="0"/>
              <a:t>は</a:t>
            </a:r>
            <a:r>
              <a:rPr lang="ja-JP" altLang="en-US" sz="2600" dirty="0" smtClean="0"/>
              <a:t>多項式</a:t>
            </a:r>
            <a:r>
              <a:rPr lang="ja-JP" altLang="en-US" sz="2600" dirty="0"/>
              <a:t>時間アルゴリズムあり（既知） </a:t>
            </a:r>
            <a:endParaRPr lang="en-US" altLang="ja-JP" sz="2600" dirty="0"/>
          </a:p>
          <a:p>
            <a:pPr>
              <a:lnSpc>
                <a:spcPct val="110000"/>
              </a:lnSpc>
            </a:pPr>
            <a:r>
              <a:rPr lang="ja-JP" altLang="en-US" dirty="0"/>
              <a:t>巡査が複数の</a:t>
            </a:r>
            <a:r>
              <a:rPr lang="ja-JP" altLang="en-US" dirty="0" smtClean="0"/>
              <a:t>場合</a:t>
            </a:r>
            <a:endParaRPr lang="en-US" altLang="ja-JP" dirty="0" smtClean="0"/>
          </a:p>
          <a:p>
            <a:pPr lvl="1">
              <a:lnSpc>
                <a:spcPct val="110000"/>
              </a:lnSpc>
            </a:pPr>
            <a:r>
              <a:rPr kumimoji="1" lang="ja-JP" altLang="en-US" dirty="0" smtClean="0"/>
              <a:t>巡査の協力なしなら多項式時間アルゴリズムあり（既知）</a:t>
            </a:r>
            <a:endParaRPr kumimoji="1" lang="en-US" altLang="ja-JP" dirty="0" smtClean="0"/>
          </a:p>
          <a:p>
            <a:pPr lvl="1">
              <a:lnSpc>
                <a:spcPct val="110000"/>
              </a:lnSpc>
            </a:pPr>
            <a:r>
              <a:rPr lang="ja-JP" altLang="en-US" sz="2600" dirty="0" smtClean="0"/>
              <a:t>巡査の協力ありの場合（本研究）</a:t>
            </a:r>
            <a:endParaRPr kumimoji="1" lang="en-US" altLang="ja-JP" sz="2600" dirty="0" smtClean="0"/>
          </a:p>
          <a:p>
            <a:pPr lvl="2">
              <a:lnSpc>
                <a:spcPct val="110000"/>
              </a:lnSpc>
            </a:pPr>
            <a:r>
              <a:rPr lang="ja-JP" altLang="en-US" sz="2600" dirty="0" smtClean="0"/>
              <a:t>放置可能時間が全て同じ場合</a:t>
            </a:r>
            <a:r>
              <a:rPr lang="en-US" altLang="ja-JP" sz="2600" dirty="0" smtClean="0"/>
              <a:t/>
            </a:r>
            <a:br>
              <a:rPr lang="en-US" altLang="ja-JP" sz="2600" dirty="0" smtClean="0"/>
            </a:br>
            <a:r>
              <a:rPr lang="ja-JP" altLang="en-US" sz="2600" dirty="0" smtClean="0"/>
              <a:t>→ </a:t>
            </a:r>
            <a:r>
              <a:rPr lang="en-US" altLang="ja-JP" sz="2600" dirty="0" err="1" smtClean="0">
                <a:latin typeface="Cambria" panose="02040503050406030204" pitchFamily="18" charset="0"/>
              </a:rPr>
              <a:t>OptimizePP</a:t>
            </a:r>
            <a:r>
              <a:rPr lang="ja-JP" altLang="en-US" sz="2600" dirty="0" smtClean="0"/>
              <a:t>に</a:t>
            </a:r>
            <a:r>
              <a:rPr lang="ja-JP" altLang="en-US" sz="2600" dirty="0" smtClean="0">
                <a:solidFill>
                  <a:srgbClr val="0070C0"/>
                </a:solidFill>
              </a:rPr>
              <a:t>多項式時間アルゴリズム</a:t>
            </a:r>
            <a:r>
              <a:rPr lang="ja-JP" altLang="en-US" sz="2600" dirty="0" smtClean="0"/>
              <a:t>あり</a:t>
            </a:r>
            <a:endParaRPr lang="en-US" altLang="ja-JP" sz="2600" dirty="0" smtClean="0"/>
          </a:p>
          <a:p>
            <a:pPr lvl="2">
              <a:lnSpc>
                <a:spcPct val="110000"/>
              </a:lnSpc>
            </a:pPr>
            <a:r>
              <a:rPr kumimoji="1" lang="ja-JP" altLang="en-US" sz="2600" dirty="0" smtClean="0"/>
              <a:t>放置可能時間が一般の</a:t>
            </a:r>
            <a:r>
              <a:rPr lang="ja-JP" altLang="en-US" sz="2600" dirty="0" smtClean="0"/>
              <a:t>場合</a:t>
            </a:r>
            <a:r>
              <a:rPr kumimoji="1" lang="ja-JP" altLang="en-US" sz="2600" dirty="0" smtClean="0"/>
              <a:t> → </a:t>
            </a:r>
            <a:r>
              <a:rPr kumimoji="1" lang="ja-JP" altLang="en-US" sz="2600" dirty="0" smtClean="0">
                <a:solidFill>
                  <a:srgbClr val="0070C0"/>
                </a:solidFill>
              </a:rPr>
              <a:t>未解決</a:t>
            </a:r>
            <a:endParaRPr lang="en-US" altLang="ja-JP" sz="2600" dirty="0" smtClean="0">
              <a:solidFill>
                <a:srgbClr val="0070C0"/>
              </a:solidFill>
            </a:endParaRPr>
          </a:p>
          <a:p>
            <a:pPr lvl="3">
              <a:lnSpc>
                <a:spcPct val="110000"/>
              </a:lnSpc>
            </a:pPr>
            <a:r>
              <a:rPr kumimoji="1" lang="ja-JP" altLang="en-US" sz="2600" dirty="0" smtClean="0"/>
              <a:t>複雑な動きの例</a:t>
            </a:r>
            <a:endParaRPr kumimoji="1" lang="en-US" altLang="ja-JP" sz="2600" dirty="0" smtClean="0"/>
          </a:p>
          <a:p>
            <a:pPr lvl="3">
              <a:lnSpc>
                <a:spcPct val="110000"/>
              </a:lnSpc>
            </a:pPr>
            <a:r>
              <a:rPr lang="ja-JP" altLang="en-US" sz="2600" dirty="0" smtClean="0"/>
              <a:t>別の問題設定について</a:t>
            </a:r>
            <a:endParaRPr lang="ja-JP" altLang="en-US" sz="2600" dirty="0"/>
          </a:p>
        </p:txBody>
      </p:sp>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19</a:t>
            </a:fld>
            <a:endParaRPr kumimoji="1" lang="ja-JP" altLang="en-US"/>
          </a:p>
        </p:txBody>
      </p:sp>
      <p:sp>
        <p:nvSpPr>
          <p:cNvPr id="5" name="正方形/長方形 4"/>
          <p:cNvSpPr/>
          <p:nvPr/>
        </p:nvSpPr>
        <p:spPr>
          <a:xfrm>
            <a:off x="1758462" y="3739662"/>
            <a:ext cx="7104184" cy="83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6403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警邏（けいら</a:t>
            </a:r>
            <a:r>
              <a:rPr lang="ja-JP" altLang="en-US" dirty="0"/>
              <a:t>）</a:t>
            </a:r>
            <a:endParaRPr kumimoji="1" lang="ja-JP" altLang="en-US" dirty="0"/>
          </a:p>
        </p:txBody>
      </p:sp>
      <p:sp>
        <p:nvSpPr>
          <p:cNvPr id="3" name="コンテンツ プレースホルダー 2"/>
          <p:cNvSpPr>
            <a:spLocks noGrp="1"/>
          </p:cNvSpPr>
          <p:nvPr>
            <p:ph idx="1"/>
          </p:nvPr>
        </p:nvSpPr>
        <p:spPr>
          <a:xfrm>
            <a:off x="838200" y="1825625"/>
            <a:ext cx="10515600" cy="4664386"/>
          </a:xfrm>
        </p:spPr>
        <p:txBody>
          <a:bodyPr>
            <a:normAutofit/>
          </a:bodyPr>
          <a:lstStyle/>
          <a:p>
            <a:pPr>
              <a:lnSpc>
                <a:spcPct val="100000"/>
              </a:lnSpc>
            </a:pPr>
            <a:r>
              <a:rPr kumimoji="1" lang="ja-JP" altLang="en-US" dirty="0"/>
              <a:t>警邏</a:t>
            </a:r>
            <a:r>
              <a:rPr kumimoji="1" lang="en-US" altLang="ja-JP" dirty="0"/>
              <a:t>(patrolling)</a:t>
            </a:r>
            <a:r>
              <a:rPr kumimoji="1" lang="ja-JP" altLang="en-US" dirty="0"/>
              <a:t>とは</a:t>
            </a:r>
            <a:endParaRPr kumimoji="1" lang="en-US" altLang="ja-JP" dirty="0"/>
          </a:p>
          <a:p>
            <a:pPr lvl="1">
              <a:lnSpc>
                <a:spcPct val="100000"/>
              </a:lnSpc>
            </a:pPr>
            <a:r>
              <a:rPr kumimoji="1" lang="en-US" altLang="ja-JP" dirty="0"/>
              <a:t>1</a:t>
            </a:r>
            <a:r>
              <a:rPr kumimoji="1" lang="ja-JP" altLang="en-US" dirty="0"/>
              <a:t>人または複数の巡査により</a:t>
            </a:r>
            <a:endParaRPr kumimoji="1" lang="en-US" altLang="ja-JP" dirty="0"/>
          </a:p>
          <a:p>
            <a:pPr lvl="1">
              <a:lnSpc>
                <a:spcPct val="100000"/>
              </a:lnSpc>
            </a:pPr>
            <a:r>
              <a:rPr lang="ja-JP" altLang="en-US" dirty="0"/>
              <a:t>領域内のあらゆる場所を十分な頻度で訪問すること</a:t>
            </a:r>
            <a:endParaRPr lang="en-US" altLang="ja-JP" dirty="0"/>
          </a:p>
          <a:p>
            <a:pPr>
              <a:lnSpc>
                <a:spcPct val="100000"/>
              </a:lnSpc>
            </a:pPr>
            <a:r>
              <a:rPr lang="ja-JP" altLang="en-US" dirty="0"/>
              <a:t>警邏する領域の例</a:t>
            </a:r>
            <a:endParaRPr lang="en-US" altLang="ja-JP" dirty="0"/>
          </a:p>
          <a:p>
            <a:pPr lvl="1">
              <a:lnSpc>
                <a:spcPct val="100000"/>
              </a:lnSpc>
            </a:pPr>
            <a:r>
              <a:rPr lang="ja-JP" altLang="en-US" dirty="0"/>
              <a:t>二次元の領域</a:t>
            </a:r>
            <a:endParaRPr lang="en-US" altLang="ja-JP" dirty="0"/>
          </a:p>
          <a:p>
            <a:pPr lvl="1">
              <a:lnSpc>
                <a:spcPct val="100000"/>
              </a:lnSpc>
            </a:pPr>
            <a:r>
              <a:rPr lang="ja-JP" altLang="en-US" dirty="0"/>
              <a:t>線分や閉路などの全体</a:t>
            </a:r>
            <a:endParaRPr lang="en-US" altLang="ja-JP" dirty="0"/>
          </a:p>
          <a:p>
            <a:pPr lvl="1">
              <a:lnSpc>
                <a:spcPct val="100000"/>
              </a:lnSpc>
            </a:pPr>
            <a:r>
              <a:rPr lang="ja-JP" altLang="en-US" dirty="0"/>
              <a:t>グラフの</a:t>
            </a:r>
            <a:r>
              <a:rPr lang="ja-JP" altLang="en-US" dirty="0" smtClean="0"/>
              <a:t>頂点</a:t>
            </a:r>
            <a:endParaRPr lang="en-US" altLang="ja-JP" dirty="0"/>
          </a:p>
        </p:txBody>
      </p:sp>
      <p:sp>
        <p:nvSpPr>
          <p:cNvPr id="7" name="スライド番号プレースホルダー 6"/>
          <p:cNvSpPr>
            <a:spLocks noGrp="1"/>
          </p:cNvSpPr>
          <p:nvPr>
            <p:ph type="sldNum" sz="quarter" idx="12"/>
          </p:nvPr>
        </p:nvSpPr>
        <p:spPr/>
        <p:txBody>
          <a:bodyPr/>
          <a:lstStyle/>
          <a:p>
            <a:fld id="{EB786E8D-24E2-4B75-B89E-130193A274AD}" type="slidenum">
              <a:rPr kumimoji="1" lang="ja-JP" altLang="en-US" smtClean="0"/>
              <a:t>2</a:t>
            </a:fld>
            <a:endParaRPr kumimoji="1" lang="ja-JP" altLang="en-US"/>
          </a:p>
        </p:txBody>
      </p:sp>
    </p:spTree>
    <p:extLst>
      <p:ext uri="{BB962C8B-B14F-4D97-AF65-F5344CB8AC3E}">
        <p14:creationId xmlns:p14="http://schemas.microsoft.com/office/powerpoint/2010/main" val="1016149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a:lnSpc>
                <a:spcPct val="100000"/>
              </a:lnSpc>
            </a:pPr>
            <a:r>
              <a:rPr lang="ja-JP" altLang="en-US" dirty="0"/>
              <a:t>巡査は線分上を右か左に動く（</a:t>
            </a:r>
            <a:r>
              <a:rPr lang="ja-JP" altLang="en-US" dirty="0" err="1"/>
              <a:t>か</a:t>
            </a:r>
            <a:r>
              <a:rPr lang="ja-JP" altLang="en-US" dirty="0"/>
              <a:t>停止）</a:t>
            </a:r>
            <a:endParaRPr lang="en-US" altLang="ja-JP" dirty="0"/>
          </a:p>
          <a:p>
            <a:pPr>
              <a:lnSpc>
                <a:spcPct val="100000"/>
              </a:lnSpc>
            </a:pPr>
            <a:r>
              <a:rPr lang="ja-JP" altLang="en-US" dirty="0"/>
              <a:t>巡査の能力は全員同じなので，</a:t>
            </a:r>
            <a:r>
              <a:rPr lang="en-US" altLang="ja-JP" dirty="0"/>
              <a:t/>
            </a:r>
            <a:br>
              <a:rPr lang="en-US" altLang="ja-JP" dirty="0"/>
            </a:br>
            <a:r>
              <a:rPr lang="ja-JP" altLang="en-US" dirty="0"/>
              <a:t>すれ違う代わりに互いに引き返しても</a:t>
            </a:r>
            <a:r>
              <a:rPr lang="ja-JP" altLang="en-US" dirty="0" smtClean="0"/>
              <a:t>よい</a:t>
            </a:r>
            <a:endParaRPr lang="en-US" altLang="ja-JP" dirty="0" smtClean="0"/>
          </a:p>
          <a:p>
            <a:pPr>
              <a:lnSpc>
                <a:spcPct val="100000"/>
              </a:lnSpc>
            </a:pPr>
            <a:endParaRPr lang="en-US" altLang="ja-JP" dirty="0"/>
          </a:p>
          <a:p>
            <a:pPr>
              <a:lnSpc>
                <a:spcPct val="100000"/>
              </a:lnSpc>
            </a:pPr>
            <a:endParaRPr lang="en-US" altLang="ja-JP" dirty="0" smtClean="0"/>
          </a:p>
          <a:p>
            <a:pPr>
              <a:lnSpc>
                <a:spcPct val="100000"/>
              </a:lnSpc>
            </a:pPr>
            <a:endParaRPr lang="en-US" altLang="ja-JP" dirty="0"/>
          </a:p>
          <a:p>
            <a:pPr marL="0" indent="0">
              <a:lnSpc>
                <a:spcPct val="100000"/>
              </a:lnSpc>
              <a:buNone/>
            </a:pPr>
            <a:endParaRPr lang="en-US" altLang="ja-JP" dirty="0" smtClean="0"/>
          </a:p>
          <a:p>
            <a:pPr marL="0" indent="0">
              <a:lnSpc>
                <a:spcPct val="100000"/>
              </a:lnSpc>
              <a:buNone/>
            </a:pPr>
            <a:r>
              <a:rPr lang="ja-JP" altLang="en-US" dirty="0" smtClean="0"/>
              <a:t>→ </a:t>
            </a:r>
            <a:r>
              <a:rPr lang="ja-JP" altLang="en-US" dirty="0">
                <a:solidFill>
                  <a:srgbClr val="FF0000"/>
                </a:solidFill>
              </a:rPr>
              <a:t>巡査は初期配置の順番を保って動くとしてよい</a:t>
            </a:r>
            <a:endParaRPr lang="en-US" altLang="ja-JP" dirty="0">
              <a:solidFill>
                <a:srgbClr val="FF0000"/>
              </a:solidFill>
            </a:endParaRPr>
          </a:p>
          <a:p>
            <a:pPr>
              <a:lnSpc>
                <a:spcPct val="100000"/>
              </a:lnSpc>
            </a:pP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20</a:t>
            </a:fld>
            <a:endParaRPr kumimoji="1" lang="ja-JP" altLang="en-US"/>
          </a:p>
        </p:txBody>
      </p:sp>
      <p:sp>
        <p:nvSpPr>
          <p:cNvPr id="5" name="タイトル 1"/>
          <p:cNvSpPr>
            <a:spLocks noGrp="1"/>
          </p:cNvSpPr>
          <p:nvPr>
            <p:ph type="title"/>
          </p:nvPr>
        </p:nvSpPr>
        <p:spPr>
          <a:xfrm>
            <a:off x="838200" y="365125"/>
            <a:ext cx="10515600" cy="1325563"/>
          </a:xfrm>
        </p:spPr>
        <p:txBody>
          <a:bodyPr/>
          <a:lstStyle/>
          <a:p>
            <a:r>
              <a:rPr kumimoji="1" lang="en-US" altLang="ja-JP" dirty="0">
                <a:latin typeface="Cambria" panose="02040503050406030204" pitchFamily="18" charset="0"/>
              </a:rPr>
              <a:t>Line</a:t>
            </a:r>
            <a:r>
              <a:rPr lang="ja-JP" altLang="en-US" sz="3600" dirty="0"/>
              <a:t>：</a:t>
            </a:r>
            <a:r>
              <a:rPr kumimoji="1" lang="ja-JP" altLang="en-US" sz="3600" dirty="0" smtClean="0"/>
              <a:t>巡査の</a:t>
            </a:r>
            <a:r>
              <a:rPr lang="ja-JP" altLang="en-US" sz="3600" dirty="0" smtClean="0"/>
              <a:t>位置関係について</a:t>
            </a:r>
            <a:endParaRPr kumimoji="1" lang="ja-JP" altLang="en-US" dirty="0"/>
          </a:p>
        </p:txBody>
      </p:sp>
      <p:cxnSp>
        <p:nvCxnSpPr>
          <p:cNvPr id="6" name="直線矢印コネクタ 5"/>
          <p:cNvCxnSpPr/>
          <p:nvPr/>
        </p:nvCxnSpPr>
        <p:spPr>
          <a:xfrm flipH="1">
            <a:off x="2785115" y="3763918"/>
            <a:ext cx="879008" cy="114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楕円 6"/>
          <p:cNvSpPr/>
          <p:nvPr/>
        </p:nvSpPr>
        <p:spPr>
          <a:xfrm>
            <a:off x="3125205" y="4191303"/>
            <a:ext cx="244334" cy="244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2785115" y="3763918"/>
            <a:ext cx="955775" cy="114599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6543489" y="4289135"/>
            <a:ext cx="462694" cy="60542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7119735" y="4289135"/>
            <a:ext cx="505571" cy="60542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H="1" flipV="1">
            <a:off x="6543489" y="3769281"/>
            <a:ext cx="462694" cy="55371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7119735" y="3748564"/>
            <a:ext cx="432471" cy="57299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矢印: 右 66"/>
          <p:cNvSpPr/>
          <p:nvPr/>
        </p:nvSpPr>
        <p:spPr>
          <a:xfrm>
            <a:off x="4703688" y="4064060"/>
            <a:ext cx="900187" cy="545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a:off x="3813765" y="4683672"/>
            <a:ext cx="247616" cy="473305"/>
            <a:chOff x="1093981" y="4342423"/>
            <a:chExt cx="427174" cy="816522"/>
          </a:xfrm>
        </p:grpSpPr>
        <p:sp>
          <p:nvSpPr>
            <p:cNvPr id="15" name="楕円 14"/>
            <p:cNvSpPr/>
            <p:nvPr/>
          </p:nvSpPr>
          <p:spPr>
            <a:xfrm>
              <a:off x="1140223" y="4342423"/>
              <a:ext cx="300142" cy="30014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a:stCxn id="15" idx="4"/>
            </p:cNvCxnSpPr>
            <p:nvPr/>
          </p:nvCxnSpPr>
          <p:spPr>
            <a:xfrm>
              <a:off x="1290294" y="4642565"/>
              <a:ext cx="4680" cy="27285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293070" y="4897771"/>
              <a:ext cx="228085" cy="2611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1293071" y="4698350"/>
              <a:ext cx="22808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1093981" y="4698350"/>
              <a:ext cx="19909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1093981" y="4895850"/>
              <a:ext cx="202031" cy="2630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p:nvGrpSpPr>
        <p:grpSpPr>
          <a:xfrm>
            <a:off x="2462678" y="4684865"/>
            <a:ext cx="247616" cy="473305"/>
            <a:chOff x="1093981" y="4342423"/>
            <a:chExt cx="427174" cy="816522"/>
          </a:xfrm>
        </p:grpSpPr>
        <p:sp>
          <p:nvSpPr>
            <p:cNvPr id="22" name="楕円 21"/>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a:stCxn id="22"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7669036" y="4684865"/>
            <a:ext cx="247616" cy="473305"/>
            <a:chOff x="1093981" y="4342423"/>
            <a:chExt cx="427174" cy="816522"/>
          </a:xfrm>
        </p:grpSpPr>
        <p:sp>
          <p:nvSpPr>
            <p:cNvPr id="29" name="楕円 28"/>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a:stCxn id="29"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6222998" y="4678057"/>
            <a:ext cx="247616" cy="473305"/>
            <a:chOff x="1093981" y="4342423"/>
            <a:chExt cx="427174" cy="816522"/>
          </a:xfrm>
        </p:grpSpPr>
        <p:sp>
          <p:nvSpPr>
            <p:cNvPr id="36" name="楕円 35"/>
            <p:cNvSpPr/>
            <p:nvPr/>
          </p:nvSpPr>
          <p:spPr>
            <a:xfrm>
              <a:off x="1140223" y="4342423"/>
              <a:ext cx="300142" cy="30014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p:cNvCxnSpPr>
              <a:stCxn id="36" idx="4"/>
            </p:cNvCxnSpPr>
            <p:nvPr/>
          </p:nvCxnSpPr>
          <p:spPr>
            <a:xfrm>
              <a:off x="1290294" y="4642565"/>
              <a:ext cx="4680" cy="27285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1293070" y="4897771"/>
              <a:ext cx="228085" cy="2611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1293071" y="4698350"/>
              <a:ext cx="22808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H="1">
              <a:off x="1093981" y="4698350"/>
              <a:ext cx="19909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H="1">
              <a:off x="1093981" y="4895850"/>
              <a:ext cx="202031" cy="2630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2206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latin typeface="Cambria" panose="02040503050406030204" pitchFamily="18" charset="0"/>
              </a:rPr>
              <a:t>Line</a:t>
            </a:r>
            <a:r>
              <a:rPr lang="ja-JP" altLang="en-US" sz="3600" dirty="0" smtClean="0"/>
              <a:t>：</a:t>
            </a:r>
            <a:r>
              <a:rPr kumimoji="1" lang="ja-JP" altLang="en-US" sz="3600" dirty="0" smtClean="0"/>
              <a:t>放置</a:t>
            </a:r>
            <a:r>
              <a:rPr kumimoji="1" lang="ja-JP" altLang="en-US" sz="3600" dirty="0"/>
              <a:t>可能時間が全て</a:t>
            </a:r>
            <a:r>
              <a:rPr kumimoji="1" lang="ja-JP" altLang="en-US" sz="3600" dirty="0" smtClean="0"/>
              <a:t>同じ</a:t>
            </a:r>
            <a:r>
              <a:rPr lang="ja-JP" altLang="en-US" sz="3600" dirty="0"/>
              <a:t>場合</a:t>
            </a:r>
            <a:endParaRPr kumimoji="1" lang="ja-JP" altLang="en-US" dirty="0"/>
          </a:p>
        </p:txBody>
      </p:sp>
      <p:grpSp>
        <p:nvGrpSpPr>
          <p:cNvPr id="21" name="グループ化 20"/>
          <p:cNvGrpSpPr/>
          <p:nvPr/>
        </p:nvGrpSpPr>
        <p:grpSpPr>
          <a:xfrm>
            <a:off x="838200" y="1836615"/>
            <a:ext cx="9714523" cy="1656862"/>
            <a:chOff x="945661" y="2360246"/>
            <a:chExt cx="9714523" cy="1656862"/>
          </a:xfrm>
        </p:grpSpPr>
        <p:sp>
          <p:nvSpPr>
            <p:cNvPr id="17" name="四角形: 角を丸くする 16"/>
            <p:cNvSpPr/>
            <p:nvPr/>
          </p:nvSpPr>
          <p:spPr>
            <a:xfrm>
              <a:off x="945661" y="2360246"/>
              <a:ext cx="9714523" cy="165686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dirty="0">
                <a:solidFill>
                  <a:schemeClr val="tx1"/>
                </a:solidFill>
              </a:endParaRPr>
            </a:p>
            <a:p>
              <a:r>
                <a:rPr lang="en-US" altLang="ja-JP" sz="2800" dirty="0">
                  <a:solidFill>
                    <a:schemeClr val="tx1"/>
                  </a:solidFill>
                  <a:latin typeface="Cambria" panose="02040503050406030204" pitchFamily="18" charset="0"/>
                </a:rPr>
                <a:t>Line</a:t>
              </a:r>
              <a:r>
                <a:rPr lang="ja-JP" altLang="en-US" sz="2800" dirty="0">
                  <a:solidFill>
                    <a:schemeClr val="tx1"/>
                  </a:solidFill>
                </a:rPr>
                <a:t>で放置可能時間が全て等しい場合，巡査が複数でも</a:t>
              </a:r>
              <a:endParaRPr lang="en-US" altLang="ja-JP" sz="2800" dirty="0">
                <a:solidFill>
                  <a:schemeClr val="tx1"/>
                </a:solidFill>
              </a:endParaRPr>
            </a:p>
            <a:p>
              <a:r>
                <a:rPr lang="en-US" altLang="ja-JP" sz="2800" dirty="0" err="1">
                  <a:solidFill>
                    <a:schemeClr val="tx1"/>
                  </a:solidFill>
                  <a:latin typeface="Cambria" panose="02040503050406030204" pitchFamily="18" charset="0"/>
                </a:rPr>
                <a:t>OptimizePP</a:t>
              </a:r>
              <a:r>
                <a:rPr lang="ja-JP" altLang="en-US" sz="2800" dirty="0">
                  <a:solidFill>
                    <a:schemeClr val="tx1"/>
                  </a:solidFill>
                </a:rPr>
                <a:t>に多項式時間アルゴリズムが存在する．</a:t>
              </a:r>
            </a:p>
          </p:txBody>
        </p:sp>
        <p:sp>
          <p:nvSpPr>
            <p:cNvPr id="20" name="四角形: 対角を丸める 19"/>
            <p:cNvSpPr/>
            <p:nvPr/>
          </p:nvSpPr>
          <p:spPr>
            <a:xfrm>
              <a:off x="945661" y="2360246"/>
              <a:ext cx="1281724" cy="515814"/>
            </a:xfrm>
            <a:prstGeom prst="round2DiagRect">
              <a:avLst>
                <a:gd name="adj1" fmla="val 50000"/>
                <a:gd name="adj2" fmla="val 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定理</a:t>
              </a:r>
              <a:r>
                <a:rPr lang="en-US" altLang="ja-JP" sz="2800" dirty="0">
                  <a:solidFill>
                    <a:schemeClr val="tx1"/>
                  </a:solidFill>
                </a:rPr>
                <a:t>1</a:t>
              </a:r>
            </a:p>
          </p:txBody>
        </p:sp>
      </p:grpSp>
      <p:sp>
        <p:nvSpPr>
          <p:cNvPr id="26" name="スライド番号プレースホルダー 25"/>
          <p:cNvSpPr>
            <a:spLocks noGrp="1"/>
          </p:cNvSpPr>
          <p:nvPr>
            <p:ph type="sldNum" sz="quarter" idx="12"/>
          </p:nvPr>
        </p:nvSpPr>
        <p:spPr/>
        <p:txBody>
          <a:bodyPr/>
          <a:lstStyle/>
          <a:p>
            <a:fld id="{EB786E8D-24E2-4B75-B89E-130193A274AD}" type="slidenum">
              <a:rPr kumimoji="1" lang="ja-JP" altLang="en-US" smtClean="0"/>
              <a:t>21</a:t>
            </a:fld>
            <a:endParaRPr kumimoji="1" lang="ja-JP" altLang="en-US"/>
          </a:p>
        </p:txBody>
      </p:sp>
    </p:spTree>
    <p:extLst>
      <p:ext uri="{BB962C8B-B14F-4D97-AF65-F5344CB8AC3E}">
        <p14:creationId xmlns:p14="http://schemas.microsoft.com/office/powerpoint/2010/main" val="3269425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定理</a:t>
            </a:r>
            <a:r>
              <a:rPr lang="en-US" altLang="ja-JP" dirty="0"/>
              <a:t>1</a:t>
            </a:r>
            <a:r>
              <a:rPr lang="ja-JP" altLang="en-US" dirty="0"/>
              <a:t>の証明手順</a:t>
            </a:r>
            <a:endParaRPr kumimoji="1" lang="ja-JP" altLang="en-US" sz="5400" dirty="0"/>
          </a:p>
        </p:txBody>
      </p:sp>
      <mc:AlternateContent xmlns:mc="http://schemas.openxmlformats.org/markup-compatibility/2006" xmlns:a14="http://schemas.microsoft.com/office/drawing/2010/main">
        <mc:Choice Requires="a14">
          <p:sp>
            <p:nvSpPr>
              <p:cNvPr id="6" name="コンテンツ プレースホルダー 2"/>
              <p:cNvSpPr>
                <a:spLocks noGrp="1"/>
              </p:cNvSpPr>
              <p:nvPr>
                <p:ph idx="1"/>
              </p:nvPr>
            </p:nvSpPr>
            <p:spPr>
              <a:xfrm>
                <a:off x="838200" y="1825624"/>
                <a:ext cx="10515600" cy="4723667"/>
              </a:xfrm>
            </p:spPr>
            <p:txBody>
              <a:bodyPr>
                <a:normAutofit/>
              </a:bodyPr>
              <a:lstStyle/>
              <a:p>
                <a:pPr marL="571500" indent="-571500">
                  <a:lnSpc>
                    <a:spcPct val="100000"/>
                  </a:lnSpc>
                  <a:buFont typeface="+mj-lt"/>
                  <a:buAutoNum type="arabicPeriod"/>
                </a:pPr>
                <a:r>
                  <a:rPr kumimoji="1" lang="ja-JP" altLang="en-US" b="0" dirty="0" smtClean="0">
                    <a:solidFill>
                      <a:srgbClr val="0070C0"/>
                    </a:solidFill>
                  </a:rPr>
                  <a:t>任意の実行可能解の変換</a:t>
                </a:r>
                <a:r>
                  <a:rPr kumimoji="1" lang="en-US" altLang="ja-JP" b="0" dirty="0">
                    <a:solidFill>
                      <a:srgbClr val="0070C0"/>
                    </a:solidFill>
                  </a:rPr>
                  <a:t/>
                </a:r>
                <a:br>
                  <a:rPr kumimoji="1" lang="en-US" altLang="ja-JP" b="0" dirty="0">
                    <a:solidFill>
                      <a:srgbClr val="0070C0"/>
                    </a:solidFill>
                  </a:rPr>
                </a:br>
                <a:r>
                  <a:rPr lang="ja-JP" altLang="en-US" dirty="0"/>
                  <a:t>頂点部分集合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m:t>
                    </m:r>
                    <m:r>
                      <a:rPr lang="en-US" altLang="ja-JP" i="1">
                        <a:latin typeface="Cambria Math" panose="02040503050406030204" pitchFamily="18" charset="0"/>
                      </a:rPr>
                      <m:t>𝑉</m:t>
                    </m:r>
                  </m:oMath>
                </a14:m>
                <a:r>
                  <a:rPr kumimoji="1" lang="ja-JP" altLang="en-US" b="0" dirty="0"/>
                  <a:t> を警備できる巡査の動き方が存在するならば</a:t>
                </a:r>
                <a:r>
                  <a:rPr kumimoji="1" lang="ja-JP" altLang="en-US" dirty="0"/>
                  <a:t>，</a:t>
                </a:r>
                <a:r>
                  <a:rPr kumimoji="1" lang="ja-JP" altLang="en-US" dirty="0">
                    <a:solidFill>
                      <a:srgbClr val="00B050"/>
                    </a:solidFill>
                  </a:rPr>
                  <a:t>ある特別な動き</a:t>
                </a:r>
                <a:r>
                  <a:rPr lang="ja-JP" altLang="en-US" dirty="0">
                    <a:solidFill>
                      <a:srgbClr val="00B050"/>
                    </a:solidFill>
                  </a:rPr>
                  <a:t>方（後述）</a:t>
                </a:r>
                <a:r>
                  <a:rPr kumimoji="1" lang="ja-JP" altLang="en-US" dirty="0"/>
                  <a:t>で</a:t>
                </a:r>
                <a:r>
                  <a:rPr lang="ja-JP" altLang="en-US" dirty="0"/>
                  <a:t>も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𝑠</m:t>
                        </m:r>
                      </m:sub>
                    </m:sSub>
                  </m:oMath>
                </a14:m>
                <a:r>
                  <a:rPr kumimoji="1" lang="ja-JP" altLang="en-US" dirty="0"/>
                  <a:t> を警備できることを示す</a:t>
                </a:r>
                <a:endParaRPr kumimoji="1" lang="en-US" altLang="ja-JP" dirty="0"/>
              </a:p>
              <a:p>
                <a:pPr marL="514350" indent="-514350">
                  <a:lnSpc>
                    <a:spcPct val="100000"/>
                  </a:lnSpc>
                  <a:buFont typeface="+mj-lt"/>
                  <a:buAutoNum type="arabicPeriod"/>
                </a:pPr>
                <a:r>
                  <a:rPr lang="ja-JP" altLang="en-US" dirty="0">
                    <a:solidFill>
                      <a:srgbClr val="0070C0"/>
                    </a:solidFill>
                  </a:rPr>
                  <a:t>特別な</a:t>
                </a:r>
                <a:r>
                  <a:rPr lang="ja-JP" altLang="en-US" dirty="0" smtClean="0">
                    <a:solidFill>
                      <a:srgbClr val="0070C0"/>
                    </a:solidFill>
                  </a:rPr>
                  <a:t>動き</a:t>
                </a:r>
                <a:r>
                  <a:rPr lang="ja-JP" altLang="en-US" dirty="0">
                    <a:solidFill>
                      <a:srgbClr val="0070C0"/>
                    </a:solidFill>
                  </a:rPr>
                  <a:t>方</a:t>
                </a:r>
                <a:r>
                  <a:rPr lang="ja-JP" altLang="en-US" dirty="0" smtClean="0">
                    <a:solidFill>
                      <a:srgbClr val="0070C0"/>
                    </a:solidFill>
                  </a:rPr>
                  <a:t>のなか</a:t>
                </a:r>
                <a:r>
                  <a:rPr lang="ja-JP" altLang="en-US" dirty="0">
                    <a:solidFill>
                      <a:srgbClr val="0070C0"/>
                    </a:solidFill>
                  </a:rPr>
                  <a:t>で最適解を求める</a:t>
                </a:r>
                <a:r>
                  <a:rPr lang="en-US" altLang="ja-JP" dirty="0">
                    <a:solidFill>
                      <a:schemeClr val="accent1"/>
                    </a:solidFill>
                  </a:rPr>
                  <a:t/>
                </a:r>
                <a:br>
                  <a:rPr lang="en-US" altLang="ja-JP" dirty="0">
                    <a:solidFill>
                      <a:schemeClr val="accent1"/>
                    </a:solidFill>
                  </a:rPr>
                </a:br>
                <a:r>
                  <a:rPr lang="ja-JP" altLang="en-US" dirty="0"/>
                  <a:t>このような動き方での最適解が存在するので</a:t>
                </a:r>
                <a:r>
                  <a:rPr lang="en-US" altLang="ja-JP" dirty="0"/>
                  <a:t/>
                </a:r>
                <a:br>
                  <a:rPr lang="en-US" altLang="ja-JP" dirty="0"/>
                </a:br>
                <a:r>
                  <a:rPr lang="ja-JP" altLang="en-US" dirty="0"/>
                  <a:t>それを探す多項式時間アルゴリズムを示す</a:t>
                </a:r>
                <a:endParaRPr kumimoji="1" lang="en-US" altLang="ja-JP" dirty="0"/>
              </a:p>
            </p:txBody>
          </p:sp>
        </mc:Choice>
        <mc:Fallback xmlns="">
          <p:sp>
            <p:nvSpPr>
              <p:cNvPr id="6" name="コンテンツ プレースホルダー 2"/>
              <p:cNvSpPr>
                <a:spLocks noGrp="1" noRot="1" noChangeAspect="1" noMove="1" noResize="1" noEditPoints="1" noAdjustHandles="1" noChangeArrowheads="1" noChangeShapeType="1" noTextEdit="1"/>
              </p:cNvSpPr>
              <p:nvPr>
                <p:ph idx="1"/>
              </p:nvPr>
            </p:nvSpPr>
            <p:spPr>
              <a:xfrm>
                <a:off x="838200" y="1825624"/>
                <a:ext cx="10515600" cy="4723667"/>
              </a:xfrm>
              <a:blipFill>
                <a:blip r:embed="rId2"/>
                <a:stretch>
                  <a:fillRect l="-1333" t="-1806" r="-754"/>
                </a:stretch>
              </a:blipFill>
            </p:spPr>
            <p:txBody>
              <a:bodyPr/>
              <a:lstStyle/>
              <a:p>
                <a:r>
                  <a:rPr lang="ja-JP" altLang="en-US">
                    <a:noFill/>
                  </a:rPr>
                  <a:t> </a:t>
                </a:r>
              </a:p>
            </p:txBody>
          </p:sp>
        </mc:Fallback>
      </mc:AlternateContent>
      <p:sp>
        <p:nvSpPr>
          <p:cNvPr id="9" name="スライド番号プレースホルダー 8"/>
          <p:cNvSpPr>
            <a:spLocks noGrp="1"/>
          </p:cNvSpPr>
          <p:nvPr>
            <p:ph type="sldNum" sz="quarter" idx="12"/>
          </p:nvPr>
        </p:nvSpPr>
        <p:spPr/>
        <p:txBody>
          <a:bodyPr/>
          <a:lstStyle/>
          <a:p>
            <a:fld id="{EB786E8D-24E2-4B75-B89E-130193A274AD}" type="slidenum">
              <a:rPr kumimoji="1" lang="ja-JP" altLang="en-US" smtClean="0"/>
              <a:t>22</a:t>
            </a:fld>
            <a:endParaRPr kumimoji="1" lang="ja-JP" altLang="en-US"/>
          </a:p>
        </p:txBody>
      </p:sp>
    </p:spTree>
    <p:extLst>
      <p:ext uri="{BB962C8B-B14F-4D97-AF65-F5344CB8AC3E}">
        <p14:creationId xmlns:p14="http://schemas.microsoft.com/office/powerpoint/2010/main" val="797176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定理</a:t>
            </a:r>
            <a:r>
              <a:rPr kumimoji="1" lang="en-US" altLang="ja-JP" dirty="0"/>
              <a:t>1</a:t>
            </a:r>
            <a:r>
              <a:rPr kumimoji="1" lang="ja-JP" altLang="en-US" dirty="0"/>
              <a:t>の証明 </a:t>
            </a:r>
            <a:r>
              <a:rPr kumimoji="1" lang="en-US" altLang="ja-JP" dirty="0"/>
              <a:t>: step 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199" y="1825625"/>
                <a:ext cx="6133941" cy="4351338"/>
              </a:xfrm>
            </p:spPr>
            <p:txBody>
              <a:bodyPr>
                <a:normAutofit/>
              </a:bodyPr>
              <a:lstStyle/>
              <a:p>
                <a:pPr>
                  <a:lnSpc>
                    <a:spcPct val="100000"/>
                  </a:lnSpc>
                </a:pPr>
                <a:r>
                  <a:rPr lang="ja-JP" altLang="en-US" dirty="0" smtClean="0"/>
                  <a:t>ある頂点</a:t>
                </a:r>
                <a:r>
                  <a:rPr lang="ja-JP" altLang="en-US" dirty="0"/>
                  <a:t>部分</a:t>
                </a:r>
                <a:r>
                  <a:rPr lang="ja-JP" altLang="en-US" dirty="0" smtClean="0"/>
                  <a:t>集合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𝑆</m:t>
                        </m:r>
                      </m:sub>
                    </m:sSub>
                  </m:oMath>
                </a14:m>
                <a:r>
                  <a:rPr lang="ja-JP" altLang="en-US" dirty="0" smtClean="0"/>
                  <a:t> を警備できる巡査の動きがあったとする</a:t>
                </a:r>
                <a:endParaRPr lang="en-US" altLang="ja-JP" dirty="0"/>
              </a:p>
              <a:p>
                <a:pPr>
                  <a:lnSpc>
                    <a:spcPct val="100000"/>
                  </a:lnSpc>
                </a:pPr>
                <a:r>
                  <a:rPr lang="ja-JP" altLang="en-US"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𝑆</m:t>
                        </m:r>
                      </m:sub>
                    </m:sSub>
                  </m:oMath>
                </a14:m>
                <a:r>
                  <a:rPr lang="ja-JP" altLang="en-US" dirty="0" smtClean="0"/>
                  <a:t> の点の座標を</a:t>
                </a:r>
                <a:r>
                  <a:rPr lang="en-US" altLang="ja-JP" dirty="0" smtClean="0"/>
                  <a:t/>
                </a:r>
                <a:br>
                  <a:rPr lang="en-US" altLang="ja-JP" dirty="0" smtClean="0"/>
                </a:br>
                <a:r>
                  <a:rPr lang="ja-JP" altLang="en-US" dirty="0" smtClean="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𝑘</m:t>
                        </m:r>
                      </m:sub>
                    </m:sSub>
                  </m:oMath>
                </a14:m>
                <a:r>
                  <a:rPr lang="ja-JP" altLang="en-US" dirty="0" smtClean="0"/>
                  <a:t> とす</a:t>
                </a:r>
                <a:r>
                  <a:rPr lang="ja-JP" altLang="en-US" dirty="0"/>
                  <a:t>る</a:t>
                </a:r>
                <a:endParaRPr lang="en-US" altLang="ja-JP" dirty="0" smtClean="0"/>
              </a:p>
              <a:p>
                <a:pPr>
                  <a:lnSpc>
                    <a:spcPct val="100000"/>
                  </a:lnSpc>
                </a:pPr>
                <a:r>
                  <a:rPr lang="ja-JP" altLang="en-US" dirty="0" smtClean="0"/>
                  <a:t>初期</a:t>
                </a:r>
                <a:r>
                  <a:rPr lang="ja-JP" altLang="en-US" dirty="0"/>
                  <a:t>順序を</a:t>
                </a:r>
                <a:r>
                  <a:rPr lang="ja-JP" altLang="en-US" dirty="0" smtClean="0"/>
                  <a:t>保つとしているの</a:t>
                </a:r>
                <a:r>
                  <a:rPr lang="ja-JP" altLang="en-US" dirty="0"/>
                  <a:t>で</a:t>
                </a:r>
                <a:r>
                  <a:rPr lang="ja-JP" altLang="en-US" dirty="0" smtClean="0"/>
                  <a:t>，</a:t>
                </a:r>
                <a:r>
                  <a:rPr lang="en-US" altLang="ja-JP" dirty="0" smtClean="0"/>
                  <a:t/>
                </a:r>
                <a:br>
                  <a:rPr lang="en-US" altLang="ja-JP" dirty="0" smtClean="0"/>
                </a:br>
                <a:r>
                  <a:rPr lang="ja-JP" altLang="en-US" dirty="0" smtClean="0"/>
                  <a:t>最も</a:t>
                </a:r>
                <a:r>
                  <a:rPr lang="ja-JP" altLang="en-US" dirty="0"/>
                  <a:t>左の巡査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1</m:t>
                        </m:r>
                      </m:sub>
                    </m:sSub>
                  </m:oMath>
                </a14:m>
                <a:r>
                  <a:rPr lang="ja-JP" altLang="en-US" dirty="0"/>
                  <a:t> 以外が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oMath>
                </a14:m>
                <a:r>
                  <a:rPr lang="en-US" altLang="ja-JP" dirty="0"/>
                  <a:t> </a:t>
                </a:r>
                <a:r>
                  <a:rPr lang="ja-JP" altLang="en-US" dirty="0"/>
                  <a:t>にいる</a:t>
                </a:r>
                <a:r>
                  <a:rPr lang="ja-JP" altLang="en-US" dirty="0" smtClean="0"/>
                  <a:t>ならば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1</m:t>
                        </m:r>
                      </m:sub>
                    </m:sSub>
                  </m:oMath>
                </a14:m>
                <a:r>
                  <a:rPr lang="ja-JP" altLang="en-US" dirty="0" smtClean="0"/>
                  <a:t> も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oMath>
                </a14:m>
                <a:r>
                  <a:rPr lang="ja-JP" altLang="en-US" dirty="0" smtClean="0"/>
                  <a:t> に</a:t>
                </a:r>
                <a:r>
                  <a:rPr lang="ja-JP" altLang="en-US" dirty="0"/>
                  <a:t>いる</a:t>
                </a:r>
                <a:r>
                  <a:rPr lang="en-US" altLang="ja-JP" dirty="0"/>
                  <a:t/>
                </a:r>
                <a:br>
                  <a:rPr lang="en-US" altLang="ja-JP" dirty="0"/>
                </a:br>
                <a:r>
                  <a:rPr lang="ja-JP" altLang="en-US"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oMath>
                </a14:m>
                <a:r>
                  <a:rPr kumimoji="1" lang="ja-JP" altLang="en-US" dirty="0"/>
                  <a:t> 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1</m:t>
                        </m:r>
                      </m:sub>
                    </m:sSub>
                  </m:oMath>
                </a14:m>
                <a:r>
                  <a:rPr kumimoji="1" lang="ja-JP" altLang="en-US" dirty="0"/>
                  <a:t> のみに</a:t>
                </a:r>
                <a:r>
                  <a:rPr kumimoji="1" lang="ja-JP" altLang="en-US" dirty="0" smtClean="0"/>
                  <a:t>より警備</a:t>
                </a:r>
                <a:r>
                  <a:rPr lang="ja-JP" altLang="en-US" dirty="0" smtClean="0"/>
                  <a:t>される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1825625"/>
                <a:ext cx="6133941" cy="4351338"/>
              </a:xfrm>
              <a:blipFill>
                <a:blip r:embed="rId3"/>
                <a:stretch>
                  <a:fillRect l="-1688" t="-1261" r="-1291"/>
                </a:stretch>
              </a:blipFill>
            </p:spPr>
            <p:txBody>
              <a:bodyPr/>
              <a:lstStyle/>
              <a:p>
                <a:r>
                  <a:rPr lang="ja-JP" altLang="en-US">
                    <a:noFill/>
                  </a:rPr>
                  <a:t> </a:t>
                </a:r>
              </a:p>
            </p:txBody>
          </p:sp>
        </mc:Fallback>
      </mc:AlternateContent>
      <p:grpSp>
        <p:nvGrpSpPr>
          <p:cNvPr id="4" name="グループ化 3"/>
          <p:cNvGrpSpPr/>
          <p:nvPr/>
        </p:nvGrpSpPr>
        <p:grpSpPr>
          <a:xfrm>
            <a:off x="8040723" y="1825630"/>
            <a:ext cx="3313077" cy="262880"/>
            <a:chOff x="5822280" y="1733542"/>
            <a:chExt cx="2709576" cy="214994"/>
          </a:xfrm>
        </p:grpSpPr>
        <p:cxnSp>
          <p:nvCxnSpPr>
            <p:cNvPr id="5" name="直線コネクタ 4"/>
            <p:cNvCxnSpPr/>
            <p:nvPr/>
          </p:nvCxnSpPr>
          <p:spPr>
            <a:xfrm>
              <a:off x="5924062" y="1825625"/>
              <a:ext cx="260779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楕円 5"/>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6340109" y="174231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7128045" y="174870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p:cNvCxnSpPr/>
          <p:nvPr/>
        </p:nvCxnSpPr>
        <p:spPr>
          <a:xfrm>
            <a:off x="8162890" y="2383692"/>
            <a:ext cx="1004556" cy="100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6" idx="4"/>
          </p:cNvCxnSpPr>
          <p:nvPr/>
        </p:nvCxnSpPr>
        <p:spPr>
          <a:xfrm>
            <a:off x="8162890" y="2069965"/>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8162889" y="3378724"/>
            <a:ext cx="1013241" cy="101324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8162888" y="4376729"/>
            <a:ext cx="621028" cy="62102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H="1">
            <a:off x="8391531" y="4978707"/>
            <a:ext cx="386290" cy="3862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8388484" y="5340204"/>
            <a:ext cx="208575" cy="2085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H="1">
            <a:off x="8162888" y="5529728"/>
            <a:ext cx="434172" cy="4341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8156793" y="5946280"/>
            <a:ext cx="427883" cy="4278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8040723" y="2383692"/>
            <a:ext cx="1" cy="2008274"/>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テキスト ボックス 55"/>
              <p:cNvSpPr txBox="1"/>
              <p:nvPr/>
            </p:nvSpPr>
            <p:spPr>
              <a:xfrm>
                <a:off x="7628342" y="3156996"/>
                <a:ext cx="4902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𝑄</m:t>
                      </m:r>
                    </m:oMath>
                  </m:oMathPara>
                </a14:m>
                <a:endParaRPr kumimoji="1" lang="ja-JP" altLang="en-US" sz="2400" dirty="0"/>
              </a:p>
            </p:txBody>
          </p:sp>
        </mc:Choice>
        <mc:Fallback xmlns="">
          <p:sp>
            <p:nvSpPr>
              <p:cNvPr id="56" name="テキスト ボックス 55"/>
              <p:cNvSpPr txBox="1">
                <a:spLocks noRot="1" noChangeAspect="1" noMove="1" noResize="1" noEditPoints="1" noAdjustHandles="1" noChangeArrowheads="1" noChangeShapeType="1" noTextEdit="1"/>
              </p:cNvSpPr>
              <p:nvPr/>
            </p:nvSpPr>
            <p:spPr>
              <a:xfrm>
                <a:off x="7628342" y="3156996"/>
                <a:ext cx="490262" cy="461665"/>
              </a:xfrm>
              <a:prstGeom prst="rect">
                <a:avLst/>
              </a:prstGeom>
              <a:blipFill>
                <a:blip r:embed="rId4"/>
                <a:stretch>
                  <a:fillRect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p:cNvSpPr txBox="1"/>
              <p:nvPr/>
            </p:nvSpPr>
            <p:spPr>
              <a:xfrm>
                <a:off x="8172565" y="2983160"/>
                <a:ext cx="8108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57" name="テキスト ボックス 56"/>
              <p:cNvSpPr txBox="1">
                <a:spLocks noRot="1" noChangeAspect="1" noMove="1" noResize="1" noEditPoints="1" noAdjustHandles="1" noChangeArrowheads="1" noChangeShapeType="1" noTextEdit="1"/>
              </p:cNvSpPr>
              <p:nvPr/>
            </p:nvSpPr>
            <p:spPr>
              <a:xfrm>
                <a:off x="8172565" y="2983160"/>
                <a:ext cx="810863" cy="461665"/>
              </a:xfrm>
              <a:prstGeom prst="rect">
                <a:avLst/>
              </a:prstGeom>
              <a:blipFill>
                <a:blip r:embed="rId5"/>
                <a:stretch>
                  <a:fillRect b="-15789"/>
                </a:stretch>
              </a:blipFill>
            </p:spPr>
            <p:txBody>
              <a:bodyPr/>
              <a:lstStyle/>
              <a:p>
                <a:r>
                  <a:rPr lang="ja-JP" altLang="en-US">
                    <a:noFill/>
                  </a:rPr>
                  <a:t> </a:t>
                </a:r>
              </a:p>
            </p:txBody>
          </p:sp>
        </mc:Fallback>
      </mc:AlternateContent>
      <p:cxnSp>
        <p:nvCxnSpPr>
          <p:cNvPr id="61" name="直線矢印コネクタ 60"/>
          <p:cNvCxnSpPr/>
          <p:nvPr/>
        </p:nvCxnSpPr>
        <p:spPr>
          <a:xfrm>
            <a:off x="8165175" y="3387828"/>
            <a:ext cx="924117"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p:cNvSpPr txBox="1"/>
              <p:nvPr/>
            </p:nvSpPr>
            <p:spPr>
              <a:xfrm>
                <a:off x="7832313" y="1382510"/>
                <a:ext cx="568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832313" y="1382510"/>
                <a:ext cx="56881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p:cNvSpPr txBox="1"/>
              <p:nvPr/>
            </p:nvSpPr>
            <p:spPr>
              <a:xfrm>
                <a:off x="8468016" y="1378405"/>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i="1" smtClean="0">
                              <a:latin typeface="Cambria Math" panose="02040503050406030204" pitchFamily="18" charset="0"/>
                            </a:rPr>
                            <m:t>𝑥</m:t>
                          </m:r>
                        </m:e>
                        <m:sub>
                          <m:r>
                            <a:rPr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8468016" y="1378405"/>
                <a:ext cx="575927"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9431448" y="1374687"/>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i="1" smtClean="0">
                              <a:latin typeface="Cambria Math" panose="02040503050406030204" pitchFamily="18" charset="0"/>
                            </a:rPr>
                            <m:t>𝑥</m:t>
                          </m:r>
                        </m:e>
                        <m:sub>
                          <m:r>
                            <a:rPr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9431448" y="1374687"/>
                <a:ext cx="575927"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8201662" y="2133770"/>
                <a:ext cx="54348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8201662" y="2133770"/>
                <a:ext cx="543482" cy="461665"/>
              </a:xfrm>
              <a:prstGeom prst="rect">
                <a:avLst/>
              </a:prstGeom>
              <a:blipFill>
                <a:blip r:embed="rId9"/>
                <a:stretch>
                  <a:fillRect/>
                </a:stretch>
              </a:blipFill>
            </p:spPr>
            <p:txBody>
              <a:bodyPr/>
              <a:lstStyle/>
              <a:p>
                <a:r>
                  <a:rPr lang="ja-JP" altLang="en-US">
                    <a:noFill/>
                  </a:rPr>
                  <a:t> </a:t>
                </a:r>
              </a:p>
            </p:txBody>
          </p:sp>
        </mc:Fallback>
      </mc:AlternateContent>
      <p:cxnSp>
        <p:nvCxnSpPr>
          <p:cNvPr id="72" name="直線矢印コネクタ 71"/>
          <p:cNvCxnSpPr/>
          <p:nvPr/>
        </p:nvCxnSpPr>
        <p:spPr>
          <a:xfrm>
            <a:off x="8673888" y="2595435"/>
            <a:ext cx="452565" cy="45256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9176130" y="1938223"/>
            <a:ext cx="0" cy="485361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p:cNvSpPr txBox="1"/>
              <p:nvPr/>
            </p:nvSpPr>
            <p:spPr>
              <a:xfrm>
                <a:off x="8544858" y="916558"/>
                <a:ext cx="1472904" cy="461665"/>
              </a:xfrm>
              <a:prstGeom prst="rect">
                <a:avLst/>
              </a:prstGeom>
              <a:noFill/>
              <a:ln w="28575">
                <a:solidFill>
                  <a:schemeClr val="accent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𝑄</m:t>
                      </m:r>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8544858" y="916558"/>
                <a:ext cx="1472904" cy="461665"/>
              </a:xfrm>
              <a:prstGeom prst="rect">
                <a:avLst/>
              </a:prstGeom>
              <a:blipFill>
                <a:blip r:embed="rId10"/>
                <a:stretch>
                  <a:fillRect b="-11111"/>
                </a:stretch>
              </a:blipFill>
              <a:ln w="28575">
                <a:solidFill>
                  <a:schemeClr val="accent1"/>
                </a:solidFill>
              </a:ln>
            </p:spPr>
            <p:txBody>
              <a:bodyPr/>
              <a:lstStyle/>
              <a:p>
                <a:r>
                  <a:rPr lang="ja-JP" altLang="en-US">
                    <a:noFill/>
                  </a:rPr>
                  <a:t> </a:t>
                </a:r>
              </a:p>
            </p:txBody>
          </p:sp>
        </mc:Fallback>
      </mc:AlternateContent>
      <p:cxnSp>
        <p:nvCxnSpPr>
          <p:cNvPr id="78" name="直線矢印コネクタ 77"/>
          <p:cNvCxnSpPr/>
          <p:nvPr/>
        </p:nvCxnSpPr>
        <p:spPr>
          <a:xfrm>
            <a:off x="9167446" y="1390609"/>
            <a:ext cx="0" cy="5304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スライド番号プレースホルダー 81"/>
          <p:cNvSpPr>
            <a:spLocks noGrp="1"/>
          </p:cNvSpPr>
          <p:nvPr>
            <p:ph type="sldNum" sz="quarter" idx="12"/>
          </p:nvPr>
        </p:nvSpPr>
        <p:spPr/>
        <p:txBody>
          <a:bodyPr/>
          <a:lstStyle/>
          <a:p>
            <a:fld id="{EB786E8D-24E2-4B75-B89E-130193A274AD}" type="slidenum">
              <a:rPr kumimoji="1" lang="ja-JP" altLang="en-US" smtClean="0"/>
              <a:t>23</a:t>
            </a:fld>
            <a:endParaRPr kumimoji="1" lang="ja-JP" altLang="en-US"/>
          </a:p>
        </p:txBody>
      </p:sp>
      <p:sp>
        <p:nvSpPr>
          <p:cNvPr id="14" name="フリーフォーム 13"/>
          <p:cNvSpPr/>
          <p:nvPr/>
        </p:nvSpPr>
        <p:spPr>
          <a:xfrm>
            <a:off x="8192022" y="3194137"/>
            <a:ext cx="1191654" cy="3281819"/>
          </a:xfrm>
          <a:custGeom>
            <a:avLst/>
            <a:gdLst>
              <a:gd name="connsiteX0" fmla="*/ 1177446 w 1191654"/>
              <a:gd name="connsiteY0" fmla="*/ 0 h 3281819"/>
              <a:gd name="connsiteX1" fmla="*/ 1177446 w 1191654"/>
              <a:gd name="connsiteY1" fmla="*/ 300625 h 3281819"/>
              <a:gd name="connsiteX2" fmla="*/ 1164920 w 1191654"/>
              <a:gd name="connsiteY2" fmla="*/ 350729 h 3281819"/>
              <a:gd name="connsiteX3" fmla="*/ 1039660 w 1191654"/>
              <a:gd name="connsiteY3" fmla="*/ 475989 h 3281819"/>
              <a:gd name="connsiteX4" fmla="*/ 1002082 w 1191654"/>
              <a:gd name="connsiteY4" fmla="*/ 501041 h 3281819"/>
              <a:gd name="connsiteX5" fmla="*/ 977030 w 1191654"/>
              <a:gd name="connsiteY5" fmla="*/ 538619 h 3281819"/>
              <a:gd name="connsiteX6" fmla="*/ 901874 w 1191654"/>
              <a:gd name="connsiteY6" fmla="*/ 588723 h 3281819"/>
              <a:gd name="connsiteX7" fmla="*/ 801666 w 1191654"/>
              <a:gd name="connsiteY7" fmla="*/ 676405 h 3281819"/>
              <a:gd name="connsiteX8" fmla="*/ 739036 w 1191654"/>
              <a:gd name="connsiteY8" fmla="*/ 726510 h 3281819"/>
              <a:gd name="connsiteX9" fmla="*/ 713983 w 1191654"/>
              <a:gd name="connsiteY9" fmla="*/ 751562 h 3281819"/>
              <a:gd name="connsiteX10" fmla="*/ 638827 w 1191654"/>
              <a:gd name="connsiteY10" fmla="*/ 801666 h 3281819"/>
              <a:gd name="connsiteX11" fmla="*/ 563671 w 1191654"/>
              <a:gd name="connsiteY11" fmla="*/ 851770 h 3281819"/>
              <a:gd name="connsiteX12" fmla="*/ 463463 w 1191654"/>
              <a:gd name="connsiteY12" fmla="*/ 939452 h 3281819"/>
              <a:gd name="connsiteX13" fmla="*/ 425885 w 1191654"/>
              <a:gd name="connsiteY13" fmla="*/ 964504 h 3281819"/>
              <a:gd name="connsiteX14" fmla="*/ 388307 w 1191654"/>
              <a:gd name="connsiteY14" fmla="*/ 989556 h 3281819"/>
              <a:gd name="connsiteX15" fmla="*/ 363255 w 1191654"/>
              <a:gd name="connsiteY15" fmla="*/ 1027134 h 3281819"/>
              <a:gd name="connsiteX16" fmla="*/ 288099 w 1191654"/>
              <a:gd name="connsiteY16" fmla="*/ 1064712 h 3281819"/>
              <a:gd name="connsiteX17" fmla="*/ 187890 w 1191654"/>
              <a:gd name="connsiteY17" fmla="*/ 1114816 h 3281819"/>
              <a:gd name="connsiteX18" fmla="*/ 150312 w 1191654"/>
              <a:gd name="connsiteY18" fmla="*/ 1139868 h 3281819"/>
              <a:gd name="connsiteX19" fmla="*/ 75156 w 1191654"/>
              <a:gd name="connsiteY19" fmla="*/ 1152395 h 3281819"/>
              <a:gd name="connsiteX20" fmla="*/ 25052 w 1191654"/>
              <a:gd name="connsiteY20" fmla="*/ 1164921 h 3281819"/>
              <a:gd name="connsiteX21" fmla="*/ 375781 w 1191654"/>
              <a:gd name="connsiteY21" fmla="*/ 1202499 h 3281819"/>
              <a:gd name="connsiteX22" fmla="*/ 450937 w 1191654"/>
              <a:gd name="connsiteY22" fmla="*/ 1227551 h 3281819"/>
              <a:gd name="connsiteX23" fmla="*/ 488515 w 1191654"/>
              <a:gd name="connsiteY23" fmla="*/ 1240077 h 3281819"/>
              <a:gd name="connsiteX24" fmla="*/ 563671 w 1191654"/>
              <a:gd name="connsiteY24" fmla="*/ 1302707 h 3281819"/>
              <a:gd name="connsiteX25" fmla="*/ 588723 w 1191654"/>
              <a:gd name="connsiteY25" fmla="*/ 1415441 h 3281819"/>
              <a:gd name="connsiteX26" fmla="*/ 613775 w 1191654"/>
              <a:gd name="connsiteY26" fmla="*/ 1490597 h 3281819"/>
              <a:gd name="connsiteX27" fmla="*/ 651353 w 1191654"/>
              <a:gd name="connsiteY27" fmla="*/ 1540701 h 3281819"/>
              <a:gd name="connsiteX28" fmla="*/ 739036 w 1191654"/>
              <a:gd name="connsiteY28" fmla="*/ 1678488 h 3281819"/>
              <a:gd name="connsiteX29" fmla="*/ 751562 w 1191654"/>
              <a:gd name="connsiteY29" fmla="*/ 1728592 h 3281819"/>
              <a:gd name="connsiteX30" fmla="*/ 776614 w 1191654"/>
              <a:gd name="connsiteY30" fmla="*/ 1803748 h 3281819"/>
              <a:gd name="connsiteX31" fmla="*/ 764088 w 1191654"/>
              <a:gd name="connsiteY31" fmla="*/ 1916482 h 3281819"/>
              <a:gd name="connsiteX32" fmla="*/ 739036 w 1191654"/>
              <a:gd name="connsiteY32" fmla="*/ 1954060 h 3281819"/>
              <a:gd name="connsiteX33" fmla="*/ 638827 w 1191654"/>
              <a:gd name="connsiteY33" fmla="*/ 2029216 h 3281819"/>
              <a:gd name="connsiteX34" fmla="*/ 488515 w 1191654"/>
              <a:gd name="connsiteY34" fmla="*/ 2079321 h 3281819"/>
              <a:gd name="connsiteX35" fmla="*/ 450937 w 1191654"/>
              <a:gd name="connsiteY35" fmla="*/ 2091847 h 3281819"/>
              <a:gd name="connsiteX36" fmla="*/ 413359 w 1191654"/>
              <a:gd name="connsiteY36" fmla="*/ 2104373 h 3281819"/>
              <a:gd name="connsiteX37" fmla="*/ 338203 w 1191654"/>
              <a:gd name="connsiteY37" fmla="*/ 2116899 h 3281819"/>
              <a:gd name="connsiteX38" fmla="*/ 313151 w 1191654"/>
              <a:gd name="connsiteY38" fmla="*/ 2154477 h 3281819"/>
              <a:gd name="connsiteX39" fmla="*/ 363255 w 1191654"/>
              <a:gd name="connsiteY39" fmla="*/ 2229633 h 3281819"/>
              <a:gd name="connsiteX40" fmla="*/ 438411 w 1191654"/>
              <a:gd name="connsiteY40" fmla="*/ 2254685 h 3281819"/>
              <a:gd name="connsiteX41" fmla="*/ 501041 w 1191654"/>
              <a:gd name="connsiteY41" fmla="*/ 2304789 h 3281819"/>
              <a:gd name="connsiteX42" fmla="*/ 563671 w 1191654"/>
              <a:gd name="connsiteY42" fmla="*/ 2342367 h 3281819"/>
              <a:gd name="connsiteX43" fmla="*/ 601249 w 1191654"/>
              <a:gd name="connsiteY43" fmla="*/ 2417523 h 3281819"/>
              <a:gd name="connsiteX44" fmla="*/ 588723 w 1191654"/>
              <a:gd name="connsiteY44" fmla="*/ 2567836 h 3281819"/>
              <a:gd name="connsiteX45" fmla="*/ 513567 w 1191654"/>
              <a:gd name="connsiteY45" fmla="*/ 2630466 h 3281819"/>
              <a:gd name="connsiteX46" fmla="*/ 438411 w 1191654"/>
              <a:gd name="connsiteY46" fmla="*/ 2680570 h 3281819"/>
              <a:gd name="connsiteX47" fmla="*/ 350729 w 1191654"/>
              <a:gd name="connsiteY47" fmla="*/ 2705622 h 3281819"/>
              <a:gd name="connsiteX48" fmla="*/ 162838 w 1191654"/>
              <a:gd name="connsiteY48" fmla="*/ 2718148 h 3281819"/>
              <a:gd name="connsiteX49" fmla="*/ 87682 w 1191654"/>
              <a:gd name="connsiteY49" fmla="*/ 2743200 h 3281819"/>
              <a:gd name="connsiteX50" fmla="*/ 0 w 1191654"/>
              <a:gd name="connsiteY50" fmla="*/ 2768252 h 3281819"/>
              <a:gd name="connsiteX51" fmla="*/ 87682 w 1191654"/>
              <a:gd name="connsiteY51" fmla="*/ 2793304 h 3281819"/>
              <a:gd name="connsiteX52" fmla="*/ 250520 w 1191654"/>
              <a:gd name="connsiteY52" fmla="*/ 2830882 h 3281819"/>
              <a:gd name="connsiteX53" fmla="*/ 325677 w 1191654"/>
              <a:gd name="connsiteY53" fmla="*/ 2855934 h 3281819"/>
              <a:gd name="connsiteX54" fmla="*/ 363255 w 1191654"/>
              <a:gd name="connsiteY54" fmla="*/ 2880986 h 3281819"/>
              <a:gd name="connsiteX55" fmla="*/ 450937 w 1191654"/>
              <a:gd name="connsiteY55" fmla="*/ 2906038 h 3281819"/>
              <a:gd name="connsiteX56" fmla="*/ 488515 w 1191654"/>
              <a:gd name="connsiteY56" fmla="*/ 2931090 h 3281819"/>
              <a:gd name="connsiteX57" fmla="*/ 513567 w 1191654"/>
              <a:gd name="connsiteY57" fmla="*/ 2968668 h 3281819"/>
              <a:gd name="connsiteX58" fmla="*/ 526093 w 1191654"/>
              <a:gd name="connsiteY58" fmla="*/ 3018773 h 3281819"/>
              <a:gd name="connsiteX59" fmla="*/ 551145 w 1191654"/>
              <a:gd name="connsiteY59" fmla="*/ 3068877 h 3281819"/>
              <a:gd name="connsiteX60" fmla="*/ 576197 w 1191654"/>
              <a:gd name="connsiteY60" fmla="*/ 3181611 h 3281819"/>
              <a:gd name="connsiteX61" fmla="*/ 601249 w 1191654"/>
              <a:gd name="connsiteY61" fmla="*/ 3256767 h 3281819"/>
              <a:gd name="connsiteX62" fmla="*/ 626301 w 1191654"/>
              <a:gd name="connsiteY62" fmla="*/ 3281819 h 328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91654" h="3281819">
                <a:moveTo>
                  <a:pt x="1177446" y="0"/>
                </a:moveTo>
                <a:cubicBezTo>
                  <a:pt x="1195824" y="147014"/>
                  <a:pt x="1196948" y="105610"/>
                  <a:pt x="1177446" y="300625"/>
                </a:cubicBezTo>
                <a:cubicBezTo>
                  <a:pt x="1175733" y="317755"/>
                  <a:pt x="1172619" y="335331"/>
                  <a:pt x="1164920" y="350729"/>
                </a:cubicBezTo>
                <a:cubicBezTo>
                  <a:pt x="1123167" y="434236"/>
                  <a:pt x="1114816" y="425885"/>
                  <a:pt x="1039660" y="475989"/>
                </a:cubicBezTo>
                <a:lnTo>
                  <a:pt x="1002082" y="501041"/>
                </a:lnTo>
                <a:cubicBezTo>
                  <a:pt x="993731" y="513567"/>
                  <a:pt x="988360" y="528706"/>
                  <a:pt x="977030" y="538619"/>
                </a:cubicBezTo>
                <a:cubicBezTo>
                  <a:pt x="954371" y="558446"/>
                  <a:pt x="901874" y="588723"/>
                  <a:pt x="901874" y="588723"/>
                </a:cubicBezTo>
                <a:cubicBezTo>
                  <a:pt x="830887" y="695203"/>
                  <a:pt x="947814" y="530251"/>
                  <a:pt x="801666" y="676405"/>
                </a:cubicBezTo>
                <a:cubicBezTo>
                  <a:pt x="741186" y="736887"/>
                  <a:pt x="818032" y="663314"/>
                  <a:pt x="739036" y="726510"/>
                </a:cubicBezTo>
                <a:cubicBezTo>
                  <a:pt x="729814" y="733887"/>
                  <a:pt x="723431" y="744476"/>
                  <a:pt x="713983" y="751562"/>
                </a:cubicBezTo>
                <a:cubicBezTo>
                  <a:pt x="689896" y="769627"/>
                  <a:pt x="660117" y="780376"/>
                  <a:pt x="638827" y="801666"/>
                </a:cubicBezTo>
                <a:cubicBezTo>
                  <a:pt x="591913" y="848580"/>
                  <a:pt x="618054" y="833642"/>
                  <a:pt x="563671" y="851770"/>
                </a:cubicBezTo>
                <a:cubicBezTo>
                  <a:pt x="521918" y="914400"/>
                  <a:pt x="551145" y="880997"/>
                  <a:pt x="463463" y="939452"/>
                </a:cubicBezTo>
                <a:lnTo>
                  <a:pt x="425885" y="964504"/>
                </a:lnTo>
                <a:lnTo>
                  <a:pt x="388307" y="989556"/>
                </a:lnTo>
                <a:cubicBezTo>
                  <a:pt x="379956" y="1002082"/>
                  <a:pt x="373900" y="1016489"/>
                  <a:pt x="363255" y="1027134"/>
                </a:cubicBezTo>
                <a:cubicBezTo>
                  <a:pt x="338973" y="1051416"/>
                  <a:pt x="318662" y="1054524"/>
                  <a:pt x="288099" y="1064712"/>
                </a:cubicBezTo>
                <a:cubicBezTo>
                  <a:pt x="205746" y="1147061"/>
                  <a:pt x="360620" y="999663"/>
                  <a:pt x="187890" y="1114816"/>
                </a:cubicBezTo>
                <a:cubicBezTo>
                  <a:pt x="175364" y="1123167"/>
                  <a:pt x="164594" y="1135107"/>
                  <a:pt x="150312" y="1139868"/>
                </a:cubicBezTo>
                <a:cubicBezTo>
                  <a:pt x="126218" y="1147900"/>
                  <a:pt x="100060" y="1147414"/>
                  <a:pt x="75156" y="1152395"/>
                </a:cubicBezTo>
                <a:cubicBezTo>
                  <a:pt x="58275" y="1155771"/>
                  <a:pt x="41753" y="1160746"/>
                  <a:pt x="25052" y="1164921"/>
                </a:cubicBezTo>
                <a:cubicBezTo>
                  <a:pt x="154264" y="1251062"/>
                  <a:pt x="14892" y="1167574"/>
                  <a:pt x="375781" y="1202499"/>
                </a:cubicBezTo>
                <a:cubicBezTo>
                  <a:pt x="402065" y="1205043"/>
                  <a:pt x="425885" y="1219200"/>
                  <a:pt x="450937" y="1227551"/>
                </a:cubicBezTo>
                <a:cubicBezTo>
                  <a:pt x="463463" y="1231726"/>
                  <a:pt x="477529" y="1232753"/>
                  <a:pt x="488515" y="1240077"/>
                </a:cubicBezTo>
                <a:cubicBezTo>
                  <a:pt x="540832" y="1274955"/>
                  <a:pt x="515448" y="1254484"/>
                  <a:pt x="563671" y="1302707"/>
                </a:cubicBezTo>
                <a:cubicBezTo>
                  <a:pt x="599509" y="1410222"/>
                  <a:pt x="544633" y="1239081"/>
                  <a:pt x="588723" y="1415441"/>
                </a:cubicBezTo>
                <a:cubicBezTo>
                  <a:pt x="595128" y="1441060"/>
                  <a:pt x="597931" y="1469471"/>
                  <a:pt x="613775" y="1490597"/>
                </a:cubicBezTo>
                <a:cubicBezTo>
                  <a:pt x="626301" y="1507298"/>
                  <a:pt x="639381" y="1523598"/>
                  <a:pt x="651353" y="1540701"/>
                </a:cubicBezTo>
                <a:cubicBezTo>
                  <a:pt x="695872" y="1604301"/>
                  <a:pt x="701402" y="1615766"/>
                  <a:pt x="739036" y="1678488"/>
                </a:cubicBezTo>
                <a:cubicBezTo>
                  <a:pt x="743211" y="1695189"/>
                  <a:pt x="746615" y="1712103"/>
                  <a:pt x="751562" y="1728592"/>
                </a:cubicBezTo>
                <a:cubicBezTo>
                  <a:pt x="759150" y="1753885"/>
                  <a:pt x="776614" y="1803748"/>
                  <a:pt x="776614" y="1803748"/>
                </a:cubicBezTo>
                <a:cubicBezTo>
                  <a:pt x="772439" y="1841326"/>
                  <a:pt x="773258" y="1879802"/>
                  <a:pt x="764088" y="1916482"/>
                </a:cubicBezTo>
                <a:cubicBezTo>
                  <a:pt x="760437" y="1931087"/>
                  <a:pt x="748441" y="1942305"/>
                  <a:pt x="739036" y="1954060"/>
                </a:cubicBezTo>
                <a:cubicBezTo>
                  <a:pt x="717454" y="1981037"/>
                  <a:pt x="660680" y="2021932"/>
                  <a:pt x="638827" y="2029216"/>
                </a:cubicBezTo>
                <a:lnTo>
                  <a:pt x="488515" y="2079321"/>
                </a:lnTo>
                <a:lnTo>
                  <a:pt x="450937" y="2091847"/>
                </a:lnTo>
                <a:cubicBezTo>
                  <a:pt x="438411" y="2096022"/>
                  <a:pt x="426383" y="2102202"/>
                  <a:pt x="413359" y="2104373"/>
                </a:cubicBezTo>
                <a:lnTo>
                  <a:pt x="338203" y="2116899"/>
                </a:lnTo>
                <a:cubicBezTo>
                  <a:pt x="329852" y="2129425"/>
                  <a:pt x="315626" y="2139627"/>
                  <a:pt x="313151" y="2154477"/>
                </a:cubicBezTo>
                <a:cubicBezTo>
                  <a:pt x="308762" y="2180810"/>
                  <a:pt x="346550" y="2220352"/>
                  <a:pt x="363255" y="2229633"/>
                </a:cubicBezTo>
                <a:cubicBezTo>
                  <a:pt x="386339" y="2242457"/>
                  <a:pt x="438411" y="2254685"/>
                  <a:pt x="438411" y="2254685"/>
                </a:cubicBezTo>
                <a:cubicBezTo>
                  <a:pt x="459288" y="2271386"/>
                  <a:pt x="479139" y="2289457"/>
                  <a:pt x="501041" y="2304789"/>
                </a:cubicBezTo>
                <a:cubicBezTo>
                  <a:pt x="520986" y="2318751"/>
                  <a:pt x="545186" y="2326523"/>
                  <a:pt x="563671" y="2342367"/>
                </a:cubicBezTo>
                <a:cubicBezTo>
                  <a:pt x="586334" y="2361793"/>
                  <a:pt x="592481" y="2391219"/>
                  <a:pt x="601249" y="2417523"/>
                </a:cubicBezTo>
                <a:cubicBezTo>
                  <a:pt x="597074" y="2467627"/>
                  <a:pt x="598583" y="2518534"/>
                  <a:pt x="588723" y="2567836"/>
                </a:cubicBezTo>
                <a:cubicBezTo>
                  <a:pt x="580315" y="2609874"/>
                  <a:pt x="543644" y="2612420"/>
                  <a:pt x="513567" y="2630466"/>
                </a:cubicBezTo>
                <a:cubicBezTo>
                  <a:pt x="487749" y="2645957"/>
                  <a:pt x="466975" y="2671049"/>
                  <a:pt x="438411" y="2680570"/>
                </a:cubicBezTo>
                <a:cubicBezTo>
                  <a:pt x="415123" y="2688333"/>
                  <a:pt x="373717" y="2703202"/>
                  <a:pt x="350729" y="2705622"/>
                </a:cubicBezTo>
                <a:cubicBezTo>
                  <a:pt x="288305" y="2712193"/>
                  <a:pt x="225468" y="2713973"/>
                  <a:pt x="162838" y="2718148"/>
                </a:cubicBezTo>
                <a:cubicBezTo>
                  <a:pt x="137786" y="2726499"/>
                  <a:pt x="113301" y="2736795"/>
                  <a:pt x="87682" y="2743200"/>
                </a:cubicBezTo>
                <a:cubicBezTo>
                  <a:pt x="24769" y="2758928"/>
                  <a:pt x="53910" y="2750282"/>
                  <a:pt x="0" y="2768252"/>
                </a:cubicBezTo>
                <a:cubicBezTo>
                  <a:pt x="41847" y="2782201"/>
                  <a:pt x="40497" y="2782818"/>
                  <a:pt x="87682" y="2793304"/>
                </a:cubicBezTo>
                <a:cubicBezTo>
                  <a:pt x="147303" y="2806553"/>
                  <a:pt x="189125" y="2810417"/>
                  <a:pt x="250520" y="2830882"/>
                </a:cubicBezTo>
                <a:cubicBezTo>
                  <a:pt x="275572" y="2839233"/>
                  <a:pt x="303705" y="2841286"/>
                  <a:pt x="325677" y="2855934"/>
                </a:cubicBezTo>
                <a:cubicBezTo>
                  <a:pt x="338203" y="2864285"/>
                  <a:pt x="349418" y="2875056"/>
                  <a:pt x="363255" y="2880986"/>
                </a:cubicBezTo>
                <a:cubicBezTo>
                  <a:pt x="419442" y="2905066"/>
                  <a:pt x="402186" y="2881663"/>
                  <a:pt x="450937" y="2906038"/>
                </a:cubicBezTo>
                <a:cubicBezTo>
                  <a:pt x="464402" y="2912771"/>
                  <a:pt x="475989" y="2922739"/>
                  <a:pt x="488515" y="2931090"/>
                </a:cubicBezTo>
                <a:cubicBezTo>
                  <a:pt x="496866" y="2943616"/>
                  <a:pt x="507637" y="2954831"/>
                  <a:pt x="513567" y="2968668"/>
                </a:cubicBezTo>
                <a:cubicBezTo>
                  <a:pt x="520349" y="2984492"/>
                  <a:pt x="520048" y="3002653"/>
                  <a:pt x="526093" y="3018773"/>
                </a:cubicBezTo>
                <a:cubicBezTo>
                  <a:pt x="532649" y="3036257"/>
                  <a:pt x="542794" y="3052176"/>
                  <a:pt x="551145" y="3068877"/>
                </a:cubicBezTo>
                <a:cubicBezTo>
                  <a:pt x="558297" y="3104635"/>
                  <a:pt x="565583" y="3146232"/>
                  <a:pt x="576197" y="3181611"/>
                </a:cubicBezTo>
                <a:cubicBezTo>
                  <a:pt x="583785" y="3206904"/>
                  <a:pt x="582576" y="3238094"/>
                  <a:pt x="601249" y="3256767"/>
                </a:cubicBezTo>
                <a:lnTo>
                  <a:pt x="626301" y="3281819"/>
                </a:ln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p:cNvSpPr txBox="1"/>
              <p:nvPr/>
            </p:nvSpPr>
            <p:spPr>
              <a:xfrm>
                <a:off x="9331816" y="3079863"/>
                <a:ext cx="5506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9331816" y="3079863"/>
                <a:ext cx="550600" cy="461665"/>
              </a:xfrm>
              <a:prstGeom prst="rect">
                <a:avLst/>
              </a:prstGeom>
              <a:blipFill>
                <a:blip r:embed="rId11"/>
                <a:stretch>
                  <a:fillRect/>
                </a:stretch>
              </a:blipFill>
            </p:spPr>
            <p:txBody>
              <a:bodyPr/>
              <a:lstStyle/>
              <a:p>
                <a:r>
                  <a:rPr lang="ja-JP" altLang="en-US">
                    <a:noFill/>
                  </a:rPr>
                  <a:t> </a:t>
                </a:r>
              </a:p>
            </p:txBody>
          </p:sp>
        </mc:Fallback>
      </mc:AlternateContent>
      <p:sp>
        <p:nvSpPr>
          <p:cNvPr id="37" name="角丸四角形吹き出し 36"/>
          <p:cNvSpPr/>
          <p:nvPr/>
        </p:nvSpPr>
        <p:spPr>
          <a:xfrm>
            <a:off x="6974424" y="2843408"/>
            <a:ext cx="445863" cy="1597236"/>
          </a:xfrm>
          <a:prstGeom prst="wedgeRoundRectCallout">
            <a:avLst>
              <a:gd name="adj1" fmla="val 103361"/>
              <a:gd name="adj2" fmla="val -16420"/>
              <a:gd name="adj3" fmla="val 16667"/>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放置可能時間</a:t>
            </a:r>
            <a:endParaRPr kumimoji="1" lang="ja-JP" altLang="en-US" dirty="0">
              <a:solidFill>
                <a:schemeClr val="tx1"/>
              </a:solidFill>
            </a:endParaRPr>
          </a:p>
        </p:txBody>
      </p:sp>
    </p:spTree>
    <p:extLst>
      <p:ext uri="{BB962C8B-B14F-4D97-AF65-F5344CB8AC3E}">
        <p14:creationId xmlns:p14="http://schemas.microsoft.com/office/powerpoint/2010/main" val="2380553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8160604" y="1938223"/>
            <a:ext cx="1004557" cy="48536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定理</a:t>
            </a:r>
            <a:r>
              <a:rPr kumimoji="1" lang="en-US" altLang="ja-JP" dirty="0"/>
              <a:t>1</a:t>
            </a:r>
            <a:r>
              <a:rPr kumimoji="1" lang="ja-JP" altLang="en-US" dirty="0"/>
              <a:t>の証明 </a:t>
            </a:r>
            <a:r>
              <a:rPr kumimoji="1" lang="en-US" altLang="ja-JP" dirty="0"/>
              <a:t>: step 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6017038" cy="4351338"/>
              </a:xfrm>
            </p:spPr>
            <p:txBody>
              <a:bodyPr>
                <a:normAutofit/>
              </a:bodyPr>
              <a:lstStyle/>
              <a:p>
                <a:pPr>
                  <a:lnSpc>
                    <a:spcPct val="100000"/>
                  </a:lnSpc>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1</m:t>
                        </m:r>
                      </m:sub>
                    </m:sSub>
                  </m:oMath>
                </a14:m>
                <a:r>
                  <a:rPr kumimoji="1" lang="ja-JP" altLang="en-US" dirty="0"/>
                  <a:t> は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/2 </m:t>
                    </m:r>
                  </m:oMath>
                </a14:m>
                <a:r>
                  <a:rPr kumimoji="1" lang="ja-JP" altLang="en-US" dirty="0"/>
                  <a:t>までしか動けない</a:t>
                </a:r>
                <a:endParaRPr lang="en-US" altLang="ja-JP" dirty="0"/>
              </a:p>
              <a:p>
                <a:pPr>
                  <a:lnSpc>
                    <a:spcPct val="100000"/>
                  </a:lnSpc>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1</m:t>
                        </m:r>
                      </m:sub>
                    </m:sSub>
                  </m:oMath>
                </a14:m>
                <a:r>
                  <a:rPr kumimoji="1" lang="ja-JP" altLang="en-US" dirty="0"/>
                  <a:t> は </a:t>
                </a:r>
                <a14:m>
                  <m:oMath xmlns:m="http://schemas.openxmlformats.org/officeDocument/2006/math">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/2</m:t>
                        </m:r>
                      </m:e>
                    </m:d>
                  </m:oMath>
                </a14:m>
                <a:r>
                  <a:rPr kumimoji="1" lang="ja-JP" altLang="en-US" dirty="0"/>
                  <a:t> を往復すれば，</a:t>
                </a:r>
                <a:r>
                  <a:rPr kumimoji="1" lang="en-US" altLang="ja-JP" dirty="0"/>
                  <a:t/>
                </a:r>
                <a:br>
                  <a:rPr kumimoji="1" lang="en-US" altLang="ja-JP" dirty="0"/>
                </a:br>
                <a:r>
                  <a:rPr kumimoji="1" lang="ja-JP" altLang="en-US" dirty="0"/>
                  <a:t>この区間に含まれる全点</a:t>
                </a:r>
                <a:r>
                  <a:rPr kumimoji="1" lang="ja-JP" altLang="en-US" dirty="0" smtClean="0"/>
                  <a:t>を</a:t>
                </a:r>
                <a:r>
                  <a:rPr kumimoji="1" lang="en-US" altLang="ja-JP" dirty="0" smtClean="0"/>
                  <a:t/>
                </a:r>
                <a:br>
                  <a:rPr kumimoji="1" lang="en-US" altLang="ja-JP" dirty="0" smtClean="0"/>
                </a:br>
                <a:r>
                  <a:rPr kumimoji="1" lang="ja-JP" altLang="en-US" dirty="0" smtClean="0"/>
                  <a:t>警備できる</a:t>
                </a:r>
                <a:endParaRPr lang="en-US" altLang="ja-JP" dirty="0"/>
              </a:p>
              <a:p>
                <a:pPr>
                  <a:lnSpc>
                    <a:spcPct val="100000"/>
                  </a:lnSpc>
                </a:pPr>
                <a:r>
                  <a:rPr kumimoji="1" lang="ja-JP" altLang="en-US" dirty="0"/>
                  <a:t>これ以上は警備できない</a:t>
                </a:r>
                <a:r>
                  <a:rPr kumimoji="1" lang="ja-JP" altLang="en-US" dirty="0" smtClean="0"/>
                  <a:t>ので</a:t>
                </a:r>
                <a:r>
                  <a:rPr kumimoji="1" lang="en-US" altLang="ja-JP" dirty="0" smtClean="0"/>
                  <a:t/>
                </a:r>
                <a:br>
                  <a:rPr kumimoji="1" lang="en-US" altLang="ja-JP" dirty="0" smtClean="0"/>
                </a:br>
                <a:r>
                  <a:rPr kumimoji="1" lang="ja-JP" altLang="en-US" dirty="0" smtClean="0"/>
                  <a:t>これ</a:t>
                </a:r>
                <a:r>
                  <a:rPr kumimoji="1" lang="ja-JP" altLang="en-US" dirty="0"/>
                  <a:t>が最適</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6017038" cy="4351338"/>
              </a:xfrm>
              <a:blipFill>
                <a:blip r:embed="rId3"/>
                <a:stretch>
                  <a:fillRect l="-1824" t="-1261" r="-1216"/>
                </a:stretch>
              </a:blipFill>
            </p:spPr>
            <p:txBody>
              <a:bodyPr/>
              <a:lstStyle/>
              <a:p>
                <a:r>
                  <a:rPr lang="ja-JP" altLang="en-US">
                    <a:noFill/>
                  </a:rPr>
                  <a:t> </a:t>
                </a:r>
              </a:p>
            </p:txBody>
          </p:sp>
        </mc:Fallback>
      </mc:AlternateContent>
      <p:grpSp>
        <p:nvGrpSpPr>
          <p:cNvPr id="4" name="グループ化 3"/>
          <p:cNvGrpSpPr/>
          <p:nvPr/>
        </p:nvGrpSpPr>
        <p:grpSpPr>
          <a:xfrm>
            <a:off x="8040723" y="1825630"/>
            <a:ext cx="3313077" cy="262880"/>
            <a:chOff x="5822280" y="1733542"/>
            <a:chExt cx="2709576" cy="214994"/>
          </a:xfrm>
        </p:grpSpPr>
        <p:cxnSp>
          <p:nvCxnSpPr>
            <p:cNvPr id="5" name="直線コネクタ 4"/>
            <p:cNvCxnSpPr/>
            <p:nvPr/>
          </p:nvCxnSpPr>
          <p:spPr>
            <a:xfrm>
              <a:off x="5924062" y="1825625"/>
              <a:ext cx="260779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楕円 5"/>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6340109" y="174231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7128045" y="174870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p:cNvCxnSpPr/>
          <p:nvPr/>
        </p:nvCxnSpPr>
        <p:spPr>
          <a:xfrm>
            <a:off x="8162890" y="2383692"/>
            <a:ext cx="1004556" cy="100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6" idx="4"/>
          </p:cNvCxnSpPr>
          <p:nvPr/>
        </p:nvCxnSpPr>
        <p:spPr>
          <a:xfrm>
            <a:off x="8162890" y="2069965"/>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8162889" y="3378724"/>
            <a:ext cx="1013241" cy="101324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8040723" y="2383692"/>
            <a:ext cx="1" cy="2008274"/>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テキスト ボックス 55"/>
              <p:cNvSpPr txBox="1"/>
              <p:nvPr/>
            </p:nvSpPr>
            <p:spPr>
              <a:xfrm>
                <a:off x="7628342" y="3156996"/>
                <a:ext cx="4902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𝑄</m:t>
                      </m:r>
                    </m:oMath>
                  </m:oMathPara>
                </a14:m>
                <a:endParaRPr kumimoji="1" lang="ja-JP" altLang="en-US" sz="2400" dirty="0"/>
              </a:p>
            </p:txBody>
          </p:sp>
        </mc:Choice>
        <mc:Fallback xmlns="">
          <p:sp>
            <p:nvSpPr>
              <p:cNvPr id="56" name="テキスト ボックス 55"/>
              <p:cNvSpPr txBox="1">
                <a:spLocks noRot="1" noChangeAspect="1" noMove="1" noResize="1" noEditPoints="1" noAdjustHandles="1" noChangeArrowheads="1" noChangeShapeType="1" noTextEdit="1"/>
              </p:cNvSpPr>
              <p:nvPr/>
            </p:nvSpPr>
            <p:spPr>
              <a:xfrm>
                <a:off x="7628342" y="3156996"/>
                <a:ext cx="490262" cy="461665"/>
              </a:xfrm>
              <a:prstGeom prst="rect">
                <a:avLst/>
              </a:prstGeom>
              <a:blipFill>
                <a:blip r:embed="rId4"/>
                <a:stretch>
                  <a:fillRect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p:cNvSpPr txBox="1"/>
              <p:nvPr/>
            </p:nvSpPr>
            <p:spPr>
              <a:xfrm>
                <a:off x="8172565" y="2983160"/>
                <a:ext cx="8108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57" name="テキスト ボックス 56"/>
              <p:cNvSpPr txBox="1">
                <a:spLocks noRot="1" noChangeAspect="1" noMove="1" noResize="1" noEditPoints="1" noAdjustHandles="1" noChangeArrowheads="1" noChangeShapeType="1" noTextEdit="1"/>
              </p:cNvSpPr>
              <p:nvPr/>
            </p:nvSpPr>
            <p:spPr>
              <a:xfrm>
                <a:off x="8172565" y="2983160"/>
                <a:ext cx="810863" cy="461665"/>
              </a:xfrm>
              <a:prstGeom prst="rect">
                <a:avLst/>
              </a:prstGeom>
              <a:blipFill>
                <a:blip r:embed="rId5"/>
                <a:stretch>
                  <a:fillRect b="-15789"/>
                </a:stretch>
              </a:blipFill>
            </p:spPr>
            <p:txBody>
              <a:bodyPr/>
              <a:lstStyle/>
              <a:p>
                <a:r>
                  <a:rPr lang="ja-JP" altLang="en-US">
                    <a:noFill/>
                  </a:rPr>
                  <a:t> </a:t>
                </a:r>
              </a:p>
            </p:txBody>
          </p:sp>
        </mc:Fallback>
      </mc:AlternateContent>
      <p:cxnSp>
        <p:nvCxnSpPr>
          <p:cNvPr id="61" name="直線矢印コネクタ 60"/>
          <p:cNvCxnSpPr/>
          <p:nvPr/>
        </p:nvCxnSpPr>
        <p:spPr>
          <a:xfrm>
            <a:off x="8165175" y="3387828"/>
            <a:ext cx="924117"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p:cNvSpPr txBox="1"/>
              <p:nvPr/>
            </p:nvSpPr>
            <p:spPr>
              <a:xfrm>
                <a:off x="7832313" y="1382510"/>
                <a:ext cx="568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832313" y="1382510"/>
                <a:ext cx="56881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p:cNvSpPr txBox="1"/>
              <p:nvPr/>
            </p:nvSpPr>
            <p:spPr>
              <a:xfrm>
                <a:off x="8468016" y="1378405"/>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i="1" smtClean="0">
                              <a:latin typeface="Cambria Math" panose="02040503050406030204" pitchFamily="18" charset="0"/>
                            </a:rPr>
                            <m:t>𝑥</m:t>
                          </m:r>
                        </m:e>
                        <m:sub>
                          <m:r>
                            <a:rPr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8468016" y="1378405"/>
                <a:ext cx="575927"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9431448" y="1374687"/>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i="1" smtClean="0">
                              <a:latin typeface="Cambria Math" panose="02040503050406030204" pitchFamily="18" charset="0"/>
                            </a:rPr>
                            <m:t>𝑥</m:t>
                          </m:r>
                        </m:e>
                        <m:sub>
                          <m:r>
                            <a:rPr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9431448" y="1374687"/>
                <a:ext cx="575927"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8201662" y="2133770"/>
                <a:ext cx="54348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8201662" y="2133770"/>
                <a:ext cx="543482" cy="461665"/>
              </a:xfrm>
              <a:prstGeom prst="rect">
                <a:avLst/>
              </a:prstGeom>
              <a:blipFill>
                <a:blip r:embed="rId9"/>
                <a:stretch>
                  <a:fillRect/>
                </a:stretch>
              </a:blipFill>
            </p:spPr>
            <p:txBody>
              <a:bodyPr/>
              <a:lstStyle/>
              <a:p>
                <a:r>
                  <a:rPr lang="ja-JP" altLang="en-US">
                    <a:noFill/>
                  </a:rPr>
                  <a:t> </a:t>
                </a:r>
              </a:p>
            </p:txBody>
          </p:sp>
        </mc:Fallback>
      </mc:AlternateContent>
      <p:cxnSp>
        <p:nvCxnSpPr>
          <p:cNvPr id="72" name="直線矢印コネクタ 71"/>
          <p:cNvCxnSpPr/>
          <p:nvPr/>
        </p:nvCxnSpPr>
        <p:spPr>
          <a:xfrm>
            <a:off x="8673888" y="2595435"/>
            <a:ext cx="452565" cy="45256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9176130" y="1938223"/>
            <a:ext cx="0" cy="485361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p:cNvSpPr txBox="1"/>
              <p:nvPr/>
            </p:nvSpPr>
            <p:spPr>
              <a:xfrm>
                <a:off x="8544858" y="916558"/>
                <a:ext cx="1472904" cy="461665"/>
              </a:xfrm>
              <a:prstGeom prst="rect">
                <a:avLst/>
              </a:prstGeom>
              <a:noFill/>
              <a:ln w="28575">
                <a:solidFill>
                  <a:schemeClr val="accent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𝑄</m:t>
                      </m:r>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8544858" y="916558"/>
                <a:ext cx="1472904" cy="461665"/>
              </a:xfrm>
              <a:prstGeom prst="rect">
                <a:avLst/>
              </a:prstGeom>
              <a:blipFill>
                <a:blip r:embed="rId10"/>
                <a:stretch>
                  <a:fillRect b="-11111"/>
                </a:stretch>
              </a:blipFill>
              <a:ln w="28575">
                <a:solidFill>
                  <a:schemeClr val="accent1"/>
                </a:solidFill>
              </a:ln>
            </p:spPr>
            <p:txBody>
              <a:bodyPr/>
              <a:lstStyle/>
              <a:p>
                <a:r>
                  <a:rPr lang="ja-JP" altLang="en-US">
                    <a:noFill/>
                  </a:rPr>
                  <a:t> </a:t>
                </a:r>
              </a:p>
            </p:txBody>
          </p:sp>
        </mc:Fallback>
      </mc:AlternateContent>
      <p:cxnSp>
        <p:nvCxnSpPr>
          <p:cNvPr id="78" name="直線矢印コネクタ 77"/>
          <p:cNvCxnSpPr/>
          <p:nvPr/>
        </p:nvCxnSpPr>
        <p:spPr>
          <a:xfrm>
            <a:off x="9167446" y="1390609"/>
            <a:ext cx="0" cy="5304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スライド番号プレースホルダー 81"/>
          <p:cNvSpPr>
            <a:spLocks noGrp="1"/>
          </p:cNvSpPr>
          <p:nvPr>
            <p:ph type="sldNum" sz="quarter" idx="12"/>
          </p:nvPr>
        </p:nvSpPr>
        <p:spPr/>
        <p:txBody>
          <a:bodyPr/>
          <a:lstStyle/>
          <a:p>
            <a:fld id="{EB786E8D-24E2-4B75-B89E-130193A274AD}" type="slidenum">
              <a:rPr kumimoji="1" lang="ja-JP" altLang="en-US" smtClean="0"/>
              <a:t>24</a:t>
            </a:fld>
            <a:endParaRPr kumimoji="1" lang="ja-JP" altLang="en-US"/>
          </a:p>
        </p:txBody>
      </p:sp>
      <p:cxnSp>
        <p:nvCxnSpPr>
          <p:cNvPr id="30" name="直線コネクタ 29"/>
          <p:cNvCxnSpPr/>
          <p:nvPr/>
        </p:nvCxnSpPr>
        <p:spPr>
          <a:xfrm>
            <a:off x="8160606" y="4383280"/>
            <a:ext cx="1004556" cy="100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a:off x="8160605" y="5378312"/>
            <a:ext cx="1013241" cy="101324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角丸四角形吹き出し 27"/>
          <p:cNvSpPr/>
          <p:nvPr/>
        </p:nvSpPr>
        <p:spPr>
          <a:xfrm>
            <a:off x="6974424" y="2843408"/>
            <a:ext cx="445863" cy="1597236"/>
          </a:xfrm>
          <a:prstGeom prst="wedgeRoundRectCallout">
            <a:avLst>
              <a:gd name="adj1" fmla="val 103361"/>
              <a:gd name="adj2" fmla="val -16420"/>
              <a:gd name="adj3" fmla="val 16667"/>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放置可能時間</a:t>
            </a:r>
            <a:endParaRPr kumimoji="1" lang="ja-JP" altLang="en-US" dirty="0">
              <a:solidFill>
                <a:schemeClr val="tx1"/>
              </a:solidFill>
            </a:endParaRPr>
          </a:p>
        </p:txBody>
      </p:sp>
    </p:spTree>
    <p:extLst>
      <p:ext uri="{BB962C8B-B14F-4D97-AF65-F5344CB8AC3E}">
        <p14:creationId xmlns:p14="http://schemas.microsoft.com/office/powerpoint/2010/main" val="3076321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p:cNvSpPr/>
          <p:nvPr/>
        </p:nvSpPr>
        <p:spPr>
          <a:xfrm>
            <a:off x="8171574" y="1938223"/>
            <a:ext cx="993587" cy="48536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定理</a:t>
            </a:r>
            <a:r>
              <a:rPr kumimoji="1" lang="en-US" altLang="ja-JP" dirty="0"/>
              <a:t>1</a:t>
            </a:r>
            <a:r>
              <a:rPr kumimoji="1" lang="ja-JP" altLang="en-US" dirty="0"/>
              <a:t>の証明 </a:t>
            </a:r>
            <a:r>
              <a:rPr kumimoji="1" lang="en-US" altLang="ja-JP" dirty="0"/>
              <a:t>: step 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199" y="1825624"/>
                <a:ext cx="6851089" cy="4725487"/>
              </a:xfrm>
            </p:spPr>
            <p:txBody>
              <a:bodyPr>
                <a:normAutofit/>
              </a:bodyPr>
              <a:lstStyle/>
              <a:p>
                <a:pPr>
                  <a:lnSpc>
                    <a:spcPct val="100000"/>
                  </a:lnSpc>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i="1">
                        <a:latin typeface="Cambria Math" panose="02040503050406030204" pitchFamily="18" charset="0"/>
                      </a:rPr>
                      <m:t>+</m:t>
                    </m:r>
                    <m:r>
                      <a:rPr lang="en-US" altLang="ja-JP" i="1">
                        <a:latin typeface="Cambria Math" panose="02040503050406030204" pitchFamily="18" charset="0"/>
                      </a:rPr>
                      <m:t>𝑄</m:t>
                    </m:r>
                    <m:r>
                      <a:rPr lang="en-US" altLang="ja-JP" i="1">
                        <a:latin typeface="Cambria Math" panose="02040503050406030204" pitchFamily="18" charset="0"/>
                      </a:rPr>
                      <m:t>/2</m:t>
                    </m:r>
                  </m:oMath>
                </a14:m>
                <a:r>
                  <a:rPr lang="ja-JP" altLang="en-US" dirty="0"/>
                  <a:t> より右側は元々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1</m:t>
                        </m:r>
                      </m:sub>
                    </m:sSub>
                  </m:oMath>
                </a14:m>
                <a:r>
                  <a:rPr lang="en-US" altLang="ja-JP" dirty="0"/>
                  <a:t> </a:t>
                </a:r>
                <a:r>
                  <a:rPr lang="ja-JP" altLang="en-US" dirty="0"/>
                  <a:t>以外の巡査達により</a:t>
                </a:r>
                <a:r>
                  <a:rPr lang="ja-JP" altLang="en-US" dirty="0" smtClean="0"/>
                  <a:t>警備</a:t>
                </a:r>
                <a:r>
                  <a:rPr lang="ja-JP" altLang="en-US" dirty="0"/>
                  <a:t>可能</a:t>
                </a:r>
                <a:endParaRPr lang="en-US" altLang="ja-JP" dirty="0"/>
              </a:p>
              <a:p>
                <a:pPr>
                  <a:lnSpc>
                    <a:spcPct val="100000"/>
                  </a:lnSpc>
                </a:pPr>
                <a:r>
                  <a:rPr lang="ja-JP" altLang="en-US" dirty="0"/>
                  <a:t>残りの点と巡査で同じ変換</a:t>
                </a:r>
                <a:r>
                  <a:rPr kumimoji="1" lang="ja-JP" altLang="en-US" dirty="0"/>
                  <a:t>を繰り返す</a:t>
                </a:r>
                <a:endParaRPr kumimoji="1" lang="en-US" altLang="ja-JP" dirty="0"/>
              </a:p>
              <a:p>
                <a:pPr>
                  <a:lnSpc>
                    <a:spcPct val="100000"/>
                  </a:lnSpc>
                </a:pPr>
                <a:r>
                  <a:rPr lang="ja-JP" altLang="en-US" dirty="0">
                    <a:latin typeface="Cambria Math" panose="02040503050406030204" pitchFamily="18" charset="0"/>
                  </a:rPr>
                  <a:t>変換後の動き</a:t>
                </a:r>
                <a:r>
                  <a:rPr lang="en-US" altLang="ja-JP" dirty="0">
                    <a:latin typeface="Cambria Math" panose="02040503050406030204" pitchFamily="18" charset="0"/>
                  </a:rPr>
                  <a:t/>
                </a:r>
                <a:br>
                  <a:rPr lang="en-US" altLang="ja-JP" dirty="0">
                    <a:latin typeface="Cambria Math" panose="02040503050406030204" pitchFamily="18" charset="0"/>
                  </a:rPr>
                </a:br>
                <a:r>
                  <a:rPr lang="en-US" altLang="ja-JP" dirty="0"/>
                  <a:t>= </a:t>
                </a:r>
                <a14:m>
                  <m:oMath xmlns:m="http://schemas.openxmlformats.org/officeDocument/2006/math">
                    <m:r>
                      <a:rPr lang="en-US" altLang="ja-JP" i="1">
                        <a:latin typeface="Cambria Math" panose="02040503050406030204" pitchFamily="18" charset="0"/>
                      </a:rPr>
                      <m:t>𝑚</m:t>
                    </m:r>
                  </m:oMath>
                </a14:m>
                <a:r>
                  <a:rPr lang="en-US" altLang="ja-JP" dirty="0"/>
                  <a:t> </a:t>
                </a:r>
                <a:r>
                  <a:rPr lang="ja-JP" altLang="en-US" dirty="0"/>
                  <a:t>人の巡査それぞれが，</a:t>
                </a:r>
                <a14:m>
                  <m:oMath xmlns:m="http://schemas.openxmlformats.org/officeDocument/2006/math">
                    <m:r>
                      <a:rPr lang="en-US" altLang="ja-JP" i="1">
                        <a:latin typeface="Cambria Math" panose="02040503050406030204" pitchFamily="18" charset="0"/>
                      </a:rPr>
                      <m:t>𝑛</m:t>
                    </m:r>
                  </m:oMath>
                </a14:m>
                <a:r>
                  <a:rPr lang="ja-JP" altLang="en-US" dirty="0"/>
                  <a:t> 個</a:t>
                </a:r>
                <a:r>
                  <a:rPr lang="ja-JP" altLang="en-US" dirty="0" smtClean="0"/>
                  <a:t>の区間</a:t>
                </a:r>
                <a:r>
                  <a:rPr lang="en-US" altLang="ja-JP" dirty="0"/>
                  <a:t/>
                </a:r>
                <a:br>
                  <a:rPr lang="en-US" altLang="ja-JP" dirty="0"/>
                </a:br>
                <a14:m>
                  <m:oMath xmlns:m="http://schemas.openxmlformats.org/officeDocument/2006/math">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𝑄</m:t>
                            </m:r>
                          </m:num>
                          <m:den>
                            <m:r>
                              <a:rPr lang="en-US" altLang="ja-JP" i="1">
                                <a:latin typeface="Cambria Math" panose="02040503050406030204" pitchFamily="18" charset="0"/>
                              </a:rPr>
                              <m:t>2</m:t>
                            </m:r>
                          </m:den>
                        </m:f>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𝑄</m:t>
                            </m:r>
                          </m:num>
                          <m:den>
                            <m:r>
                              <a:rPr lang="en-US" altLang="ja-JP" i="1">
                                <a:latin typeface="Cambria Math" panose="02040503050406030204" pitchFamily="18" charset="0"/>
                              </a:rPr>
                              <m:t>2</m:t>
                            </m:r>
                          </m:den>
                        </m:f>
                      </m:e>
                    </m:d>
                  </m:oMath>
                </a14:m>
                <a:r>
                  <a:rPr lang="en-US" altLang="ja-JP" dirty="0"/>
                  <a:t/>
                </a:r>
                <a:br>
                  <a:rPr lang="en-US" altLang="ja-JP" dirty="0"/>
                </a:br>
                <a:r>
                  <a:rPr lang="ja-JP" altLang="en-US" dirty="0"/>
                  <a:t>のうち互いに交わりのない </a:t>
                </a:r>
                <a14:m>
                  <m:oMath xmlns:m="http://schemas.openxmlformats.org/officeDocument/2006/math">
                    <m:r>
                      <a:rPr lang="en-US" altLang="ja-JP" i="1">
                        <a:latin typeface="Cambria Math" panose="02040503050406030204" pitchFamily="18" charset="0"/>
                      </a:rPr>
                      <m:t>𝑚</m:t>
                    </m:r>
                  </m:oMath>
                </a14:m>
                <a:r>
                  <a:rPr lang="ja-JP" altLang="en-US" dirty="0"/>
                  <a:t> </a:t>
                </a:r>
                <a:r>
                  <a:rPr lang="ja-JP" altLang="en-US" dirty="0" smtClean="0"/>
                  <a:t>個以下の</a:t>
                </a:r>
                <a:r>
                  <a:rPr lang="ja-JP" altLang="en-US" dirty="0"/>
                  <a:t>区間を</a:t>
                </a:r>
                <a:r>
                  <a:rPr lang="en-US" altLang="ja-JP" dirty="0"/>
                  <a:t>1</a:t>
                </a:r>
                <a:r>
                  <a:rPr lang="ja-JP" altLang="en-US" dirty="0" err="1"/>
                  <a:t>つずつ</a:t>
                </a:r>
                <a:r>
                  <a:rPr lang="ja-JP" altLang="en-US" dirty="0"/>
                  <a:t>担当し往復する動き</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1825624"/>
                <a:ext cx="6851089" cy="4725487"/>
              </a:xfrm>
              <a:blipFill>
                <a:blip r:embed="rId2"/>
                <a:stretch>
                  <a:fillRect l="-1512" t="-1160"/>
                </a:stretch>
              </a:blipFill>
            </p:spPr>
            <p:txBody>
              <a:bodyPr/>
              <a:lstStyle/>
              <a:p>
                <a:r>
                  <a:rPr lang="ja-JP" altLang="en-US">
                    <a:noFill/>
                  </a:rPr>
                  <a:t> </a:t>
                </a:r>
              </a:p>
            </p:txBody>
          </p:sp>
        </mc:Fallback>
      </mc:AlternateContent>
      <p:grpSp>
        <p:nvGrpSpPr>
          <p:cNvPr id="4" name="グループ化 3"/>
          <p:cNvGrpSpPr/>
          <p:nvPr/>
        </p:nvGrpSpPr>
        <p:grpSpPr>
          <a:xfrm>
            <a:off x="8040723" y="1825630"/>
            <a:ext cx="3313077" cy="262880"/>
            <a:chOff x="5822280" y="1733542"/>
            <a:chExt cx="2709576" cy="214994"/>
          </a:xfrm>
        </p:grpSpPr>
        <p:cxnSp>
          <p:nvCxnSpPr>
            <p:cNvPr id="5" name="直線コネクタ 4"/>
            <p:cNvCxnSpPr/>
            <p:nvPr/>
          </p:nvCxnSpPr>
          <p:spPr>
            <a:xfrm>
              <a:off x="5924062" y="1825625"/>
              <a:ext cx="260779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楕円 5"/>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6340109" y="174231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7128045" y="174870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p:cNvCxnSpPr/>
          <p:nvPr/>
        </p:nvCxnSpPr>
        <p:spPr>
          <a:xfrm>
            <a:off x="8162890" y="2383692"/>
            <a:ext cx="1004556" cy="100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6" idx="4"/>
          </p:cNvCxnSpPr>
          <p:nvPr/>
        </p:nvCxnSpPr>
        <p:spPr>
          <a:xfrm>
            <a:off x="8162890" y="2069965"/>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8162889" y="3378724"/>
            <a:ext cx="1013241" cy="101324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8040723" y="2383692"/>
            <a:ext cx="1" cy="2008274"/>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テキスト ボックス 55"/>
              <p:cNvSpPr txBox="1"/>
              <p:nvPr/>
            </p:nvSpPr>
            <p:spPr>
              <a:xfrm>
                <a:off x="7628342" y="3156996"/>
                <a:ext cx="4902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𝑄</m:t>
                      </m:r>
                    </m:oMath>
                  </m:oMathPara>
                </a14:m>
                <a:endParaRPr kumimoji="1" lang="ja-JP" altLang="en-US" sz="2400" dirty="0"/>
              </a:p>
            </p:txBody>
          </p:sp>
        </mc:Choice>
        <mc:Fallback xmlns="">
          <p:sp>
            <p:nvSpPr>
              <p:cNvPr id="56" name="テキスト ボックス 55"/>
              <p:cNvSpPr txBox="1">
                <a:spLocks noRot="1" noChangeAspect="1" noMove="1" noResize="1" noEditPoints="1" noAdjustHandles="1" noChangeArrowheads="1" noChangeShapeType="1" noTextEdit="1"/>
              </p:cNvSpPr>
              <p:nvPr/>
            </p:nvSpPr>
            <p:spPr>
              <a:xfrm>
                <a:off x="7628342" y="3156996"/>
                <a:ext cx="490262" cy="461665"/>
              </a:xfrm>
              <a:prstGeom prst="rect">
                <a:avLst/>
              </a:prstGeom>
              <a:blipFill>
                <a:blip r:embed="rId3"/>
                <a:stretch>
                  <a:fillRect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p:cNvSpPr txBox="1"/>
              <p:nvPr/>
            </p:nvSpPr>
            <p:spPr>
              <a:xfrm>
                <a:off x="8172565" y="2983160"/>
                <a:ext cx="8108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57" name="テキスト ボックス 56"/>
              <p:cNvSpPr txBox="1">
                <a:spLocks noRot="1" noChangeAspect="1" noMove="1" noResize="1" noEditPoints="1" noAdjustHandles="1" noChangeArrowheads="1" noChangeShapeType="1" noTextEdit="1"/>
              </p:cNvSpPr>
              <p:nvPr/>
            </p:nvSpPr>
            <p:spPr>
              <a:xfrm>
                <a:off x="8172565" y="2983160"/>
                <a:ext cx="810863" cy="461665"/>
              </a:xfrm>
              <a:prstGeom prst="rect">
                <a:avLst/>
              </a:prstGeom>
              <a:blipFill>
                <a:blip r:embed="rId4"/>
                <a:stretch>
                  <a:fillRect b="-15789"/>
                </a:stretch>
              </a:blipFill>
            </p:spPr>
            <p:txBody>
              <a:bodyPr/>
              <a:lstStyle/>
              <a:p>
                <a:r>
                  <a:rPr lang="ja-JP" altLang="en-US">
                    <a:noFill/>
                  </a:rPr>
                  <a:t> </a:t>
                </a:r>
              </a:p>
            </p:txBody>
          </p:sp>
        </mc:Fallback>
      </mc:AlternateContent>
      <p:cxnSp>
        <p:nvCxnSpPr>
          <p:cNvPr id="61" name="直線矢印コネクタ 60"/>
          <p:cNvCxnSpPr/>
          <p:nvPr/>
        </p:nvCxnSpPr>
        <p:spPr>
          <a:xfrm>
            <a:off x="8165175" y="3387828"/>
            <a:ext cx="924117"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p:cNvSpPr txBox="1"/>
              <p:nvPr/>
            </p:nvSpPr>
            <p:spPr>
              <a:xfrm>
                <a:off x="7832313" y="1382510"/>
                <a:ext cx="568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832313" y="1382510"/>
                <a:ext cx="56881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p:cNvSpPr txBox="1"/>
              <p:nvPr/>
            </p:nvSpPr>
            <p:spPr>
              <a:xfrm>
                <a:off x="8468016" y="1378405"/>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8468016" y="1378405"/>
                <a:ext cx="575927"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9431448" y="1374687"/>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i="1" smtClean="0">
                              <a:latin typeface="Cambria Math" panose="02040503050406030204" pitchFamily="18" charset="0"/>
                            </a:rPr>
                            <m:t>𝑥</m:t>
                          </m:r>
                        </m:e>
                        <m:sub>
                          <m:r>
                            <a:rPr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9431448" y="1374687"/>
                <a:ext cx="575927"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8201662" y="2133770"/>
                <a:ext cx="54348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8201662" y="2133770"/>
                <a:ext cx="543482" cy="461665"/>
              </a:xfrm>
              <a:prstGeom prst="rect">
                <a:avLst/>
              </a:prstGeom>
              <a:blipFill>
                <a:blip r:embed="rId8"/>
                <a:stretch>
                  <a:fillRect/>
                </a:stretch>
              </a:blipFill>
            </p:spPr>
            <p:txBody>
              <a:bodyPr/>
              <a:lstStyle/>
              <a:p>
                <a:r>
                  <a:rPr lang="ja-JP" altLang="en-US">
                    <a:noFill/>
                  </a:rPr>
                  <a:t> </a:t>
                </a:r>
              </a:p>
            </p:txBody>
          </p:sp>
        </mc:Fallback>
      </mc:AlternateContent>
      <p:cxnSp>
        <p:nvCxnSpPr>
          <p:cNvPr id="72" name="直線矢印コネクタ 71"/>
          <p:cNvCxnSpPr/>
          <p:nvPr/>
        </p:nvCxnSpPr>
        <p:spPr>
          <a:xfrm>
            <a:off x="8673888" y="2595435"/>
            <a:ext cx="452565" cy="45256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9176130" y="1938223"/>
            <a:ext cx="0" cy="485361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テキスト ボックス 27"/>
              <p:cNvSpPr txBox="1"/>
              <p:nvPr/>
            </p:nvSpPr>
            <p:spPr>
              <a:xfrm>
                <a:off x="8544858" y="916558"/>
                <a:ext cx="1472904" cy="461665"/>
              </a:xfrm>
              <a:prstGeom prst="rect">
                <a:avLst/>
              </a:prstGeom>
              <a:noFill/>
              <a:ln w="28575">
                <a:solidFill>
                  <a:schemeClr val="accent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𝑄</m:t>
                      </m:r>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8544858" y="916558"/>
                <a:ext cx="1472904" cy="461665"/>
              </a:xfrm>
              <a:prstGeom prst="rect">
                <a:avLst/>
              </a:prstGeom>
              <a:blipFill>
                <a:blip r:embed="rId9"/>
                <a:stretch>
                  <a:fillRect b="-11111"/>
                </a:stretch>
              </a:blipFill>
              <a:ln w="28575">
                <a:solidFill>
                  <a:schemeClr val="accent1"/>
                </a:solidFill>
              </a:ln>
            </p:spPr>
            <p:txBody>
              <a:bodyPr/>
              <a:lstStyle/>
              <a:p>
                <a:r>
                  <a:rPr lang="ja-JP" altLang="en-US">
                    <a:noFill/>
                  </a:rPr>
                  <a:t> </a:t>
                </a:r>
              </a:p>
            </p:txBody>
          </p:sp>
        </mc:Fallback>
      </mc:AlternateContent>
      <p:cxnSp>
        <p:nvCxnSpPr>
          <p:cNvPr id="29" name="直線矢印コネクタ 28"/>
          <p:cNvCxnSpPr/>
          <p:nvPr/>
        </p:nvCxnSpPr>
        <p:spPr>
          <a:xfrm>
            <a:off x="9167446" y="1390609"/>
            <a:ext cx="0" cy="5304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8160606" y="4383280"/>
            <a:ext cx="1004556" cy="100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a:off x="8160605" y="5378312"/>
            <a:ext cx="1013241" cy="101324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9771240" y="2392378"/>
            <a:ext cx="1004556" cy="100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H="1">
            <a:off x="9771239" y="3387410"/>
            <a:ext cx="1013241" cy="101324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9768956" y="4391966"/>
            <a:ext cx="1004556" cy="100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9768955" y="5386998"/>
            <a:ext cx="1013241" cy="101324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8" idx="4"/>
          </p:cNvCxnSpPr>
          <p:nvPr/>
        </p:nvCxnSpPr>
        <p:spPr>
          <a:xfrm>
            <a:off x="9759487" y="2088510"/>
            <a:ext cx="9468" cy="46092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p:cNvSpPr txBox="1"/>
              <p:nvPr/>
            </p:nvSpPr>
            <p:spPr>
              <a:xfrm>
                <a:off x="9804367" y="2132400"/>
                <a:ext cx="5506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9804367" y="2132400"/>
                <a:ext cx="550600" cy="461665"/>
              </a:xfrm>
              <a:prstGeom prst="rect">
                <a:avLst/>
              </a:prstGeom>
              <a:blipFill>
                <a:blip r:embed="rId10"/>
                <a:stretch>
                  <a:fillRect/>
                </a:stretch>
              </a:blipFill>
            </p:spPr>
            <p:txBody>
              <a:bodyPr/>
              <a:lstStyle/>
              <a:p>
                <a:r>
                  <a:rPr lang="ja-JP" altLang="en-US">
                    <a:noFill/>
                  </a:rPr>
                  <a:t> </a:t>
                </a:r>
              </a:p>
            </p:txBody>
          </p:sp>
        </mc:Fallback>
      </mc:AlternateContent>
      <p:cxnSp>
        <p:nvCxnSpPr>
          <p:cNvPr id="42" name="直線矢印コネクタ 41"/>
          <p:cNvCxnSpPr/>
          <p:nvPr/>
        </p:nvCxnSpPr>
        <p:spPr>
          <a:xfrm>
            <a:off x="10276593" y="2594065"/>
            <a:ext cx="452565" cy="45256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スライド番号プレースホルダー 10"/>
          <p:cNvSpPr>
            <a:spLocks noGrp="1"/>
          </p:cNvSpPr>
          <p:nvPr>
            <p:ph type="sldNum" sz="quarter" idx="12"/>
          </p:nvPr>
        </p:nvSpPr>
        <p:spPr/>
        <p:txBody>
          <a:bodyPr/>
          <a:lstStyle/>
          <a:p>
            <a:fld id="{EB786E8D-24E2-4B75-B89E-130193A274AD}" type="slidenum">
              <a:rPr kumimoji="1" lang="ja-JP" altLang="en-US" smtClean="0"/>
              <a:t>25</a:t>
            </a:fld>
            <a:endParaRPr kumimoji="1" lang="ja-JP" altLang="en-US"/>
          </a:p>
        </p:txBody>
      </p:sp>
    </p:spTree>
    <p:extLst>
      <p:ext uri="{BB962C8B-B14F-4D97-AF65-F5344CB8AC3E}">
        <p14:creationId xmlns:p14="http://schemas.microsoft.com/office/powerpoint/2010/main" val="1058484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定理</a:t>
            </a:r>
            <a:r>
              <a:rPr kumimoji="1" lang="en-US" altLang="ja-JP" dirty="0"/>
              <a:t>1</a:t>
            </a:r>
            <a:r>
              <a:rPr kumimoji="1" lang="ja-JP" altLang="en-US" dirty="0"/>
              <a:t>の証明 </a:t>
            </a:r>
            <a:r>
              <a:rPr kumimoji="1" lang="en-US" altLang="ja-JP" dirty="0"/>
              <a:t>: step 2</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199" y="1825624"/>
                <a:ext cx="6922477" cy="4236973"/>
              </a:xfrm>
            </p:spPr>
            <p:txBody>
              <a:bodyPr>
                <a:normAutofit/>
              </a:bodyPr>
              <a:lstStyle/>
              <a:p>
                <a:pPr>
                  <a:lnSpc>
                    <a:spcPct val="100000"/>
                  </a:lnSpc>
                </a:pPr>
                <a14:m>
                  <m:oMath xmlns:m="http://schemas.openxmlformats.org/officeDocument/2006/math">
                    <m:r>
                      <a:rPr kumimoji="1" lang="en-US" altLang="ja-JP" b="0" i="1" smtClean="0">
                        <a:solidFill>
                          <a:schemeClr val="tx1"/>
                        </a:solidFill>
                        <a:latin typeface="Cambria Math" panose="02040503050406030204" pitchFamily="18" charset="0"/>
                      </a:rPr>
                      <m:t>𝑛</m:t>
                    </m:r>
                  </m:oMath>
                </a14:m>
                <a:r>
                  <a:rPr kumimoji="1" lang="ja-JP" altLang="en-US" dirty="0">
                    <a:solidFill>
                      <a:schemeClr val="tx1"/>
                    </a:solidFill>
                  </a:rPr>
                  <a:t>個の利得付きの区間から，</a:t>
                </a:r>
                <a:r>
                  <a:rPr kumimoji="1" lang="en-US" altLang="ja-JP" dirty="0">
                    <a:solidFill>
                      <a:schemeClr val="tx1"/>
                    </a:solidFill>
                  </a:rPr>
                  <a:t/>
                </a:r>
                <a:br>
                  <a:rPr kumimoji="1" lang="en-US" altLang="ja-JP" dirty="0">
                    <a:solidFill>
                      <a:schemeClr val="tx1"/>
                    </a:solidFill>
                  </a:rPr>
                </a:br>
                <a:r>
                  <a:rPr lang="ja-JP" altLang="en-US" dirty="0">
                    <a:solidFill>
                      <a:schemeClr val="tx1"/>
                    </a:solidFill>
                  </a:rPr>
                  <a:t>利得</a:t>
                </a:r>
                <a:r>
                  <a:rPr kumimoji="1" lang="ja-JP" altLang="en-US" dirty="0">
                    <a:solidFill>
                      <a:schemeClr val="tx1"/>
                    </a:solidFill>
                  </a:rPr>
                  <a:t>の合計が最大となる</a:t>
                </a:r>
                <a:r>
                  <a:rPr lang="ja-JP" altLang="en-US" dirty="0">
                    <a:solidFill>
                      <a:schemeClr val="tx1"/>
                    </a:solidFill>
                  </a:rPr>
                  <a:t>交わりの無い</a:t>
                </a:r>
                <a:r>
                  <a:rPr lang="en-US" altLang="ja-JP" dirty="0">
                    <a:solidFill>
                      <a:schemeClr val="tx1"/>
                    </a:solidFill>
                  </a:rPr>
                  <a:t/>
                </a:r>
                <a:br>
                  <a:rPr lang="en-US" altLang="ja-JP" dirty="0">
                    <a:solidFill>
                      <a:schemeClr val="tx1"/>
                    </a:solidFill>
                  </a:rPr>
                </a:br>
                <a14:m>
                  <m:oMath xmlns:m="http://schemas.openxmlformats.org/officeDocument/2006/math">
                    <m:r>
                      <a:rPr kumimoji="1" lang="en-US" altLang="ja-JP" b="0" i="1" smtClean="0">
                        <a:solidFill>
                          <a:schemeClr val="tx1"/>
                        </a:solidFill>
                        <a:latin typeface="Cambria Math" panose="02040503050406030204" pitchFamily="18" charset="0"/>
                      </a:rPr>
                      <m:t>𝑚</m:t>
                    </m:r>
                    <m:r>
                      <a:rPr kumimoji="1" lang="en-US" altLang="ja-JP" b="0" i="1" smtClean="0">
                        <a:solidFill>
                          <a:schemeClr val="tx1"/>
                        </a:solidFill>
                        <a:latin typeface="Cambria Math" panose="02040503050406030204" pitchFamily="18" charset="0"/>
                      </a:rPr>
                      <m:t>(&lt;</m:t>
                    </m:r>
                    <m:r>
                      <a:rPr kumimoji="1" lang="en-US" altLang="ja-JP" b="0" i="1" smtClean="0">
                        <a:solidFill>
                          <a:schemeClr val="tx1"/>
                        </a:solidFill>
                        <a:latin typeface="Cambria Math" panose="02040503050406030204" pitchFamily="18" charset="0"/>
                      </a:rPr>
                      <m:t>𝑛</m:t>
                    </m:r>
                    <m:r>
                      <a:rPr kumimoji="1" lang="en-US" altLang="ja-JP" b="0" i="1" smtClean="0">
                        <a:solidFill>
                          <a:schemeClr val="tx1"/>
                        </a:solidFill>
                        <a:latin typeface="Cambria Math" panose="02040503050406030204" pitchFamily="18" charset="0"/>
                      </a:rPr>
                      <m:t>)</m:t>
                    </m:r>
                  </m:oMath>
                </a14:m>
                <a:r>
                  <a:rPr kumimoji="1" lang="ja-JP" altLang="en-US" dirty="0">
                    <a:solidFill>
                      <a:schemeClr val="tx1"/>
                    </a:solidFill>
                  </a:rPr>
                  <a:t>個の区間を選べばよい</a:t>
                </a:r>
                <a:endParaRPr kumimoji="1" lang="en-US" altLang="ja-JP" dirty="0">
                  <a:solidFill>
                    <a:schemeClr val="tx1"/>
                  </a:solidFill>
                </a:endParaRPr>
              </a:p>
              <a:p>
                <a:pPr lvl="1">
                  <a:lnSpc>
                    <a:spcPct val="100000"/>
                  </a:lnSpc>
                </a:pPr>
                <a:r>
                  <a:rPr lang="ja-JP" altLang="en-US" dirty="0"/>
                  <a:t>あとはそれらの区間を巡査が往復するだけ</a:t>
                </a:r>
                <a:endParaRPr lang="en-US" altLang="ja-JP" dirty="0"/>
              </a:p>
              <a:p>
                <a:pPr>
                  <a:lnSpc>
                    <a:spcPct val="100000"/>
                  </a:lnSpc>
                </a:pPr>
                <a:r>
                  <a:rPr kumimoji="1" lang="ja-JP" altLang="en-US" dirty="0"/>
                  <a:t>動的計画法に</a:t>
                </a:r>
                <a:r>
                  <a:rPr kumimoji="1" lang="ja-JP" altLang="en-US" dirty="0" smtClean="0"/>
                  <a:t>より</a:t>
                </a:r>
                <a:r>
                  <a:rPr kumimoji="1" lang="en-US" altLang="ja-JP" dirty="0" smtClean="0"/>
                  <a:t/>
                </a:r>
                <a:br>
                  <a:rPr kumimoji="1" lang="en-US" altLang="ja-JP" dirty="0" smtClean="0"/>
                </a:br>
                <a:r>
                  <a:rPr kumimoji="1" lang="ja-JP" altLang="en-US" dirty="0" smtClean="0"/>
                  <a:t> </a:t>
                </a:r>
                <a14:m>
                  <m:oMath xmlns:m="http://schemas.openxmlformats.org/officeDocument/2006/math">
                    <m:r>
                      <a:rPr kumimoji="1" lang="en-US" altLang="ja-JP" b="0" i="1" smtClean="0">
                        <a:latin typeface="Cambria Math" panose="02040503050406030204" pitchFamily="18" charset="0"/>
                      </a:rPr>
                      <m:t>𝑂</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𝑛</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r>
                              <a:rPr kumimoji="1" lang="en-US" altLang="ja-JP" b="0" i="1" smtClean="0">
                                <a:latin typeface="Cambria Math" panose="02040503050406030204" pitchFamily="18" charset="0"/>
                              </a:rPr>
                              <m:t>𝑛</m:t>
                            </m:r>
                          </m:e>
                        </m:fun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𝑛𝑚</m:t>
                        </m:r>
                      </m:e>
                    </m:d>
                  </m:oMath>
                </a14:m>
                <a:r>
                  <a:rPr kumimoji="1" lang="en-US" altLang="ja-JP" dirty="0"/>
                  <a:t> </a:t>
                </a:r>
                <a:r>
                  <a:rPr kumimoji="1" lang="ja-JP" altLang="en-US" dirty="0"/>
                  <a:t>で計算できる（省略）</a:t>
                </a:r>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1825624"/>
                <a:ext cx="6922477" cy="4236973"/>
              </a:xfrm>
              <a:blipFill>
                <a:blip r:embed="rId3"/>
                <a:stretch>
                  <a:fillRect l="-1496" t="-1293"/>
                </a:stretch>
              </a:blipFill>
            </p:spPr>
            <p:txBody>
              <a:bodyPr/>
              <a:lstStyle/>
              <a:p>
                <a:r>
                  <a:rPr lang="ja-JP" altLang="en-US">
                    <a:noFill/>
                  </a:rPr>
                  <a:t> </a:t>
                </a:r>
              </a:p>
            </p:txBody>
          </p:sp>
        </mc:Fallback>
      </mc:AlternateContent>
      <p:grpSp>
        <p:nvGrpSpPr>
          <p:cNvPr id="35" name="グループ化 34"/>
          <p:cNvGrpSpPr/>
          <p:nvPr/>
        </p:nvGrpSpPr>
        <p:grpSpPr>
          <a:xfrm>
            <a:off x="7760676" y="2060091"/>
            <a:ext cx="2947707" cy="262880"/>
            <a:chOff x="5822280" y="1733542"/>
            <a:chExt cx="2410761" cy="214994"/>
          </a:xfrm>
        </p:grpSpPr>
        <p:cxnSp>
          <p:nvCxnSpPr>
            <p:cNvPr id="41" name="直線コネクタ 40"/>
            <p:cNvCxnSpPr/>
            <p:nvPr/>
          </p:nvCxnSpPr>
          <p:spPr>
            <a:xfrm>
              <a:off x="5924062" y="1825625"/>
              <a:ext cx="230897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3" name="楕円 42"/>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6340109" y="174231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7128045" y="174870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楕円 45"/>
          <p:cNvSpPr/>
          <p:nvPr/>
        </p:nvSpPr>
        <p:spPr>
          <a:xfrm>
            <a:off x="10556410" y="2066912"/>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p:cNvCxnSpPr/>
          <p:nvPr/>
        </p:nvCxnSpPr>
        <p:spPr>
          <a:xfrm>
            <a:off x="7885129" y="2852615"/>
            <a:ext cx="1010653"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8513724" y="3122245"/>
            <a:ext cx="1010653"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endCxn id="43" idx="4"/>
          </p:cNvCxnSpPr>
          <p:nvPr/>
        </p:nvCxnSpPr>
        <p:spPr>
          <a:xfrm flipH="1" flipV="1">
            <a:off x="7882843" y="2304426"/>
            <a:ext cx="2" cy="1493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V="1">
            <a:off x="8513725" y="2192981"/>
            <a:ext cx="0" cy="1604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9478298" y="2192981"/>
            <a:ext cx="0" cy="1604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9478297" y="3327267"/>
            <a:ext cx="1010653"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10678577" y="2192981"/>
            <a:ext cx="0" cy="1604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10678576" y="3550005"/>
            <a:ext cx="1010653"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0" name="グループ化 59"/>
          <p:cNvGrpSpPr/>
          <p:nvPr/>
        </p:nvGrpSpPr>
        <p:grpSpPr>
          <a:xfrm>
            <a:off x="8355655" y="5241931"/>
            <a:ext cx="247616" cy="473305"/>
            <a:chOff x="1093981" y="4342423"/>
            <a:chExt cx="427174" cy="816522"/>
          </a:xfrm>
          <a:solidFill>
            <a:schemeClr val="accent2"/>
          </a:solidFill>
        </p:grpSpPr>
        <p:sp>
          <p:nvSpPr>
            <p:cNvPr id="62" name="楕円 61"/>
            <p:cNvSpPr/>
            <p:nvPr/>
          </p:nvSpPr>
          <p:spPr>
            <a:xfrm>
              <a:off x="1140223" y="4342423"/>
              <a:ext cx="300142" cy="300142"/>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p:cNvCxnSpPr>
              <a:stCxn id="62" idx="4"/>
            </p:cNvCxnSpPr>
            <p:nvPr/>
          </p:nvCxnSpPr>
          <p:spPr>
            <a:xfrm>
              <a:off x="1290294" y="4642565"/>
              <a:ext cx="4680" cy="272854"/>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1293070" y="4897771"/>
              <a:ext cx="228085" cy="261171"/>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1293071" y="4698350"/>
              <a:ext cx="22808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H="1">
              <a:off x="1093981" y="4698350"/>
              <a:ext cx="19909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H="1">
              <a:off x="1093981" y="4895850"/>
              <a:ext cx="202031" cy="263095"/>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5" name="グループ化 74"/>
          <p:cNvGrpSpPr/>
          <p:nvPr/>
        </p:nvGrpSpPr>
        <p:grpSpPr>
          <a:xfrm>
            <a:off x="9172947" y="5274508"/>
            <a:ext cx="247616" cy="473305"/>
            <a:chOff x="1093981" y="4342423"/>
            <a:chExt cx="427174" cy="816522"/>
          </a:xfrm>
          <a:solidFill>
            <a:schemeClr val="accent2"/>
          </a:solidFill>
        </p:grpSpPr>
        <p:sp>
          <p:nvSpPr>
            <p:cNvPr id="76" name="楕円 75"/>
            <p:cNvSpPr/>
            <p:nvPr/>
          </p:nvSpPr>
          <p:spPr>
            <a:xfrm>
              <a:off x="1140223" y="4342423"/>
              <a:ext cx="300142" cy="300142"/>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p:cNvCxnSpPr>
              <a:stCxn id="76" idx="4"/>
            </p:cNvCxnSpPr>
            <p:nvPr/>
          </p:nvCxnSpPr>
          <p:spPr>
            <a:xfrm>
              <a:off x="1290294" y="4642565"/>
              <a:ext cx="4680" cy="272854"/>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293070" y="4897771"/>
              <a:ext cx="228085" cy="261171"/>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1293071" y="4698350"/>
              <a:ext cx="22808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H="1">
              <a:off x="1093981" y="4698350"/>
              <a:ext cx="19909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1093981" y="4895850"/>
              <a:ext cx="202031" cy="263095"/>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2" name="グループ化 81"/>
          <p:cNvGrpSpPr/>
          <p:nvPr/>
        </p:nvGrpSpPr>
        <p:grpSpPr>
          <a:xfrm>
            <a:off x="9933396" y="5274356"/>
            <a:ext cx="247616" cy="473305"/>
            <a:chOff x="1093981" y="4342423"/>
            <a:chExt cx="427174" cy="816522"/>
          </a:xfrm>
          <a:solidFill>
            <a:schemeClr val="accent2"/>
          </a:solidFill>
        </p:grpSpPr>
        <p:sp>
          <p:nvSpPr>
            <p:cNvPr id="83" name="楕円 82"/>
            <p:cNvSpPr/>
            <p:nvPr/>
          </p:nvSpPr>
          <p:spPr>
            <a:xfrm>
              <a:off x="1140223" y="4342423"/>
              <a:ext cx="300142" cy="300142"/>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コネクタ 83"/>
            <p:cNvCxnSpPr>
              <a:stCxn id="83" idx="4"/>
            </p:cNvCxnSpPr>
            <p:nvPr/>
          </p:nvCxnSpPr>
          <p:spPr>
            <a:xfrm>
              <a:off x="1290294" y="4642565"/>
              <a:ext cx="4680" cy="272854"/>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1293070" y="4897771"/>
              <a:ext cx="228085" cy="261171"/>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1293071" y="4698350"/>
              <a:ext cx="22808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1093981" y="4698350"/>
              <a:ext cx="19909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1093981" y="4895850"/>
              <a:ext cx="202031" cy="263095"/>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24" name="直線矢印コネクタ 23"/>
          <p:cNvCxnSpPr/>
          <p:nvPr/>
        </p:nvCxnSpPr>
        <p:spPr>
          <a:xfrm flipH="1" flipV="1">
            <a:off x="8238724" y="3008923"/>
            <a:ext cx="182677" cy="2091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V="1">
            <a:off x="9328900" y="3550006"/>
            <a:ext cx="641314" cy="15507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flipV="1">
            <a:off x="10101322" y="3797541"/>
            <a:ext cx="972432" cy="13773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3" name="スライド番号プレースホルダー 102"/>
          <p:cNvSpPr>
            <a:spLocks noGrp="1"/>
          </p:cNvSpPr>
          <p:nvPr>
            <p:ph type="sldNum" sz="quarter" idx="12"/>
          </p:nvPr>
        </p:nvSpPr>
        <p:spPr/>
        <p:txBody>
          <a:bodyPr/>
          <a:lstStyle/>
          <a:p>
            <a:fld id="{EB786E8D-24E2-4B75-B89E-130193A274AD}" type="slidenum">
              <a:rPr kumimoji="1" lang="ja-JP" altLang="en-US" smtClean="0"/>
              <a:t>26</a:t>
            </a:fld>
            <a:endParaRPr kumimoji="1" lang="ja-JP" altLang="en-US"/>
          </a:p>
        </p:txBody>
      </p:sp>
      <mc:AlternateContent xmlns:mc="http://schemas.openxmlformats.org/markup-compatibility/2006" xmlns:a14="http://schemas.microsoft.com/office/drawing/2010/main">
        <mc:Choice Requires="a14">
          <p:sp>
            <p:nvSpPr>
              <p:cNvPr id="52" name="テキスト ボックス 51"/>
              <p:cNvSpPr txBox="1"/>
              <p:nvPr/>
            </p:nvSpPr>
            <p:spPr>
              <a:xfrm>
                <a:off x="7598438" y="1601887"/>
                <a:ext cx="568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7598438" y="1601887"/>
                <a:ext cx="56881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p:cNvSpPr txBox="1"/>
              <p:nvPr/>
            </p:nvSpPr>
            <p:spPr>
              <a:xfrm>
                <a:off x="8220083" y="1594670"/>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8220083" y="1594670"/>
                <a:ext cx="575927"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p:cNvSpPr txBox="1"/>
              <p:nvPr/>
            </p:nvSpPr>
            <p:spPr>
              <a:xfrm>
                <a:off x="9190333" y="1595671"/>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i="1" smtClean="0">
                              <a:latin typeface="Cambria Math" panose="02040503050406030204" pitchFamily="18" charset="0"/>
                            </a:rPr>
                            <m:t>𝑥</m:t>
                          </m:r>
                        </m:e>
                        <m:sub>
                          <m:r>
                            <a:rPr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6" name="テキスト ボックス 55"/>
              <p:cNvSpPr txBox="1">
                <a:spLocks noRot="1" noChangeAspect="1" noMove="1" noResize="1" noEditPoints="1" noAdjustHandles="1" noChangeArrowheads="1" noChangeShapeType="1" noTextEdit="1"/>
              </p:cNvSpPr>
              <p:nvPr/>
            </p:nvSpPr>
            <p:spPr>
              <a:xfrm>
                <a:off x="9190333" y="1595671"/>
                <a:ext cx="575927"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p:cNvSpPr txBox="1"/>
              <p:nvPr/>
            </p:nvSpPr>
            <p:spPr>
              <a:xfrm>
                <a:off x="10390612" y="1601886"/>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i="1" smtClean="0">
                              <a:latin typeface="Cambria Math" panose="02040503050406030204" pitchFamily="18" charset="0"/>
                            </a:rPr>
                            <m:t>𝑥</m:t>
                          </m:r>
                        </m:e>
                        <m:sub>
                          <m:r>
                            <a:rPr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7" name="テキスト ボックス 56"/>
              <p:cNvSpPr txBox="1">
                <a:spLocks noRot="1" noChangeAspect="1" noMove="1" noResize="1" noEditPoints="1" noAdjustHandles="1" noChangeArrowheads="1" noChangeShapeType="1" noTextEdit="1"/>
              </p:cNvSpPr>
              <p:nvPr/>
            </p:nvSpPr>
            <p:spPr>
              <a:xfrm>
                <a:off x="10390612" y="1601886"/>
                <a:ext cx="575927" cy="46166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094430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Line</a:t>
            </a:r>
            <a:r>
              <a:rPr lang="ja-JP" altLang="en-US" dirty="0"/>
              <a:t>の場合の概要</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lnSpc>
                <a:spcPct val="110000"/>
              </a:lnSpc>
            </a:pPr>
            <a:r>
              <a:rPr kumimoji="1" lang="ja-JP" altLang="en-US" sz="2600" dirty="0"/>
              <a:t>巡査が</a:t>
            </a:r>
            <a:r>
              <a:rPr kumimoji="1" lang="en-US" altLang="ja-JP" sz="2600" dirty="0"/>
              <a:t>1</a:t>
            </a:r>
            <a:r>
              <a:rPr kumimoji="1" lang="ja-JP" altLang="en-US" sz="2600" dirty="0"/>
              <a:t>人の</a:t>
            </a:r>
            <a:r>
              <a:rPr kumimoji="1" lang="ja-JP" altLang="en-US" sz="2600" dirty="0" smtClean="0"/>
              <a:t>場合</a:t>
            </a:r>
            <a:r>
              <a:rPr lang="ja-JP" altLang="en-US" sz="2600" dirty="0"/>
              <a:t>は</a:t>
            </a:r>
            <a:r>
              <a:rPr lang="ja-JP" altLang="en-US" sz="2600" dirty="0" smtClean="0"/>
              <a:t>多項式</a:t>
            </a:r>
            <a:r>
              <a:rPr lang="ja-JP" altLang="en-US" sz="2600" dirty="0"/>
              <a:t>時間アルゴリズムあり（既知） </a:t>
            </a:r>
            <a:endParaRPr lang="en-US" altLang="ja-JP" sz="2600" dirty="0"/>
          </a:p>
          <a:p>
            <a:pPr>
              <a:lnSpc>
                <a:spcPct val="110000"/>
              </a:lnSpc>
            </a:pPr>
            <a:r>
              <a:rPr lang="ja-JP" altLang="en-US" dirty="0"/>
              <a:t>巡査が複数の</a:t>
            </a:r>
            <a:r>
              <a:rPr lang="ja-JP" altLang="en-US" dirty="0" smtClean="0"/>
              <a:t>場合</a:t>
            </a:r>
            <a:endParaRPr lang="en-US" altLang="ja-JP" dirty="0" smtClean="0"/>
          </a:p>
          <a:p>
            <a:pPr lvl="1">
              <a:lnSpc>
                <a:spcPct val="110000"/>
              </a:lnSpc>
            </a:pPr>
            <a:r>
              <a:rPr kumimoji="1" lang="ja-JP" altLang="en-US" dirty="0" smtClean="0"/>
              <a:t>巡査の協力なしなら多項式時間アルゴリズムあり（既知）</a:t>
            </a:r>
            <a:endParaRPr kumimoji="1" lang="en-US" altLang="ja-JP" dirty="0" smtClean="0"/>
          </a:p>
          <a:p>
            <a:pPr lvl="1">
              <a:lnSpc>
                <a:spcPct val="110000"/>
              </a:lnSpc>
            </a:pPr>
            <a:r>
              <a:rPr lang="ja-JP" altLang="en-US" sz="2600" dirty="0" smtClean="0"/>
              <a:t>巡査の協力ありの場合（本研究）</a:t>
            </a:r>
            <a:endParaRPr kumimoji="1" lang="en-US" altLang="ja-JP" sz="2600" dirty="0" smtClean="0"/>
          </a:p>
          <a:p>
            <a:pPr lvl="2">
              <a:lnSpc>
                <a:spcPct val="110000"/>
              </a:lnSpc>
            </a:pPr>
            <a:r>
              <a:rPr lang="ja-JP" altLang="en-US" sz="2600" dirty="0" smtClean="0"/>
              <a:t>放置可能時間が全て同じ場合</a:t>
            </a:r>
            <a:r>
              <a:rPr lang="en-US" altLang="ja-JP" sz="2600" dirty="0" smtClean="0"/>
              <a:t/>
            </a:r>
            <a:br>
              <a:rPr lang="en-US" altLang="ja-JP" sz="2600" dirty="0" smtClean="0"/>
            </a:br>
            <a:r>
              <a:rPr lang="ja-JP" altLang="en-US" sz="2600" dirty="0" smtClean="0"/>
              <a:t>→ </a:t>
            </a:r>
            <a:r>
              <a:rPr lang="en-US" altLang="ja-JP" sz="2600" dirty="0" err="1" smtClean="0">
                <a:latin typeface="Cambria" panose="02040503050406030204" pitchFamily="18" charset="0"/>
              </a:rPr>
              <a:t>OptimizePP</a:t>
            </a:r>
            <a:r>
              <a:rPr lang="ja-JP" altLang="en-US" sz="2600" dirty="0" smtClean="0"/>
              <a:t>に</a:t>
            </a:r>
            <a:r>
              <a:rPr lang="ja-JP" altLang="en-US" sz="2600" dirty="0" smtClean="0">
                <a:solidFill>
                  <a:srgbClr val="0070C0"/>
                </a:solidFill>
              </a:rPr>
              <a:t>多項式時間アルゴリズム</a:t>
            </a:r>
            <a:r>
              <a:rPr lang="ja-JP" altLang="en-US" sz="2600" dirty="0" smtClean="0"/>
              <a:t>あり</a:t>
            </a:r>
            <a:endParaRPr lang="en-US" altLang="ja-JP" sz="2600" dirty="0" smtClean="0"/>
          </a:p>
          <a:p>
            <a:pPr lvl="2">
              <a:lnSpc>
                <a:spcPct val="110000"/>
              </a:lnSpc>
            </a:pPr>
            <a:r>
              <a:rPr kumimoji="1" lang="ja-JP" altLang="en-US" sz="2600" dirty="0" smtClean="0"/>
              <a:t>放置可能時間が一般の</a:t>
            </a:r>
            <a:r>
              <a:rPr lang="ja-JP" altLang="en-US" sz="2600" dirty="0" smtClean="0"/>
              <a:t>場合</a:t>
            </a:r>
            <a:r>
              <a:rPr kumimoji="1" lang="ja-JP" altLang="en-US" sz="2600" dirty="0" smtClean="0"/>
              <a:t> → </a:t>
            </a:r>
            <a:r>
              <a:rPr kumimoji="1" lang="ja-JP" altLang="en-US" sz="2600" dirty="0" smtClean="0">
                <a:solidFill>
                  <a:srgbClr val="0070C0"/>
                </a:solidFill>
              </a:rPr>
              <a:t>未解決</a:t>
            </a:r>
            <a:endParaRPr lang="en-US" altLang="ja-JP" sz="2600" dirty="0" smtClean="0">
              <a:solidFill>
                <a:srgbClr val="0070C0"/>
              </a:solidFill>
            </a:endParaRPr>
          </a:p>
          <a:p>
            <a:pPr lvl="3">
              <a:lnSpc>
                <a:spcPct val="110000"/>
              </a:lnSpc>
            </a:pPr>
            <a:r>
              <a:rPr kumimoji="1" lang="ja-JP" altLang="en-US" sz="2600" dirty="0" smtClean="0"/>
              <a:t>複雑な動きの例</a:t>
            </a:r>
            <a:endParaRPr kumimoji="1" lang="en-US" altLang="ja-JP" sz="2600" dirty="0" smtClean="0"/>
          </a:p>
          <a:p>
            <a:pPr lvl="3">
              <a:lnSpc>
                <a:spcPct val="110000"/>
              </a:lnSpc>
            </a:pPr>
            <a:r>
              <a:rPr lang="ja-JP" altLang="en-US" sz="2600" dirty="0" smtClean="0"/>
              <a:t>別の問題設定について</a:t>
            </a:r>
            <a:endParaRPr lang="ja-JP" altLang="en-US" sz="2600" dirty="0"/>
          </a:p>
        </p:txBody>
      </p:sp>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27</a:t>
            </a:fld>
            <a:endParaRPr kumimoji="1" lang="ja-JP" altLang="en-US"/>
          </a:p>
        </p:txBody>
      </p:sp>
      <p:sp>
        <p:nvSpPr>
          <p:cNvPr id="5" name="正方形/長方形 4"/>
          <p:cNvSpPr/>
          <p:nvPr/>
        </p:nvSpPr>
        <p:spPr>
          <a:xfrm>
            <a:off x="1758462" y="4583722"/>
            <a:ext cx="7104184" cy="14184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83987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Cambria" panose="02040503050406030204" pitchFamily="18" charset="0"/>
              </a:rPr>
              <a:t>Line</a:t>
            </a:r>
            <a:r>
              <a:rPr lang="ja-JP" altLang="en-US" dirty="0" smtClean="0"/>
              <a:t>：</a:t>
            </a:r>
            <a:r>
              <a:rPr lang="ja-JP" altLang="en-US" sz="3600" dirty="0" smtClean="0"/>
              <a:t>放置</a:t>
            </a:r>
            <a:r>
              <a:rPr lang="ja-JP" altLang="en-US" sz="3600" dirty="0"/>
              <a:t>可能時間が一般</a:t>
            </a:r>
            <a:r>
              <a:rPr lang="ja-JP" altLang="en-US" sz="3600" dirty="0" smtClean="0"/>
              <a:t>の</a:t>
            </a:r>
            <a:r>
              <a:rPr lang="ja-JP" altLang="en-US" sz="3600" dirty="0"/>
              <a:t>場合</a:t>
            </a:r>
            <a:endParaRPr kumimoji="1" lang="ja-JP" altLang="en-US" sz="3600" dirty="0"/>
          </a:p>
        </p:txBody>
      </p:sp>
      <p:sp>
        <p:nvSpPr>
          <p:cNvPr id="3" name="コンテンツ プレースホルダー 2"/>
          <p:cNvSpPr>
            <a:spLocks noGrp="1"/>
          </p:cNvSpPr>
          <p:nvPr>
            <p:ph idx="1"/>
          </p:nvPr>
        </p:nvSpPr>
        <p:spPr/>
        <p:txBody>
          <a:bodyPr/>
          <a:lstStyle/>
          <a:p>
            <a:r>
              <a:rPr kumimoji="1" lang="ja-JP" altLang="en-US" dirty="0"/>
              <a:t>放置可能時間が全て同じならば</a:t>
            </a:r>
            <a:r>
              <a:rPr kumimoji="1" lang="ja-JP" altLang="en-US" dirty="0" smtClean="0"/>
              <a:t>，</a:t>
            </a:r>
            <a:r>
              <a:rPr kumimoji="1" lang="en-US" altLang="ja-JP" dirty="0" smtClean="0"/>
              <a:t/>
            </a:r>
            <a:br>
              <a:rPr kumimoji="1" lang="en-US" altLang="ja-JP" dirty="0" smtClean="0"/>
            </a:br>
            <a:r>
              <a:rPr kumimoji="1" lang="ja-JP" altLang="en-US" dirty="0" smtClean="0"/>
              <a:t>互いに</a:t>
            </a:r>
            <a:r>
              <a:rPr kumimoji="1" lang="ja-JP" altLang="en-US" dirty="0"/>
              <a:t>交わりのない区間を往復</a:t>
            </a:r>
            <a:r>
              <a:rPr kumimoji="1" lang="ja-JP" altLang="en-US" dirty="0" smtClean="0"/>
              <a:t>する</a:t>
            </a:r>
            <a:r>
              <a:rPr lang="ja-JP" altLang="en-US" dirty="0" smtClean="0"/>
              <a:t>動き</a:t>
            </a:r>
            <a:r>
              <a:rPr lang="ja-JP" altLang="en-US" dirty="0"/>
              <a:t>のみ考えれば</a:t>
            </a:r>
            <a:r>
              <a:rPr lang="ja-JP" altLang="en-US" dirty="0" smtClean="0"/>
              <a:t>よかった</a:t>
            </a:r>
            <a:r>
              <a:rPr lang="en-US" altLang="ja-JP" dirty="0" smtClean="0"/>
              <a:t/>
            </a:r>
            <a:br>
              <a:rPr lang="en-US" altLang="ja-JP" dirty="0" smtClean="0"/>
            </a:br>
            <a:r>
              <a:rPr lang="ja-JP" altLang="en-US" dirty="0" smtClean="0">
                <a:solidFill>
                  <a:srgbClr val="FF0000"/>
                </a:solidFill>
              </a:rPr>
              <a:t>→複数の巡査が協力しなくてよいので単純になっている</a:t>
            </a:r>
            <a:r>
              <a:rPr lang="en-US" altLang="ja-JP" dirty="0" smtClean="0">
                <a:solidFill>
                  <a:srgbClr val="FF0000"/>
                </a:solidFill>
              </a:rPr>
              <a:t/>
            </a:r>
            <a:br>
              <a:rPr lang="en-US" altLang="ja-JP" dirty="0" smtClean="0">
                <a:solidFill>
                  <a:srgbClr val="FF0000"/>
                </a:solidFill>
              </a:rPr>
            </a:br>
            <a:endParaRPr lang="en-US" altLang="ja-JP" dirty="0">
              <a:solidFill>
                <a:srgbClr val="FF0000"/>
              </a:solidFill>
            </a:endParaRPr>
          </a:p>
          <a:p>
            <a:r>
              <a:rPr lang="ja-JP" altLang="en-US" dirty="0"/>
              <a:t>放置可能時間が一般の場合</a:t>
            </a:r>
            <a:r>
              <a:rPr lang="ja-JP" altLang="en-US" dirty="0" smtClean="0"/>
              <a:t>は巡査の協力が必要となる例</a:t>
            </a:r>
            <a:r>
              <a:rPr lang="ja-JP" altLang="en-US" dirty="0"/>
              <a:t>が存在</a:t>
            </a:r>
            <a:endParaRPr lang="en-US" altLang="ja-JP" dirty="0"/>
          </a:p>
        </p:txBody>
      </p:sp>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28</a:t>
            </a:fld>
            <a:endParaRPr kumimoji="1" lang="ja-JP" altLang="en-US"/>
          </a:p>
        </p:txBody>
      </p:sp>
    </p:spTree>
    <p:extLst>
      <p:ext uri="{BB962C8B-B14F-4D97-AF65-F5344CB8AC3E}">
        <p14:creationId xmlns:p14="http://schemas.microsoft.com/office/powerpoint/2010/main" val="2822500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802" y="194265"/>
            <a:ext cx="4796080" cy="6527210"/>
          </a:xfrm>
          <a:prstGeom prst="rect">
            <a:avLst/>
          </a:prstGeom>
        </p:spPr>
      </p:pic>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29</a:t>
            </a:fld>
            <a:endParaRPr kumimoji="1" lang="ja-JP" altLang="en-US"/>
          </a:p>
        </p:txBody>
      </p:sp>
      <p:sp>
        <p:nvSpPr>
          <p:cNvPr id="44" name="テキスト ボックス 43"/>
          <p:cNvSpPr txBox="1"/>
          <p:nvPr/>
        </p:nvSpPr>
        <p:spPr>
          <a:xfrm>
            <a:off x="765436" y="200546"/>
            <a:ext cx="2339102" cy="523220"/>
          </a:xfrm>
          <a:prstGeom prst="rect">
            <a:avLst/>
          </a:prstGeom>
          <a:noFill/>
        </p:spPr>
        <p:txBody>
          <a:bodyPr wrap="none" rtlCol="0">
            <a:spAutoFit/>
          </a:bodyPr>
          <a:lstStyle/>
          <a:p>
            <a:r>
              <a:rPr lang="ja-JP" altLang="en-US" sz="2800" dirty="0"/>
              <a:t>放置可能時間</a:t>
            </a:r>
            <a:endParaRPr kumimoji="1" lang="ja-JP" altLang="en-US" sz="2800" dirty="0"/>
          </a:p>
        </p:txBody>
      </p:sp>
      <p:grpSp>
        <p:nvGrpSpPr>
          <p:cNvPr id="54" name="グループ化 53"/>
          <p:cNvGrpSpPr/>
          <p:nvPr/>
        </p:nvGrpSpPr>
        <p:grpSpPr>
          <a:xfrm>
            <a:off x="5557364" y="497761"/>
            <a:ext cx="247616" cy="473305"/>
            <a:chOff x="1093981" y="4342423"/>
            <a:chExt cx="427174" cy="816522"/>
          </a:xfrm>
        </p:grpSpPr>
        <p:sp>
          <p:nvSpPr>
            <p:cNvPr id="55" name="楕円 5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コネクタ 55"/>
            <p:cNvCxnSpPr>
              <a:stCxn id="5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7" name="グループ化 46"/>
          <p:cNvGrpSpPr/>
          <p:nvPr/>
        </p:nvGrpSpPr>
        <p:grpSpPr>
          <a:xfrm>
            <a:off x="3417123" y="497763"/>
            <a:ext cx="247616" cy="473305"/>
            <a:chOff x="1093981" y="4342423"/>
            <a:chExt cx="427174" cy="816522"/>
          </a:xfrm>
          <a:solidFill>
            <a:schemeClr val="accent2"/>
          </a:solidFill>
        </p:grpSpPr>
        <p:sp>
          <p:nvSpPr>
            <p:cNvPr id="48" name="楕円 47"/>
            <p:cNvSpPr/>
            <p:nvPr/>
          </p:nvSpPr>
          <p:spPr>
            <a:xfrm>
              <a:off x="1140223" y="4342423"/>
              <a:ext cx="300142" cy="300142"/>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p:cNvCxnSpPr>
              <a:stCxn id="48" idx="4"/>
            </p:cNvCxnSpPr>
            <p:nvPr/>
          </p:nvCxnSpPr>
          <p:spPr>
            <a:xfrm>
              <a:off x="1290294" y="4642565"/>
              <a:ext cx="4680" cy="272854"/>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1293070" y="4897771"/>
              <a:ext cx="228085" cy="261171"/>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1293071" y="4698350"/>
              <a:ext cx="22808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1093981" y="4698350"/>
              <a:ext cx="19909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H="1">
              <a:off x="1093981" y="4895850"/>
              <a:ext cx="202031" cy="263095"/>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571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fill="hold" nodeType="clickEffect">
                                  <p:stCondLst>
                                    <p:cond delay="0"/>
                                  </p:stCondLst>
                                  <p:childTnLst>
                                    <p:animMotion origin="layout" path="M 3.33333E-6 -4.81481E-6 L 0.17826 0.31157 L 0.13438 0.38958 L 0.17826 0.46736 L 0.00287 0.77917 " pathEditMode="relative" ptsTypes="AAAAA">
                                      <p:cBhvr>
                                        <p:cTn id="6" dur="2000" fill="hold"/>
                                        <p:tgtEl>
                                          <p:spTgt spid="47"/>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54167E-6 -5.55556E-6 L -0.04518 0.07846 L 0.13086 0.39305 L -0.04518 0.70578 L -0.00104 0.78286 " pathEditMode="relative" ptsTypes="AAAAA">
                                      <p:cBhvr>
                                        <p:cTn id="8" dur="20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警邏（けいら</a:t>
            </a:r>
            <a:r>
              <a:rPr lang="ja-JP" altLang="en-US" dirty="0"/>
              <a:t>）</a:t>
            </a:r>
            <a:endParaRPr kumimoji="1" lang="ja-JP" altLang="en-US" dirty="0"/>
          </a:p>
        </p:txBody>
      </p:sp>
      <p:sp>
        <p:nvSpPr>
          <p:cNvPr id="3" name="コンテンツ プレースホルダー 2"/>
          <p:cNvSpPr>
            <a:spLocks noGrp="1"/>
          </p:cNvSpPr>
          <p:nvPr>
            <p:ph idx="1"/>
          </p:nvPr>
        </p:nvSpPr>
        <p:spPr>
          <a:xfrm>
            <a:off x="838200" y="1825625"/>
            <a:ext cx="10515600" cy="4664386"/>
          </a:xfrm>
        </p:spPr>
        <p:txBody>
          <a:bodyPr>
            <a:normAutofit/>
          </a:bodyPr>
          <a:lstStyle/>
          <a:p>
            <a:pPr>
              <a:lnSpc>
                <a:spcPct val="100000"/>
              </a:lnSpc>
            </a:pPr>
            <a:r>
              <a:rPr kumimoji="1" lang="ja-JP" altLang="en-US" dirty="0"/>
              <a:t>警邏</a:t>
            </a:r>
            <a:r>
              <a:rPr kumimoji="1" lang="en-US" altLang="ja-JP" dirty="0"/>
              <a:t>(patrolling)</a:t>
            </a:r>
            <a:r>
              <a:rPr kumimoji="1" lang="ja-JP" altLang="en-US" dirty="0"/>
              <a:t>とは</a:t>
            </a:r>
            <a:endParaRPr kumimoji="1" lang="en-US" altLang="ja-JP" dirty="0"/>
          </a:p>
          <a:p>
            <a:pPr lvl="1">
              <a:lnSpc>
                <a:spcPct val="100000"/>
              </a:lnSpc>
            </a:pPr>
            <a:r>
              <a:rPr kumimoji="1" lang="en-US" altLang="ja-JP" dirty="0"/>
              <a:t>1</a:t>
            </a:r>
            <a:r>
              <a:rPr kumimoji="1" lang="ja-JP" altLang="en-US" dirty="0"/>
              <a:t>人または複数の巡査により</a:t>
            </a:r>
            <a:endParaRPr kumimoji="1" lang="en-US" altLang="ja-JP" dirty="0"/>
          </a:p>
          <a:p>
            <a:pPr lvl="1">
              <a:lnSpc>
                <a:spcPct val="100000"/>
              </a:lnSpc>
            </a:pPr>
            <a:r>
              <a:rPr lang="ja-JP" altLang="en-US" dirty="0"/>
              <a:t>領域内のあらゆる場所を</a:t>
            </a:r>
            <a:r>
              <a:rPr lang="ja-JP" altLang="en-US" u="sng" dirty="0"/>
              <a:t>十分な頻度</a:t>
            </a:r>
            <a:r>
              <a:rPr lang="ja-JP" altLang="en-US" dirty="0"/>
              <a:t>で訪問すること</a:t>
            </a:r>
            <a:endParaRPr lang="en-US" altLang="ja-JP" dirty="0"/>
          </a:p>
          <a:p>
            <a:pPr>
              <a:lnSpc>
                <a:spcPct val="100000"/>
              </a:lnSpc>
            </a:pPr>
            <a:r>
              <a:rPr lang="ja-JP" altLang="en-US" dirty="0"/>
              <a:t>警邏する領域の例</a:t>
            </a:r>
            <a:endParaRPr lang="en-US" altLang="ja-JP" dirty="0"/>
          </a:p>
          <a:p>
            <a:pPr lvl="1">
              <a:lnSpc>
                <a:spcPct val="100000"/>
              </a:lnSpc>
            </a:pPr>
            <a:r>
              <a:rPr lang="ja-JP" altLang="en-US" dirty="0"/>
              <a:t>二次元の領域</a:t>
            </a:r>
            <a:endParaRPr lang="en-US" altLang="ja-JP" dirty="0"/>
          </a:p>
          <a:p>
            <a:pPr lvl="1">
              <a:lnSpc>
                <a:spcPct val="100000"/>
              </a:lnSpc>
            </a:pPr>
            <a:r>
              <a:rPr lang="ja-JP" altLang="en-US" dirty="0"/>
              <a:t>線分や閉路などの全体</a:t>
            </a:r>
            <a:endParaRPr lang="en-US" altLang="ja-JP" dirty="0"/>
          </a:p>
          <a:p>
            <a:pPr lvl="1">
              <a:lnSpc>
                <a:spcPct val="100000"/>
              </a:lnSpc>
            </a:pPr>
            <a:r>
              <a:rPr lang="ja-JP" altLang="en-US" dirty="0">
                <a:solidFill>
                  <a:srgbClr val="FF0000"/>
                </a:solidFill>
              </a:rPr>
              <a:t>グラフの</a:t>
            </a:r>
            <a:r>
              <a:rPr lang="ja-JP" altLang="en-US" dirty="0" smtClean="0">
                <a:solidFill>
                  <a:srgbClr val="FF0000"/>
                </a:solidFill>
              </a:rPr>
              <a:t>頂点</a:t>
            </a:r>
            <a:endParaRPr lang="en-US" altLang="ja-JP" dirty="0">
              <a:solidFill>
                <a:srgbClr val="FF0000"/>
              </a:solidFill>
            </a:endParaRPr>
          </a:p>
        </p:txBody>
      </p:sp>
      <p:sp>
        <p:nvSpPr>
          <p:cNvPr id="7" name="スライド番号プレースホルダー 6"/>
          <p:cNvSpPr>
            <a:spLocks noGrp="1"/>
          </p:cNvSpPr>
          <p:nvPr>
            <p:ph type="sldNum" sz="quarter" idx="12"/>
          </p:nvPr>
        </p:nvSpPr>
        <p:spPr/>
        <p:txBody>
          <a:bodyPr/>
          <a:lstStyle/>
          <a:p>
            <a:fld id="{EB786E8D-24E2-4B75-B89E-130193A274AD}" type="slidenum">
              <a:rPr kumimoji="1" lang="ja-JP" altLang="en-US" smtClean="0"/>
              <a:t>3</a:t>
            </a:fld>
            <a:endParaRPr kumimoji="1" lang="ja-JP" altLang="en-US"/>
          </a:p>
        </p:txBody>
      </p:sp>
      <p:cxnSp>
        <p:nvCxnSpPr>
          <p:cNvPr id="5" name="直線矢印コネクタ 4"/>
          <p:cNvCxnSpPr>
            <a:stCxn id="8" idx="1"/>
          </p:cNvCxnSpPr>
          <p:nvPr/>
        </p:nvCxnSpPr>
        <p:spPr>
          <a:xfrm flipH="1">
            <a:off x="3853543" y="4807131"/>
            <a:ext cx="1186467"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040010" y="4576298"/>
            <a:ext cx="2031325" cy="461665"/>
          </a:xfrm>
          <a:prstGeom prst="rect">
            <a:avLst/>
          </a:prstGeom>
          <a:noFill/>
          <a:ln w="28575">
            <a:solidFill>
              <a:schemeClr val="accent1"/>
            </a:solidFill>
          </a:ln>
        </p:spPr>
        <p:txBody>
          <a:bodyPr wrap="none" rtlCol="0">
            <a:spAutoFit/>
          </a:bodyPr>
          <a:lstStyle/>
          <a:p>
            <a:r>
              <a:rPr kumimoji="1" lang="ja-JP" altLang="en-US" sz="2400" dirty="0" smtClean="0">
                <a:latin typeface="Cambria Math" panose="02040503050406030204" pitchFamily="18" charset="0"/>
              </a:rPr>
              <a:t>今回扱うもの</a:t>
            </a:r>
          </a:p>
        </p:txBody>
      </p:sp>
    </p:spTree>
    <p:extLst>
      <p:ext uri="{BB962C8B-B14F-4D97-AF65-F5344CB8AC3E}">
        <p14:creationId xmlns:p14="http://schemas.microsoft.com/office/powerpoint/2010/main" val="3849708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802" y="194265"/>
            <a:ext cx="4796080" cy="6527210"/>
          </a:xfrm>
          <a:prstGeom prst="rect">
            <a:avLst/>
          </a:prstGeom>
        </p:spPr>
      </p:pic>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30</a:t>
            </a:fld>
            <a:endParaRPr kumimoji="1" lang="ja-JP" altLang="en-US"/>
          </a:p>
        </p:txBody>
      </p:sp>
      <p:sp>
        <p:nvSpPr>
          <p:cNvPr id="44" name="テキスト ボックス 43"/>
          <p:cNvSpPr txBox="1"/>
          <p:nvPr/>
        </p:nvSpPr>
        <p:spPr>
          <a:xfrm>
            <a:off x="765436" y="200546"/>
            <a:ext cx="2339102" cy="523220"/>
          </a:xfrm>
          <a:prstGeom prst="rect">
            <a:avLst/>
          </a:prstGeom>
          <a:noFill/>
        </p:spPr>
        <p:txBody>
          <a:bodyPr wrap="none" rtlCol="0">
            <a:spAutoFit/>
          </a:bodyPr>
          <a:lstStyle/>
          <a:p>
            <a:r>
              <a:rPr lang="ja-JP" altLang="en-US" sz="2800" dirty="0"/>
              <a:t>放置可能時間</a:t>
            </a:r>
            <a:endParaRPr kumimoji="1" lang="ja-JP" altLang="en-US" sz="2800" dirty="0"/>
          </a:p>
        </p:txBody>
      </p:sp>
      <p:grpSp>
        <p:nvGrpSpPr>
          <p:cNvPr id="54" name="グループ化 53"/>
          <p:cNvGrpSpPr/>
          <p:nvPr/>
        </p:nvGrpSpPr>
        <p:grpSpPr>
          <a:xfrm>
            <a:off x="5768379" y="5754387"/>
            <a:ext cx="247616" cy="473305"/>
            <a:chOff x="1093981" y="4342423"/>
            <a:chExt cx="427174" cy="816522"/>
          </a:xfrm>
        </p:grpSpPr>
        <p:sp>
          <p:nvSpPr>
            <p:cNvPr id="55" name="楕円 5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コネクタ 55"/>
            <p:cNvCxnSpPr>
              <a:stCxn id="5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7" name="グループ化 46"/>
          <p:cNvGrpSpPr/>
          <p:nvPr/>
        </p:nvGrpSpPr>
        <p:grpSpPr>
          <a:xfrm>
            <a:off x="3118994" y="5737979"/>
            <a:ext cx="247616" cy="473305"/>
            <a:chOff x="1093981" y="4342423"/>
            <a:chExt cx="427174" cy="816522"/>
          </a:xfrm>
          <a:solidFill>
            <a:schemeClr val="accent2"/>
          </a:solidFill>
        </p:grpSpPr>
        <p:sp>
          <p:nvSpPr>
            <p:cNvPr id="48" name="楕円 47"/>
            <p:cNvSpPr/>
            <p:nvPr/>
          </p:nvSpPr>
          <p:spPr>
            <a:xfrm>
              <a:off x="1140223" y="4342423"/>
              <a:ext cx="300142" cy="300142"/>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p:cNvCxnSpPr>
              <a:stCxn id="48" idx="4"/>
            </p:cNvCxnSpPr>
            <p:nvPr/>
          </p:nvCxnSpPr>
          <p:spPr>
            <a:xfrm>
              <a:off x="1290294" y="4642565"/>
              <a:ext cx="4680" cy="272854"/>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1293070" y="4897771"/>
              <a:ext cx="228085" cy="261171"/>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1293071" y="4698350"/>
              <a:ext cx="22808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1093981" y="4698350"/>
              <a:ext cx="19909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H="1">
              <a:off x="1093981" y="4895850"/>
              <a:ext cx="202031" cy="263095"/>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9" name="コンテンツ プレースホルダー 2"/>
          <p:cNvSpPr txBox="1">
            <a:spLocks/>
          </p:cNvSpPr>
          <p:nvPr/>
        </p:nvSpPr>
        <p:spPr>
          <a:xfrm>
            <a:off x="7590971" y="1350100"/>
            <a:ext cx="4322355" cy="5006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この動き方を決定する</a:t>
            </a:r>
            <a:r>
              <a:rPr lang="en-US" altLang="ja-JP" dirty="0"/>
              <a:t/>
            </a:r>
            <a:br>
              <a:rPr lang="en-US" altLang="ja-JP" dirty="0"/>
            </a:br>
            <a:r>
              <a:rPr lang="ja-JP" altLang="en-US" dirty="0" smtClean="0"/>
              <a:t>アルゴリズムはあるか？</a:t>
            </a:r>
            <a:endParaRPr lang="en-US" altLang="ja-JP" dirty="0" smtClean="0"/>
          </a:p>
          <a:p>
            <a:pPr marL="0" indent="0">
              <a:buFont typeface="Arial" panose="020B0604020202020204" pitchFamily="34" charset="0"/>
              <a:buNone/>
            </a:pPr>
            <a:endParaRPr lang="en-US" altLang="ja-JP" dirty="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一番</a:t>
            </a:r>
            <a:r>
              <a:rPr lang="ja-JP" altLang="en-US" dirty="0"/>
              <a:t>左の巡査</a:t>
            </a:r>
            <a:r>
              <a:rPr lang="ja-JP" altLang="en-US" dirty="0" smtClean="0"/>
              <a:t>はいつも</a:t>
            </a:r>
            <a:r>
              <a:rPr lang="en-US" altLang="ja-JP" dirty="0"/>
              <a:t/>
            </a:r>
            <a:br>
              <a:rPr lang="en-US" altLang="ja-JP" dirty="0"/>
            </a:br>
            <a:r>
              <a:rPr lang="ja-JP" altLang="en-US" dirty="0" smtClean="0"/>
              <a:t>「可能な限り」右に</a:t>
            </a:r>
            <a:r>
              <a:rPr lang="en-US" altLang="ja-JP" dirty="0" smtClean="0"/>
              <a:t/>
            </a:r>
            <a:br>
              <a:rPr lang="en-US" altLang="ja-JP" dirty="0" smtClean="0"/>
            </a:br>
            <a:r>
              <a:rPr lang="ja-JP" altLang="en-US" dirty="0" smtClean="0"/>
              <a:t>手伝い</a:t>
            </a:r>
            <a:r>
              <a:rPr lang="ja-JP" altLang="en-US" dirty="0"/>
              <a:t>に行って</a:t>
            </a:r>
            <a:r>
              <a:rPr lang="ja-JP" altLang="en-US" dirty="0" smtClean="0"/>
              <a:t>よいか？</a:t>
            </a:r>
            <a:r>
              <a:rPr lang="en-US" altLang="ja-JP" dirty="0"/>
              <a:t/>
            </a:r>
            <a:br>
              <a:rPr lang="en-US" altLang="ja-JP" dirty="0"/>
            </a:br>
            <a:r>
              <a:rPr lang="ja-JP" altLang="en-US" dirty="0" smtClean="0"/>
              <a:t>（左から順に動きを決定できる？）</a:t>
            </a:r>
            <a:endParaRPr lang="en-US" altLang="ja-JP" dirty="0"/>
          </a:p>
        </p:txBody>
      </p:sp>
      <p:sp>
        <p:nvSpPr>
          <p:cNvPr id="20" name="下矢印 19"/>
          <p:cNvSpPr/>
          <p:nvPr/>
        </p:nvSpPr>
        <p:spPr>
          <a:xfrm>
            <a:off x="8938009" y="2416419"/>
            <a:ext cx="463137" cy="590550"/>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7340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31</a:t>
            </a:fld>
            <a:endParaRPr kumimoji="1" lang="ja-JP" altLang="en-US"/>
          </a:p>
        </p:txBody>
      </p:sp>
      <p:sp>
        <p:nvSpPr>
          <p:cNvPr id="6" name="コンテンツ プレースホルダー 2"/>
          <p:cNvSpPr txBox="1">
            <a:spLocks/>
          </p:cNvSpPr>
          <p:nvPr/>
        </p:nvSpPr>
        <p:spPr>
          <a:xfrm>
            <a:off x="7195733" y="1350100"/>
            <a:ext cx="4158067" cy="5006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一番左の巡査はいつも</a:t>
            </a:r>
            <a:r>
              <a:rPr lang="en-US" altLang="ja-JP" dirty="0"/>
              <a:t/>
            </a:r>
            <a:br>
              <a:rPr lang="en-US" altLang="ja-JP" dirty="0"/>
            </a:br>
            <a:r>
              <a:rPr lang="ja-JP" altLang="en-US" dirty="0"/>
              <a:t>「可能な限り」右に</a:t>
            </a:r>
            <a:r>
              <a:rPr lang="en-US" altLang="ja-JP" dirty="0"/>
              <a:t/>
            </a:r>
            <a:br>
              <a:rPr lang="en-US" altLang="ja-JP" dirty="0"/>
            </a:br>
            <a:r>
              <a:rPr lang="ja-JP" altLang="en-US" dirty="0"/>
              <a:t>手伝いに行ってよいか？</a:t>
            </a:r>
            <a:endParaRPr lang="en-US" altLang="ja-JP" dirty="0"/>
          </a:p>
          <a:p>
            <a:pPr marL="0" indent="0">
              <a:buNone/>
            </a:pPr>
            <a:endParaRPr lang="en-US" altLang="ja-JP" dirty="0" smtClean="0"/>
          </a:p>
          <a:p>
            <a:pPr marL="0" indent="0">
              <a:buNone/>
            </a:pPr>
            <a:r>
              <a:rPr lang="en-US" altLang="ja-JP" dirty="0" smtClean="0"/>
              <a:t>No.</a:t>
            </a:r>
            <a:br>
              <a:rPr lang="en-US" altLang="ja-JP" dirty="0" smtClean="0"/>
            </a:br>
            <a:r>
              <a:rPr lang="ja-JP" altLang="en-US" dirty="0" smtClean="0"/>
              <a:t>あえて</a:t>
            </a:r>
            <a:r>
              <a:rPr lang="ja-JP" altLang="en-US" dirty="0"/>
              <a:t>早め</a:t>
            </a:r>
            <a:r>
              <a:rPr lang="ja-JP" altLang="en-US" dirty="0" smtClean="0"/>
              <a:t>に引き返すと</a:t>
            </a:r>
            <a:r>
              <a:rPr lang="en-US" altLang="ja-JP" dirty="0"/>
              <a:t/>
            </a:r>
            <a:br>
              <a:rPr lang="en-US" altLang="ja-JP" dirty="0"/>
            </a:br>
            <a:r>
              <a:rPr lang="ja-JP" altLang="en-US" dirty="0"/>
              <a:t>協力しやすく</a:t>
            </a:r>
            <a:r>
              <a:rPr lang="ja-JP" altLang="en-US" dirty="0" smtClean="0"/>
              <a:t>なる</a:t>
            </a:r>
            <a:r>
              <a:rPr lang="ja-JP" altLang="en-US" dirty="0"/>
              <a:t>場合</a:t>
            </a:r>
            <a:r>
              <a:rPr lang="ja-JP" altLang="en-US" dirty="0" smtClean="0"/>
              <a:t>も</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ja-JP" altLang="en-US" dirty="0" smtClean="0">
                <a:solidFill>
                  <a:srgbClr val="FF0000"/>
                </a:solidFill>
              </a:rPr>
              <a:t>「あえて</a:t>
            </a:r>
            <a:r>
              <a:rPr lang="ja-JP" altLang="en-US" dirty="0">
                <a:solidFill>
                  <a:srgbClr val="FF0000"/>
                </a:solidFill>
              </a:rPr>
              <a:t>早めに戻る」</a:t>
            </a:r>
            <a:r>
              <a:rPr lang="en-US" altLang="ja-JP" dirty="0">
                <a:solidFill>
                  <a:srgbClr val="FF0000"/>
                </a:solidFill>
              </a:rPr>
              <a:t/>
            </a:r>
            <a:br>
              <a:rPr lang="en-US" altLang="ja-JP" dirty="0">
                <a:solidFill>
                  <a:srgbClr val="FF0000"/>
                </a:solidFill>
              </a:rPr>
            </a:br>
            <a:r>
              <a:rPr lang="ja-JP" altLang="en-US" dirty="0">
                <a:solidFill>
                  <a:srgbClr val="FF0000"/>
                </a:solidFill>
              </a:rPr>
              <a:t>が許されない問題設定</a:t>
            </a:r>
            <a:r>
              <a:rPr lang="en-US" altLang="ja-JP" dirty="0">
                <a:solidFill>
                  <a:srgbClr val="FF0000"/>
                </a:solidFill>
              </a:rPr>
              <a:t/>
            </a:r>
            <a:br>
              <a:rPr lang="en-US" altLang="ja-JP" dirty="0">
                <a:solidFill>
                  <a:srgbClr val="FF0000"/>
                </a:solidFill>
              </a:rPr>
            </a:br>
            <a:r>
              <a:rPr lang="ja-JP" altLang="en-US" dirty="0">
                <a:solidFill>
                  <a:srgbClr val="FF0000"/>
                </a:solidFill>
              </a:rPr>
              <a:t>にしたらどうか？</a:t>
            </a:r>
            <a:r>
              <a:rPr lang="en-US" altLang="ja-JP" dirty="0"/>
              <a:t/>
            </a:r>
            <a:br>
              <a:rPr lang="en-US" altLang="ja-JP" dirty="0"/>
            </a:br>
            <a:r>
              <a:rPr lang="en-US" altLang="ja-JP" dirty="0"/>
              <a:t/>
            </a:r>
            <a:br>
              <a:rPr lang="en-US" altLang="ja-JP" dirty="0"/>
            </a:br>
            <a:endParaRPr lang="ja-JP" altLang="en-US" dirty="0"/>
          </a:p>
        </p:txBody>
      </p:sp>
      <p:sp>
        <p:nvSpPr>
          <p:cNvPr id="7" name="テキスト ボックス 6"/>
          <p:cNvSpPr txBox="1"/>
          <p:nvPr/>
        </p:nvSpPr>
        <p:spPr>
          <a:xfrm>
            <a:off x="2348920" y="295050"/>
            <a:ext cx="2339102" cy="523220"/>
          </a:xfrm>
          <a:prstGeom prst="rect">
            <a:avLst/>
          </a:prstGeom>
          <a:noFill/>
        </p:spPr>
        <p:txBody>
          <a:bodyPr wrap="none" rtlCol="0">
            <a:spAutoFit/>
          </a:bodyPr>
          <a:lstStyle/>
          <a:p>
            <a:r>
              <a:rPr lang="ja-JP" altLang="en-US" sz="2800" dirty="0"/>
              <a:t>放置可能時間</a:t>
            </a:r>
            <a:endParaRPr kumimoji="1" lang="ja-JP" altLang="en-US" sz="2800" dirty="0"/>
          </a:p>
        </p:txBody>
      </p:sp>
      <p:pic>
        <p:nvPicPr>
          <p:cNvPr id="9" name="コンテンツ プレースホルダー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49" y="818270"/>
            <a:ext cx="3373576" cy="5355144"/>
          </a:xfr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716" y="954864"/>
            <a:ext cx="3346526" cy="5903136"/>
          </a:xfrm>
          <a:prstGeom prst="rect">
            <a:avLst/>
          </a:prstGeom>
        </p:spPr>
      </p:pic>
      <p:cxnSp>
        <p:nvCxnSpPr>
          <p:cNvPr id="12" name="曲線コネクタ 11"/>
          <p:cNvCxnSpPr>
            <a:stCxn id="7" idx="1"/>
            <a:endCxn id="9" idx="0"/>
          </p:cNvCxnSpPr>
          <p:nvPr/>
        </p:nvCxnSpPr>
        <p:spPr>
          <a:xfrm rot="10800000" flipV="1">
            <a:off x="1721438" y="556660"/>
            <a:ext cx="627483" cy="261610"/>
          </a:xfrm>
          <a:prstGeom prst="curved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線コネクタ 14"/>
          <p:cNvCxnSpPr>
            <a:stCxn id="7" idx="3"/>
            <a:endCxn id="10" idx="0"/>
          </p:cNvCxnSpPr>
          <p:nvPr/>
        </p:nvCxnSpPr>
        <p:spPr>
          <a:xfrm>
            <a:off x="4688022" y="556660"/>
            <a:ext cx="613957" cy="398204"/>
          </a:xfrm>
          <a:prstGeom prst="curved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楕円 1"/>
          <p:cNvSpPr/>
          <p:nvPr/>
        </p:nvSpPr>
        <p:spPr>
          <a:xfrm>
            <a:off x="1763886" y="954864"/>
            <a:ext cx="383133" cy="5401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5372156" y="946067"/>
            <a:ext cx="383133" cy="5401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p:cNvCxnSpPr/>
          <p:nvPr/>
        </p:nvCxnSpPr>
        <p:spPr>
          <a:xfrm>
            <a:off x="5563722" y="2061029"/>
            <a:ext cx="0" cy="1434813"/>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下矢印 12"/>
          <p:cNvSpPr/>
          <p:nvPr/>
        </p:nvSpPr>
        <p:spPr>
          <a:xfrm>
            <a:off x="9043197" y="2592266"/>
            <a:ext cx="463137" cy="590550"/>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9043196" y="4331196"/>
            <a:ext cx="463137" cy="590550"/>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50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別の問題設定</a:t>
            </a:r>
          </a:p>
        </p:txBody>
      </p:sp>
      <p:sp>
        <p:nvSpPr>
          <p:cNvPr id="3" name="コンテンツ プレースホルダー 2"/>
          <p:cNvSpPr>
            <a:spLocks noGrp="1"/>
          </p:cNvSpPr>
          <p:nvPr>
            <p:ph idx="1"/>
          </p:nvPr>
        </p:nvSpPr>
        <p:spPr/>
        <p:txBody>
          <a:bodyPr>
            <a:normAutofit/>
          </a:bodyPr>
          <a:lstStyle/>
          <a:p>
            <a:r>
              <a:rPr kumimoji="1" lang="ja-JP" altLang="en-US" dirty="0" smtClean="0">
                <a:solidFill>
                  <a:srgbClr val="0070C0"/>
                </a:solidFill>
              </a:rPr>
              <a:t>放置</a:t>
            </a:r>
            <a:r>
              <a:rPr kumimoji="1" lang="ja-JP" altLang="en-US" dirty="0">
                <a:solidFill>
                  <a:srgbClr val="0070C0"/>
                </a:solidFill>
              </a:rPr>
              <a:t>可能</a:t>
            </a:r>
            <a:r>
              <a:rPr kumimoji="1" lang="ja-JP" altLang="en-US" dirty="0" smtClean="0">
                <a:solidFill>
                  <a:srgbClr val="0070C0"/>
                </a:solidFill>
              </a:rPr>
              <a:t>時間</a:t>
            </a:r>
            <a:r>
              <a:rPr kumimoji="1" lang="en-US" altLang="ja-JP" dirty="0"/>
              <a:t>	… </a:t>
            </a:r>
            <a:r>
              <a:rPr kumimoji="1" lang="ja-JP" altLang="en-US" dirty="0" smtClean="0"/>
              <a:t>次の訪問は</a:t>
            </a:r>
            <a:r>
              <a:rPr lang="ja-JP" altLang="en-US" dirty="0" smtClean="0"/>
              <a:t>放置</a:t>
            </a:r>
            <a:r>
              <a:rPr lang="ja-JP" altLang="en-US" dirty="0"/>
              <a:t>可能</a:t>
            </a:r>
            <a:r>
              <a:rPr lang="ja-JP" altLang="en-US" dirty="0" smtClean="0"/>
              <a:t>時間</a:t>
            </a:r>
            <a:r>
              <a:rPr kumimoji="1" lang="ja-JP" altLang="en-US" u="sng" dirty="0" smtClean="0"/>
              <a:t>以内</a:t>
            </a:r>
            <a:r>
              <a:rPr kumimoji="1" lang="ja-JP" altLang="en-US" dirty="0" smtClean="0"/>
              <a:t>に</a:t>
            </a:r>
            <a:endParaRPr kumimoji="1" lang="en-US" altLang="ja-JP" dirty="0" smtClean="0"/>
          </a:p>
          <a:p>
            <a:pPr marL="0" indent="0" algn="ctr">
              <a:buNone/>
            </a:pPr>
            <a:r>
              <a:rPr lang="ja-JP" altLang="en-US" dirty="0"/>
              <a:t>↓</a:t>
            </a:r>
            <a:endParaRPr kumimoji="1" lang="en-US" altLang="ja-JP" dirty="0" smtClean="0"/>
          </a:p>
          <a:p>
            <a:r>
              <a:rPr lang="ja-JP" altLang="en-US" dirty="0" smtClean="0">
                <a:solidFill>
                  <a:srgbClr val="FF0000"/>
                </a:solidFill>
              </a:rPr>
              <a:t>周期</a:t>
            </a:r>
            <a:r>
              <a:rPr lang="en-US" altLang="ja-JP" dirty="0"/>
              <a:t>		</a:t>
            </a:r>
            <a:r>
              <a:rPr lang="en-US" altLang="ja-JP" dirty="0" smtClean="0"/>
              <a:t>… </a:t>
            </a:r>
            <a:r>
              <a:rPr lang="ja-JP" altLang="en-US" dirty="0" smtClean="0"/>
              <a:t>次の訪問は周期</a:t>
            </a:r>
            <a:r>
              <a:rPr kumimoji="1" lang="ja-JP" altLang="en-US" u="sng" dirty="0" smtClean="0"/>
              <a:t>ちょうど</a:t>
            </a:r>
            <a:r>
              <a:rPr lang="ja-JP" altLang="en-US" dirty="0" smtClean="0"/>
              <a:t>後</a:t>
            </a:r>
            <a:r>
              <a:rPr kumimoji="1" lang="ja-JP" altLang="en-US" dirty="0" smtClean="0"/>
              <a:t>に</a:t>
            </a:r>
            <a:endParaRPr kumimoji="1" lang="en-US" altLang="ja-JP" dirty="0"/>
          </a:p>
          <a:p>
            <a:pPr lvl="1"/>
            <a:r>
              <a:rPr lang="ja-JP" altLang="en-US" sz="2800" dirty="0"/>
              <a:t>先ほどの例のように</a:t>
            </a:r>
            <a:r>
              <a:rPr lang="ja-JP" altLang="en-US" sz="2800" dirty="0">
                <a:solidFill>
                  <a:srgbClr val="0070C0"/>
                </a:solidFill>
              </a:rPr>
              <a:t>「あえて早めに戻る」</a:t>
            </a:r>
            <a:r>
              <a:rPr lang="ja-JP" altLang="en-US" sz="2800" dirty="0" smtClean="0">
                <a:solidFill>
                  <a:srgbClr val="0070C0"/>
                </a:solidFill>
              </a:rPr>
              <a:t>がしにくい</a:t>
            </a:r>
            <a:r>
              <a:rPr lang="ja-JP" altLang="en-US" sz="2800" dirty="0" smtClean="0"/>
              <a:t>ように</a:t>
            </a:r>
            <a:r>
              <a:rPr lang="en-US" altLang="ja-JP" sz="2800" dirty="0" smtClean="0"/>
              <a:t/>
            </a:r>
            <a:br>
              <a:rPr lang="en-US" altLang="ja-JP" sz="2800" dirty="0" smtClean="0"/>
            </a:br>
            <a:r>
              <a:rPr lang="ja-JP" altLang="en-US" sz="2800" dirty="0" smtClean="0"/>
              <a:t>（左側から動きを決定しやすくなるか？）</a:t>
            </a:r>
            <a:r>
              <a:rPr lang="en-US" altLang="ja-JP" sz="2800" dirty="0" smtClean="0"/>
              <a:t/>
            </a:r>
            <a:br>
              <a:rPr lang="en-US" altLang="ja-JP" sz="2800" dirty="0" smtClean="0"/>
            </a:br>
            <a:endParaRPr lang="en-US" altLang="ja-JP" sz="2800" dirty="0"/>
          </a:p>
          <a:p>
            <a:pPr lvl="1"/>
            <a:r>
              <a:rPr lang="ja-JP" altLang="en-US" sz="2800" dirty="0" smtClean="0"/>
              <a:t>さらに</a:t>
            </a:r>
            <a:r>
              <a:rPr lang="ja-JP" altLang="en-US" sz="2800" dirty="0"/>
              <a:t>最初の訪問</a:t>
            </a:r>
            <a:r>
              <a:rPr lang="ja-JP" altLang="en-US" sz="2800" dirty="0" smtClean="0"/>
              <a:t>時刻も指定</a:t>
            </a:r>
            <a:endParaRPr lang="en-US" altLang="ja-JP" sz="2800" dirty="0" smtClean="0"/>
          </a:p>
          <a:p>
            <a:pPr lvl="2"/>
            <a:r>
              <a:rPr lang="ja-JP" altLang="en-US" sz="2400" dirty="0" smtClean="0">
                <a:solidFill>
                  <a:srgbClr val="FF0000"/>
                </a:solidFill>
              </a:rPr>
              <a:t>全頂点の警備を考える</a:t>
            </a:r>
            <a:r>
              <a:rPr lang="en-US" altLang="ja-JP" sz="2400" dirty="0" err="1" smtClean="0">
                <a:solidFill>
                  <a:srgbClr val="FF0000"/>
                </a:solidFill>
                <a:latin typeface="Cambria" panose="02040503050406030204" pitchFamily="18" charset="0"/>
              </a:rPr>
              <a:t>DecisionPP</a:t>
            </a:r>
            <a:r>
              <a:rPr lang="ja-JP" altLang="en-US" sz="2400" dirty="0" smtClean="0">
                <a:solidFill>
                  <a:srgbClr val="FF0000"/>
                </a:solidFill>
              </a:rPr>
              <a:t>では、</a:t>
            </a:r>
            <a:r>
              <a:rPr lang="en-US" altLang="ja-JP" sz="2400" dirty="0" smtClean="0">
                <a:solidFill>
                  <a:srgbClr val="FF0000"/>
                </a:solidFill>
              </a:rPr>
              <a:t/>
            </a:r>
            <a:br>
              <a:rPr lang="en-US" altLang="ja-JP" sz="2400" dirty="0" smtClean="0">
                <a:solidFill>
                  <a:srgbClr val="FF0000"/>
                </a:solidFill>
              </a:rPr>
            </a:br>
            <a:r>
              <a:rPr lang="ja-JP" altLang="en-US" sz="2400" dirty="0" smtClean="0">
                <a:solidFill>
                  <a:srgbClr val="FF0000"/>
                </a:solidFill>
              </a:rPr>
              <a:t>可能な限り右側を動く戦略</a:t>
            </a:r>
            <a:r>
              <a:rPr lang="ja-JP" altLang="en-US" sz="2400" dirty="0">
                <a:solidFill>
                  <a:srgbClr val="FF0000"/>
                </a:solidFill>
              </a:rPr>
              <a:t>が最適</a:t>
            </a:r>
            <a:r>
              <a:rPr lang="ja-JP" altLang="en-US" sz="2400" dirty="0" smtClean="0">
                <a:solidFill>
                  <a:srgbClr val="FF0000"/>
                </a:solidFill>
              </a:rPr>
              <a:t>に</a:t>
            </a:r>
            <a:endParaRPr lang="en-US" altLang="ja-JP"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32</a:t>
            </a:fld>
            <a:endParaRPr kumimoji="1" lang="ja-JP" altLang="en-US" dirty="0"/>
          </a:p>
        </p:txBody>
      </p:sp>
    </p:spTree>
    <p:extLst>
      <p:ext uri="{BB962C8B-B14F-4D97-AF65-F5344CB8AC3E}">
        <p14:creationId xmlns:p14="http://schemas.microsoft.com/office/powerpoint/2010/main" val="40055277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5059750" cy="4351338"/>
              </a:xfrm>
            </p:spPr>
            <p:txBody>
              <a:bodyPr>
                <a:normAutofit/>
              </a:bodyPr>
              <a:lstStyle/>
              <a:p>
                <a:pPr>
                  <a:lnSpc>
                    <a:spcPct val="100000"/>
                  </a:lnSpc>
                </a:pPr>
                <a:r>
                  <a:rPr kumimoji="1" lang="ja-JP" altLang="en-US" b="0" dirty="0" smtClean="0">
                    <a:latin typeface="Cambria Math" panose="02040503050406030204" pitchFamily="18" charset="0"/>
                  </a:rPr>
                  <a:t>最初の訪問時刻と</a:t>
                </a:r>
                <a:r>
                  <a:rPr kumimoji="1" lang="en-US" altLang="ja-JP" b="0" dirty="0" smtClean="0">
                    <a:latin typeface="Cambria Math" panose="02040503050406030204" pitchFamily="18" charset="0"/>
                  </a:rPr>
                  <a:t/>
                </a:r>
                <a:br>
                  <a:rPr kumimoji="1" lang="en-US" altLang="ja-JP" b="0" dirty="0" smtClean="0">
                    <a:latin typeface="Cambria Math" panose="02040503050406030204" pitchFamily="18" charset="0"/>
                  </a:rPr>
                </a:br>
                <a:r>
                  <a:rPr kumimoji="1" lang="ja-JP" altLang="en-US" b="0" dirty="0" smtClean="0">
                    <a:latin typeface="Cambria Math" panose="02040503050406030204" pitchFamily="18" charset="0"/>
                  </a:rPr>
                  <a:t>そこからの訪問間隔（周期）</a:t>
                </a:r>
                <a:r>
                  <a:rPr kumimoji="1" lang="en-US" altLang="ja-JP" b="0" dirty="0" smtClean="0">
                    <a:latin typeface="Cambria Math" panose="02040503050406030204" pitchFamily="18" charset="0"/>
                  </a:rPr>
                  <a:t/>
                </a:r>
                <a:br>
                  <a:rPr kumimoji="1" lang="en-US" altLang="ja-JP" b="0" dirty="0" smtClean="0">
                    <a:latin typeface="Cambria Math" panose="02040503050406030204" pitchFamily="18" charset="0"/>
                  </a:rPr>
                </a:br>
                <a:r>
                  <a:rPr kumimoji="1" lang="ja-JP" altLang="en-US" b="0" dirty="0" smtClean="0">
                    <a:latin typeface="Cambria Math" panose="02040503050406030204" pitchFamily="18" charset="0"/>
                  </a:rPr>
                  <a:t>が指定される問題</a:t>
                </a:r>
                <a:endParaRPr kumimoji="1" lang="en-US" altLang="ja-JP" b="0" dirty="0" smtClean="0">
                  <a:latin typeface="Cambria Math" panose="02040503050406030204" pitchFamily="18" charset="0"/>
                </a:endParaRPr>
              </a:p>
              <a:p>
                <a:pPr>
                  <a:lnSpc>
                    <a:spcPct val="100000"/>
                  </a:lnSpc>
                </a:pP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oMath>
                </a14:m>
                <a:r>
                  <a:rPr kumimoji="1" lang="ja-JP" altLang="en-US" dirty="0"/>
                  <a:t> 平面に訪問すべき時刻と位置の組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oMath>
                </a14:m>
                <a:r>
                  <a:rPr kumimoji="1" lang="ja-JP" altLang="en-US" dirty="0"/>
                  <a:t> を表す点が全て</a:t>
                </a:r>
                <a:r>
                  <a:rPr kumimoji="1" lang="ja-JP" altLang="en-US" dirty="0" smtClean="0"/>
                  <a:t>与えられる</a:t>
                </a:r>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5059750" cy="4351338"/>
              </a:xfrm>
              <a:blipFill>
                <a:blip r:embed="rId2"/>
                <a:stretch>
                  <a:fillRect l="-2169" t="-1261" r="-144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33</a:t>
            </a:fld>
            <a:endParaRPr kumimoji="1" lang="ja-JP" altLang="en-US"/>
          </a:p>
        </p:txBody>
      </p:sp>
      <p:grpSp>
        <p:nvGrpSpPr>
          <p:cNvPr id="5" name="グループ化 4"/>
          <p:cNvGrpSpPr/>
          <p:nvPr/>
        </p:nvGrpSpPr>
        <p:grpSpPr>
          <a:xfrm>
            <a:off x="7006585" y="700299"/>
            <a:ext cx="3310320" cy="248926"/>
            <a:chOff x="4986448" y="1732011"/>
            <a:chExt cx="2707321" cy="203582"/>
          </a:xfrm>
        </p:grpSpPr>
        <p:cxnSp>
          <p:nvCxnSpPr>
            <p:cNvPr id="6" name="直線コネクタ 5"/>
            <p:cNvCxnSpPr>
              <a:endCxn id="9" idx="2"/>
            </p:cNvCxnSpPr>
            <p:nvPr/>
          </p:nvCxnSpPr>
          <p:spPr>
            <a:xfrm>
              <a:off x="5120256" y="1833455"/>
              <a:ext cx="2373686" cy="22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楕円 6"/>
            <p:cNvSpPr/>
            <p:nvPr/>
          </p:nvSpPr>
          <p:spPr>
            <a:xfrm>
              <a:off x="5626562" y="173354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6658111" y="1735766"/>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7493942" y="1735766"/>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4986448" y="173201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p:cNvCxnSpPr/>
          <p:nvPr/>
        </p:nvCxnSpPr>
        <p:spPr>
          <a:xfrm>
            <a:off x="7905543" y="1345093"/>
            <a:ext cx="0" cy="529909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p:cNvSpPr txBox="1"/>
              <p:nvPr/>
            </p:nvSpPr>
            <p:spPr>
              <a:xfrm>
                <a:off x="7653042" y="301290"/>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653042" y="301290"/>
                <a:ext cx="575927"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8936241" y="296715"/>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8936241" y="296715"/>
                <a:ext cx="575927"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9959919" y="292887"/>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9959919" y="292887"/>
                <a:ext cx="575927" cy="461665"/>
              </a:xfrm>
              <a:prstGeom prst="rect">
                <a:avLst/>
              </a:prstGeom>
              <a:blipFill>
                <a:blip r:embed="rId5"/>
                <a:stretch>
                  <a:fillRect/>
                </a:stretch>
              </a:blipFill>
            </p:spPr>
            <p:txBody>
              <a:bodyPr/>
              <a:lstStyle/>
              <a:p>
                <a:r>
                  <a:rPr lang="ja-JP" altLang="en-US">
                    <a:noFill/>
                  </a:rPr>
                  <a:t> </a:t>
                </a:r>
              </a:p>
            </p:txBody>
          </p:sp>
        </mc:Fallback>
      </mc:AlternateContent>
      <p:cxnSp>
        <p:nvCxnSpPr>
          <p:cNvPr id="16" name="直線コネクタ 15"/>
          <p:cNvCxnSpPr/>
          <p:nvPr/>
        </p:nvCxnSpPr>
        <p:spPr>
          <a:xfrm>
            <a:off x="9169692" y="1370271"/>
            <a:ext cx="0" cy="5273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0198104" y="1362456"/>
            <a:ext cx="0" cy="52817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p:cNvSpPr txBox="1"/>
              <p:nvPr/>
            </p:nvSpPr>
            <p:spPr>
              <a:xfrm>
                <a:off x="6885791" y="301290"/>
                <a:ext cx="568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6885791" y="301290"/>
                <a:ext cx="568810" cy="461665"/>
              </a:xfrm>
              <a:prstGeom prst="rect">
                <a:avLst/>
              </a:prstGeom>
              <a:blipFill>
                <a:blip r:embed="rId6"/>
                <a:stretch>
                  <a:fillRect/>
                </a:stretch>
              </a:blipFill>
            </p:spPr>
            <p:txBody>
              <a:bodyPr/>
              <a:lstStyle/>
              <a:p>
                <a:r>
                  <a:rPr lang="ja-JP" altLang="en-US">
                    <a:noFill/>
                  </a:rPr>
                  <a:t> </a:t>
                </a:r>
              </a:p>
            </p:txBody>
          </p:sp>
        </mc:Fallback>
      </mc:AlternateContent>
      <p:cxnSp>
        <p:nvCxnSpPr>
          <p:cNvPr id="28" name="直線コネクタ 27"/>
          <p:cNvCxnSpPr/>
          <p:nvPr/>
        </p:nvCxnSpPr>
        <p:spPr>
          <a:xfrm>
            <a:off x="7162101" y="1351726"/>
            <a:ext cx="0" cy="529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6520179" y="824338"/>
            <a:ext cx="0" cy="51715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H="1">
            <a:off x="6402613" y="1351726"/>
            <a:ext cx="23513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6051016" y="1131623"/>
            <a:ext cx="354584" cy="461665"/>
          </a:xfrm>
          <a:prstGeom prst="rect">
            <a:avLst/>
          </a:prstGeom>
          <a:noFill/>
          <a:ln w="28575">
            <a:noFill/>
          </a:ln>
        </p:spPr>
        <p:txBody>
          <a:bodyPr wrap="none" rtlCol="0">
            <a:spAutoFit/>
          </a:bodyPr>
          <a:lstStyle/>
          <a:p>
            <a:r>
              <a:rPr kumimoji="1" lang="en-US" altLang="ja-JP" sz="2400" dirty="0">
                <a:latin typeface="Cambria Math" panose="02040503050406030204" pitchFamily="18" charset="0"/>
              </a:rPr>
              <a:t>0</a:t>
            </a:r>
            <a:endParaRPr kumimoji="1" lang="ja-JP" altLang="en-US" sz="2400" dirty="0">
              <a:latin typeface="Cambria Math" panose="02040503050406030204" pitchFamily="18" charset="0"/>
            </a:endParaRPr>
          </a:p>
        </p:txBody>
      </p:sp>
      <p:sp>
        <p:nvSpPr>
          <p:cNvPr id="42" name="楕円 41"/>
          <p:cNvSpPr/>
          <p:nvPr/>
        </p:nvSpPr>
        <p:spPr>
          <a:xfrm>
            <a:off x="7086233" y="1848673"/>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7096112" y="4003322"/>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7096112" y="6127569"/>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p:cNvSpPr txBox="1"/>
              <p:nvPr/>
            </p:nvSpPr>
            <p:spPr>
              <a:xfrm>
                <a:off x="5858080" y="1640525"/>
                <a:ext cx="499560" cy="461665"/>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1</m:t>
                          </m:r>
                        </m:sub>
                      </m:sSub>
                    </m:oMath>
                  </m:oMathPara>
                </a14:m>
                <a:endParaRPr kumimoji="1" lang="ja-JP" altLang="en-US" sz="2400" dirty="0">
                  <a:latin typeface="Cambria Math" panose="02040503050406030204" pitchFamily="18" charset="0"/>
                </a:endParaRPr>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5858080" y="1640525"/>
                <a:ext cx="499560" cy="461665"/>
              </a:xfrm>
              <a:prstGeom prst="rect">
                <a:avLst/>
              </a:prstGeom>
              <a:blipFill>
                <a:blip r:embed="rId7"/>
                <a:stretch>
                  <a:fillRect b="-3947"/>
                </a:stretch>
              </a:blipFill>
              <a:ln w="28575">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p:cNvSpPr txBox="1"/>
              <p:nvPr/>
            </p:nvSpPr>
            <p:spPr>
              <a:xfrm>
                <a:off x="6560797" y="2637262"/>
                <a:ext cx="546560" cy="461665"/>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1</m:t>
                          </m:r>
                        </m:sub>
                      </m:sSub>
                    </m:oMath>
                  </m:oMathPara>
                </a14:m>
                <a:endParaRPr kumimoji="1" lang="ja-JP" altLang="en-US" sz="2400" dirty="0">
                  <a:latin typeface="Cambria Math" panose="02040503050406030204" pitchFamily="18" charset="0"/>
                </a:endParaRPr>
              </a:p>
            </p:txBody>
          </p:sp>
        </mc:Choice>
        <mc:Fallback xmlns="">
          <p:sp>
            <p:nvSpPr>
              <p:cNvPr id="58" name="テキスト ボックス 57"/>
              <p:cNvSpPr txBox="1">
                <a:spLocks noRot="1" noChangeAspect="1" noMove="1" noResize="1" noEditPoints="1" noAdjustHandles="1" noChangeArrowheads="1" noChangeShapeType="1" noTextEdit="1"/>
              </p:cNvSpPr>
              <p:nvPr/>
            </p:nvSpPr>
            <p:spPr>
              <a:xfrm>
                <a:off x="6560797" y="2637262"/>
                <a:ext cx="546560" cy="461665"/>
              </a:xfrm>
              <a:prstGeom prst="rect">
                <a:avLst/>
              </a:prstGeom>
              <a:blipFill>
                <a:blip r:embed="rId8"/>
                <a:stretch>
                  <a:fillRect b="-13333"/>
                </a:stretch>
              </a:blipFill>
              <a:ln w="28575">
                <a:noFill/>
              </a:ln>
            </p:spPr>
            <p:txBody>
              <a:bodyPr/>
              <a:lstStyle/>
              <a:p>
                <a:r>
                  <a:rPr lang="ja-JP" altLang="en-US">
                    <a:noFill/>
                  </a:rPr>
                  <a:t> </a:t>
                </a:r>
              </a:p>
            </p:txBody>
          </p:sp>
        </mc:Fallback>
      </mc:AlternateContent>
      <p:sp>
        <p:nvSpPr>
          <p:cNvPr id="64" name="楕円 63"/>
          <p:cNvSpPr/>
          <p:nvPr/>
        </p:nvSpPr>
        <p:spPr>
          <a:xfrm>
            <a:off x="7823201" y="2934244"/>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7823200" y="2041905"/>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7823200" y="3922211"/>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7823199" y="4910178"/>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7823198" y="5898145"/>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9094030" y="1591998"/>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9094030" y="2730652"/>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9094030" y="3869306"/>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094030" y="5007960"/>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9094030" y="6146614"/>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10112396" y="1890208"/>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10115534" y="3327747"/>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p:cNvSpPr/>
          <p:nvPr/>
        </p:nvSpPr>
        <p:spPr>
          <a:xfrm>
            <a:off x="10118672" y="4765286"/>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10121810" y="6202825"/>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9" name="テキスト ボックス 78"/>
              <p:cNvSpPr txBox="1"/>
              <p:nvPr/>
            </p:nvSpPr>
            <p:spPr>
              <a:xfrm>
                <a:off x="8260779" y="2271616"/>
                <a:ext cx="553678" cy="461665"/>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2</m:t>
                          </m:r>
                        </m:sub>
                      </m:sSub>
                    </m:oMath>
                  </m:oMathPara>
                </a14:m>
                <a:endParaRPr kumimoji="1" lang="ja-JP" altLang="en-US" sz="2400" dirty="0">
                  <a:latin typeface="Cambria Math" panose="02040503050406030204" pitchFamily="18" charset="0"/>
                </a:endParaRPr>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8260779" y="2271616"/>
                <a:ext cx="553678" cy="461665"/>
              </a:xfrm>
              <a:prstGeom prst="rect">
                <a:avLst/>
              </a:prstGeom>
              <a:blipFill>
                <a:blip r:embed="rId9"/>
                <a:stretch>
                  <a:fillRect b="-13333"/>
                </a:stretch>
              </a:blipFill>
              <a:ln w="28575">
                <a:noFill/>
              </a:ln>
            </p:spPr>
            <p:txBody>
              <a:bodyPr/>
              <a:lstStyle/>
              <a:p>
                <a:r>
                  <a:rPr lang="ja-JP" altLang="en-US">
                    <a:noFill/>
                  </a:rPr>
                  <a:t> </a:t>
                </a:r>
              </a:p>
            </p:txBody>
          </p:sp>
        </mc:Fallback>
      </mc:AlternateContent>
      <p:cxnSp>
        <p:nvCxnSpPr>
          <p:cNvPr id="80" name="直線矢印コネクタ 79"/>
          <p:cNvCxnSpPr/>
          <p:nvPr/>
        </p:nvCxnSpPr>
        <p:spPr>
          <a:xfrm>
            <a:off x="8100377" y="2120676"/>
            <a:ext cx="0" cy="904396"/>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p:cNvSpPr txBox="1"/>
              <p:nvPr/>
            </p:nvSpPr>
            <p:spPr>
              <a:xfrm>
                <a:off x="5815123" y="1892725"/>
                <a:ext cx="506677" cy="461665"/>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2</m:t>
                          </m:r>
                        </m:sub>
                      </m:sSub>
                    </m:oMath>
                  </m:oMathPara>
                </a14:m>
                <a:endParaRPr kumimoji="1" lang="ja-JP" altLang="en-US" sz="2400" dirty="0">
                  <a:latin typeface="Cambria Math" panose="02040503050406030204" pitchFamily="18" charset="0"/>
                </a:endParaRPr>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5815123" y="1892725"/>
                <a:ext cx="506677" cy="461665"/>
              </a:xfrm>
              <a:prstGeom prst="rect">
                <a:avLst/>
              </a:prstGeom>
              <a:blipFill>
                <a:blip r:embed="rId10"/>
                <a:stretch>
                  <a:fillRect b="-3947"/>
                </a:stretch>
              </a:blipFill>
              <a:ln w="28575">
                <a:noFill/>
              </a:ln>
            </p:spPr>
            <p:txBody>
              <a:bodyPr/>
              <a:lstStyle/>
              <a:p>
                <a:r>
                  <a:rPr lang="ja-JP" altLang="en-US">
                    <a:noFill/>
                  </a:rPr>
                  <a:t> </a:t>
                </a:r>
              </a:p>
            </p:txBody>
          </p:sp>
        </mc:Fallback>
      </mc:AlternateContent>
      <p:cxnSp>
        <p:nvCxnSpPr>
          <p:cNvPr id="19" name="直線コネクタ 18"/>
          <p:cNvCxnSpPr>
            <a:stCxn id="42" idx="2"/>
          </p:cNvCxnSpPr>
          <p:nvPr/>
        </p:nvCxnSpPr>
        <p:spPr>
          <a:xfrm flipH="1">
            <a:off x="6195659" y="1931015"/>
            <a:ext cx="890574" cy="9682"/>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stCxn id="65" idx="2"/>
            <a:endCxn id="81" idx="3"/>
          </p:cNvCxnSpPr>
          <p:nvPr/>
        </p:nvCxnSpPr>
        <p:spPr>
          <a:xfrm flipH="1" flipV="1">
            <a:off x="6321800" y="2123558"/>
            <a:ext cx="1501400" cy="689"/>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012267" y="1964482"/>
            <a:ext cx="0" cy="212118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512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直角三角形 49"/>
          <p:cNvSpPr/>
          <p:nvPr/>
        </p:nvSpPr>
        <p:spPr>
          <a:xfrm rot="2700000">
            <a:off x="8273675" y="-736938"/>
            <a:ext cx="5335902" cy="53359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5059750" cy="4351338"/>
              </a:xfrm>
            </p:spPr>
            <p:txBody>
              <a:bodyPr>
                <a:normAutofit/>
              </a:bodyPr>
              <a:lstStyle/>
              <a:p>
                <a:pPr>
                  <a:lnSpc>
                    <a:spcPct val="100000"/>
                  </a:lnSpc>
                </a:pPr>
                <a:r>
                  <a:rPr lang="ja-JP" altLang="en-US" dirty="0"/>
                  <a:t>巡査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1</m:t>
                        </m:r>
                      </m:sub>
                    </m:sSub>
                  </m:oMath>
                </a14:m>
                <a:r>
                  <a:rPr lang="ja-JP" altLang="en-US" dirty="0"/>
                  <a:t> がある点を訪問する</a:t>
                </a:r>
                <a:r>
                  <a:rPr lang="en-US" altLang="ja-JP" dirty="0"/>
                  <a:t/>
                </a:r>
                <a:br>
                  <a:rPr lang="en-US" altLang="ja-JP" dirty="0"/>
                </a:br>
                <a:r>
                  <a:rPr lang="ja-JP" altLang="en-US" dirty="0"/>
                  <a:t>→その右に広がる直角三角形の領域（境界含まず）に含まれる点</a:t>
                </a:r>
                <a:r>
                  <a:rPr lang="ja-JP" altLang="en-US" dirty="0" smtClean="0"/>
                  <a:t>は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1</m:t>
                        </m:r>
                      </m:sub>
                    </m:sSub>
                  </m:oMath>
                </a14:m>
                <a:r>
                  <a:rPr lang="ja-JP" altLang="en-US" dirty="0" smtClean="0"/>
                  <a:t> は訪問</a:t>
                </a:r>
                <a:r>
                  <a:rPr lang="ja-JP" altLang="en-US" dirty="0"/>
                  <a:t>することが</a:t>
                </a:r>
                <a:r>
                  <a:rPr lang="ja-JP" altLang="en-US" dirty="0" smtClean="0"/>
                  <a:t>できない</a:t>
                </a:r>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5059750" cy="4351338"/>
              </a:xfrm>
              <a:blipFill>
                <a:blip r:embed="rId2"/>
                <a:stretch>
                  <a:fillRect l="-2169" t="-1261" r="-144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34</a:t>
            </a:fld>
            <a:endParaRPr kumimoji="1" lang="ja-JP" altLang="en-US"/>
          </a:p>
        </p:txBody>
      </p:sp>
      <p:grpSp>
        <p:nvGrpSpPr>
          <p:cNvPr id="5" name="グループ化 4"/>
          <p:cNvGrpSpPr/>
          <p:nvPr/>
        </p:nvGrpSpPr>
        <p:grpSpPr>
          <a:xfrm>
            <a:off x="7006585" y="700299"/>
            <a:ext cx="3310320" cy="248926"/>
            <a:chOff x="4986448" y="1732011"/>
            <a:chExt cx="2707321" cy="203582"/>
          </a:xfrm>
        </p:grpSpPr>
        <p:cxnSp>
          <p:nvCxnSpPr>
            <p:cNvPr id="6" name="直線コネクタ 5"/>
            <p:cNvCxnSpPr>
              <a:endCxn id="9" idx="2"/>
            </p:cNvCxnSpPr>
            <p:nvPr/>
          </p:nvCxnSpPr>
          <p:spPr>
            <a:xfrm>
              <a:off x="5120256" y="1833455"/>
              <a:ext cx="2373686" cy="22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楕円 6"/>
            <p:cNvSpPr/>
            <p:nvPr/>
          </p:nvSpPr>
          <p:spPr>
            <a:xfrm>
              <a:off x="5626562" y="173354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6658111" y="1735766"/>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7493942" y="1735766"/>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4986448" y="173201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p:cNvCxnSpPr/>
          <p:nvPr/>
        </p:nvCxnSpPr>
        <p:spPr>
          <a:xfrm>
            <a:off x="7905543" y="1345093"/>
            <a:ext cx="0" cy="529909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p:cNvSpPr txBox="1"/>
              <p:nvPr/>
            </p:nvSpPr>
            <p:spPr>
              <a:xfrm>
                <a:off x="7653042" y="301290"/>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653042" y="301290"/>
                <a:ext cx="575927"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8936241" y="296715"/>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8936241" y="296715"/>
                <a:ext cx="575927"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9959919" y="292887"/>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9959919" y="292887"/>
                <a:ext cx="575927" cy="461665"/>
              </a:xfrm>
              <a:prstGeom prst="rect">
                <a:avLst/>
              </a:prstGeom>
              <a:blipFill>
                <a:blip r:embed="rId5"/>
                <a:stretch>
                  <a:fillRect/>
                </a:stretch>
              </a:blipFill>
            </p:spPr>
            <p:txBody>
              <a:bodyPr/>
              <a:lstStyle/>
              <a:p>
                <a:r>
                  <a:rPr lang="ja-JP" altLang="en-US">
                    <a:noFill/>
                  </a:rPr>
                  <a:t> </a:t>
                </a:r>
              </a:p>
            </p:txBody>
          </p:sp>
        </mc:Fallback>
      </mc:AlternateContent>
      <p:cxnSp>
        <p:nvCxnSpPr>
          <p:cNvPr id="16" name="直線コネクタ 15"/>
          <p:cNvCxnSpPr/>
          <p:nvPr/>
        </p:nvCxnSpPr>
        <p:spPr>
          <a:xfrm>
            <a:off x="9169692" y="1370271"/>
            <a:ext cx="0" cy="5273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0198104" y="1362456"/>
            <a:ext cx="0" cy="52817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p:cNvSpPr txBox="1"/>
              <p:nvPr/>
            </p:nvSpPr>
            <p:spPr>
              <a:xfrm>
                <a:off x="6885791" y="301290"/>
                <a:ext cx="568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6885791" y="301290"/>
                <a:ext cx="568810" cy="461665"/>
              </a:xfrm>
              <a:prstGeom prst="rect">
                <a:avLst/>
              </a:prstGeom>
              <a:blipFill>
                <a:blip r:embed="rId6"/>
                <a:stretch>
                  <a:fillRect/>
                </a:stretch>
              </a:blipFill>
            </p:spPr>
            <p:txBody>
              <a:bodyPr/>
              <a:lstStyle/>
              <a:p>
                <a:r>
                  <a:rPr lang="ja-JP" altLang="en-US">
                    <a:noFill/>
                  </a:rPr>
                  <a:t> </a:t>
                </a:r>
              </a:p>
            </p:txBody>
          </p:sp>
        </mc:Fallback>
      </mc:AlternateContent>
      <p:cxnSp>
        <p:nvCxnSpPr>
          <p:cNvPr id="28" name="直線コネクタ 27"/>
          <p:cNvCxnSpPr/>
          <p:nvPr/>
        </p:nvCxnSpPr>
        <p:spPr>
          <a:xfrm>
            <a:off x="7162101" y="1351726"/>
            <a:ext cx="0" cy="529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6520179" y="824338"/>
            <a:ext cx="0" cy="51715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H="1">
            <a:off x="6402613" y="1351726"/>
            <a:ext cx="23513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6051016" y="1131623"/>
            <a:ext cx="354584" cy="461665"/>
          </a:xfrm>
          <a:prstGeom prst="rect">
            <a:avLst/>
          </a:prstGeom>
          <a:noFill/>
          <a:ln w="28575">
            <a:noFill/>
          </a:ln>
        </p:spPr>
        <p:txBody>
          <a:bodyPr wrap="none" rtlCol="0">
            <a:spAutoFit/>
          </a:bodyPr>
          <a:lstStyle/>
          <a:p>
            <a:r>
              <a:rPr kumimoji="1" lang="en-US" altLang="ja-JP" sz="2400" dirty="0">
                <a:latin typeface="Cambria Math" panose="02040503050406030204" pitchFamily="18" charset="0"/>
              </a:rPr>
              <a:t>0</a:t>
            </a:r>
            <a:endParaRPr kumimoji="1" lang="ja-JP" altLang="en-US" sz="2400" dirty="0">
              <a:latin typeface="Cambria Math" panose="02040503050406030204" pitchFamily="18" charset="0"/>
            </a:endParaRPr>
          </a:p>
        </p:txBody>
      </p:sp>
      <p:sp>
        <p:nvSpPr>
          <p:cNvPr id="42" name="楕円 41"/>
          <p:cNvSpPr/>
          <p:nvPr/>
        </p:nvSpPr>
        <p:spPr>
          <a:xfrm>
            <a:off x="7086233" y="1848673"/>
            <a:ext cx="164683" cy="16468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7096112" y="4003322"/>
            <a:ext cx="164683" cy="16468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7096112" y="6127569"/>
            <a:ext cx="164683" cy="16468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7823201" y="2934244"/>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7823200" y="2041905"/>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7823200" y="3922211"/>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7823199" y="4910178"/>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7823198" y="5898145"/>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9094030" y="1591998"/>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9094030" y="2730652"/>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9094030" y="3869306"/>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094030" y="5007960"/>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9094030" y="6146614"/>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10112396" y="1890208"/>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10115534" y="3327747"/>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p:cNvSpPr/>
          <p:nvPr/>
        </p:nvSpPr>
        <p:spPr>
          <a:xfrm>
            <a:off x="10118672" y="4765286"/>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10121810" y="6202825"/>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7887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直角三角形 52"/>
          <p:cNvSpPr/>
          <p:nvPr/>
        </p:nvSpPr>
        <p:spPr>
          <a:xfrm rot="2700000">
            <a:off x="8267202" y="3541959"/>
            <a:ext cx="5335902" cy="53359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直角三角形 51"/>
          <p:cNvSpPr/>
          <p:nvPr/>
        </p:nvSpPr>
        <p:spPr>
          <a:xfrm rot="2700000">
            <a:off x="8273675" y="1417711"/>
            <a:ext cx="5335902" cy="53359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直角三角形 50"/>
          <p:cNvSpPr/>
          <p:nvPr/>
        </p:nvSpPr>
        <p:spPr>
          <a:xfrm rot="2700000">
            <a:off x="8273675" y="-736938"/>
            <a:ext cx="5335902" cy="53359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直角三角形 69"/>
          <p:cNvSpPr/>
          <p:nvPr/>
        </p:nvSpPr>
        <p:spPr>
          <a:xfrm rot="2700000">
            <a:off x="8784096" y="2856023"/>
            <a:ext cx="4265782" cy="426578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直角三角形 68"/>
          <p:cNvSpPr/>
          <p:nvPr/>
        </p:nvSpPr>
        <p:spPr>
          <a:xfrm rot="2700000">
            <a:off x="8789017" y="883473"/>
            <a:ext cx="4265782" cy="426578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5059750" cy="4351338"/>
              </a:xfrm>
            </p:spPr>
            <p:txBody>
              <a:bodyPr>
                <a:normAutofit/>
              </a:bodyPr>
              <a:lstStyle/>
              <a:p>
                <a:pPr>
                  <a:lnSpc>
                    <a:spcPct val="100000"/>
                  </a:lnSpc>
                </a:pPr>
                <a:r>
                  <a:rPr lang="ja-JP" altLang="en-US" dirty="0"/>
                  <a:t>平面上の全ての点</a:t>
                </a:r>
                <a:r>
                  <a:rPr lang="ja-JP" altLang="en-US" dirty="0" smtClean="0"/>
                  <a:t>で</a:t>
                </a:r>
                <a:r>
                  <a:rPr lang="en-US" altLang="ja-JP" dirty="0" smtClean="0"/>
                  <a:t/>
                </a:r>
                <a:br>
                  <a:rPr lang="en-US" altLang="ja-JP" dirty="0" smtClean="0"/>
                </a:br>
                <a:r>
                  <a:rPr lang="ja-JP" altLang="en-US" dirty="0" smtClean="0"/>
                  <a:t>この</a:t>
                </a:r>
                <a:r>
                  <a:rPr lang="ja-JP" altLang="en-US" dirty="0"/>
                  <a:t>ような直角三角形領域</a:t>
                </a:r>
                <a:r>
                  <a:rPr lang="ja-JP" altLang="en-US" dirty="0" smtClean="0"/>
                  <a:t>の</a:t>
                </a:r>
                <a:r>
                  <a:rPr lang="en-US" altLang="ja-JP" dirty="0" smtClean="0"/>
                  <a:t/>
                </a:r>
                <a:br>
                  <a:rPr lang="en-US" altLang="ja-JP" dirty="0" smtClean="0"/>
                </a:br>
                <a:r>
                  <a:rPr lang="ja-JP" altLang="en-US" dirty="0" smtClean="0"/>
                  <a:t>和集合</a:t>
                </a:r>
                <a:r>
                  <a:rPr lang="ja-JP" altLang="en-US" dirty="0"/>
                  <a:t>をとる</a:t>
                </a:r>
                <a:endParaRPr lang="en-US" altLang="ja-JP" dirty="0"/>
              </a:p>
              <a:p>
                <a:pPr>
                  <a:lnSpc>
                    <a:spcPct val="100000"/>
                  </a:lnSpc>
                </a:pPr>
                <a:r>
                  <a:rPr lang="ja-JP" altLang="en-US" dirty="0"/>
                  <a:t>この領域に含まれる点</a:t>
                </a:r>
                <a:r>
                  <a:rPr lang="ja-JP" altLang="en-US" dirty="0" smtClean="0"/>
                  <a:t>は</a:t>
                </a:r>
                <a:r>
                  <a:rPr lang="en-US" altLang="ja-JP" dirty="0" smtClean="0"/>
                  <a:t/>
                </a:r>
                <a:br>
                  <a:rPr lang="en-US" altLang="ja-JP" dirty="0" smtClean="0"/>
                </a:br>
                <a:r>
                  <a:rPr lang="ja-JP" altLang="en-US" dirty="0" smtClean="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1</m:t>
                        </m:r>
                      </m:sub>
                    </m:sSub>
                  </m:oMath>
                </a14:m>
                <a:r>
                  <a:rPr lang="ja-JP" altLang="en-US" dirty="0" smtClean="0"/>
                  <a:t>が</a:t>
                </a:r>
                <a:r>
                  <a:rPr lang="ja-JP" altLang="en-US" dirty="0"/>
                  <a:t>訪問</a:t>
                </a:r>
                <a:r>
                  <a:rPr lang="ja-JP" altLang="en-US" dirty="0" smtClean="0"/>
                  <a:t>できない</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5059750" cy="4351338"/>
              </a:xfrm>
              <a:blipFill>
                <a:blip r:embed="rId2"/>
                <a:stretch>
                  <a:fillRect l="-2169" t="-1261" r="-144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35</a:t>
            </a:fld>
            <a:endParaRPr kumimoji="1" lang="ja-JP" altLang="en-US"/>
          </a:p>
        </p:txBody>
      </p:sp>
      <p:grpSp>
        <p:nvGrpSpPr>
          <p:cNvPr id="5" name="グループ化 4"/>
          <p:cNvGrpSpPr/>
          <p:nvPr/>
        </p:nvGrpSpPr>
        <p:grpSpPr>
          <a:xfrm>
            <a:off x="7006585" y="700299"/>
            <a:ext cx="3310320" cy="248926"/>
            <a:chOff x="4986448" y="1732011"/>
            <a:chExt cx="2707321" cy="203582"/>
          </a:xfrm>
        </p:grpSpPr>
        <p:cxnSp>
          <p:nvCxnSpPr>
            <p:cNvPr id="6" name="直線コネクタ 5"/>
            <p:cNvCxnSpPr>
              <a:endCxn id="9" idx="2"/>
            </p:cNvCxnSpPr>
            <p:nvPr/>
          </p:nvCxnSpPr>
          <p:spPr>
            <a:xfrm>
              <a:off x="5120256" y="1833455"/>
              <a:ext cx="2373686" cy="22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楕円 6"/>
            <p:cNvSpPr/>
            <p:nvPr/>
          </p:nvSpPr>
          <p:spPr>
            <a:xfrm>
              <a:off x="5626562" y="173354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6658111" y="1735766"/>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7493942" y="1735766"/>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4986448" y="173201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p:cNvCxnSpPr/>
          <p:nvPr/>
        </p:nvCxnSpPr>
        <p:spPr>
          <a:xfrm>
            <a:off x="7905543" y="1345093"/>
            <a:ext cx="0" cy="529909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p:cNvSpPr txBox="1"/>
              <p:nvPr/>
            </p:nvSpPr>
            <p:spPr>
              <a:xfrm>
                <a:off x="7653042" y="301290"/>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653042" y="301290"/>
                <a:ext cx="575927"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8936241" y="296715"/>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8936241" y="296715"/>
                <a:ext cx="575927"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9959919" y="292887"/>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9959919" y="292887"/>
                <a:ext cx="575927" cy="461665"/>
              </a:xfrm>
              <a:prstGeom prst="rect">
                <a:avLst/>
              </a:prstGeom>
              <a:blipFill>
                <a:blip r:embed="rId5"/>
                <a:stretch>
                  <a:fillRect/>
                </a:stretch>
              </a:blipFill>
            </p:spPr>
            <p:txBody>
              <a:bodyPr/>
              <a:lstStyle/>
              <a:p>
                <a:r>
                  <a:rPr lang="ja-JP" altLang="en-US">
                    <a:noFill/>
                  </a:rPr>
                  <a:t> </a:t>
                </a:r>
              </a:p>
            </p:txBody>
          </p:sp>
        </mc:Fallback>
      </mc:AlternateContent>
      <p:cxnSp>
        <p:nvCxnSpPr>
          <p:cNvPr id="16" name="直線コネクタ 15"/>
          <p:cNvCxnSpPr/>
          <p:nvPr/>
        </p:nvCxnSpPr>
        <p:spPr>
          <a:xfrm>
            <a:off x="9169692" y="1370271"/>
            <a:ext cx="0" cy="5273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0198104" y="1362456"/>
            <a:ext cx="0" cy="52817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p:cNvSpPr txBox="1"/>
              <p:nvPr/>
            </p:nvSpPr>
            <p:spPr>
              <a:xfrm>
                <a:off x="6885791" y="301290"/>
                <a:ext cx="568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6885791" y="301290"/>
                <a:ext cx="568810" cy="461665"/>
              </a:xfrm>
              <a:prstGeom prst="rect">
                <a:avLst/>
              </a:prstGeom>
              <a:blipFill>
                <a:blip r:embed="rId6"/>
                <a:stretch>
                  <a:fillRect/>
                </a:stretch>
              </a:blipFill>
            </p:spPr>
            <p:txBody>
              <a:bodyPr/>
              <a:lstStyle/>
              <a:p>
                <a:r>
                  <a:rPr lang="ja-JP" altLang="en-US">
                    <a:noFill/>
                  </a:rPr>
                  <a:t> </a:t>
                </a:r>
              </a:p>
            </p:txBody>
          </p:sp>
        </mc:Fallback>
      </mc:AlternateContent>
      <p:cxnSp>
        <p:nvCxnSpPr>
          <p:cNvPr id="28" name="直線コネクタ 27"/>
          <p:cNvCxnSpPr/>
          <p:nvPr/>
        </p:nvCxnSpPr>
        <p:spPr>
          <a:xfrm>
            <a:off x="7162101" y="1351726"/>
            <a:ext cx="0" cy="529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6520179" y="824338"/>
            <a:ext cx="0" cy="51715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H="1">
            <a:off x="6402613" y="1351726"/>
            <a:ext cx="23513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6051016" y="1131623"/>
            <a:ext cx="354584" cy="461665"/>
          </a:xfrm>
          <a:prstGeom prst="rect">
            <a:avLst/>
          </a:prstGeom>
          <a:noFill/>
          <a:ln w="28575">
            <a:noFill/>
          </a:ln>
        </p:spPr>
        <p:txBody>
          <a:bodyPr wrap="none" rtlCol="0">
            <a:spAutoFit/>
          </a:bodyPr>
          <a:lstStyle/>
          <a:p>
            <a:r>
              <a:rPr kumimoji="1" lang="en-US" altLang="ja-JP" sz="2400" dirty="0">
                <a:latin typeface="Cambria Math" panose="02040503050406030204" pitchFamily="18" charset="0"/>
              </a:rPr>
              <a:t>0</a:t>
            </a:r>
            <a:endParaRPr kumimoji="1" lang="ja-JP" altLang="en-US" sz="2400" dirty="0">
              <a:latin typeface="Cambria Math" panose="02040503050406030204" pitchFamily="18" charset="0"/>
            </a:endParaRPr>
          </a:p>
        </p:txBody>
      </p:sp>
      <p:sp>
        <p:nvSpPr>
          <p:cNvPr id="42" name="楕円 41"/>
          <p:cNvSpPr/>
          <p:nvPr/>
        </p:nvSpPr>
        <p:spPr>
          <a:xfrm>
            <a:off x="7086233" y="1848673"/>
            <a:ext cx="164683" cy="16468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7096112" y="4003322"/>
            <a:ext cx="164683" cy="16468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7096112" y="6127569"/>
            <a:ext cx="164683" cy="16468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7823201" y="2934244"/>
            <a:ext cx="164683" cy="16468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7823200" y="2041905"/>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7823200" y="3922211"/>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7823199" y="4910178"/>
            <a:ext cx="164683" cy="16468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7823198" y="5898145"/>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9094030" y="1591998"/>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9094030" y="2730652"/>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9094030" y="3869306"/>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094030" y="5007960"/>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9094030" y="6146614"/>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10112396" y="1890208"/>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10115534" y="3327747"/>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p:cNvSpPr/>
          <p:nvPr/>
        </p:nvSpPr>
        <p:spPr>
          <a:xfrm>
            <a:off x="10118672" y="4765286"/>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10121810" y="6202825"/>
            <a:ext cx="164683" cy="16468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四角形吹き出し 49"/>
          <p:cNvSpPr/>
          <p:nvPr/>
        </p:nvSpPr>
        <p:spPr>
          <a:xfrm>
            <a:off x="985023" y="4422823"/>
            <a:ext cx="3293942" cy="684926"/>
          </a:xfrm>
          <a:prstGeom prst="wedgeRectCallout">
            <a:avLst>
              <a:gd name="adj1" fmla="val -35923"/>
              <a:gd name="adj2" fmla="val -85524"/>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smtClean="0">
                <a:solidFill>
                  <a:schemeClr val="tx1"/>
                </a:solidFill>
              </a:rPr>
              <a:t>※</a:t>
            </a:r>
            <a:r>
              <a:rPr lang="ja-JP" altLang="en-US" sz="2400" dirty="0" smtClean="0">
                <a:solidFill>
                  <a:schemeClr val="tx1"/>
                </a:solidFill>
              </a:rPr>
              <a:t>最も左側を動く巡査</a:t>
            </a:r>
            <a:endParaRPr lang="en-US" altLang="ja-JP" sz="2400" dirty="0">
              <a:solidFill>
                <a:schemeClr val="tx1"/>
              </a:solidFill>
            </a:endParaRPr>
          </a:p>
        </p:txBody>
      </p:sp>
    </p:spTree>
    <p:extLst>
      <p:ext uri="{BB962C8B-B14F-4D97-AF65-F5344CB8AC3E}">
        <p14:creationId xmlns:p14="http://schemas.microsoft.com/office/powerpoint/2010/main" val="127784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直角三角形 52"/>
          <p:cNvSpPr/>
          <p:nvPr/>
        </p:nvSpPr>
        <p:spPr>
          <a:xfrm rot="2700000">
            <a:off x="8267202" y="3541959"/>
            <a:ext cx="5335902" cy="53359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直角三角形 51"/>
          <p:cNvSpPr/>
          <p:nvPr/>
        </p:nvSpPr>
        <p:spPr>
          <a:xfrm rot="2700000">
            <a:off x="8273675" y="1417711"/>
            <a:ext cx="5335902" cy="53359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直角三角形 50"/>
          <p:cNvSpPr/>
          <p:nvPr/>
        </p:nvSpPr>
        <p:spPr>
          <a:xfrm rot="2700000">
            <a:off x="8273675" y="-736938"/>
            <a:ext cx="5335902" cy="53359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直角三角形 69"/>
          <p:cNvSpPr/>
          <p:nvPr/>
        </p:nvSpPr>
        <p:spPr>
          <a:xfrm rot="2700000">
            <a:off x="8784096" y="2856023"/>
            <a:ext cx="4265782" cy="426578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直角三角形 68"/>
          <p:cNvSpPr/>
          <p:nvPr/>
        </p:nvSpPr>
        <p:spPr>
          <a:xfrm rot="2700000">
            <a:off x="8789017" y="883473"/>
            <a:ext cx="4265782" cy="426578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5059750" cy="4351338"/>
              </a:xfrm>
            </p:spPr>
            <p:txBody>
              <a:bodyPr>
                <a:normAutofit/>
              </a:bodyPr>
              <a:lstStyle/>
              <a:p>
                <a:pPr>
                  <a:lnSpc>
                    <a:spcPct val="100000"/>
                  </a:lnSpc>
                </a:pPr>
                <a:r>
                  <a:rPr lang="ja-JP" altLang="en-US" dirty="0"/>
                  <a:t>その境界を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1</m:t>
                        </m:r>
                      </m:sub>
                    </m:sSub>
                  </m:oMath>
                </a14:m>
                <a:r>
                  <a:rPr lang="en-US" altLang="ja-JP" dirty="0"/>
                  <a:t> </a:t>
                </a:r>
                <a:r>
                  <a:rPr lang="ja-JP" altLang="en-US" dirty="0"/>
                  <a:t>が動けばよい</a:t>
                </a:r>
                <a:r>
                  <a:rPr lang="en-US" altLang="ja-JP" dirty="0"/>
                  <a:t/>
                </a:r>
                <a:br>
                  <a:rPr lang="en-US" altLang="ja-JP" dirty="0"/>
                </a:br>
                <a:r>
                  <a:rPr lang="ja-JP" altLang="en-US" dirty="0"/>
                  <a:t>→ 訪問できない点以外</a:t>
                </a:r>
                <a:r>
                  <a:rPr lang="ja-JP" altLang="en-US" dirty="0" smtClean="0"/>
                  <a:t>を</a:t>
                </a:r>
                <a:r>
                  <a:rPr lang="en-US" altLang="ja-JP" dirty="0" smtClean="0"/>
                  <a:t/>
                </a:r>
                <a:br>
                  <a:rPr lang="en-US" altLang="ja-JP" dirty="0" smtClean="0"/>
                </a:br>
                <a:r>
                  <a:rPr lang="ja-JP" altLang="en-US" dirty="0" smtClean="0"/>
                  <a:t>全て</a:t>
                </a:r>
                <a:r>
                  <a:rPr lang="ja-JP" altLang="en-US" dirty="0"/>
                  <a:t>訪問できている</a:t>
                </a:r>
                <a:r>
                  <a:rPr lang="ja-JP" altLang="en-US" dirty="0" smtClean="0"/>
                  <a:t>ので</a:t>
                </a:r>
                <a:r>
                  <a:rPr lang="en-US" altLang="ja-JP" dirty="0" smtClean="0"/>
                  <a:t/>
                </a:r>
                <a:br>
                  <a:rPr lang="en-US" altLang="ja-JP" dirty="0" smtClean="0"/>
                </a:br>
                <a:r>
                  <a:rPr lang="ja-JP" altLang="en-US" dirty="0" smtClean="0"/>
                  <a:t>これ</a:t>
                </a:r>
                <a:r>
                  <a:rPr lang="ja-JP" altLang="en-US" dirty="0"/>
                  <a:t>が最適</a:t>
                </a:r>
                <a:endParaRPr lang="en-US" altLang="ja-JP" dirty="0"/>
              </a:p>
              <a:p>
                <a:pPr>
                  <a:lnSpc>
                    <a:spcPct val="100000"/>
                  </a:lnSpc>
                </a:pPr>
                <a:r>
                  <a:rPr lang="ja-JP" altLang="en-US" dirty="0" smtClean="0">
                    <a:solidFill>
                      <a:srgbClr val="FF0000"/>
                    </a:solidFill>
                  </a:rPr>
                  <a:t>可能な限り右側を動く戦略</a:t>
                </a:r>
                <a:r>
                  <a:rPr lang="ja-JP" altLang="en-US" dirty="0">
                    <a:solidFill>
                      <a:srgbClr val="FF0000"/>
                    </a:solidFill>
                  </a:rPr>
                  <a:t>が最適になって</a:t>
                </a:r>
                <a:r>
                  <a:rPr lang="ja-JP" altLang="en-US" dirty="0" smtClean="0">
                    <a:solidFill>
                      <a:srgbClr val="FF0000"/>
                    </a:solidFill>
                  </a:rPr>
                  <a:t>いる</a:t>
                </a:r>
                <a:endParaRPr lang="en-US" altLang="ja-JP" dirty="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5059750" cy="4351338"/>
              </a:xfrm>
              <a:blipFill>
                <a:blip r:embed="rId2"/>
                <a:stretch>
                  <a:fillRect l="-2169" t="-1261" r="-144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36</a:t>
            </a:fld>
            <a:endParaRPr kumimoji="1" lang="ja-JP" altLang="en-US"/>
          </a:p>
        </p:txBody>
      </p:sp>
      <p:grpSp>
        <p:nvGrpSpPr>
          <p:cNvPr id="5" name="グループ化 4"/>
          <p:cNvGrpSpPr/>
          <p:nvPr/>
        </p:nvGrpSpPr>
        <p:grpSpPr>
          <a:xfrm>
            <a:off x="7006585" y="700299"/>
            <a:ext cx="3310320" cy="248926"/>
            <a:chOff x="4986448" y="1732011"/>
            <a:chExt cx="2707321" cy="203582"/>
          </a:xfrm>
        </p:grpSpPr>
        <p:cxnSp>
          <p:nvCxnSpPr>
            <p:cNvPr id="6" name="直線コネクタ 5"/>
            <p:cNvCxnSpPr>
              <a:endCxn id="9" idx="2"/>
            </p:cNvCxnSpPr>
            <p:nvPr/>
          </p:nvCxnSpPr>
          <p:spPr>
            <a:xfrm>
              <a:off x="5120256" y="1833455"/>
              <a:ext cx="2373686" cy="22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楕円 6"/>
            <p:cNvSpPr/>
            <p:nvPr/>
          </p:nvSpPr>
          <p:spPr>
            <a:xfrm>
              <a:off x="5626562" y="173354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6658111" y="1735766"/>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7493942" y="1735766"/>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4986448" y="173201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p:cNvCxnSpPr/>
          <p:nvPr/>
        </p:nvCxnSpPr>
        <p:spPr>
          <a:xfrm>
            <a:off x="7905543" y="1345093"/>
            <a:ext cx="0" cy="529909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p:cNvSpPr txBox="1"/>
              <p:nvPr/>
            </p:nvSpPr>
            <p:spPr>
              <a:xfrm>
                <a:off x="7653042" y="301290"/>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653042" y="301290"/>
                <a:ext cx="575927"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8936241" y="296715"/>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8936241" y="296715"/>
                <a:ext cx="575927"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9959919" y="292887"/>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9959919" y="292887"/>
                <a:ext cx="575927" cy="461665"/>
              </a:xfrm>
              <a:prstGeom prst="rect">
                <a:avLst/>
              </a:prstGeom>
              <a:blipFill>
                <a:blip r:embed="rId5"/>
                <a:stretch>
                  <a:fillRect/>
                </a:stretch>
              </a:blipFill>
            </p:spPr>
            <p:txBody>
              <a:bodyPr/>
              <a:lstStyle/>
              <a:p>
                <a:r>
                  <a:rPr lang="ja-JP" altLang="en-US">
                    <a:noFill/>
                  </a:rPr>
                  <a:t> </a:t>
                </a:r>
              </a:p>
            </p:txBody>
          </p:sp>
        </mc:Fallback>
      </mc:AlternateContent>
      <p:cxnSp>
        <p:nvCxnSpPr>
          <p:cNvPr id="16" name="直線コネクタ 15"/>
          <p:cNvCxnSpPr/>
          <p:nvPr/>
        </p:nvCxnSpPr>
        <p:spPr>
          <a:xfrm>
            <a:off x="9169692" y="1370271"/>
            <a:ext cx="0" cy="5273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0198104" y="1362456"/>
            <a:ext cx="0" cy="52817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p:cNvSpPr txBox="1"/>
              <p:nvPr/>
            </p:nvSpPr>
            <p:spPr>
              <a:xfrm>
                <a:off x="6885791" y="301290"/>
                <a:ext cx="568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6885791" y="301290"/>
                <a:ext cx="568810" cy="461665"/>
              </a:xfrm>
              <a:prstGeom prst="rect">
                <a:avLst/>
              </a:prstGeom>
              <a:blipFill>
                <a:blip r:embed="rId6"/>
                <a:stretch>
                  <a:fillRect/>
                </a:stretch>
              </a:blipFill>
            </p:spPr>
            <p:txBody>
              <a:bodyPr/>
              <a:lstStyle/>
              <a:p>
                <a:r>
                  <a:rPr lang="ja-JP" altLang="en-US">
                    <a:noFill/>
                  </a:rPr>
                  <a:t> </a:t>
                </a:r>
              </a:p>
            </p:txBody>
          </p:sp>
        </mc:Fallback>
      </mc:AlternateContent>
      <p:cxnSp>
        <p:nvCxnSpPr>
          <p:cNvPr id="28" name="直線コネクタ 27"/>
          <p:cNvCxnSpPr/>
          <p:nvPr/>
        </p:nvCxnSpPr>
        <p:spPr>
          <a:xfrm>
            <a:off x="7162101" y="1351726"/>
            <a:ext cx="0" cy="529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6520179" y="824338"/>
            <a:ext cx="0" cy="51715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H="1">
            <a:off x="6402613" y="1351726"/>
            <a:ext cx="23513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6051016" y="1131623"/>
            <a:ext cx="354584" cy="461665"/>
          </a:xfrm>
          <a:prstGeom prst="rect">
            <a:avLst/>
          </a:prstGeom>
          <a:noFill/>
          <a:ln w="28575">
            <a:noFill/>
          </a:ln>
        </p:spPr>
        <p:txBody>
          <a:bodyPr wrap="none" rtlCol="0">
            <a:spAutoFit/>
          </a:bodyPr>
          <a:lstStyle/>
          <a:p>
            <a:r>
              <a:rPr kumimoji="1" lang="en-US" altLang="ja-JP" sz="2400" dirty="0">
                <a:latin typeface="Cambria Math" panose="02040503050406030204" pitchFamily="18" charset="0"/>
              </a:rPr>
              <a:t>0</a:t>
            </a:r>
            <a:endParaRPr kumimoji="1" lang="ja-JP" altLang="en-US" sz="2400" dirty="0">
              <a:latin typeface="Cambria Math" panose="02040503050406030204" pitchFamily="18" charset="0"/>
            </a:endParaRPr>
          </a:p>
        </p:txBody>
      </p:sp>
      <p:sp>
        <p:nvSpPr>
          <p:cNvPr id="65" name="楕円 64"/>
          <p:cNvSpPr/>
          <p:nvPr/>
        </p:nvSpPr>
        <p:spPr>
          <a:xfrm>
            <a:off x="7823200" y="2041905"/>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7823200" y="3922211"/>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7823198" y="5898145"/>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9094030" y="1591998"/>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9094030" y="2730652"/>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9094030" y="3869306"/>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094030" y="5007960"/>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9094030" y="6146614"/>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10112396" y="1890208"/>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10115534" y="3327747"/>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p:cNvSpPr/>
          <p:nvPr/>
        </p:nvSpPr>
        <p:spPr>
          <a:xfrm>
            <a:off x="10118672" y="4765286"/>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10121810" y="6202825"/>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p:cNvCxnSpPr/>
          <p:nvPr/>
        </p:nvCxnSpPr>
        <p:spPr>
          <a:xfrm flipV="1">
            <a:off x="7178453" y="1343153"/>
            <a:ext cx="610818" cy="6108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64" idx="7"/>
          </p:cNvCxnSpPr>
          <p:nvPr/>
        </p:nvCxnSpPr>
        <p:spPr>
          <a:xfrm flipV="1">
            <a:off x="7963767" y="2838043"/>
            <a:ext cx="125970" cy="1203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flipV="1">
            <a:off x="7205564" y="3155900"/>
            <a:ext cx="891412" cy="9055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7162098" y="5235866"/>
            <a:ext cx="990293" cy="9692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7159437" y="1932213"/>
            <a:ext cx="903933" cy="9039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7137431" y="4044394"/>
            <a:ext cx="860335" cy="86033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7906354" y="4997151"/>
            <a:ext cx="241835" cy="2564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162098" y="6222960"/>
            <a:ext cx="573936" cy="5739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7909455" y="2996944"/>
            <a:ext cx="183610" cy="1836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V="1">
            <a:off x="7861913" y="4883265"/>
            <a:ext cx="132440" cy="1439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楕円 41"/>
          <p:cNvSpPr/>
          <p:nvPr/>
        </p:nvSpPr>
        <p:spPr>
          <a:xfrm>
            <a:off x="7086233" y="1848673"/>
            <a:ext cx="164683" cy="16468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7096112" y="4003322"/>
            <a:ext cx="164683" cy="16468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7096112" y="6127569"/>
            <a:ext cx="164683" cy="16468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7823201" y="2934244"/>
            <a:ext cx="164683" cy="16468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7823199" y="4910178"/>
            <a:ext cx="164683" cy="16468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95162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直角三角形 52"/>
          <p:cNvSpPr/>
          <p:nvPr/>
        </p:nvSpPr>
        <p:spPr>
          <a:xfrm rot="2700000">
            <a:off x="8995730" y="3311690"/>
            <a:ext cx="5335902" cy="53359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直角三角形 51"/>
          <p:cNvSpPr/>
          <p:nvPr/>
        </p:nvSpPr>
        <p:spPr>
          <a:xfrm rot="2700000">
            <a:off x="9020412" y="1333343"/>
            <a:ext cx="5335902" cy="53359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直角三角形 50"/>
          <p:cNvSpPr/>
          <p:nvPr/>
        </p:nvSpPr>
        <p:spPr>
          <a:xfrm rot="2700000">
            <a:off x="9008071" y="-533203"/>
            <a:ext cx="5335902" cy="53359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5059750" cy="4351338"/>
              </a:xfrm>
            </p:spPr>
            <p:txBody>
              <a:bodyPr>
                <a:normAutofit/>
              </a:bodyPr>
              <a:lstStyle/>
              <a:p>
                <a:pPr>
                  <a:lnSpc>
                    <a:spcPct val="100000"/>
                  </a:lnSpc>
                </a:pPr>
                <a:r>
                  <a:rPr lang="ja-JP" altLang="en-US" dirty="0"/>
                  <a:t>その境界を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1</m:t>
                        </m:r>
                      </m:sub>
                    </m:sSub>
                  </m:oMath>
                </a14:m>
                <a:r>
                  <a:rPr lang="en-US" altLang="ja-JP" dirty="0"/>
                  <a:t> </a:t>
                </a:r>
                <a:r>
                  <a:rPr lang="ja-JP" altLang="en-US" dirty="0"/>
                  <a:t>が動けばよい</a:t>
                </a:r>
                <a:r>
                  <a:rPr lang="en-US" altLang="ja-JP" dirty="0"/>
                  <a:t/>
                </a:r>
                <a:br>
                  <a:rPr lang="en-US" altLang="ja-JP" dirty="0"/>
                </a:br>
                <a:r>
                  <a:rPr lang="ja-JP" altLang="en-US" dirty="0"/>
                  <a:t>→ 訪問できない点以外</a:t>
                </a:r>
                <a:r>
                  <a:rPr lang="ja-JP" altLang="en-US" dirty="0" smtClean="0"/>
                  <a:t>を</a:t>
                </a:r>
                <a:r>
                  <a:rPr lang="en-US" altLang="ja-JP" dirty="0" smtClean="0"/>
                  <a:t/>
                </a:r>
                <a:br>
                  <a:rPr lang="en-US" altLang="ja-JP" dirty="0" smtClean="0"/>
                </a:br>
                <a:r>
                  <a:rPr lang="ja-JP" altLang="en-US" dirty="0" smtClean="0"/>
                  <a:t>全て</a:t>
                </a:r>
                <a:r>
                  <a:rPr lang="ja-JP" altLang="en-US" dirty="0"/>
                  <a:t>訪問できている</a:t>
                </a:r>
                <a:r>
                  <a:rPr lang="ja-JP" altLang="en-US" dirty="0" smtClean="0"/>
                  <a:t>ので</a:t>
                </a:r>
                <a:r>
                  <a:rPr lang="en-US" altLang="ja-JP" dirty="0" smtClean="0"/>
                  <a:t/>
                </a:r>
                <a:br>
                  <a:rPr lang="en-US" altLang="ja-JP" dirty="0" smtClean="0"/>
                </a:br>
                <a:r>
                  <a:rPr lang="ja-JP" altLang="en-US" dirty="0" smtClean="0"/>
                  <a:t>これ</a:t>
                </a:r>
                <a:r>
                  <a:rPr lang="ja-JP" altLang="en-US" dirty="0"/>
                  <a:t>が最適</a:t>
                </a:r>
                <a:endParaRPr lang="en-US" altLang="ja-JP" dirty="0"/>
              </a:p>
              <a:p>
                <a:pPr>
                  <a:lnSpc>
                    <a:spcPct val="100000"/>
                  </a:lnSpc>
                </a:pPr>
                <a:r>
                  <a:rPr lang="ja-JP" altLang="en-US" dirty="0" smtClean="0">
                    <a:solidFill>
                      <a:srgbClr val="FF0000"/>
                    </a:solidFill>
                  </a:rPr>
                  <a:t>可能な限り右側を動く戦略</a:t>
                </a:r>
                <a:r>
                  <a:rPr lang="ja-JP" altLang="en-US" dirty="0">
                    <a:solidFill>
                      <a:srgbClr val="FF0000"/>
                    </a:solidFill>
                  </a:rPr>
                  <a:t>が最適になっている</a:t>
                </a:r>
                <a:endParaRPr lang="en-US" altLang="ja-JP" dirty="0">
                  <a:solidFill>
                    <a:srgbClr val="FF0000"/>
                  </a:solidFill>
                </a:endParaRPr>
              </a:p>
              <a:p>
                <a:pPr>
                  <a:lnSpc>
                    <a:spcPct val="100000"/>
                  </a:lnSpc>
                </a:pPr>
                <a:r>
                  <a:rPr lang="ja-JP" altLang="en-US" dirty="0"/>
                  <a:t>あとは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1</m:t>
                        </m:r>
                      </m:sub>
                    </m:sSub>
                  </m:oMath>
                </a14:m>
                <a:r>
                  <a:rPr lang="ja-JP" altLang="en-US" dirty="0"/>
                  <a:t> が訪問した点を除いてこれを繰り返せばよい</a:t>
                </a:r>
                <a:endParaRPr lang="en-US" altLang="ja-JP" dirty="0"/>
              </a:p>
              <a:p>
                <a:pPr>
                  <a:lnSpc>
                    <a:spcPct val="100000"/>
                  </a:lnSpc>
                </a:pPr>
                <a:r>
                  <a:rPr lang="ja-JP" altLang="en-US" dirty="0"/>
                  <a:t>必要な巡査の数が分かる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5059750" cy="4351338"/>
              </a:xfrm>
              <a:blipFill>
                <a:blip r:embed="rId2"/>
                <a:stretch>
                  <a:fillRect l="-2169" t="-1261" r="-1446" b="-308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37</a:t>
            </a:fld>
            <a:endParaRPr kumimoji="1" lang="ja-JP" altLang="en-US"/>
          </a:p>
        </p:txBody>
      </p:sp>
      <p:grpSp>
        <p:nvGrpSpPr>
          <p:cNvPr id="5" name="グループ化 4"/>
          <p:cNvGrpSpPr/>
          <p:nvPr/>
        </p:nvGrpSpPr>
        <p:grpSpPr>
          <a:xfrm>
            <a:off x="7006585" y="700299"/>
            <a:ext cx="3310320" cy="248926"/>
            <a:chOff x="4986448" y="1732011"/>
            <a:chExt cx="2707321" cy="203582"/>
          </a:xfrm>
        </p:grpSpPr>
        <p:cxnSp>
          <p:nvCxnSpPr>
            <p:cNvPr id="6" name="直線コネクタ 5"/>
            <p:cNvCxnSpPr>
              <a:endCxn id="9" idx="2"/>
            </p:cNvCxnSpPr>
            <p:nvPr/>
          </p:nvCxnSpPr>
          <p:spPr>
            <a:xfrm>
              <a:off x="5120256" y="1833455"/>
              <a:ext cx="2373686" cy="22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楕円 6"/>
            <p:cNvSpPr/>
            <p:nvPr/>
          </p:nvSpPr>
          <p:spPr>
            <a:xfrm>
              <a:off x="5626562" y="173354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6658111" y="1735766"/>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7493942" y="1735766"/>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4986448" y="1732011"/>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p:cNvCxnSpPr/>
          <p:nvPr/>
        </p:nvCxnSpPr>
        <p:spPr>
          <a:xfrm>
            <a:off x="7905543" y="1345093"/>
            <a:ext cx="0" cy="529909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p:cNvSpPr txBox="1"/>
              <p:nvPr/>
            </p:nvSpPr>
            <p:spPr>
              <a:xfrm>
                <a:off x="7653042" y="301290"/>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653042" y="301290"/>
                <a:ext cx="575927"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8936241" y="296715"/>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8936241" y="296715"/>
                <a:ext cx="575927"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9959919" y="292887"/>
                <a:ext cx="5759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9959919" y="292887"/>
                <a:ext cx="575927" cy="461665"/>
              </a:xfrm>
              <a:prstGeom prst="rect">
                <a:avLst/>
              </a:prstGeom>
              <a:blipFill>
                <a:blip r:embed="rId5"/>
                <a:stretch>
                  <a:fillRect/>
                </a:stretch>
              </a:blipFill>
            </p:spPr>
            <p:txBody>
              <a:bodyPr/>
              <a:lstStyle/>
              <a:p>
                <a:r>
                  <a:rPr lang="ja-JP" altLang="en-US">
                    <a:noFill/>
                  </a:rPr>
                  <a:t> </a:t>
                </a:r>
              </a:p>
            </p:txBody>
          </p:sp>
        </mc:Fallback>
      </mc:AlternateContent>
      <p:cxnSp>
        <p:nvCxnSpPr>
          <p:cNvPr id="16" name="直線コネクタ 15"/>
          <p:cNvCxnSpPr/>
          <p:nvPr/>
        </p:nvCxnSpPr>
        <p:spPr>
          <a:xfrm>
            <a:off x="9169692" y="1370271"/>
            <a:ext cx="0" cy="5273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0198104" y="1362456"/>
            <a:ext cx="0" cy="52817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p:cNvSpPr txBox="1"/>
              <p:nvPr/>
            </p:nvSpPr>
            <p:spPr>
              <a:xfrm>
                <a:off x="6885791" y="301290"/>
                <a:ext cx="568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6885791" y="301290"/>
                <a:ext cx="568810" cy="461665"/>
              </a:xfrm>
              <a:prstGeom prst="rect">
                <a:avLst/>
              </a:prstGeom>
              <a:blipFill>
                <a:blip r:embed="rId6"/>
                <a:stretch>
                  <a:fillRect/>
                </a:stretch>
              </a:blipFill>
            </p:spPr>
            <p:txBody>
              <a:bodyPr/>
              <a:lstStyle/>
              <a:p>
                <a:r>
                  <a:rPr lang="ja-JP" altLang="en-US">
                    <a:noFill/>
                  </a:rPr>
                  <a:t> </a:t>
                </a:r>
              </a:p>
            </p:txBody>
          </p:sp>
        </mc:Fallback>
      </mc:AlternateContent>
      <p:cxnSp>
        <p:nvCxnSpPr>
          <p:cNvPr id="28" name="直線コネクタ 27"/>
          <p:cNvCxnSpPr/>
          <p:nvPr/>
        </p:nvCxnSpPr>
        <p:spPr>
          <a:xfrm>
            <a:off x="7162101" y="1351726"/>
            <a:ext cx="0" cy="529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6520179" y="824338"/>
            <a:ext cx="0" cy="51715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H="1">
            <a:off x="6402613" y="1351726"/>
            <a:ext cx="23513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6051016" y="1131623"/>
            <a:ext cx="354584" cy="461665"/>
          </a:xfrm>
          <a:prstGeom prst="rect">
            <a:avLst/>
          </a:prstGeom>
          <a:noFill/>
          <a:ln w="28575">
            <a:noFill/>
          </a:ln>
        </p:spPr>
        <p:txBody>
          <a:bodyPr wrap="none" rtlCol="0">
            <a:spAutoFit/>
          </a:bodyPr>
          <a:lstStyle/>
          <a:p>
            <a:r>
              <a:rPr kumimoji="1" lang="en-US" altLang="ja-JP" sz="2400" dirty="0">
                <a:latin typeface="Cambria Math" panose="02040503050406030204" pitchFamily="18" charset="0"/>
              </a:rPr>
              <a:t>0</a:t>
            </a:r>
            <a:endParaRPr kumimoji="1" lang="ja-JP" altLang="en-US" sz="2400" dirty="0">
              <a:latin typeface="Cambria Math" panose="02040503050406030204" pitchFamily="18" charset="0"/>
            </a:endParaRPr>
          </a:p>
        </p:txBody>
      </p:sp>
      <p:sp>
        <p:nvSpPr>
          <p:cNvPr id="65" name="楕円 64"/>
          <p:cNvSpPr/>
          <p:nvPr/>
        </p:nvSpPr>
        <p:spPr>
          <a:xfrm>
            <a:off x="7823200" y="2041905"/>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7823200" y="3922211"/>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7823198" y="5898145"/>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9094030" y="1591998"/>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9094030" y="2730652"/>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9094030" y="3869306"/>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094030" y="5007960"/>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9094030" y="6146614"/>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10112396" y="1890208"/>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10115534" y="3327747"/>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p:cNvSpPr/>
          <p:nvPr/>
        </p:nvSpPr>
        <p:spPr>
          <a:xfrm>
            <a:off x="10118672" y="4765286"/>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10121810" y="6202825"/>
            <a:ext cx="164683" cy="164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54929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Cambria" panose="02040503050406030204" pitchFamily="18" charset="0"/>
              </a:rPr>
              <a:t>Line</a:t>
            </a:r>
            <a:r>
              <a:rPr lang="ja-JP" altLang="en-US" dirty="0"/>
              <a:t>の場合（巡査複数）のまとめ</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a:lnSpc>
                    <a:spcPct val="100000"/>
                  </a:lnSpc>
                </a:pPr>
                <a:r>
                  <a:rPr lang="ja-JP" altLang="en-US" sz="2800" dirty="0"/>
                  <a:t>放置可能時間が全て同じであるとき</a:t>
                </a:r>
                <a:r>
                  <a:rPr lang="en-US" altLang="ja-JP" sz="2800" dirty="0">
                    <a:solidFill>
                      <a:srgbClr val="FF0000"/>
                    </a:solidFill>
                  </a:rPr>
                  <a:t/>
                </a:r>
                <a:br>
                  <a:rPr lang="en-US" altLang="ja-JP" sz="2800" dirty="0">
                    <a:solidFill>
                      <a:srgbClr val="FF0000"/>
                    </a:solidFill>
                  </a:rPr>
                </a:br>
                <a:r>
                  <a:rPr lang="ja-JP" altLang="en-US" sz="2800" dirty="0"/>
                  <a:t>→ </a:t>
                </a:r>
                <a:r>
                  <a:rPr lang="ja-JP" altLang="en-US" sz="2800" dirty="0">
                    <a:solidFill>
                      <a:srgbClr val="0070C0"/>
                    </a:solidFill>
                  </a:rPr>
                  <a:t>多項式時間アルゴリズム</a:t>
                </a:r>
                <a:r>
                  <a:rPr lang="ja-JP" altLang="en-US" sz="2800" dirty="0"/>
                  <a:t>あり</a:t>
                </a:r>
                <a:r>
                  <a:rPr lang="en-US" altLang="ja-JP" sz="2800" dirty="0"/>
                  <a:t>(</a:t>
                </a:r>
                <a:r>
                  <a:rPr lang="ja-JP" altLang="en-US" sz="2800" dirty="0"/>
                  <a:t> </a:t>
                </a:r>
                <a14:m>
                  <m:oMath xmlns:m="http://schemas.openxmlformats.org/officeDocument/2006/math">
                    <m:r>
                      <a:rPr lang="en-US" altLang="ja-JP" sz="2800" b="0" i="1" smtClean="0">
                        <a:solidFill>
                          <a:schemeClr val="tx1"/>
                        </a:solidFill>
                        <a:latin typeface="Cambria Math" panose="02040503050406030204" pitchFamily="18" charset="0"/>
                      </a:rPr>
                      <m:t>𝑂</m:t>
                    </m:r>
                    <m:d>
                      <m:dPr>
                        <m:ctrlPr>
                          <a:rPr lang="en-US" altLang="ja-JP" sz="2800" b="0" i="1" smtClean="0">
                            <a:solidFill>
                              <a:schemeClr val="tx1"/>
                            </a:solidFill>
                            <a:latin typeface="Cambria Math" panose="02040503050406030204" pitchFamily="18" charset="0"/>
                          </a:rPr>
                        </m:ctrlPr>
                      </m:dPr>
                      <m:e>
                        <m:r>
                          <a:rPr lang="en-US" altLang="ja-JP" sz="2800" b="0" i="1" smtClean="0">
                            <a:solidFill>
                              <a:schemeClr val="tx1"/>
                            </a:solidFill>
                            <a:latin typeface="Cambria Math" panose="02040503050406030204" pitchFamily="18" charset="0"/>
                          </a:rPr>
                          <m:t>𝑛</m:t>
                        </m:r>
                        <m:func>
                          <m:funcPr>
                            <m:ctrlPr>
                              <a:rPr lang="en-US" altLang="ja-JP" sz="2800" b="0" i="1" smtClean="0">
                                <a:solidFill>
                                  <a:schemeClr val="tx1"/>
                                </a:solidFill>
                                <a:latin typeface="Cambria Math" panose="02040503050406030204" pitchFamily="18" charset="0"/>
                              </a:rPr>
                            </m:ctrlPr>
                          </m:funcPr>
                          <m:fName>
                            <m:r>
                              <m:rPr>
                                <m:sty m:val="p"/>
                              </m:rPr>
                              <a:rPr lang="en-US" altLang="ja-JP" sz="2800" b="0" i="0" smtClean="0">
                                <a:solidFill>
                                  <a:schemeClr val="tx1"/>
                                </a:solidFill>
                                <a:latin typeface="Cambria Math" panose="02040503050406030204" pitchFamily="18" charset="0"/>
                              </a:rPr>
                              <m:t>log</m:t>
                            </m:r>
                          </m:fName>
                          <m:e>
                            <m:r>
                              <a:rPr lang="en-US" altLang="ja-JP" sz="2800" b="0" i="1" smtClean="0">
                                <a:solidFill>
                                  <a:schemeClr val="tx1"/>
                                </a:solidFill>
                                <a:latin typeface="Cambria Math" panose="02040503050406030204" pitchFamily="18" charset="0"/>
                              </a:rPr>
                              <m:t>𝑛</m:t>
                            </m:r>
                          </m:e>
                        </m:func>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𝑛𝑚</m:t>
                        </m:r>
                      </m:e>
                    </m:d>
                  </m:oMath>
                </a14:m>
                <a:r>
                  <a:rPr lang="en-US" altLang="ja-JP" sz="2800" dirty="0"/>
                  <a:t> )</a:t>
                </a:r>
              </a:p>
              <a:p>
                <a:pPr>
                  <a:lnSpc>
                    <a:spcPct val="100000"/>
                  </a:lnSpc>
                </a:pPr>
                <a:r>
                  <a:rPr kumimoji="1" lang="ja-JP" altLang="en-US" dirty="0"/>
                  <a:t>放置可能時間が一般のとき → </a:t>
                </a:r>
                <a:r>
                  <a:rPr kumimoji="1" lang="ja-JP" altLang="en-US" dirty="0">
                    <a:solidFill>
                      <a:srgbClr val="0070C0"/>
                    </a:solidFill>
                  </a:rPr>
                  <a:t>未解決</a:t>
                </a:r>
                <a:endParaRPr lang="en-US" altLang="ja-JP" dirty="0">
                  <a:solidFill>
                    <a:srgbClr val="0070C0"/>
                  </a:solidFill>
                </a:endParaRPr>
              </a:p>
              <a:p>
                <a:pPr lvl="1">
                  <a:lnSpc>
                    <a:spcPct val="100000"/>
                  </a:lnSpc>
                </a:pPr>
                <a:r>
                  <a:rPr kumimoji="1" lang="ja-JP" altLang="en-US" dirty="0"/>
                  <a:t>複雑な動き</a:t>
                </a:r>
                <a:r>
                  <a:rPr lang="ja-JP" altLang="en-US" dirty="0"/>
                  <a:t>が最適となる例が存在</a:t>
                </a:r>
                <a:endParaRPr kumimoji="1" lang="en-US" altLang="ja-JP" dirty="0"/>
              </a:p>
              <a:p>
                <a:pPr lvl="1">
                  <a:lnSpc>
                    <a:spcPct val="100000"/>
                  </a:lnSpc>
                </a:pPr>
                <a:r>
                  <a:rPr lang="ja-JP" altLang="en-US" dirty="0"/>
                  <a:t>別の問題設定</a:t>
                </a:r>
                <a:r>
                  <a:rPr lang="en-US" altLang="ja-JP" dirty="0"/>
                  <a:t> …</a:t>
                </a:r>
                <a:r>
                  <a:rPr lang="ja-JP" altLang="en-US" dirty="0"/>
                  <a:t> </a:t>
                </a:r>
                <a:r>
                  <a:rPr lang="en-US" altLang="ja-JP" dirty="0"/>
                  <a:t/>
                </a:r>
                <a:br>
                  <a:rPr lang="en-US" altLang="ja-JP" dirty="0"/>
                </a:br>
                <a:r>
                  <a:rPr lang="ja-JP" altLang="en-US" dirty="0"/>
                  <a:t>放置可能時間のかわりに</a:t>
                </a:r>
                <a:r>
                  <a:rPr lang="ja-JP" altLang="en-US" dirty="0">
                    <a:solidFill>
                      <a:srgbClr val="FF0000"/>
                    </a:solidFill>
                  </a:rPr>
                  <a:t>周期</a:t>
                </a:r>
                <a:r>
                  <a:rPr lang="ja-JP" altLang="en-US" dirty="0"/>
                  <a:t>と</a:t>
                </a:r>
                <a:r>
                  <a:rPr lang="ja-JP" altLang="en-US" dirty="0">
                    <a:solidFill>
                      <a:srgbClr val="FF0000"/>
                    </a:solidFill>
                  </a:rPr>
                  <a:t>最初の訪問時刻</a:t>
                </a:r>
                <a:r>
                  <a:rPr lang="ja-JP" altLang="en-US" dirty="0"/>
                  <a:t>を与える</a:t>
                </a:r>
                <a:r>
                  <a:rPr lang="en-US" altLang="ja-JP" dirty="0"/>
                  <a:t/>
                </a:r>
                <a:br>
                  <a:rPr lang="en-US" altLang="ja-JP" dirty="0"/>
                </a:br>
                <a:r>
                  <a:rPr lang="en-US" altLang="ja-JP" dirty="0"/>
                  <a:t> </a:t>
                </a:r>
                <a:r>
                  <a:rPr lang="ja-JP" altLang="en-US" dirty="0"/>
                  <a:t>→ </a:t>
                </a:r>
                <a:r>
                  <a:rPr lang="en-US" altLang="ja-JP" dirty="0" err="1">
                    <a:latin typeface="Cambria" panose="02040503050406030204" pitchFamily="18" charset="0"/>
                  </a:rPr>
                  <a:t>DecisionPP</a:t>
                </a:r>
                <a:r>
                  <a:rPr lang="en-US" altLang="ja-JP" dirty="0"/>
                  <a:t> </a:t>
                </a:r>
                <a:r>
                  <a:rPr lang="ja-JP" altLang="en-US" dirty="0" smtClean="0"/>
                  <a:t>ならば</a:t>
                </a:r>
                <a:r>
                  <a:rPr lang="ja-JP" altLang="en-US" dirty="0">
                    <a:solidFill>
                      <a:srgbClr val="0070C0"/>
                    </a:solidFill>
                  </a:rPr>
                  <a:t>可能</a:t>
                </a:r>
                <a:r>
                  <a:rPr lang="ja-JP" altLang="en-US" dirty="0" smtClean="0">
                    <a:solidFill>
                      <a:srgbClr val="0070C0"/>
                    </a:solidFill>
                  </a:rPr>
                  <a:t>な限り右側を動く戦略</a:t>
                </a:r>
                <a:r>
                  <a:rPr lang="ja-JP" altLang="en-US" dirty="0"/>
                  <a:t>が最適</a:t>
                </a:r>
                <a:r>
                  <a:rPr lang="ja-JP" altLang="en-US" dirty="0" smtClean="0"/>
                  <a:t>に</a:t>
                </a:r>
                <a:endParaRPr lang="en-US" altLang="ja-JP" dirty="0" smtClean="0"/>
              </a:p>
              <a:p>
                <a:pPr lvl="1">
                  <a:lnSpc>
                    <a:spcPct val="100000"/>
                  </a:lnSpc>
                </a:pPr>
                <a:r>
                  <a:rPr lang="ja-JP" altLang="en-US" dirty="0" smtClean="0"/>
                  <a:t>周期のみ与えられる場合 → </a:t>
                </a:r>
                <a:r>
                  <a:rPr lang="ja-JP" altLang="en-US" dirty="0" smtClean="0">
                    <a:solidFill>
                      <a:srgbClr val="0070C0"/>
                    </a:solidFill>
                  </a:rPr>
                  <a:t>未解決</a:t>
                </a:r>
                <a:r>
                  <a:rPr lang="en-US" altLang="ja-JP" dirty="0"/>
                  <a:t/>
                </a:r>
                <a:br>
                  <a:rPr lang="en-US" altLang="ja-JP" dirty="0"/>
                </a:br>
                <a:r>
                  <a:rPr lang="ja-JP" altLang="en-US" dirty="0"/>
                  <a:t>（</a:t>
                </a:r>
                <a:r>
                  <a:rPr lang="ja-JP" altLang="en-US" dirty="0" smtClean="0"/>
                  <a:t>全頂点を警備</a:t>
                </a:r>
                <a:r>
                  <a:rPr lang="ja-JP" altLang="en-US" dirty="0"/>
                  <a:t>できるように最初の訪問時刻を設定できるか</a:t>
                </a:r>
                <a:r>
                  <a:rPr lang="ja-JP" altLang="en-US" dirty="0" smtClean="0"/>
                  <a:t>）</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38</a:t>
            </a:fld>
            <a:endParaRPr kumimoji="1" lang="ja-JP" altLang="en-US"/>
          </a:p>
        </p:txBody>
      </p:sp>
    </p:spTree>
    <p:extLst>
      <p:ext uri="{BB962C8B-B14F-4D97-AF65-F5344CB8AC3E}">
        <p14:creationId xmlns:p14="http://schemas.microsoft.com/office/powerpoint/2010/main" val="12529424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今回扱うケース</a:t>
            </a:r>
            <a:endParaRPr kumimoji="1" lang="ja-JP" altLang="en-US" dirty="0"/>
          </a:p>
        </p:txBody>
      </p:sp>
      <p:sp>
        <p:nvSpPr>
          <p:cNvPr id="3" name="コンテンツ プレースホルダー 2"/>
          <p:cNvSpPr>
            <a:spLocks noGrp="1"/>
          </p:cNvSpPr>
          <p:nvPr>
            <p:ph idx="1"/>
          </p:nvPr>
        </p:nvSpPr>
        <p:spPr>
          <a:xfrm>
            <a:off x="838199" y="1825625"/>
            <a:ext cx="8837374" cy="4351338"/>
          </a:xfrm>
        </p:spPr>
        <p:txBody>
          <a:bodyPr>
            <a:normAutofit/>
          </a:bodyPr>
          <a:lstStyle/>
          <a:p>
            <a:pPr marL="742950" indent="-742950">
              <a:lnSpc>
                <a:spcPct val="100000"/>
              </a:lnSpc>
              <a:buFont typeface="+mj-lt"/>
              <a:buAutoNum type="arabicPeriod"/>
            </a:pPr>
            <a:r>
              <a:rPr kumimoji="1" lang="en-US" altLang="ja-JP" sz="3600" dirty="0">
                <a:latin typeface="Cambria" panose="02040503050406030204" pitchFamily="18" charset="0"/>
              </a:rPr>
              <a:t>Line</a:t>
            </a:r>
            <a:r>
              <a:rPr kumimoji="1" lang="en-US" altLang="ja-JP" sz="3600" dirty="0"/>
              <a:t/>
            </a:r>
            <a:br>
              <a:rPr kumimoji="1" lang="en-US" altLang="ja-JP" sz="3600" dirty="0"/>
            </a:br>
            <a:r>
              <a:rPr kumimoji="1" lang="ja-JP" altLang="en-US" sz="3600" dirty="0"/>
              <a:t>巡査が複数の</a:t>
            </a:r>
            <a:r>
              <a:rPr kumimoji="1" lang="ja-JP" altLang="en-US" sz="3600" dirty="0" smtClean="0"/>
              <a:t>場合</a:t>
            </a:r>
            <a:endParaRPr kumimoji="1" lang="en-US" altLang="ja-JP" sz="3600" dirty="0" smtClean="0"/>
          </a:p>
          <a:p>
            <a:pPr marL="742950" indent="-742950">
              <a:lnSpc>
                <a:spcPct val="100000"/>
              </a:lnSpc>
              <a:buFont typeface="+mj-lt"/>
              <a:buAutoNum type="arabicPeriod"/>
            </a:pPr>
            <a:endParaRPr lang="en-US" altLang="ja-JP" sz="3600" dirty="0"/>
          </a:p>
          <a:p>
            <a:pPr marL="742950" indent="-742950">
              <a:lnSpc>
                <a:spcPct val="100000"/>
              </a:lnSpc>
              <a:buFont typeface="+mj-lt"/>
              <a:buAutoNum type="arabicPeriod"/>
            </a:pPr>
            <a:endParaRPr lang="en-US" altLang="ja-JP" sz="3600" dirty="0"/>
          </a:p>
          <a:p>
            <a:pPr marL="742950" indent="-742950">
              <a:lnSpc>
                <a:spcPct val="100000"/>
              </a:lnSpc>
              <a:buFont typeface="+mj-lt"/>
              <a:buAutoNum type="arabicPeriod"/>
            </a:pPr>
            <a:r>
              <a:rPr kumimoji="1" lang="en-US" altLang="ja-JP" sz="3600" dirty="0" smtClean="0">
                <a:solidFill>
                  <a:srgbClr val="FF0000"/>
                </a:solidFill>
                <a:latin typeface="Cambria" panose="02040503050406030204" pitchFamily="18" charset="0"/>
              </a:rPr>
              <a:t>Comp</a:t>
            </a:r>
            <a:r>
              <a:rPr kumimoji="1" lang="en-US" altLang="ja-JP" sz="3600" dirty="0" smtClean="0">
                <a:solidFill>
                  <a:srgbClr val="FF0000"/>
                </a:solidFill>
              </a:rPr>
              <a:t/>
            </a:r>
            <a:br>
              <a:rPr kumimoji="1" lang="en-US" altLang="ja-JP" sz="3600" dirty="0" smtClean="0">
                <a:solidFill>
                  <a:srgbClr val="FF0000"/>
                </a:solidFill>
              </a:rPr>
            </a:br>
            <a:r>
              <a:rPr lang="ja-JP" altLang="en-US" sz="3600" dirty="0" smtClean="0">
                <a:solidFill>
                  <a:srgbClr val="FF0000"/>
                </a:solidFill>
              </a:rPr>
              <a:t>（辺</a:t>
            </a:r>
            <a:r>
              <a:rPr lang="ja-JP" altLang="en-US" sz="3600" dirty="0">
                <a:solidFill>
                  <a:srgbClr val="FF0000"/>
                </a:solidFill>
              </a:rPr>
              <a:t>の長さが全て等しい完全グラフ）</a:t>
            </a:r>
            <a:endParaRPr kumimoji="1" lang="ja-JP" altLang="en-US" sz="3600" dirty="0">
              <a:solidFill>
                <a:srgbClr val="FF0000"/>
              </a:solidFill>
            </a:endParaRPr>
          </a:p>
        </p:txBody>
      </p:sp>
      <p:grpSp>
        <p:nvGrpSpPr>
          <p:cNvPr id="4" name="グループ化 3"/>
          <p:cNvGrpSpPr/>
          <p:nvPr/>
        </p:nvGrpSpPr>
        <p:grpSpPr>
          <a:xfrm>
            <a:off x="6401445" y="2181675"/>
            <a:ext cx="4768943" cy="259380"/>
            <a:chOff x="5822280" y="1733542"/>
            <a:chExt cx="3900245" cy="212132"/>
          </a:xfrm>
        </p:grpSpPr>
        <p:cxnSp>
          <p:nvCxnSpPr>
            <p:cNvPr id="5" name="直線コネクタ 4"/>
            <p:cNvCxnSpPr/>
            <p:nvPr/>
          </p:nvCxnSpPr>
          <p:spPr>
            <a:xfrm>
              <a:off x="5924062" y="1825625"/>
              <a:ext cx="372012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楕円 5"/>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6773716" y="1745847"/>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7435982" y="1740868"/>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696131" y="1735493"/>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9522698" y="174025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5" name="スライド番号プレースホルダー 54"/>
          <p:cNvSpPr>
            <a:spLocks noGrp="1"/>
          </p:cNvSpPr>
          <p:nvPr>
            <p:ph type="sldNum" sz="quarter" idx="12"/>
          </p:nvPr>
        </p:nvSpPr>
        <p:spPr/>
        <p:txBody>
          <a:bodyPr/>
          <a:lstStyle/>
          <a:p>
            <a:fld id="{EB786E8D-24E2-4B75-B89E-130193A274AD}" type="slidenum">
              <a:rPr kumimoji="1" lang="ja-JP" altLang="en-US" smtClean="0"/>
              <a:t>39</a:t>
            </a:fld>
            <a:endParaRPr kumimoji="1" lang="ja-JP" altLang="en-US"/>
          </a:p>
        </p:txBody>
      </p:sp>
      <p:grpSp>
        <p:nvGrpSpPr>
          <p:cNvPr id="11" name="グループ化 10"/>
          <p:cNvGrpSpPr/>
          <p:nvPr/>
        </p:nvGrpSpPr>
        <p:grpSpPr>
          <a:xfrm>
            <a:off x="9132350" y="3162696"/>
            <a:ext cx="2372278" cy="2421476"/>
            <a:chOff x="8675943" y="3540900"/>
            <a:chExt cx="2372278" cy="2421476"/>
          </a:xfrm>
        </p:grpSpPr>
        <p:sp>
          <p:nvSpPr>
            <p:cNvPr id="19" name="テキスト ボックス 18"/>
            <p:cNvSpPr txBox="1"/>
            <p:nvPr/>
          </p:nvSpPr>
          <p:spPr>
            <a:xfrm rot="16200000">
              <a:off x="9565449" y="5330152"/>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31" name="テキスト ボックス 30"/>
            <p:cNvSpPr txBox="1"/>
            <p:nvPr/>
          </p:nvSpPr>
          <p:spPr>
            <a:xfrm rot="3479062">
              <a:off x="8973909" y="3699783"/>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grpSp>
          <p:nvGrpSpPr>
            <p:cNvPr id="54" name="グループ化 53"/>
            <p:cNvGrpSpPr/>
            <p:nvPr/>
          </p:nvGrpSpPr>
          <p:grpSpPr>
            <a:xfrm>
              <a:off x="8675943" y="3540900"/>
              <a:ext cx="2372278" cy="2266624"/>
              <a:chOff x="8736279" y="3820131"/>
              <a:chExt cx="1567280" cy="1537700"/>
            </a:xfrm>
          </p:grpSpPr>
          <p:grpSp>
            <p:nvGrpSpPr>
              <p:cNvPr id="56" name="グループ化 55"/>
              <p:cNvGrpSpPr/>
              <p:nvPr/>
            </p:nvGrpSpPr>
            <p:grpSpPr>
              <a:xfrm>
                <a:off x="8809874" y="3897952"/>
                <a:ext cx="1394407" cy="1359968"/>
                <a:chOff x="8809874" y="3897952"/>
                <a:chExt cx="1394407" cy="1359968"/>
              </a:xfrm>
            </p:grpSpPr>
            <p:cxnSp>
              <p:nvCxnSpPr>
                <p:cNvPr id="62" name="直線コネクタ 61"/>
                <p:cNvCxnSpPr>
                  <a:stCxn id="63" idx="0"/>
                  <a:endCxn id="63" idx="4"/>
                </p:cNvCxnSpPr>
                <p:nvPr/>
              </p:nvCxnSpPr>
              <p:spPr>
                <a:xfrm>
                  <a:off x="9507078" y="3897952"/>
                  <a:ext cx="430894" cy="135996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五角形 62"/>
                <p:cNvSpPr/>
                <p:nvPr/>
              </p:nvSpPr>
              <p:spPr>
                <a:xfrm>
                  <a:off x="8809874" y="3897952"/>
                  <a:ext cx="1394407" cy="1359968"/>
                </a:xfrm>
                <a:prstGeom prst="pentagon">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p:cNvCxnSpPr>
                  <a:stCxn id="63" idx="1"/>
                  <a:endCxn id="63" idx="5"/>
                </p:cNvCxnSpPr>
                <p:nvPr/>
              </p:nvCxnSpPr>
              <p:spPr>
                <a:xfrm>
                  <a:off x="8809875" y="4417412"/>
                  <a:ext cx="1394405"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63" idx="2"/>
                  <a:endCxn id="63" idx="0"/>
                </p:cNvCxnSpPr>
                <p:nvPr/>
              </p:nvCxnSpPr>
              <p:spPr>
                <a:xfrm flipV="1">
                  <a:off x="9076183" y="3897952"/>
                  <a:ext cx="430895" cy="135996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63" idx="4"/>
                  <a:endCxn id="63" idx="1"/>
                </p:cNvCxnSpPr>
                <p:nvPr/>
              </p:nvCxnSpPr>
              <p:spPr>
                <a:xfrm flipH="1" flipV="1">
                  <a:off x="8809875" y="4417412"/>
                  <a:ext cx="1128097" cy="8405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3" idx="2"/>
                  <a:endCxn id="63" idx="5"/>
                </p:cNvCxnSpPr>
                <p:nvPr/>
              </p:nvCxnSpPr>
              <p:spPr>
                <a:xfrm flipV="1">
                  <a:off x="9076183" y="4417412"/>
                  <a:ext cx="1128097" cy="8405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7" name="楕円 56"/>
              <p:cNvSpPr/>
              <p:nvPr/>
            </p:nvSpPr>
            <p:spPr>
              <a:xfrm>
                <a:off x="9407165" y="382013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10103732" y="43263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9838059" y="5158004"/>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976270" y="51491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8736279" y="431750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8" name="テキスト ボックス 67"/>
            <p:cNvSpPr txBox="1"/>
            <p:nvPr/>
          </p:nvSpPr>
          <p:spPr>
            <a:xfrm rot="20289381">
              <a:off x="8728676" y="4698186"/>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69" name="テキスト ボックス 68"/>
            <p:cNvSpPr txBox="1"/>
            <p:nvPr/>
          </p:nvSpPr>
          <p:spPr>
            <a:xfrm rot="20289381">
              <a:off x="9890469" y="4291969"/>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0" name="テキスト ボックス 69"/>
            <p:cNvSpPr txBox="1"/>
            <p:nvPr/>
          </p:nvSpPr>
          <p:spPr>
            <a:xfrm rot="3479062">
              <a:off x="9776541" y="4660894"/>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1" name="テキスト ボックス 70"/>
            <p:cNvSpPr txBox="1"/>
            <p:nvPr/>
          </p:nvSpPr>
          <p:spPr>
            <a:xfrm rot="16200000">
              <a:off x="9546734" y="4055324"/>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2" name="テキスト ボックス 71"/>
            <p:cNvSpPr txBox="1"/>
            <p:nvPr/>
          </p:nvSpPr>
          <p:spPr>
            <a:xfrm rot="7533602">
              <a:off x="10129636" y="3708743"/>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3" name="テキスト ボックス 72"/>
            <p:cNvSpPr txBox="1"/>
            <p:nvPr/>
          </p:nvSpPr>
          <p:spPr>
            <a:xfrm rot="7533602">
              <a:off x="9381952" y="4708276"/>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4" name="テキスト ボックス 73"/>
            <p:cNvSpPr txBox="1"/>
            <p:nvPr/>
          </p:nvSpPr>
          <p:spPr>
            <a:xfrm rot="1160509">
              <a:off x="10424212" y="4702818"/>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75" name="テキスト ボックス 74"/>
            <p:cNvSpPr txBox="1"/>
            <p:nvPr/>
          </p:nvSpPr>
          <p:spPr>
            <a:xfrm rot="1160509">
              <a:off x="9234589" y="4292402"/>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grpSp>
    </p:spTree>
    <p:extLst>
      <p:ext uri="{BB962C8B-B14F-4D97-AF65-F5344CB8AC3E}">
        <p14:creationId xmlns:p14="http://schemas.microsoft.com/office/powerpoint/2010/main" val="925971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問題設定 </a:t>
            </a:r>
            <a:r>
              <a:rPr lang="en-US" altLang="ja-JP" dirty="0"/>
              <a:t>– “</a:t>
            </a:r>
            <a:r>
              <a:rPr lang="ja-JP" altLang="en-US" dirty="0"/>
              <a:t>放置</a:t>
            </a:r>
            <a:r>
              <a:rPr kumimoji="1" lang="ja-JP" altLang="en-US" dirty="0"/>
              <a:t>可能時間</a:t>
            </a:r>
            <a:r>
              <a:rPr kumimoji="1" lang="en-US" altLang="ja-JP" dirty="0"/>
              <a:t>”</a:t>
            </a:r>
            <a:endParaRPr kumimoji="1" lang="ja-JP" altLang="en-US" dirty="0"/>
          </a:p>
        </p:txBody>
      </p:sp>
      <p:sp>
        <p:nvSpPr>
          <p:cNvPr id="3" name="コンテンツ プレースホルダー 2"/>
          <p:cNvSpPr>
            <a:spLocks noGrp="1"/>
          </p:cNvSpPr>
          <p:nvPr>
            <p:ph idx="1"/>
          </p:nvPr>
        </p:nvSpPr>
        <p:spPr>
          <a:xfrm>
            <a:off x="838200" y="1825624"/>
            <a:ext cx="7828555" cy="4758055"/>
          </a:xfrm>
        </p:spPr>
        <p:txBody>
          <a:bodyPr>
            <a:normAutofit/>
          </a:bodyPr>
          <a:lstStyle/>
          <a:p>
            <a:pPr>
              <a:lnSpc>
                <a:spcPct val="100000"/>
              </a:lnSpc>
            </a:pPr>
            <a:r>
              <a:rPr kumimoji="1" lang="ja-JP" altLang="en-US" dirty="0"/>
              <a:t>頂点を警備するのに必要</a:t>
            </a:r>
            <a:r>
              <a:rPr kumimoji="1" lang="ja-JP" altLang="en-US" dirty="0" smtClean="0"/>
              <a:t>な</a:t>
            </a:r>
            <a:r>
              <a:rPr kumimoji="1" lang="en-US" altLang="ja-JP" dirty="0" smtClean="0"/>
              <a:t/>
            </a:r>
            <a:br>
              <a:rPr kumimoji="1" lang="en-US" altLang="ja-JP" dirty="0" smtClean="0"/>
            </a:br>
            <a:r>
              <a:rPr kumimoji="1" lang="ja-JP" altLang="en-US" dirty="0" smtClean="0"/>
              <a:t>訪問</a:t>
            </a:r>
            <a:r>
              <a:rPr kumimoji="1" lang="ja-JP" altLang="en-US" dirty="0"/>
              <a:t>の頻度を定める</a:t>
            </a:r>
            <a:endParaRPr kumimoji="1" lang="en-US" altLang="ja-JP" dirty="0"/>
          </a:p>
          <a:p>
            <a:pPr>
              <a:lnSpc>
                <a:spcPct val="100000"/>
              </a:lnSpc>
            </a:pPr>
            <a:r>
              <a:rPr lang="ja-JP" altLang="en-US" dirty="0"/>
              <a:t>連続した</a:t>
            </a:r>
            <a:r>
              <a:rPr lang="en-US" altLang="ja-JP" dirty="0"/>
              <a:t>2</a:t>
            </a:r>
            <a:r>
              <a:rPr lang="ja-JP" altLang="en-US" dirty="0"/>
              <a:t>回の訪問時刻の差として</a:t>
            </a:r>
            <a:r>
              <a:rPr lang="en-US" altLang="ja-JP" dirty="0"/>
              <a:t/>
            </a:r>
            <a:br>
              <a:rPr lang="en-US" altLang="ja-JP" dirty="0"/>
            </a:br>
            <a:r>
              <a:rPr lang="ja-JP" altLang="en-US" dirty="0"/>
              <a:t>許される最大値</a:t>
            </a:r>
            <a:endParaRPr lang="en-US" altLang="ja-JP" dirty="0"/>
          </a:p>
          <a:p>
            <a:pPr>
              <a:lnSpc>
                <a:spcPct val="100000"/>
              </a:lnSpc>
            </a:pPr>
            <a:r>
              <a:rPr kumimoji="1" lang="ja-JP" altLang="en-US" dirty="0"/>
              <a:t>訪問とは点で表される巡査</a:t>
            </a:r>
            <a:r>
              <a:rPr kumimoji="1" lang="ja-JP" altLang="en-US" dirty="0" smtClean="0"/>
              <a:t>が頂点</a:t>
            </a:r>
            <a:r>
              <a:rPr kumimoji="1" lang="ja-JP" altLang="en-US" dirty="0"/>
              <a:t>を踏むこと</a:t>
            </a:r>
            <a:endParaRPr kumimoji="1" lang="en-US" altLang="ja-JP" dirty="0"/>
          </a:p>
          <a:p>
            <a:pPr>
              <a:lnSpc>
                <a:spcPct val="100000"/>
              </a:lnSpc>
            </a:pPr>
            <a:r>
              <a:rPr lang="ja-JP" altLang="en-US" dirty="0">
                <a:solidFill>
                  <a:srgbClr val="0070C0"/>
                </a:solidFill>
              </a:rPr>
              <a:t>頂点を警備するには</a:t>
            </a:r>
            <a:r>
              <a:rPr lang="ja-JP" altLang="en-US" dirty="0" smtClean="0">
                <a:solidFill>
                  <a:srgbClr val="0070C0"/>
                </a:solidFill>
              </a:rPr>
              <a:t>，</a:t>
            </a:r>
            <a:r>
              <a:rPr lang="en-US" altLang="ja-JP" dirty="0" smtClean="0">
                <a:solidFill>
                  <a:srgbClr val="0070C0"/>
                </a:solidFill>
              </a:rPr>
              <a:t/>
            </a:r>
            <a:br>
              <a:rPr lang="en-US" altLang="ja-JP" dirty="0" smtClean="0">
                <a:solidFill>
                  <a:srgbClr val="0070C0"/>
                </a:solidFill>
              </a:rPr>
            </a:br>
            <a:r>
              <a:rPr lang="ja-JP" altLang="en-US" dirty="0" smtClean="0">
                <a:solidFill>
                  <a:srgbClr val="0070C0"/>
                </a:solidFill>
              </a:rPr>
              <a:t>放置</a:t>
            </a:r>
            <a:r>
              <a:rPr lang="ja-JP" altLang="en-US" dirty="0">
                <a:solidFill>
                  <a:srgbClr val="0070C0"/>
                </a:solidFill>
              </a:rPr>
              <a:t>可能時間を満たしながら</a:t>
            </a:r>
            <a:r>
              <a:rPr lang="en-US" altLang="ja-JP" dirty="0">
                <a:solidFill>
                  <a:srgbClr val="0070C0"/>
                </a:solidFill>
              </a:rPr>
              <a:t/>
            </a:r>
            <a:br>
              <a:rPr lang="en-US" altLang="ja-JP" dirty="0">
                <a:solidFill>
                  <a:srgbClr val="0070C0"/>
                </a:solidFill>
              </a:rPr>
            </a:br>
            <a:r>
              <a:rPr lang="ja-JP" altLang="en-US" dirty="0">
                <a:solidFill>
                  <a:srgbClr val="0070C0"/>
                </a:solidFill>
              </a:rPr>
              <a:t>訪問し続けなければ</a:t>
            </a:r>
            <a:r>
              <a:rPr lang="ja-JP" altLang="en-US" dirty="0" smtClean="0">
                <a:solidFill>
                  <a:srgbClr val="0070C0"/>
                </a:solidFill>
              </a:rPr>
              <a:t>ならない（警備の定義）</a:t>
            </a:r>
            <a:endParaRPr lang="en-US" altLang="ja-JP" dirty="0" smtClean="0">
              <a:solidFill>
                <a:srgbClr val="0070C0"/>
              </a:solidFill>
            </a:endParaRPr>
          </a:p>
        </p:txBody>
      </p:sp>
      <p:grpSp>
        <p:nvGrpSpPr>
          <p:cNvPr id="8" name="グループ化 7"/>
          <p:cNvGrpSpPr/>
          <p:nvPr/>
        </p:nvGrpSpPr>
        <p:grpSpPr>
          <a:xfrm>
            <a:off x="9468890" y="1444100"/>
            <a:ext cx="1266329" cy="247054"/>
            <a:chOff x="5822280" y="1733542"/>
            <a:chExt cx="1035658" cy="202051"/>
          </a:xfrm>
        </p:grpSpPr>
        <p:cxnSp>
          <p:nvCxnSpPr>
            <p:cNvPr id="9" name="直線コネクタ 8"/>
            <p:cNvCxnSpPr>
              <a:endCxn id="11" idx="6"/>
            </p:cNvCxnSpPr>
            <p:nvPr/>
          </p:nvCxnSpPr>
          <p:spPr>
            <a:xfrm>
              <a:off x="5924062" y="1825625"/>
              <a:ext cx="933876" cy="1005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楕円 9"/>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6658111" y="1735766"/>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p:cNvCxnSpPr/>
          <p:nvPr/>
        </p:nvCxnSpPr>
        <p:spPr>
          <a:xfrm>
            <a:off x="9591057" y="2400749"/>
            <a:ext cx="1004556" cy="100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9591057" y="2087022"/>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9591056" y="3395781"/>
            <a:ext cx="1013241" cy="1013242"/>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p:cNvSpPr txBox="1"/>
              <p:nvPr/>
            </p:nvSpPr>
            <p:spPr>
              <a:xfrm>
                <a:off x="9367397" y="103281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9367397" y="1032812"/>
                <a:ext cx="44274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10398095" y="102823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10398095" y="1028237"/>
                <a:ext cx="442750" cy="461665"/>
              </a:xfrm>
              <a:prstGeom prst="rect">
                <a:avLst/>
              </a:prstGeom>
              <a:blipFill>
                <a:blip r:embed="rId3"/>
                <a:stretch>
                  <a:fillRect/>
                </a:stretch>
              </a:blipFill>
            </p:spPr>
            <p:txBody>
              <a:bodyPr/>
              <a:lstStyle/>
              <a:p>
                <a:r>
                  <a:rPr lang="ja-JP" altLang="en-US">
                    <a:noFill/>
                  </a:rPr>
                  <a:t> </a:t>
                </a:r>
              </a:p>
            </p:txBody>
          </p:sp>
        </mc:Fallback>
      </mc:AlternateContent>
      <p:cxnSp>
        <p:nvCxnSpPr>
          <p:cNvPr id="25" name="直線矢印コネクタ 24"/>
          <p:cNvCxnSpPr/>
          <p:nvPr/>
        </p:nvCxnSpPr>
        <p:spPr>
          <a:xfrm>
            <a:off x="10102055" y="2612492"/>
            <a:ext cx="452565" cy="45256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9588773" y="4400337"/>
            <a:ext cx="1004556" cy="100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9588772" y="5395369"/>
            <a:ext cx="1013241" cy="10132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10610002" y="2112200"/>
            <a:ext cx="9468" cy="4609275"/>
          </a:xfrm>
          <a:prstGeom prst="line">
            <a:avLst/>
          </a:prstGeom>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9475262" y="2129698"/>
            <a:ext cx="247616" cy="473305"/>
            <a:chOff x="1093981" y="4342423"/>
            <a:chExt cx="427174" cy="816522"/>
          </a:xfrm>
        </p:grpSpPr>
        <p:sp>
          <p:nvSpPr>
            <p:cNvPr id="47" name="楕円 46"/>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p:cNvCxnSpPr>
              <a:stCxn id="47"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テキスト ボックス 52"/>
              <p:cNvSpPr txBox="1"/>
              <p:nvPr/>
            </p:nvSpPr>
            <p:spPr>
              <a:xfrm>
                <a:off x="9880291" y="1907994"/>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9880291" y="1907994"/>
                <a:ext cx="442750" cy="461665"/>
              </a:xfrm>
              <a:prstGeom prst="rect">
                <a:avLst/>
              </a:prstGeom>
              <a:blipFill>
                <a:blip r:embed="rId4"/>
                <a:stretch>
                  <a:fillRect/>
                </a:stretch>
              </a:blipFill>
            </p:spPr>
            <p:txBody>
              <a:bodyPr/>
              <a:lstStyle/>
              <a:p>
                <a:r>
                  <a:rPr lang="ja-JP" altLang="en-US">
                    <a:noFill/>
                  </a:rPr>
                  <a:t> </a:t>
                </a:r>
              </a:p>
            </p:txBody>
          </p:sp>
        </mc:Fallback>
      </mc:AlternateContent>
      <p:sp>
        <p:nvSpPr>
          <p:cNvPr id="55" name="左中かっこ 54"/>
          <p:cNvSpPr/>
          <p:nvPr/>
        </p:nvSpPr>
        <p:spPr>
          <a:xfrm rot="16200000">
            <a:off x="10041897" y="1323686"/>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8" name="直線矢印コネクタ 57"/>
          <p:cNvCxnSpPr/>
          <p:nvPr/>
        </p:nvCxnSpPr>
        <p:spPr>
          <a:xfrm flipH="1">
            <a:off x="9412659" y="2400748"/>
            <a:ext cx="1" cy="2008274"/>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テキスト ボックス 58"/>
              <p:cNvSpPr txBox="1"/>
              <p:nvPr/>
            </p:nvSpPr>
            <p:spPr>
              <a:xfrm>
                <a:off x="9019959" y="317405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59" name="テキスト ボックス 58"/>
              <p:cNvSpPr txBox="1">
                <a:spLocks noRot="1" noChangeAspect="1" noMove="1" noResize="1" noEditPoints="1" noAdjustHandles="1" noChangeArrowheads="1" noChangeShapeType="1" noTextEdit="1"/>
              </p:cNvSpPr>
              <p:nvPr/>
            </p:nvSpPr>
            <p:spPr>
              <a:xfrm>
                <a:off x="9019959" y="3174052"/>
                <a:ext cx="442749" cy="461665"/>
              </a:xfrm>
              <a:prstGeom prst="rect">
                <a:avLst/>
              </a:prstGeom>
              <a:blipFill>
                <a:blip r:embed="rId5"/>
                <a:stretch>
                  <a:fillRect/>
                </a:stretch>
              </a:blipFill>
            </p:spPr>
            <p:txBody>
              <a:bodyPr/>
              <a:lstStyle/>
              <a:p>
                <a:r>
                  <a:rPr lang="ja-JP" altLang="en-US">
                    <a:noFill/>
                  </a:rPr>
                  <a:t> </a:t>
                </a:r>
              </a:p>
            </p:txBody>
          </p:sp>
        </mc:Fallback>
      </mc:AlternateContent>
      <p:sp>
        <p:nvSpPr>
          <p:cNvPr id="64" name="スライド番号プレースホルダー 63"/>
          <p:cNvSpPr>
            <a:spLocks noGrp="1"/>
          </p:cNvSpPr>
          <p:nvPr>
            <p:ph type="sldNum" sz="quarter" idx="12"/>
          </p:nvPr>
        </p:nvSpPr>
        <p:spPr/>
        <p:txBody>
          <a:bodyPr/>
          <a:lstStyle/>
          <a:p>
            <a:fld id="{EB786E8D-24E2-4B75-B89E-130193A274AD}" type="slidenum">
              <a:rPr kumimoji="1" lang="ja-JP" altLang="en-US" smtClean="0"/>
              <a:t>4</a:t>
            </a:fld>
            <a:endParaRPr kumimoji="1" lang="ja-JP" altLang="en-US"/>
          </a:p>
        </p:txBody>
      </p:sp>
      <p:cxnSp>
        <p:nvCxnSpPr>
          <p:cNvPr id="54" name="直線矢印コネクタ 53"/>
          <p:cNvCxnSpPr/>
          <p:nvPr/>
        </p:nvCxnSpPr>
        <p:spPr>
          <a:xfrm flipH="1">
            <a:off x="10774552" y="3396200"/>
            <a:ext cx="1" cy="2008274"/>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テキスト ボックス 61"/>
              <p:cNvSpPr txBox="1"/>
              <p:nvPr/>
            </p:nvSpPr>
            <p:spPr>
              <a:xfrm>
                <a:off x="10733619" y="4169504"/>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62" name="テキスト ボックス 61"/>
              <p:cNvSpPr txBox="1">
                <a:spLocks noRot="1" noChangeAspect="1" noMove="1" noResize="1" noEditPoints="1" noAdjustHandles="1" noChangeArrowheads="1" noChangeShapeType="1" noTextEdit="1"/>
              </p:cNvSpPr>
              <p:nvPr/>
            </p:nvSpPr>
            <p:spPr>
              <a:xfrm>
                <a:off x="10733619" y="4169504"/>
                <a:ext cx="442749" cy="461665"/>
              </a:xfrm>
              <a:prstGeom prst="rect">
                <a:avLst/>
              </a:prstGeom>
              <a:blipFill>
                <a:blip r:embed="rId6"/>
                <a:stretch>
                  <a:fillRect/>
                </a:stretch>
              </a:blipFill>
            </p:spPr>
            <p:txBody>
              <a:bodyPr/>
              <a:lstStyle/>
              <a:p>
                <a:r>
                  <a:rPr lang="ja-JP" altLang="en-US">
                    <a:noFill/>
                  </a:rPr>
                  <a:t> </a:t>
                </a:r>
              </a:p>
            </p:txBody>
          </p:sp>
        </mc:Fallback>
      </mc:AlternateContent>
      <p:sp>
        <p:nvSpPr>
          <p:cNvPr id="63" name="四角形吹き出し 62"/>
          <p:cNvSpPr/>
          <p:nvPr/>
        </p:nvSpPr>
        <p:spPr>
          <a:xfrm>
            <a:off x="6829588" y="1425739"/>
            <a:ext cx="2048146" cy="525391"/>
          </a:xfrm>
          <a:prstGeom prst="wedgeRectCallout">
            <a:avLst>
              <a:gd name="adj1" fmla="val 71089"/>
              <a:gd name="adj2" fmla="val -57718"/>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solidFill>
                  <a:schemeClr val="tx1"/>
                </a:solidFill>
              </a:rPr>
              <a:t>放置可能時間</a:t>
            </a:r>
            <a:endParaRPr lang="en-US" altLang="ja-JP" sz="2400" dirty="0">
              <a:solidFill>
                <a:schemeClr val="tx1"/>
              </a:solidFill>
            </a:endParaRPr>
          </a:p>
        </p:txBody>
      </p:sp>
      <p:cxnSp>
        <p:nvCxnSpPr>
          <p:cNvPr id="6" name="直線矢印コネクタ 5"/>
          <p:cNvCxnSpPr/>
          <p:nvPr/>
        </p:nvCxnSpPr>
        <p:spPr>
          <a:xfrm>
            <a:off x="9019959" y="2112200"/>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216887" y="6233957"/>
            <a:ext cx="800219" cy="461665"/>
          </a:xfrm>
          <a:prstGeom prst="rect">
            <a:avLst/>
          </a:prstGeom>
          <a:noFill/>
          <a:ln w="28575">
            <a:noFill/>
          </a:ln>
        </p:spPr>
        <p:txBody>
          <a:bodyPr wrap="none" rtlCol="0">
            <a:spAutoFit/>
          </a:bodyPr>
          <a:lstStyle/>
          <a:p>
            <a:r>
              <a:rPr lang="ja-JP" altLang="en-US" sz="2400" dirty="0" smtClean="0">
                <a:latin typeface="Cambria Math" panose="02040503050406030204" pitchFamily="18" charset="0"/>
              </a:rPr>
              <a:t>時間</a:t>
            </a:r>
            <a:endParaRPr kumimoji="1" lang="ja-JP" altLang="en-US" sz="2400" dirty="0" smtClean="0">
              <a:latin typeface="Cambria Math" panose="02040503050406030204" pitchFamily="18" charset="0"/>
            </a:endParaRPr>
          </a:p>
        </p:txBody>
      </p:sp>
    </p:spTree>
    <p:extLst>
      <p:ext uri="{BB962C8B-B14F-4D97-AF65-F5344CB8AC3E}">
        <p14:creationId xmlns:p14="http://schemas.microsoft.com/office/powerpoint/2010/main" val="341514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fill="hold" nodeType="clickEffect">
                                  <p:stCondLst>
                                    <p:cond delay="0"/>
                                  </p:stCondLst>
                                  <p:childTnLst>
                                    <p:animMotion origin="layout" path="M 2.08333E-7 0.00486 L 0.08268 0.15347 L 0.00378 0.29699 L 0.08464 0.44583 L 0.00469 0.58588 " pathEditMode="relative" rAng="0" ptsTypes="AAAAA">
                                      <p:cBhvr>
                                        <p:cTn id="6" dur="2000" fill="hold"/>
                                        <p:tgtEl>
                                          <p:spTgt spid="46"/>
                                        </p:tgtEl>
                                        <p:attrNameLst>
                                          <p:attrName>ppt_x</p:attrName>
                                          <p:attrName>ppt_y</p:attrName>
                                        </p:attrNameLst>
                                      </p:cBhvr>
                                      <p:rCtr x="4232" y="29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Cambria" panose="02040503050406030204" pitchFamily="18" charset="0"/>
              </a:rPr>
              <a:t>Comp</a:t>
            </a:r>
            <a:r>
              <a:rPr lang="ja-JP" altLang="en-US" dirty="0" smtClean="0"/>
              <a:t>の</a:t>
            </a:r>
            <a:r>
              <a:rPr lang="ja-JP" altLang="en-US" dirty="0"/>
              <a:t>場合の概要</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Autofit/>
              </a:bodyPr>
              <a:lstStyle/>
              <a:p>
                <a:pPr>
                  <a:lnSpc>
                    <a:spcPct val="100000"/>
                  </a:lnSpc>
                </a:pPr>
                <a:r>
                  <a:rPr lang="ja-JP" altLang="en-US" dirty="0" smtClean="0"/>
                  <a:t>辺の長さが全て </a:t>
                </a:r>
                <a14:m>
                  <m:oMath xmlns:m="http://schemas.openxmlformats.org/officeDocument/2006/math">
                    <m:r>
                      <a:rPr lang="en-US" altLang="ja-JP" b="0" i="1" smtClean="0">
                        <a:latin typeface="Cambria Math" panose="02040503050406030204" pitchFamily="18" charset="0"/>
                      </a:rPr>
                      <m:t>𝑑</m:t>
                    </m:r>
                  </m:oMath>
                </a14:m>
                <a:r>
                  <a:rPr lang="ja-JP" altLang="en-US" dirty="0" smtClean="0"/>
                  <a:t>（定数）である完全グラフ</a:t>
                </a:r>
                <a:r>
                  <a:rPr lang="en-US" altLang="ja-JP" dirty="0" smtClean="0"/>
                  <a:t/>
                </a:r>
                <a:br>
                  <a:rPr lang="en-US" altLang="ja-JP" dirty="0" smtClean="0"/>
                </a:br>
                <a:r>
                  <a:rPr lang="en-US" altLang="ja-JP" dirty="0" smtClean="0"/>
                  <a:t>…</a:t>
                </a:r>
                <a:r>
                  <a:rPr lang="ja-JP" altLang="en-US" dirty="0" smtClean="0"/>
                  <a:t> 任意の</a:t>
                </a:r>
                <a:r>
                  <a:rPr lang="en-US" altLang="ja-JP" dirty="0" smtClean="0"/>
                  <a:t>2</a:t>
                </a:r>
                <a:r>
                  <a:rPr lang="ja-JP" altLang="en-US" dirty="0" smtClean="0"/>
                  <a:t>頂点間の移動コストが全て等しい</a:t>
                </a:r>
                <a:endParaRPr lang="en-US" altLang="ja-JP" dirty="0" smtClean="0"/>
              </a:p>
              <a:p>
                <a:pPr>
                  <a:lnSpc>
                    <a:spcPct val="100000"/>
                  </a:lnSpc>
                </a:pPr>
                <a:r>
                  <a:rPr lang="ja-JP" altLang="en-US" dirty="0"/>
                  <a:t>一般</a:t>
                </a:r>
                <a:r>
                  <a:rPr lang="ja-JP" altLang="en-US" dirty="0" smtClean="0"/>
                  <a:t>の完全グラフでは</a:t>
                </a:r>
                <a:r>
                  <a:rPr lang="en-US" altLang="ja-JP" dirty="0" smtClean="0">
                    <a:solidFill>
                      <a:srgbClr val="0070C0"/>
                    </a:solidFill>
                    <a:latin typeface="Cambria" panose="02040503050406030204" pitchFamily="18" charset="0"/>
                  </a:rPr>
                  <a:t>NP</a:t>
                </a:r>
                <a:r>
                  <a:rPr lang="ja-JP" altLang="en-US" dirty="0" smtClean="0">
                    <a:solidFill>
                      <a:srgbClr val="0070C0"/>
                    </a:solidFill>
                  </a:rPr>
                  <a:t>困難</a:t>
                </a:r>
                <a:endParaRPr lang="en-US" altLang="ja-JP" dirty="0" smtClean="0">
                  <a:solidFill>
                    <a:srgbClr val="0070C0"/>
                  </a:solidFill>
                </a:endParaRPr>
              </a:p>
              <a:p>
                <a:pPr>
                  <a:lnSpc>
                    <a:spcPct val="100000"/>
                  </a:lnSpc>
                </a:pPr>
                <a:r>
                  <a:rPr lang="ja-JP" altLang="en-US" dirty="0"/>
                  <a:t>全</a:t>
                </a:r>
                <a:r>
                  <a:rPr lang="ja-JP" altLang="en-US" dirty="0" smtClean="0"/>
                  <a:t>ての辺の長さが </a:t>
                </a:r>
                <a14:m>
                  <m:oMath xmlns:m="http://schemas.openxmlformats.org/officeDocument/2006/math">
                    <m:r>
                      <a:rPr lang="en-US" altLang="ja-JP" b="0" i="1" smtClean="0">
                        <a:latin typeface="Cambria Math" panose="02040503050406030204" pitchFamily="18" charset="0"/>
                      </a:rPr>
                      <m:t>𝑑</m:t>
                    </m:r>
                    <m:r>
                      <a:rPr lang="en-US" altLang="ja-JP" b="0" i="1" smtClean="0">
                        <a:latin typeface="Cambria Math" panose="02040503050406030204" pitchFamily="18" charset="0"/>
                      </a:rPr>
                      <m:t>/2</m:t>
                    </m:r>
                  </m:oMath>
                </a14:m>
                <a:r>
                  <a:rPr lang="en-US" altLang="ja-JP" dirty="0" smtClean="0"/>
                  <a:t> </a:t>
                </a:r>
                <a:r>
                  <a:rPr lang="ja-JP" altLang="en-US" dirty="0" smtClean="0"/>
                  <a:t>の</a:t>
                </a:r>
                <a:r>
                  <a:rPr lang="en-US" altLang="ja-JP" dirty="0" smtClean="0">
                    <a:latin typeface="Cambria" panose="02040503050406030204" pitchFamily="18" charset="0"/>
                  </a:rPr>
                  <a:t>Star</a:t>
                </a:r>
                <a:r>
                  <a:rPr lang="ja-JP" altLang="en-US" dirty="0" smtClean="0"/>
                  <a:t>（星）と同等</a:t>
                </a:r>
                <a:r>
                  <a:rPr lang="en-US" altLang="ja-JP" dirty="0" smtClean="0"/>
                  <a:t/>
                </a:r>
                <a:br>
                  <a:rPr lang="en-US" altLang="ja-JP" dirty="0" smtClean="0"/>
                </a:br>
                <a:r>
                  <a:rPr lang="en-US" altLang="ja-JP" u="sng" dirty="0" smtClean="0">
                    <a:latin typeface="Cambria" panose="02040503050406030204" pitchFamily="18" charset="0"/>
                  </a:rPr>
                  <a:t>Star</a:t>
                </a:r>
                <a:r>
                  <a:rPr lang="en-US" altLang="ja-JP" u="sng" dirty="0" smtClean="0"/>
                  <a:t> </a:t>
                </a:r>
                <a:r>
                  <a:rPr lang="ja-JP" altLang="en-US" u="sng" dirty="0" smtClean="0"/>
                  <a:t>で </a:t>
                </a:r>
                <a:r>
                  <a:rPr lang="en-US" altLang="ja-JP" u="sng" dirty="0" smtClean="0">
                    <a:solidFill>
                      <a:srgbClr val="0070C0"/>
                    </a:solidFill>
                    <a:latin typeface="Cambria" panose="02040503050406030204" pitchFamily="18" charset="0"/>
                  </a:rPr>
                  <a:t>P</a:t>
                </a:r>
                <a:r>
                  <a:rPr lang="ja-JP" altLang="en-US" u="sng" dirty="0"/>
                  <a:t> </a:t>
                </a:r>
                <a:r>
                  <a:rPr lang="ja-JP" altLang="en-US" u="sng" dirty="0" smtClean="0"/>
                  <a:t>の場合</a:t>
                </a:r>
                <a:r>
                  <a:rPr lang="ja-JP" altLang="en-US" dirty="0" smtClean="0"/>
                  <a:t>は </a:t>
                </a:r>
                <a:r>
                  <a:rPr lang="en-US" altLang="ja-JP" dirty="0" smtClean="0">
                    <a:latin typeface="Cambria" panose="02040503050406030204" pitchFamily="18" charset="0"/>
                  </a:rPr>
                  <a:t>Comp</a:t>
                </a:r>
                <a:r>
                  <a:rPr lang="en-US" altLang="ja-JP" dirty="0" smtClean="0"/>
                  <a:t> </a:t>
                </a:r>
                <a:r>
                  <a:rPr lang="ja-JP" altLang="en-US" dirty="0" smtClean="0"/>
                  <a:t>でも </a:t>
                </a:r>
                <a:r>
                  <a:rPr lang="en-US" altLang="ja-JP" dirty="0" smtClean="0">
                    <a:solidFill>
                      <a:srgbClr val="0070C0"/>
                    </a:solidFill>
                    <a:latin typeface="Cambria" panose="02040503050406030204" pitchFamily="18" charset="0"/>
                  </a:rPr>
                  <a:t>P</a:t>
                </a:r>
              </a:p>
              <a:p>
                <a:pPr>
                  <a:lnSpc>
                    <a:spcPct val="100000"/>
                  </a:lnSpc>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EB786E8D-24E2-4B75-B89E-130193A274AD}" type="slidenum">
              <a:rPr kumimoji="1" lang="ja-JP" altLang="en-US" smtClean="0"/>
              <a:t>40</a:t>
            </a:fld>
            <a:endParaRPr kumimoji="1" lang="ja-JP" altLang="en-US"/>
          </a:p>
        </p:txBody>
      </p:sp>
      <p:grpSp>
        <p:nvGrpSpPr>
          <p:cNvPr id="19" name="グループ化 18"/>
          <p:cNvGrpSpPr/>
          <p:nvPr/>
        </p:nvGrpSpPr>
        <p:grpSpPr>
          <a:xfrm>
            <a:off x="8610600" y="958643"/>
            <a:ext cx="2372278" cy="2421476"/>
            <a:chOff x="8675943" y="3540900"/>
            <a:chExt cx="2372278" cy="2421476"/>
          </a:xfrm>
        </p:grpSpPr>
        <p:sp>
          <p:nvSpPr>
            <p:cNvPr id="20" name="テキスト ボックス 19"/>
            <p:cNvSpPr txBox="1"/>
            <p:nvPr/>
          </p:nvSpPr>
          <p:spPr>
            <a:xfrm rot="16200000">
              <a:off x="9565449" y="5330152"/>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21" name="テキスト ボックス 20"/>
            <p:cNvSpPr txBox="1"/>
            <p:nvPr/>
          </p:nvSpPr>
          <p:spPr>
            <a:xfrm rot="3479062">
              <a:off x="8973909" y="3699783"/>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grpSp>
          <p:nvGrpSpPr>
            <p:cNvPr id="22" name="グループ化 21"/>
            <p:cNvGrpSpPr/>
            <p:nvPr/>
          </p:nvGrpSpPr>
          <p:grpSpPr>
            <a:xfrm>
              <a:off x="8675943" y="3540900"/>
              <a:ext cx="2372278" cy="2266624"/>
              <a:chOff x="8736279" y="3820131"/>
              <a:chExt cx="1567280" cy="1537700"/>
            </a:xfrm>
          </p:grpSpPr>
          <p:grpSp>
            <p:nvGrpSpPr>
              <p:cNvPr id="31" name="グループ化 30"/>
              <p:cNvGrpSpPr/>
              <p:nvPr/>
            </p:nvGrpSpPr>
            <p:grpSpPr>
              <a:xfrm>
                <a:off x="8809874" y="3897952"/>
                <a:ext cx="1394407" cy="1359968"/>
                <a:chOff x="8809874" y="3897952"/>
                <a:chExt cx="1394407" cy="1359968"/>
              </a:xfrm>
            </p:grpSpPr>
            <p:cxnSp>
              <p:nvCxnSpPr>
                <p:cNvPr id="37" name="直線コネクタ 36"/>
                <p:cNvCxnSpPr>
                  <a:stCxn id="38" idx="0"/>
                  <a:endCxn id="38" idx="4"/>
                </p:cNvCxnSpPr>
                <p:nvPr/>
              </p:nvCxnSpPr>
              <p:spPr>
                <a:xfrm>
                  <a:off x="9507078" y="3897952"/>
                  <a:ext cx="430894" cy="135996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五角形 37"/>
                <p:cNvSpPr/>
                <p:nvPr/>
              </p:nvSpPr>
              <p:spPr>
                <a:xfrm>
                  <a:off x="8809874" y="3897952"/>
                  <a:ext cx="1394407" cy="1359968"/>
                </a:xfrm>
                <a:prstGeom prst="pentagon">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a:stCxn id="38" idx="1"/>
                  <a:endCxn id="38" idx="5"/>
                </p:cNvCxnSpPr>
                <p:nvPr/>
              </p:nvCxnSpPr>
              <p:spPr>
                <a:xfrm>
                  <a:off x="8809875" y="4417412"/>
                  <a:ext cx="1394405"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38" idx="2"/>
                  <a:endCxn id="38" idx="0"/>
                </p:cNvCxnSpPr>
                <p:nvPr/>
              </p:nvCxnSpPr>
              <p:spPr>
                <a:xfrm flipV="1">
                  <a:off x="9076183" y="3897952"/>
                  <a:ext cx="430895" cy="135996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8" idx="4"/>
                  <a:endCxn id="38" idx="1"/>
                </p:cNvCxnSpPr>
                <p:nvPr/>
              </p:nvCxnSpPr>
              <p:spPr>
                <a:xfrm flipH="1" flipV="1">
                  <a:off x="8809875" y="4417412"/>
                  <a:ext cx="1128097" cy="8405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38" idx="2"/>
                  <a:endCxn id="38" idx="5"/>
                </p:cNvCxnSpPr>
                <p:nvPr/>
              </p:nvCxnSpPr>
              <p:spPr>
                <a:xfrm flipV="1">
                  <a:off x="9076183" y="4417412"/>
                  <a:ext cx="1128097" cy="8405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2" name="楕円 31"/>
              <p:cNvSpPr/>
              <p:nvPr/>
            </p:nvSpPr>
            <p:spPr>
              <a:xfrm>
                <a:off x="9407165" y="382013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0103732" y="43263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9838059" y="5158004"/>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8976270" y="51491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736279" y="431750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テキスト ボックス 22"/>
            <p:cNvSpPr txBox="1"/>
            <p:nvPr/>
          </p:nvSpPr>
          <p:spPr>
            <a:xfrm rot="20289381">
              <a:off x="8728676" y="4698186"/>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24" name="テキスト ボックス 23"/>
            <p:cNvSpPr txBox="1"/>
            <p:nvPr/>
          </p:nvSpPr>
          <p:spPr>
            <a:xfrm rot="20289381">
              <a:off x="9890469" y="4291969"/>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25" name="テキスト ボックス 24"/>
            <p:cNvSpPr txBox="1"/>
            <p:nvPr/>
          </p:nvSpPr>
          <p:spPr>
            <a:xfrm rot="3479062">
              <a:off x="9776541" y="4660894"/>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26" name="テキスト ボックス 25"/>
            <p:cNvSpPr txBox="1"/>
            <p:nvPr/>
          </p:nvSpPr>
          <p:spPr>
            <a:xfrm rot="16200000">
              <a:off x="9546734" y="4055324"/>
              <a:ext cx="556563" cy="707886"/>
            </a:xfrm>
            <a:prstGeom prst="rect">
              <a:avLst/>
            </a:prstGeom>
            <a:noFill/>
          </p:spPr>
          <p:txBody>
            <a:bodyPr wrap="non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27" name="テキスト ボックス 26"/>
            <p:cNvSpPr txBox="1"/>
            <p:nvPr/>
          </p:nvSpPr>
          <p:spPr>
            <a:xfrm rot="7533602">
              <a:off x="10129636" y="3708743"/>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28" name="テキスト ボックス 27"/>
            <p:cNvSpPr txBox="1"/>
            <p:nvPr/>
          </p:nvSpPr>
          <p:spPr>
            <a:xfrm rot="7533602">
              <a:off x="9381952" y="4708276"/>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29" name="テキスト ボックス 28"/>
            <p:cNvSpPr txBox="1"/>
            <p:nvPr/>
          </p:nvSpPr>
          <p:spPr>
            <a:xfrm rot="1160509">
              <a:off x="10424212" y="4702818"/>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sp>
          <p:nvSpPr>
            <p:cNvPr id="30" name="テキスト ボックス 29"/>
            <p:cNvSpPr txBox="1"/>
            <p:nvPr/>
          </p:nvSpPr>
          <p:spPr>
            <a:xfrm rot="1160509">
              <a:off x="9234589" y="4292402"/>
              <a:ext cx="536945" cy="707886"/>
            </a:xfrm>
            <a:prstGeom prst="rect">
              <a:avLst/>
            </a:prstGeom>
            <a:noFill/>
          </p:spPr>
          <p:txBody>
            <a:bodyPr wrap="square" rtlCol="0">
              <a:spAutoFit/>
            </a:bodyPr>
            <a:lstStyle/>
            <a:p>
              <a:r>
                <a:rPr kumimoji="1" lang="en-US" altLang="ja-JP" sz="4000" dirty="0">
                  <a:solidFill>
                    <a:schemeClr val="accent1"/>
                  </a:solidFill>
                </a:rPr>
                <a:t>=</a:t>
              </a:r>
              <a:endParaRPr kumimoji="1" lang="ja-JP" altLang="en-US" sz="4000" dirty="0">
                <a:solidFill>
                  <a:schemeClr val="accent1"/>
                </a:solidFill>
              </a:endParaRPr>
            </a:p>
          </p:txBody>
        </p:sp>
      </p:grpSp>
      <p:grpSp>
        <p:nvGrpSpPr>
          <p:cNvPr id="46" name="グループ化 45"/>
          <p:cNvGrpSpPr/>
          <p:nvPr/>
        </p:nvGrpSpPr>
        <p:grpSpPr>
          <a:xfrm>
            <a:off x="8573533" y="3842380"/>
            <a:ext cx="2372278" cy="2266624"/>
            <a:chOff x="8736279" y="3820131"/>
            <a:chExt cx="1567280" cy="1537700"/>
          </a:xfrm>
        </p:grpSpPr>
        <p:grpSp>
          <p:nvGrpSpPr>
            <p:cNvPr id="55" name="グループ化 54"/>
            <p:cNvGrpSpPr/>
            <p:nvPr/>
          </p:nvGrpSpPr>
          <p:grpSpPr>
            <a:xfrm>
              <a:off x="8809876" y="3897952"/>
              <a:ext cx="1394404" cy="1359966"/>
              <a:chOff x="8809876" y="3897952"/>
              <a:chExt cx="1394404" cy="1359966"/>
            </a:xfrm>
          </p:grpSpPr>
          <p:cxnSp>
            <p:nvCxnSpPr>
              <p:cNvPr id="61" name="直線コネクタ 60"/>
              <p:cNvCxnSpPr/>
              <p:nvPr/>
            </p:nvCxnSpPr>
            <p:spPr>
              <a:xfrm>
                <a:off x="9505906" y="4639025"/>
                <a:ext cx="432065" cy="6188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V="1">
                <a:off x="9507077" y="4417412"/>
                <a:ext cx="697203" cy="23046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V="1">
                <a:off x="9507077" y="3897952"/>
                <a:ext cx="2" cy="7529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H="1" flipV="1">
                <a:off x="8809876" y="4417412"/>
                <a:ext cx="704890" cy="23046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9076183" y="4639025"/>
                <a:ext cx="429723" cy="61889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6" name="楕円 55"/>
            <p:cNvSpPr/>
            <p:nvPr/>
          </p:nvSpPr>
          <p:spPr>
            <a:xfrm>
              <a:off x="9407165" y="382013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10103732" y="43263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9838059" y="5158004"/>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8976270" y="51491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736279" y="431750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3" name="フリーフォーム 82"/>
          <p:cNvSpPr/>
          <p:nvPr/>
        </p:nvSpPr>
        <p:spPr>
          <a:xfrm>
            <a:off x="9881684" y="4020457"/>
            <a:ext cx="742773" cy="762105"/>
          </a:xfrm>
          <a:custGeom>
            <a:avLst/>
            <a:gdLst>
              <a:gd name="connsiteX0" fmla="*/ 191230 w 742773"/>
              <a:gd name="connsiteY0" fmla="*/ 0 h 762105"/>
              <a:gd name="connsiteX1" fmla="*/ 31573 w 742773"/>
              <a:gd name="connsiteY1" fmla="*/ 740229 h 762105"/>
              <a:gd name="connsiteX2" fmla="*/ 742773 w 742773"/>
              <a:gd name="connsiteY2" fmla="*/ 493486 h 762105"/>
            </a:gdLst>
            <a:ahLst/>
            <a:cxnLst>
              <a:cxn ang="0">
                <a:pos x="connsiteX0" y="connsiteY0"/>
              </a:cxn>
              <a:cxn ang="0">
                <a:pos x="connsiteX1" y="connsiteY1"/>
              </a:cxn>
              <a:cxn ang="0">
                <a:pos x="connsiteX2" y="connsiteY2"/>
              </a:cxn>
            </a:cxnLst>
            <a:rect l="l" t="t" r="r" b="b"/>
            <a:pathLst>
              <a:path w="742773" h="762105">
                <a:moveTo>
                  <a:pt x="191230" y="0"/>
                </a:moveTo>
                <a:cubicBezTo>
                  <a:pt x="65439" y="328990"/>
                  <a:pt x="-60351" y="657981"/>
                  <a:pt x="31573" y="740229"/>
                </a:cubicBezTo>
                <a:cubicBezTo>
                  <a:pt x="123497" y="822477"/>
                  <a:pt x="433135" y="657981"/>
                  <a:pt x="742773" y="493486"/>
                </a:cubicBezTo>
              </a:path>
            </a:pathLst>
          </a:custGeom>
          <a:noFill/>
          <a:ln w="381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4" name="正方形/長方形 83"/>
              <p:cNvSpPr/>
              <p:nvPr/>
            </p:nvSpPr>
            <p:spPr>
              <a:xfrm>
                <a:off x="10081579" y="3908402"/>
                <a:ext cx="55194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200" i="1">
                          <a:latin typeface="Cambria Math" panose="02040503050406030204" pitchFamily="18" charset="0"/>
                        </a:rPr>
                        <m:t>𝑑</m:t>
                      </m:r>
                    </m:oMath>
                  </m:oMathPara>
                </a14:m>
                <a:endParaRPr lang="ja-JP" altLang="en-US" dirty="0"/>
              </a:p>
            </p:txBody>
          </p:sp>
        </mc:Choice>
        <mc:Fallback xmlns="">
          <p:sp>
            <p:nvSpPr>
              <p:cNvPr id="84" name="正方形/長方形 83"/>
              <p:cNvSpPr>
                <a:spLocks noRot="1" noChangeAspect="1" noMove="1" noResize="1" noEditPoints="1" noAdjustHandles="1" noChangeArrowheads="1" noChangeShapeType="1" noTextEdit="1"/>
              </p:cNvSpPr>
              <p:nvPr/>
            </p:nvSpPr>
            <p:spPr>
              <a:xfrm>
                <a:off x="10081579" y="3908402"/>
                <a:ext cx="551946"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正方形/長方形 84"/>
              <p:cNvSpPr/>
              <p:nvPr/>
            </p:nvSpPr>
            <p:spPr>
              <a:xfrm>
                <a:off x="9025943" y="4294863"/>
                <a:ext cx="781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𝑑</m:t>
                      </m:r>
                      <m:r>
                        <a:rPr lang="en-US" altLang="ja-JP" sz="2400" b="0" i="1" smtClean="0">
                          <a:latin typeface="Cambria Math" panose="02040503050406030204" pitchFamily="18" charset="0"/>
                        </a:rPr>
                        <m:t>/2</m:t>
                      </m:r>
                    </m:oMath>
                  </m:oMathPara>
                </a14:m>
                <a:endParaRPr lang="ja-JP" altLang="en-US" sz="1400" dirty="0"/>
              </a:p>
            </p:txBody>
          </p:sp>
        </mc:Choice>
        <mc:Fallback xmlns="">
          <p:sp>
            <p:nvSpPr>
              <p:cNvPr id="85" name="正方形/長方形 84"/>
              <p:cNvSpPr>
                <a:spLocks noRot="1" noChangeAspect="1" noMove="1" noResize="1" noEditPoints="1" noAdjustHandles="1" noChangeArrowheads="1" noChangeShapeType="1" noTextEdit="1"/>
              </p:cNvSpPr>
              <p:nvPr/>
            </p:nvSpPr>
            <p:spPr>
              <a:xfrm>
                <a:off x="9025943" y="4294863"/>
                <a:ext cx="781111" cy="461665"/>
              </a:xfrm>
              <a:prstGeom prst="rect">
                <a:avLst/>
              </a:prstGeom>
              <a:blipFill>
                <a:blip r:embed="rId4"/>
                <a:stretch>
                  <a:fillRect b="-17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正方形/長方形 85"/>
              <p:cNvSpPr/>
              <p:nvPr/>
            </p:nvSpPr>
            <p:spPr>
              <a:xfrm>
                <a:off x="9903101" y="4883118"/>
                <a:ext cx="781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𝑑</m:t>
                      </m:r>
                      <m:r>
                        <a:rPr lang="en-US" altLang="ja-JP" sz="2400" b="0" i="1" smtClean="0">
                          <a:latin typeface="Cambria Math" panose="02040503050406030204" pitchFamily="18" charset="0"/>
                        </a:rPr>
                        <m:t>/2</m:t>
                      </m:r>
                    </m:oMath>
                  </m:oMathPara>
                </a14:m>
                <a:endParaRPr lang="ja-JP" altLang="en-US" sz="1400" dirty="0"/>
              </a:p>
            </p:txBody>
          </p:sp>
        </mc:Choice>
        <mc:Fallback xmlns="">
          <p:sp>
            <p:nvSpPr>
              <p:cNvPr id="86" name="正方形/長方形 85"/>
              <p:cNvSpPr>
                <a:spLocks noRot="1" noChangeAspect="1" noMove="1" noResize="1" noEditPoints="1" noAdjustHandles="1" noChangeArrowheads="1" noChangeShapeType="1" noTextEdit="1"/>
              </p:cNvSpPr>
              <p:nvPr/>
            </p:nvSpPr>
            <p:spPr>
              <a:xfrm>
                <a:off x="9903101" y="4883118"/>
                <a:ext cx="781111" cy="461665"/>
              </a:xfrm>
              <a:prstGeom prst="rect">
                <a:avLst/>
              </a:prstGeom>
              <a:blipFill>
                <a:blip r:embed="rId5"/>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正方形/長方形 86"/>
              <p:cNvSpPr/>
              <p:nvPr/>
            </p:nvSpPr>
            <p:spPr>
              <a:xfrm>
                <a:off x="10233974" y="867420"/>
                <a:ext cx="55194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200" i="1">
                          <a:latin typeface="Cambria Math" panose="02040503050406030204" pitchFamily="18" charset="0"/>
                        </a:rPr>
                        <m:t>𝑑</m:t>
                      </m:r>
                    </m:oMath>
                  </m:oMathPara>
                </a14:m>
                <a:endParaRPr lang="ja-JP" altLang="en-US" dirty="0"/>
              </a:p>
            </p:txBody>
          </p:sp>
        </mc:Choice>
        <mc:Fallback xmlns="">
          <p:sp>
            <p:nvSpPr>
              <p:cNvPr id="87" name="正方形/長方形 86"/>
              <p:cNvSpPr>
                <a:spLocks noRot="1" noChangeAspect="1" noMove="1" noResize="1" noEditPoints="1" noAdjustHandles="1" noChangeArrowheads="1" noChangeShapeType="1" noTextEdit="1"/>
              </p:cNvSpPr>
              <p:nvPr/>
            </p:nvSpPr>
            <p:spPr>
              <a:xfrm>
                <a:off x="10233974" y="867420"/>
                <a:ext cx="551946" cy="584775"/>
              </a:xfrm>
              <a:prstGeom prst="rect">
                <a:avLst/>
              </a:prstGeom>
              <a:blipFill>
                <a:blip r:embed="rId6"/>
                <a:stretch>
                  <a:fillRect/>
                </a:stretch>
              </a:blipFill>
            </p:spPr>
            <p:txBody>
              <a:bodyPr/>
              <a:lstStyle/>
              <a:p>
                <a:r>
                  <a:rPr lang="ja-JP" altLang="en-US">
                    <a:noFill/>
                  </a:rPr>
                  <a:t> </a:t>
                </a:r>
              </a:p>
            </p:txBody>
          </p:sp>
        </mc:Fallback>
      </mc:AlternateContent>
      <p:sp>
        <p:nvSpPr>
          <p:cNvPr id="88" name="四角形吹き出し 87"/>
          <p:cNvSpPr/>
          <p:nvPr/>
        </p:nvSpPr>
        <p:spPr>
          <a:xfrm>
            <a:off x="917373" y="4579042"/>
            <a:ext cx="3890111" cy="1212836"/>
          </a:xfrm>
          <a:prstGeom prst="wedgeRectCallout">
            <a:avLst>
              <a:gd name="adj1" fmla="val -21429"/>
              <a:gd name="adj2" fmla="val -76988"/>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ja-JP" altLang="en-US" sz="2400" dirty="0" smtClean="0">
                <a:solidFill>
                  <a:schemeClr val="tx1"/>
                </a:solidFill>
              </a:rPr>
              <a:t>巡査</a:t>
            </a:r>
            <a:r>
              <a:rPr lang="en-US" altLang="ja-JP" sz="2400" dirty="0" smtClean="0">
                <a:solidFill>
                  <a:schemeClr val="tx1"/>
                </a:solidFill>
              </a:rPr>
              <a:t>1</a:t>
            </a:r>
            <a:r>
              <a:rPr lang="ja-JP" altLang="en-US" sz="2400" dirty="0" smtClean="0">
                <a:solidFill>
                  <a:schemeClr val="tx1"/>
                </a:solidFill>
              </a:rPr>
              <a:t>人</a:t>
            </a:r>
            <a:endParaRPr lang="en-US" altLang="ja-JP" sz="2400" dirty="0" smtClean="0">
              <a:solidFill>
                <a:schemeClr val="tx1"/>
              </a:solidFill>
            </a:endParaRPr>
          </a:p>
          <a:p>
            <a:pPr marL="342900" indent="-342900">
              <a:buFont typeface="Arial" panose="020B0604020202020204" pitchFamily="34" charset="0"/>
              <a:buChar char="•"/>
            </a:pPr>
            <a:r>
              <a:rPr lang="ja-JP" altLang="en-US" sz="2400" dirty="0" smtClean="0">
                <a:solidFill>
                  <a:schemeClr val="tx1"/>
                </a:solidFill>
              </a:rPr>
              <a:t>全頂点の利得・放置可能時間が同じ</a:t>
            </a:r>
            <a:endParaRPr lang="en-US" altLang="ja-JP" sz="2400" dirty="0">
              <a:solidFill>
                <a:schemeClr val="tx1"/>
              </a:solidFill>
            </a:endParaRPr>
          </a:p>
        </p:txBody>
      </p:sp>
      <p:sp>
        <p:nvSpPr>
          <p:cNvPr id="48" name="正方形/長方形 47"/>
          <p:cNvSpPr/>
          <p:nvPr/>
        </p:nvSpPr>
        <p:spPr>
          <a:xfrm>
            <a:off x="5076699" y="4573656"/>
            <a:ext cx="2646878" cy="1200329"/>
          </a:xfrm>
          <a:prstGeom prst="rect">
            <a:avLst/>
          </a:prstGeom>
          <a:ln w="38100">
            <a:solidFill>
              <a:schemeClr val="accent1"/>
            </a:solidFill>
          </a:ln>
        </p:spPr>
        <p:txBody>
          <a:bodyPr wrap="none">
            <a:spAutoFit/>
          </a:bodyPr>
          <a:lstStyle/>
          <a:p>
            <a:r>
              <a:rPr lang="ja-JP" altLang="en-US" sz="2400" dirty="0">
                <a:solidFill>
                  <a:srgbClr val="FF0000"/>
                </a:solidFill>
              </a:rPr>
              <a:t>辺</a:t>
            </a:r>
            <a:r>
              <a:rPr lang="ja-JP" altLang="en-US" sz="2400" dirty="0" smtClean="0">
                <a:solidFill>
                  <a:srgbClr val="FF0000"/>
                </a:solidFill>
              </a:rPr>
              <a:t>の長さを</a:t>
            </a:r>
            <a:r>
              <a:rPr lang="en-US" altLang="ja-JP" sz="2400" dirty="0" smtClean="0">
                <a:solidFill>
                  <a:srgbClr val="FF0000"/>
                </a:solidFill>
              </a:rPr>
              <a:t/>
            </a:r>
            <a:br>
              <a:rPr lang="en-US" altLang="ja-JP" sz="2400" dirty="0" smtClean="0">
                <a:solidFill>
                  <a:srgbClr val="FF0000"/>
                </a:solidFill>
              </a:rPr>
            </a:br>
            <a:r>
              <a:rPr lang="ja-JP" altLang="en-US" sz="2400" dirty="0" smtClean="0">
                <a:solidFill>
                  <a:srgbClr val="FF0000"/>
                </a:solidFill>
              </a:rPr>
              <a:t>全て等しくすると</a:t>
            </a:r>
            <a:r>
              <a:rPr lang="en-US" altLang="ja-JP" sz="2400" dirty="0" smtClean="0">
                <a:solidFill>
                  <a:srgbClr val="FF0000"/>
                </a:solidFill>
              </a:rPr>
              <a:t/>
            </a:r>
            <a:br>
              <a:rPr lang="en-US" altLang="ja-JP" sz="2400" dirty="0" smtClean="0">
                <a:solidFill>
                  <a:srgbClr val="FF0000"/>
                </a:solidFill>
              </a:rPr>
            </a:br>
            <a:r>
              <a:rPr lang="ja-JP" altLang="en-US" sz="2400" dirty="0" smtClean="0">
                <a:solidFill>
                  <a:srgbClr val="FF0000"/>
                </a:solidFill>
              </a:rPr>
              <a:t>簡単になっている</a:t>
            </a:r>
            <a:endParaRPr lang="en-US" altLang="ja-JP" sz="2400" dirty="0" smtClean="0">
              <a:solidFill>
                <a:srgbClr val="FF0000"/>
              </a:solidFill>
            </a:endParaRPr>
          </a:p>
        </p:txBody>
      </p:sp>
    </p:spTree>
    <p:extLst>
      <p:ext uri="{BB962C8B-B14F-4D97-AF65-F5344CB8AC3E}">
        <p14:creationId xmlns:p14="http://schemas.microsoft.com/office/powerpoint/2010/main" val="384562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Cambria" panose="02040503050406030204" pitchFamily="18" charset="0"/>
              </a:rPr>
              <a:t>Comp</a:t>
            </a:r>
            <a:r>
              <a:rPr lang="ja-JP" altLang="en-US" dirty="0" smtClean="0"/>
              <a:t>の</a:t>
            </a:r>
            <a:r>
              <a:rPr lang="ja-JP" altLang="en-US" dirty="0"/>
              <a:t>場合の概要</a:t>
            </a:r>
            <a:endParaRPr kumimoji="1" lang="ja-JP" altLang="en-US" dirty="0"/>
          </a:p>
        </p:txBody>
      </p:sp>
      <p:sp>
        <p:nvSpPr>
          <p:cNvPr id="3" name="コンテンツ プレースホルダー 2"/>
          <p:cNvSpPr>
            <a:spLocks noGrp="1"/>
          </p:cNvSpPr>
          <p:nvPr>
            <p:ph idx="1"/>
          </p:nvPr>
        </p:nvSpPr>
        <p:spPr/>
        <p:txBody>
          <a:bodyPr>
            <a:noAutofit/>
          </a:bodyPr>
          <a:lstStyle/>
          <a:p>
            <a:pPr>
              <a:lnSpc>
                <a:spcPct val="100000"/>
              </a:lnSpc>
            </a:pPr>
            <a:r>
              <a:rPr lang="en-US" altLang="ja-JP" dirty="0" smtClean="0">
                <a:latin typeface="Cambria" panose="02040503050406030204" pitchFamily="18" charset="0"/>
              </a:rPr>
              <a:t>Comp</a:t>
            </a:r>
            <a:r>
              <a:rPr lang="ja-JP" altLang="en-US" dirty="0" smtClean="0"/>
              <a:t>（</a:t>
            </a:r>
            <a:r>
              <a:rPr lang="ja-JP" altLang="en-US" dirty="0"/>
              <a:t>本研究）</a:t>
            </a:r>
            <a:endParaRPr lang="en-US" altLang="ja-JP" dirty="0"/>
          </a:p>
          <a:p>
            <a:pPr lvl="1">
              <a:lnSpc>
                <a:spcPct val="100000"/>
              </a:lnSpc>
            </a:pPr>
            <a:r>
              <a:rPr lang="ja-JP" altLang="en-US" sz="2800" dirty="0"/>
              <a:t>放置可能時間が全て等しい→ </a:t>
            </a:r>
            <a:r>
              <a:rPr lang="ja-JP" altLang="en-US" sz="2800" dirty="0">
                <a:solidFill>
                  <a:srgbClr val="0070C0"/>
                </a:solidFill>
              </a:rPr>
              <a:t>多項式時間アルゴリズム</a:t>
            </a:r>
            <a:r>
              <a:rPr lang="ja-JP" altLang="en-US" sz="2800" dirty="0"/>
              <a:t>存在</a:t>
            </a:r>
            <a:endParaRPr lang="en-US" altLang="ja-JP" sz="2800" dirty="0"/>
          </a:p>
          <a:p>
            <a:pPr lvl="1">
              <a:lnSpc>
                <a:spcPct val="100000"/>
              </a:lnSpc>
            </a:pPr>
            <a:r>
              <a:rPr lang="ja-JP" altLang="en-US" sz="2800" dirty="0"/>
              <a:t>放置可能時間が一般の場合とき → </a:t>
            </a:r>
            <a:r>
              <a:rPr lang="ja-JP" altLang="en-US" sz="2800" dirty="0">
                <a:solidFill>
                  <a:srgbClr val="0070C0"/>
                </a:solidFill>
              </a:rPr>
              <a:t>未解決</a:t>
            </a:r>
            <a:endParaRPr lang="en-US" altLang="ja-JP" sz="2800" dirty="0">
              <a:solidFill>
                <a:srgbClr val="0070C0"/>
              </a:solidFill>
            </a:endParaRPr>
          </a:p>
          <a:p>
            <a:pPr lvl="2">
              <a:lnSpc>
                <a:spcPct val="100000"/>
              </a:lnSpc>
            </a:pPr>
            <a:r>
              <a:rPr lang="ja-JP" altLang="en-US" sz="2400" dirty="0"/>
              <a:t>別の問題設定を</a:t>
            </a:r>
            <a:r>
              <a:rPr lang="en-US" altLang="ja-JP" sz="2400" dirty="0"/>
              <a:t>2</a:t>
            </a:r>
            <a:r>
              <a:rPr lang="ja-JP" altLang="en-US" sz="2400" dirty="0"/>
              <a:t>つ</a:t>
            </a:r>
            <a:r>
              <a:rPr lang="ja-JP" altLang="en-US" sz="2400" dirty="0" smtClean="0"/>
              <a:t>考える</a:t>
            </a:r>
            <a:r>
              <a:rPr lang="en-US" altLang="ja-JP" sz="2400" dirty="0" smtClean="0"/>
              <a:t/>
            </a:r>
            <a:br>
              <a:rPr lang="en-US" altLang="ja-JP" sz="2400" dirty="0" smtClean="0"/>
            </a:br>
            <a:endParaRPr lang="en-US" altLang="ja-JP" sz="2400" dirty="0" smtClean="0"/>
          </a:p>
          <a:p>
            <a:pPr marL="1371600" lvl="2" indent="-457200">
              <a:lnSpc>
                <a:spcPct val="100000"/>
              </a:lnSpc>
              <a:buFont typeface="+mj-lt"/>
              <a:buAutoNum type="arabicPeriod"/>
            </a:pPr>
            <a:r>
              <a:rPr lang="ja-JP" altLang="en-US" sz="2400" dirty="0" smtClean="0"/>
              <a:t> 放置</a:t>
            </a:r>
            <a:r>
              <a:rPr lang="ja-JP" altLang="en-US" sz="2400" dirty="0"/>
              <a:t>可能時間のかわりに</a:t>
            </a:r>
            <a:r>
              <a:rPr lang="ja-JP" altLang="en-US" sz="2400" dirty="0">
                <a:solidFill>
                  <a:srgbClr val="FF0000"/>
                </a:solidFill>
              </a:rPr>
              <a:t>周期</a:t>
            </a:r>
            <a:r>
              <a:rPr lang="ja-JP" altLang="en-US" sz="2400" dirty="0"/>
              <a:t>と</a:t>
            </a:r>
            <a:r>
              <a:rPr lang="ja-JP" altLang="en-US" sz="2400" dirty="0">
                <a:solidFill>
                  <a:srgbClr val="FF0000"/>
                </a:solidFill>
              </a:rPr>
              <a:t>最初の訪問時刻</a:t>
            </a:r>
            <a:r>
              <a:rPr lang="ja-JP" altLang="en-US" sz="2400" dirty="0"/>
              <a:t>を</a:t>
            </a:r>
            <a:r>
              <a:rPr lang="ja-JP" altLang="en-US" sz="2400" dirty="0" smtClean="0"/>
              <a:t>与える</a:t>
            </a:r>
            <a:endParaRPr lang="en-US" altLang="ja-JP" sz="2400" dirty="0" smtClean="0"/>
          </a:p>
          <a:p>
            <a:pPr marL="1371600" lvl="2" indent="-457200">
              <a:lnSpc>
                <a:spcPct val="100000"/>
              </a:lnSpc>
              <a:buFont typeface="+mj-lt"/>
              <a:buAutoNum type="arabicPeriod"/>
            </a:pPr>
            <a:r>
              <a:rPr lang="ja-JP" altLang="en-US" sz="2400" dirty="0" smtClean="0"/>
              <a:t> </a:t>
            </a:r>
            <a:r>
              <a:rPr lang="ja-JP" altLang="en-US" sz="2400" dirty="0" smtClean="0">
                <a:solidFill>
                  <a:srgbClr val="FF0000"/>
                </a:solidFill>
              </a:rPr>
              <a:t>周期</a:t>
            </a:r>
            <a:r>
              <a:rPr lang="ja-JP" altLang="en-US" sz="2400" dirty="0"/>
              <a:t>のみ与えられる場合 </a:t>
            </a:r>
            <a:r>
              <a:rPr lang="en-US" altLang="ja-JP" sz="2400" dirty="0"/>
              <a:t/>
            </a:r>
            <a:br>
              <a:rPr lang="en-US" altLang="ja-JP" sz="2400" dirty="0"/>
            </a:br>
            <a:r>
              <a:rPr lang="ja-JP" altLang="en-US" sz="2400" dirty="0" smtClean="0"/>
              <a:t>（全頂点を警備</a:t>
            </a:r>
            <a:r>
              <a:rPr lang="ja-JP" altLang="en-US" sz="2400" dirty="0"/>
              <a:t>できるように最初の訪問時刻を設定できるか</a:t>
            </a:r>
            <a:r>
              <a:rPr lang="ja-JP" altLang="en-US" sz="2400" dirty="0" smtClean="0"/>
              <a:t>）</a:t>
            </a:r>
            <a:endParaRPr lang="en-US" altLang="ja-JP" sz="2400" dirty="0"/>
          </a:p>
        </p:txBody>
      </p:sp>
      <p:sp>
        <p:nvSpPr>
          <p:cNvPr id="5" name="スライド番号プレースホルダー 4"/>
          <p:cNvSpPr>
            <a:spLocks noGrp="1"/>
          </p:cNvSpPr>
          <p:nvPr>
            <p:ph type="sldNum" sz="quarter" idx="12"/>
          </p:nvPr>
        </p:nvSpPr>
        <p:spPr/>
        <p:txBody>
          <a:bodyPr/>
          <a:lstStyle/>
          <a:p>
            <a:fld id="{EB786E8D-24E2-4B75-B89E-130193A274AD}" type="slidenum">
              <a:rPr kumimoji="1" lang="ja-JP" altLang="en-US" smtClean="0"/>
              <a:t>41</a:t>
            </a:fld>
            <a:endParaRPr kumimoji="1" lang="ja-JP" altLang="en-US"/>
          </a:p>
        </p:txBody>
      </p:sp>
    </p:spTree>
    <p:extLst>
      <p:ext uri="{BB962C8B-B14F-4D97-AF65-F5344CB8AC3E}">
        <p14:creationId xmlns:p14="http://schemas.microsoft.com/office/powerpoint/2010/main" val="36478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Cambria" panose="02040503050406030204" pitchFamily="18" charset="0"/>
              </a:rPr>
              <a:t>Comp</a:t>
            </a:r>
            <a:r>
              <a:rPr lang="ja-JP" altLang="en-US" dirty="0" smtClean="0"/>
              <a:t>：</a:t>
            </a:r>
            <a:r>
              <a:rPr lang="ja-JP" altLang="en-US" sz="3600" dirty="0"/>
              <a:t>放置可能時間が全て同じとき</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3806091"/>
                <a:ext cx="10515600" cy="2719755"/>
              </a:xfrm>
            </p:spPr>
            <p:txBody>
              <a:bodyPr>
                <a:normAutofit/>
              </a:bodyPr>
              <a:lstStyle/>
              <a:p>
                <a:pPr marL="0" indent="0">
                  <a:lnSpc>
                    <a:spcPct val="100000"/>
                  </a:lnSpc>
                  <a:buNone/>
                </a:pPr>
                <a:r>
                  <a:rPr lang="ja-JP" altLang="en-US" dirty="0" smtClean="0"/>
                  <a:t>どの頂点を訪問するのも同じコスト</a:t>
                </a:r>
                <a:endParaRPr lang="en-US" altLang="ja-JP" dirty="0"/>
              </a:p>
              <a:p>
                <a:pPr marL="0" indent="0">
                  <a:lnSpc>
                    <a:spcPct val="100000"/>
                  </a:lnSpc>
                  <a:buNone/>
                </a:pPr>
                <a:r>
                  <a:rPr kumimoji="1" lang="ja-JP" altLang="en-US" dirty="0" smtClean="0"/>
                  <a:t>→ 利得</a:t>
                </a:r>
                <a:r>
                  <a:rPr kumimoji="1" lang="ja-JP" altLang="en-US" dirty="0"/>
                  <a:t>の大きいものから </a:t>
                </a:r>
                <a14:m>
                  <m:oMath xmlns:m="http://schemas.openxmlformats.org/officeDocument/2006/math">
                    <m:d>
                      <m:dPr>
                        <m:begChr m:val="⌊"/>
                        <m:endChr m:val="⌋"/>
                        <m:ctrlPr>
                          <a:rPr kumimoji="1" lang="ja-JP" altLang="en-US"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𝑚𝑄</m:t>
                            </m:r>
                          </m:num>
                          <m:den>
                            <m:r>
                              <a:rPr kumimoji="1" lang="en-US" altLang="ja-JP" b="0" i="1" smtClean="0">
                                <a:latin typeface="Cambria Math" panose="02040503050406030204" pitchFamily="18" charset="0"/>
                              </a:rPr>
                              <m:t>𝑑</m:t>
                            </m:r>
                          </m:den>
                        </m:f>
                      </m:e>
                    </m:d>
                  </m:oMath>
                </a14:m>
                <a:r>
                  <a:rPr kumimoji="1" lang="ja-JP" altLang="en-US" dirty="0"/>
                  <a:t> 個の頂点を警備できる</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3806091"/>
                <a:ext cx="10515600" cy="2719755"/>
              </a:xfrm>
              <a:blipFill>
                <a:blip r:embed="rId2"/>
                <a:stretch>
                  <a:fillRect l="-1217" t="-2013"/>
                </a:stretch>
              </a:blipFill>
            </p:spPr>
            <p:txBody>
              <a:bodyPr/>
              <a:lstStyle/>
              <a:p>
                <a:r>
                  <a:rPr lang="ja-JP" altLang="en-US">
                    <a:noFill/>
                  </a:rPr>
                  <a:t> </a:t>
                </a:r>
              </a:p>
            </p:txBody>
          </p:sp>
        </mc:Fallback>
      </mc:AlternateContent>
      <p:grpSp>
        <p:nvGrpSpPr>
          <p:cNvPr id="5" name="グループ化 4"/>
          <p:cNvGrpSpPr/>
          <p:nvPr/>
        </p:nvGrpSpPr>
        <p:grpSpPr>
          <a:xfrm>
            <a:off x="838200" y="1836615"/>
            <a:ext cx="9902371" cy="1656862"/>
            <a:chOff x="945661" y="2360246"/>
            <a:chExt cx="9902371" cy="1656862"/>
          </a:xfrm>
        </p:grpSpPr>
        <p:sp>
          <p:nvSpPr>
            <p:cNvPr id="6" name="四角形: 角を丸くする 5"/>
            <p:cNvSpPr/>
            <p:nvPr/>
          </p:nvSpPr>
          <p:spPr>
            <a:xfrm>
              <a:off x="945661" y="2360246"/>
              <a:ext cx="9902371" cy="165686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dirty="0">
                <a:solidFill>
                  <a:schemeClr val="tx1"/>
                </a:solidFill>
              </a:endParaRPr>
            </a:p>
            <a:p>
              <a:r>
                <a:rPr lang="en-US" altLang="ja-JP" sz="2800" dirty="0" smtClean="0">
                  <a:solidFill>
                    <a:schemeClr val="tx1"/>
                  </a:solidFill>
                  <a:latin typeface="Cambria" panose="02040503050406030204" pitchFamily="18" charset="0"/>
                </a:rPr>
                <a:t>Comp</a:t>
              </a:r>
              <a:r>
                <a:rPr lang="ja-JP" altLang="en-US" sz="2800" dirty="0" smtClean="0">
                  <a:solidFill>
                    <a:schemeClr val="tx1"/>
                  </a:solidFill>
                </a:rPr>
                <a:t>で</a:t>
              </a:r>
              <a:r>
                <a:rPr lang="ja-JP" altLang="en-US" sz="2800" dirty="0">
                  <a:solidFill>
                    <a:schemeClr val="tx1"/>
                  </a:solidFill>
                </a:rPr>
                <a:t>放置可能時間が全て等しい場合，巡査が複数でも</a:t>
              </a:r>
              <a:endParaRPr lang="en-US" altLang="ja-JP" sz="2800" dirty="0">
                <a:solidFill>
                  <a:schemeClr val="tx1"/>
                </a:solidFill>
              </a:endParaRPr>
            </a:p>
            <a:p>
              <a:r>
                <a:rPr lang="en-US" altLang="ja-JP" sz="2800" dirty="0" err="1">
                  <a:solidFill>
                    <a:schemeClr val="tx1"/>
                  </a:solidFill>
                  <a:latin typeface="Cambria" panose="02040503050406030204" pitchFamily="18" charset="0"/>
                </a:rPr>
                <a:t>OptimizePP</a:t>
              </a:r>
              <a:r>
                <a:rPr lang="ja-JP" altLang="en-US" sz="2800" dirty="0">
                  <a:solidFill>
                    <a:schemeClr val="tx1"/>
                  </a:solidFill>
                </a:rPr>
                <a:t>に多項式時間アルゴリズムが存在する．</a:t>
              </a:r>
            </a:p>
          </p:txBody>
        </p:sp>
        <p:sp>
          <p:nvSpPr>
            <p:cNvPr id="7" name="四角形: 対角を丸める 6"/>
            <p:cNvSpPr/>
            <p:nvPr/>
          </p:nvSpPr>
          <p:spPr>
            <a:xfrm>
              <a:off x="945661" y="2360246"/>
              <a:ext cx="1281724" cy="515814"/>
            </a:xfrm>
            <a:prstGeom prst="round2DiagRect">
              <a:avLst>
                <a:gd name="adj1" fmla="val 50000"/>
                <a:gd name="adj2" fmla="val 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定理</a:t>
              </a:r>
              <a:r>
                <a:rPr lang="en-US" altLang="ja-JP" sz="2800" dirty="0">
                  <a:solidFill>
                    <a:schemeClr val="tx1"/>
                  </a:solidFill>
                </a:rPr>
                <a:t>2</a:t>
              </a:r>
            </a:p>
          </p:txBody>
        </p:sp>
      </p:grpSp>
      <p:sp>
        <p:nvSpPr>
          <p:cNvPr id="8" name="スライド番号プレースホルダー 7"/>
          <p:cNvSpPr>
            <a:spLocks noGrp="1"/>
          </p:cNvSpPr>
          <p:nvPr>
            <p:ph type="sldNum" sz="quarter" idx="12"/>
          </p:nvPr>
        </p:nvSpPr>
        <p:spPr/>
        <p:txBody>
          <a:bodyPr/>
          <a:lstStyle/>
          <a:p>
            <a:fld id="{EB786E8D-24E2-4B75-B89E-130193A274AD}" type="slidenum">
              <a:rPr kumimoji="1" lang="ja-JP" altLang="en-US" smtClean="0"/>
              <a:t>42</a:t>
            </a:fld>
            <a:endParaRPr kumimoji="1" lang="ja-JP" altLang="en-US"/>
          </a:p>
        </p:txBody>
      </p:sp>
      <mc:AlternateContent xmlns:mc="http://schemas.openxmlformats.org/markup-compatibility/2006" xmlns:a14="http://schemas.microsoft.com/office/drawing/2010/main">
        <mc:Choice Requires="a14">
          <p:sp>
            <p:nvSpPr>
              <p:cNvPr id="18" name="テキスト ボックス 17"/>
              <p:cNvSpPr txBox="1"/>
              <p:nvPr/>
            </p:nvSpPr>
            <p:spPr>
              <a:xfrm>
                <a:off x="5428343" y="5165968"/>
                <a:ext cx="2714171" cy="1200329"/>
              </a:xfrm>
              <a:prstGeom prst="rect">
                <a:avLst/>
              </a:prstGeom>
              <a:noFill/>
              <a:ln w="28575">
                <a:solidFill>
                  <a:schemeClr val="accent1"/>
                </a:solidFill>
              </a:ln>
            </p:spPr>
            <p:txBody>
              <a:bodyPr wrap="square" rtlCol="0">
                <a:spAutoFit/>
              </a:bodyPr>
              <a:lstStyle/>
              <a:p>
                <a14:m>
                  <m:oMath xmlns:m="http://schemas.openxmlformats.org/officeDocument/2006/math">
                    <m:r>
                      <a:rPr lang="en-US" altLang="ja-JP" sz="2400" b="0" i="1" smtClean="0">
                        <a:latin typeface="Cambria Math" panose="02040503050406030204" pitchFamily="18" charset="0"/>
                      </a:rPr>
                      <m:t>𝑚</m:t>
                    </m:r>
                  </m:oMath>
                </a14:m>
                <a:r>
                  <a:rPr lang="ja-JP" altLang="en-US" sz="2400" dirty="0" smtClean="0">
                    <a:latin typeface="Cambria Math" panose="02040503050406030204" pitchFamily="18" charset="0"/>
                  </a:rPr>
                  <a:t> </a:t>
                </a:r>
                <a:r>
                  <a:rPr lang="en-US" altLang="ja-JP" sz="2400" dirty="0" smtClean="0">
                    <a:latin typeface="Cambria Math" panose="02040503050406030204" pitchFamily="18" charset="0"/>
                  </a:rPr>
                  <a:t>: </a:t>
                </a:r>
                <a:r>
                  <a:rPr lang="ja-JP" altLang="en-US" sz="2400" dirty="0" smtClean="0">
                    <a:latin typeface="Cambria Math" panose="02040503050406030204" pitchFamily="18" charset="0"/>
                  </a:rPr>
                  <a:t>巡査の数</a:t>
                </a:r>
                <a:endParaRPr lang="en-US" altLang="ja-JP" sz="2400" i="1" dirty="0" smtClean="0">
                  <a:latin typeface="Cambria Math" panose="02040503050406030204" pitchFamily="18" charset="0"/>
                </a:endParaRPr>
              </a:p>
              <a:p>
                <a14:m>
                  <m:oMath xmlns:m="http://schemas.openxmlformats.org/officeDocument/2006/math">
                    <m:r>
                      <a:rPr lang="en-US" altLang="ja-JP" sz="2400" i="1">
                        <a:latin typeface="Cambria Math" panose="02040503050406030204" pitchFamily="18" charset="0"/>
                      </a:rPr>
                      <m:t>𝑄</m:t>
                    </m:r>
                  </m:oMath>
                </a14:m>
                <a:r>
                  <a:rPr lang="ja-JP" altLang="en-US" sz="2400" dirty="0">
                    <a:latin typeface="Cambria Math" panose="02040503050406030204" pitchFamily="18" charset="0"/>
                  </a:rPr>
                  <a:t> </a:t>
                </a:r>
                <a:r>
                  <a:rPr lang="en-US" altLang="ja-JP" sz="2400" dirty="0" smtClean="0">
                    <a:latin typeface="Cambria Math" panose="02040503050406030204" pitchFamily="18" charset="0"/>
                  </a:rPr>
                  <a:t>: </a:t>
                </a:r>
                <a:r>
                  <a:rPr lang="ja-JP" altLang="en-US" sz="2400" dirty="0">
                    <a:latin typeface="Cambria Math" panose="02040503050406030204" pitchFamily="18" charset="0"/>
                  </a:rPr>
                  <a:t>放置可能</a:t>
                </a:r>
                <a:r>
                  <a:rPr lang="ja-JP" altLang="en-US" sz="2400" dirty="0" smtClean="0">
                    <a:latin typeface="Cambria Math" panose="02040503050406030204" pitchFamily="18" charset="0"/>
                  </a:rPr>
                  <a:t>時間</a:t>
                </a:r>
                <a:endParaRPr lang="en-US" altLang="ja-JP" sz="2400" dirty="0">
                  <a:latin typeface="Cambria Math" panose="02040503050406030204" pitchFamily="18" charset="0"/>
                </a:endParaRPr>
              </a:p>
              <a:p>
                <a14:m>
                  <m:oMath xmlns:m="http://schemas.openxmlformats.org/officeDocument/2006/math">
                    <m:r>
                      <a:rPr lang="en-US" altLang="ja-JP" sz="2400" i="1">
                        <a:latin typeface="Cambria Math" panose="02040503050406030204" pitchFamily="18" charset="0"/>
                      </a:rPr>
                      <m:t>𝑑</m:t>
                    </m:r>
                  </m:oMath>
                </a14:m>
                <a:r>
                  <a:rPr lang="ja-JP" altLang="en-US" sz="2400" dirty="0">
                    <a:latin typeface="Cambria Math" panose="02040503050406030204" pitchFamily="18" charset="0"/>
                  </a:rPr>
                  <a:t> </a:t>
                </a:r>
                <a:r>
                  <a:rPr lang="en-US" altLang="ja-JP" sz="2400" dirty="0">
                    <a:latin typeface="Cambria Math" panose="02040503050406030204" pitchFamily="18" charset="0"/>
                  </a:rPr>
                  <a:t>: </a:t>
                </a:r>
                <a:r>
                  <a:rPr lang="ja-JP" altLang="en-US" sz="2400" dirty="0">
                    <a:latin typeface="Cambria Math" panose="02040503050406030204" pitchFamily="18" charset="0"/>
                  </a:rPr>
                  <a:t>辺の</a:t>
                </a:r>
                <a:r>
                  <a:rPr lang="ja-JP" altLang="en-US" sz="2400" dirty="0" smtClean="0">
                    <a:latin typeface="Cambria Math" panose="02040503050406030204" pitchFamily="18" charset="0"/>
                  </a:rPr>
                  <a:t>長さ</a:t>
                </a:r>
                <a:endParaRPr lang="en-US" altLang="ja-JP" sz="2400" dirty="0">
                  <a:latin typeface="Cambria Math" panose="02040503050406030204" pitchFamily="18" charset="0"/>
                </a:endParaRPr>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5428343" y="5165968"/>
                <a:ext cx="2714171" cy="1200329"/>
              </a:xfrm>
              <a:prstGeom prst="rect">
                <a:avLst/>
              </a:prstGeom>
              <a:blipFill>
                <a:blip r:embed="rId3"/>
                <a:stretch>
                  <a:fillRect l="-1109" t="-3960" b="-9406"/>
                </a:stretch>
              </a:blipFill>
              <a:ln w="28575">
                <a:solidFill>
                  <a:schemeClr val="accent1"/>
                </a:solidFill>
              </a:ln>
            </p:spPr>
            <p:txBody>
              <a:bodyPr/>
              <a:lstStyle/>
              <a:p>
                <a:r>
                  <a:rPr lang="ja-JP" altLang="en-US">
                    <a:noFill/>
                  </a:rPr>
                  <a:t> </a:t>
                </a:r>
              </a:p>
            </p:txBody>
          </p:sp>
        </mc:Fallback>
      </mc:AlternateContent>
    </p:spTree>
    <p:extLst>
      <p:ext uri="{BB962C8B-B14F-4D97-AF65-F5344CB8AC3E}">
        <p14:creationId xmlns:p14="http://schemas.microsoft.com/office/powerpoint/2010/main" val="40324522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定理</a:t>
            </a:r>
            <a:r>
              <a:rPr lang="en-US" altLang="ja-JP" dirty="0" smtClean="0"/>
              <a:t>2</a:t>
            </a:r>
            <a:r>
              <a:rPr lang="ja-JP" altLang="en-US" dirty="0" smtClean="0"/>
              <a:t>の証明</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lnSpcReduction="10000"/>
              </a:bodyPr>
              <a:lstStyle/>
              <a:p>
                <a:pPr marL="514350" indent="-514350">
                  <a:lnSpc>
                    <a:spcPct val="110000"/>
                  </a:lnSpc>
                  <a:buFont typeface="+mj-lt"/>
                  <a:buAutoNum type="arabicPeriod"/>
                </a:pPr>
                <a:r>
                  <a:rPr lang="ja-JP" altLang="en-US" dirty="0" smtClean="0"/>
                  <a:t>巡査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𝑚</m:t>
                        </m:r>
                      </m:sub>
                    </m:sSub>
                  </m:oMath>
                </a14:m>
                <a:r>
                  <a:rPr lang="ja-JP" altLang="en-US" dirty="0" smtClean="0"/>
                  <a:t> が時間 </a:t>
                </a:r>
                <a14:m>
                  <m:oMath xmlns:m="http://schemas.openxmlformats.org/officeDocument/2006/math">
                    <m:r>
                      <a:rPr lang="en-US" altLang="ja-JP" b="0" i="1" smtClean="0">
                        <a:latin typeface="Cambria Math" panose="02040503050406030204" pitchFamily="18" charset="0"/>
                      </a:rPr>
                      <m:t>𝑄</m:t>
                    </m:r>
                  </m:oMath>
                </a14:m>
                <a:r>
                  <a:rPr lang="en-US" altLang="ja-JP" dirty="0" smtClean="0"/>
                  <a:t> </a:t>
                </a:r>
                <a:r>
                  <a:rPr lang="ja-JP" altLang="en-US" dirty="0" err="1" smtClean="0"/>
                  <a:t>ずつ</a:t>
                </a:r>
                <a:r>
                  <a:rPr lang="ja-JP" altLang="en-US" dirty="0" smtClean="0"/>
                  <a:t>遅れて出発</a:t>
                </a:r>
                <a:r>
                  <a:rPr lang="en-US" altLang="ja-JP" dirty="0" smtClean="0"/>
                  <a:t/>
                </a:r>
                <a:br>
                  <a:rPr lang="en-US" altLang="ja-JP" dirty="0" smtClean="0"/>
                </a:br>
                <a:r>
                  <a:rPr lang="ja-JP" altLang="en-US" dirty="0" smtClean="0"/>
                  <a:t>利得の多い頂点から順に訪問</a:t>
                </a:r>
                <a:r>
                  <a:rPr lang="en-US" altLang="ja-JP" dirty="0" smtClean="0"/>
                  <a:t/>
                </a:r>
                <a:br>
                  <a:rPr lang="en-US" altLang="ja-JP" dirty="0" smtClean="0"/>
                </a:br>
                <a:r>
                  <a:rPr lang="ja-JP" altLang="en-US" dirty="0" smtClean="0"/>
                  <a:t>→ </a:t>
                </a:r>
                <a14:m>
                  <m:oMath xmlns:m="http://schemas.openxmlformats.org/officeDocument/2006/math">
                    <m:d>
                      <m:dPr>
                        <m:begChr m:val="⌊"/>
                        <m:endChr m:val="⌋"/>
                        <m:ctrlPr>
                          <a:rPr lang="ja-JP" altLang="en-US"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𝑚𝑄</m:t>
                            </m:r>
                          </m:num>
                          <m:den>
                            <m:r>
                              <a:rPr lang="en-US" altLang="ja-JP" i="1">
                                <a:latin typeface="Cambria Math" panose="02040503050406030204" pitchFamily="18" charset="0"/>
                              </a:rPr>
                              <m:t>𝑑</m:t>
                            </m:r>
                          </m:den>
                        </m:f>
                      </m:e>
                    </m:d>
                  </m:oMath>
                </a14:m>
                <a:r>
                  <a:rPr lang="ja-JP" altLang="en-US" dirty="0" smtClean="0"/>
                  <a:t>点警備できる</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514350" indent="-514350">
                  <a:lnSpc>
                    <a:spcPct val="110000"/>
                  </a:lnSpc>
                  <a:buFont typeface="+mj-lt"/>
                  <a:buAutoNum type="arabicPeriod"/>
                </a:pPr>
                <a:r>
                  <a:rPr lang="ja-JP" altLang="en-US" dirty="0" smtClean="0"/>
                  <a:t> </a:t>
                </a:r>
                <a14:m>
                  <m:oMath xmlns:m="http://schemas.openxmlformats.org/officeDocument/2006/math">
                    <m:d>
                      <m:dPr>
                        <m:begChr m:val="⌊"/>
                        <m:endChr m:val="⌋"/>
                        <m:ctrlPr>
                          <a:rPr lang="ja-JP" altLang="en-US"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𝑚𝑄</m:t>
                            </m:r>
                          </m:num>
                          <m:den>
                            <m:r>
                              <a:rPr lang="en-US" altLang="ja-JP" i="1">
                                <a:latin typeface="Cambria Math" panose="02040503050406030204" pitchFamily="18" charset="0"/>
                              </a:rPr>
                              <m:t>𝑑</m:t>
                            </m:r>
                          </m:den>
                        </m:f>
                      </m:e>
                    </m:d>
                  </m:oMath>
                </a14:m>
                <a:r>
                  <a:rPr lang="ja-JP" altLang="en-US" dirty="0"/>
                  <a:t>個より多くの頂点は警備</a:t>
                </a:r>
                <a:r>
                  <a:rPr lang="ja-JP" altLang="en-US" dirty="0" smtClean="0"/>
                  <a:t>できないのでこれが最適解</a:t>
                </a:r>
                <a:r>
                  <a:rPr lang="en-US" altLang="ja-JP" dirty="0" smtClean="0"/>
                  <a:t/>
                </a:r>
                <a:br>
                  <a:rPr lang="en-US" altLang="ja-JP" dirty="0" smtClean="0"/>
                </a:br>
                <a:r>
                  <a:rPr lang="ja-JP" altLang="en-US" dirty="0"/>
                  <a:t>（証明略</a:t>
                </a:r>
                <a:r>
                  <a:rPr lang="ja-JP" altLang="en-US" dirty="0" smtClean="0"/>
                  <a:t>）</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333" t="-196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EB786E8D-24E2-4B75-B89E-130193A274AD}" type="slidenum">
              <a:rPr kumimoji="1" lang="ja-JP" altLang="en-US" smtClean="0"/>
              <a:t>43</a:t>
            </a:fld>
            <a:endParaRPr kumimoji="1" lang="ja-JP" altLang="en-US"/>
          </a:p>
        </p:txBody>
      </p:sp>
      <p:grpSp>
        <p:nvGrpSpPr>
          <p:cNvPr id="33" name="グループ化 32"/>
          <p:cNvGrpSpPr/>
          <p:nvPr/>
        </p:nvGrpSpPr>
        <p:grpSpPr>
          <a:xfrm>
            <a:off x="7997963" y="3683880"/>
            <a:ext cx="1523999" cy="304800"/>
            <a:chOff x="1698171" y="3955143"/>
            <a:chExt cx="1523999" cy="304800"/>
          </a:xfrm>
        </p:grpSpPr>
        <p:cxnSp>
          <p:nvCxnSpPr>
            <p:cNvPr id="6" name="直線コネクタ 5"/>
            <p:cNvCxnSpPr/>
            <p:nvPr/>
          </p:nvCxnSpPr>
          <p:spPr>
            <a:xfrm>
              <a:off x="1698171" y="4107543"/>
              <a:ext cx="1523999" cy="238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698171" y="3955143"/>
              <a:ext cx="0" cy="30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2206171" y="3955143"/>
              <a:ext cx="0" cy="30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2714171" y="3955143"/>
              <a:ext cx="0" cy="30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0" name="正方形/長方形 69"/>
              <p:cNvSpPr/>
              <p:nvPr/>
            </p:nvSpPr>
            <p:spPr>
              <a:xfrm>
                <a:off x="7224068" y="3605447"/>
                <a:ext cx="5434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𝑠</m:t>
                          </m:r>
                        </m:e>
                        <m:sub>
                          <m:r>
                            <a:rPr lang="en-US" altLang="ja-JP" sz="2400" i="1">
                              <a:latin typeface="Cambria Math" panose="02040503050406030204" pitchFamily="18" charset="0"/>
                            </a:rPr>
                            <m:t>1</m:t>
                          </m:r>
                        </m:sub>
                      </m:sSub>
                    </m:oMath>
                  </m:oMathPara>
                </a14:m>
                <a:endParaRPr lang="ja-JP" altLang="en-US" sz="2400" dirty="0"/>
              </a:p>
            </p:txBody>
          </p:sp>
        </mc:Choice>
        <mc:Fallback xmlns="">
          <p:sp>
            <p:nvSpPr>
              <p:cNvPr id="70" name="正方形/長方形 69"/>
              <p:cNvSpPr>
                <a:spLocks noRot="1" noChangeAspect="1" noMove="1" noResize="1" noEditPoints="1" noAdjustHandles="1" noChangeArrowheads="1" noChangeShapeType="1" noTextEdit="1"/>
              </p:cNvSpPr>
              <p:nvPr/>
            </p:nvSpPr>
            <p:spPr>
              <a:xfrm>
                <a:off x="7224068" y="3605447"/>
                <a:ext cx="543482"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正方形/長方形 70"/>
              <p:cNvSpPr/>
              <p:nvPr/>
            </p:nvSpPr>
            <p:spPr>
              <a:xfrm>
                <a:off x="7224068" y="4038820"/>
                <a:ext cx="55060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𝑠</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71" name="正方形/長方形 70"/>
              <p:cNvSpPr>
                <a:spLocks noRot="1" noChangeAspect="1" noMove="1" noResize="1" noEditPoints="1" noAdjustHandles="1" noChangeArrowheads="1" noChangeShapeType="1" noTextEdit="1"/>
              </p:cNvSpPr>
              <p:nvPr/>
            </p:nvSpPr>
            <p:spPr>
              <a:xfrm>
                <a:off x="7224068" y="4038820"/>
                <a:ext cx="550600" cy="461665"/>
              </a:xfrm>
              <a:prstGeom prst="rect">
                <a:avLst/>
              </a:prstGeom>
              <a:blipFill>
                <a:blip r:embed="rId4"/>
                <a:stretch>
                  <a:fillRect/>
                </a:stretch>
              </a:blipFill>
            </p:spPr>
            <p:txBody>
              <a:bodyPr/>
              <a:lstStyle/>
              <a:p>
                <a:r>
                  <a:rPr lang="ja-JP" altLang="en-US">
                    <a:noFill/>
                  </a:rPr>
                  <a:t> </a:t>
                </a:r>
              </a:p>
            </p:txBody>
          </p:sp>
        </mc:Fallback>
      </mc:AlternateContent>
      <p:cxnSp>
        <p:nvCxnSpPr>
          <p:cNvPr id="76" name="直線矢印コネクタ 75"/>
          <p:cNvCxnSpPr/>
          <p:nvPr/>
        </p:nvCxnSpPr>
        <p:spPr>
          <a:xfrm flipV="1">
            <a:off x="7966954" y="4265160"/>
            <a:ext cx="802243" cy="449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p:cNvSpPr/>
              <p:nvPr/>
            </p:nvSpPr>
            <p:spPr>
              <a:xfrm>
                <a:off x="8122944" y="4248814"/>
                <a:ext cx="4902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𝑄</m:t>
                      </m:r>
                    </m:oMath>
                  </m:oMathPara>
                </a14:m>
                <a:endParaRPr lang="ja-JP" altLang="en-US" sz="2400"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8122944" y="4248814"/>
                <a:ext cx="490262" cy="461665"/>
              </a:xfrm>
              <a:prstGeom prst="rect">
                <a:avLst/>
              </a:prstGeom>
              <a:blipFill>
                <a:blip r:embed="rId5"/>
                <a:stretch>
                  <a:fillRect b="-10526"/>
                </a:stretch>
              </a:blipFill>
            </p:spPr>
            <p:txBody>
              <a:bodyPr/>
              <a:lstStyle/>
              <a:p>
                <a:r>
                  <a:rPr lang="ja-JP" altLang="en-US">
                    <a:noFill/>
                  </a:rPr>
                  <a:t> </a:t>
                </a:r>
              </a:p>
            </p:txBody>
          </p:sp>
        </mc:Fallback>
      </mc:AlternateContent>
      <p:grpSp>
        <p:nvGrpSpPr>
          <p:cNvPr id="101" name="グループ化 100"/>
          <p:cNvGrpSpPr/>
          <p:nvPr/>
        </p:nvGrpSpPr>
        <p:grpSpPr>
          <a:xfrm>
            <a:off x="8769198" y="4112760"/>
            <a:ext cx="1523999" cy="304800"/>
            <a:chOff x="1698171" y="3955143"/>
            <a:chExt cx="1523999" cy="304800"/>
          </a:xfrm>
        </p:grpSpPr>
        <p:cxnSp>
          <p:nvCxnSpPr>
            <p:cNvPr id="102" name="直線コネクタ 101"/>
            <p:cNvCxnSpPr/>
            <p:nvPr/>
          </p:nvCxnSpPr>
          <p:spPr>
            <a:xfrm>
              <a:off x="1698171" y="4107543"/>
              <a:ext cx="1523999" cy="238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1698171" y="3955143"/>
              <a:ext cx="0" cy="30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2206171" y="3955143"/>
              <a:ext cx="0" cy="30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2714171" y="3955143"/>
              <a:ext cx="0" cy="30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9527820" y="3681342"/>
            <a:ext cx="1523999" cy="304800"/>
            <a:chOff x="1698171" y="3955143"/>
            <a:chExt cx="1523999" cy="304800"/>
          </a:xfrm>
        </p:grpSpPr>
        <p:cxnSp>
          <p:nvCxnSpPr>
            <p:cNvPr id="107" name="直線コネクタ 106"/>
            <p:cNvCxnSpPr/>
            <p:nvPr/>
          </p:nvCxnSpPr>
          <p:spPr>
            <a:xfrm>
              <a:off x="1698171" y="4107543"/>
              <a:ext cx="1523999" cy="238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1698171" y="3955143"/>
              <a:ext cx="0" cy="3048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2206171" y="3955143"/>
              <a:ext cx="0" cy="3048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2714171" y="3955143"/>
              <a:ext cx="0" cy="3048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1" name="グループ化 110"/>
          <p:cNvGrpSpPr/>
          <p:nvPr/>
        </p:nvGrpSpPr>
        <p:grpSpPr>
          <a:xfrm>
            <a:off x="10309387" y="4111658"/>
            <a:ext cx="1523999" cy="304800"/>
            <a:chOff x="1698171" y="3955143"/>
            <a:chExt cx="1523999" cy="304800"/>
          </a:xfrm>
        </p:grpSpPr>
        <p:cxnSp>
          <p:nvCxnSpPr>
            <p:cNvPr id="112" name="直線コネクタ 111"/>
            <p:cNvCxnSpPr/>
            <p:nvPr/>
          </p:nvCxnSpPr>
          <p:spPr>
            <a:xfrm>
              <a:off x="1698171" y="4107543"/>
              <a:ext cx="1523999" cy="238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1698171" y="3955143"/>
              <a:ext cx="0" cy="3048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2206171" y="3955143"/>
              <a:ext cx="0" cy="3048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2714171" y="3955143"/>
              <a:ext cx="0" cy="3048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6" name="正方形/長方形 115"/>
              <p:cNvSpPr/>
              <p:nvPr/>
            </p:nvSpPr>
            <p:spPr>
              <a:xfrm>
                <a:off x="8213983" y="3238531"/>
                <a:ext cx="5791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8213983" y="3238531"/>
                <a:ext cx="579133"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7713100" y="3224385"/>
                <a:ext cx="57201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7713100" y="3224385"/>
                <a:ext cx="57201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p:cNvSpPr/>
              <p:nvPr/>
            </p:nvSpPr>
            <p:spPr>
              <a:xfrm>
                <a:off x="8721982" y="3238531"/>
                <a:ext cx="5791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3</m:t>
                          </m:r>
                        </m:sub>
                      </m:sSub>
                    </m:oMath>
                  </m:oMathPara>
                </a14:m>
                <a:endParaRPr lang="ja-JP" altLang="en-US" sz="2400" dirty="0"/>
              </a:p>
            </p:txBody>
          </p:sp>
        </mc:Choice>
        <mc:Fallback xmlns="">
          <p:sp>
            <p:nvSpPr>
              <p:cNvPr id="118" name="正方形/長方形 117"/>
              <p:cNvSpPr>
                <a:spLocks noRot="1" noChangeAspect="1" noMove="1" noResize="1" noEditPoints="1" noAdjustHandles="1" noChangeArrowheads="1" noChangeShapeType="1" noTextEdit="1"/>
              </p:cNvSpPr>
              <p:nvPr/>
            </p:nvSpPr>
            <p:spPr>
              <a:xfrm>
                <a:off x="8721982" y="3238531"/>
                <a:ext cx="579133"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8483188" y="4417346"/>
                <a:ext cx="57201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19" name="正方形/長方形 118"/>
              <p:cNvSpPr>
                <a:spLocks noRot="1" noChangeAspect="1" noMove="1" noResize="1" noEditPoints="1" noAdjustHandles="1" noChangeArrowheads="1" noChangeShapeType="1" noTextEdit="1"/>
              </p:cNvSpPr>
              <p:nvPr/>
            </p:nvSpPr>
            <p:spPr>
              <a:xfrm>
                <a:off x="8483188" y="4417346"/>
                <a:ext cx="572016"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正方形/長方形 119"/>
              <p:cNvSpPr/>
              <p:nvPr/>
            </p:nvSpPr>
            <p:spPr>
              <a:xfrm>
                <a:off x="8991187" y="4417346"/>
                <a:ext cx="5791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20" name="正方形/長方形 119"/>
              <p:cNvSpPr>
                <a:spLocks noRot="1" noChangeAspect="1" noMove="1" noResize="1" noEditPoints="1" noAdjustHandles="1" noChangeArrowheads="1" noChangeShapeType="1" noTextEdit="1"/>
              </p:cNvSpPr>
              <p:nvPr/>
            </p:nvSpPr>
            <p:spPr>
              <a:xfrm>
                <a:off x="8991187" y="4417346"/>
                <a:ext cx="579133"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正方形/長方形 122"/>
              <p:cNvSpPr/>
              <p:nvPr/>
            </p:nvSpPr>
            <p:spPr>
              <a:xfrm>
                <a:off x="9507283" y="4422541"/>
                <a:ext cx="5791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3</m:t>
                          </m:r>
                        </m:sub>
                      </m:sSub>
                    </m:oMath>
                  </m:oMathPara>
                </a14:m>
                <a:endParaRPr lang="ja-JP" altLang="en-US" sz="2400" dirty="0"/>
              </a:p>
            </p:txBody>
          </p:sp>
        </mc:Choice>
        <mc:Fallback xmlns="">
          <p:sp>
            <p:nvSpPr>
              <p:cNvPr id="123" name="正方形/長方形 122"/>
              <p:cNvSpPr>
                <a:spLocks noRot="1" noChangeAspect="1" noMove="1" noResize="1" noEditPoints="1" noAdjustHandles="1" noChangeArrowheads="1" noChangeShapeType="1" noTextEdit="1"/>
              </p:cNvSpPr>
              <p:nvPr/>
            </p:nvSpPr>
            <p:spPr>
              <a:xfrm>
                <a:off x="9507283" y="4422541"/>
                <a:ext cx="579133"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正方形/長方形 123"/>
              <p:cNvSpPr/>
              <p:nvPr/>
            </p:nvSpPr>
            <p:spPr>
              <a:xfrm>
                <a:off x="9240027" y="3243512"/>
                <a:ext cx="57201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4" name="正方形/長方形 123"/>
              <p:cNvSpPr>
                <a:spLocks noRot="1" noChangeAspect="1" noMove="1" noResize="1" noEditPoints="1" noAdjustHandles="1" noChangeArrowheads="1" noChangeShapeType="1" noTextEdit="1"/>
              </p:cNvSpPr>
              <p:nvPr/>
            </p:nvSpPr>
            <p:spPr>
              <a:xfrm>
                <a:off x="9240027" y="3243512"/>
                <a:ext cx="572016" cy="461665"/>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9750059" y="3238531"/>
                <a:ext cx="5791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9750059" y="3238531"/>
                <a:ext cx="579133" cy="46166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10258563" y="3248963"/>
                <a:ext cx="5791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3</m:t>
                          </m:r>
                        </m:sub>
                      </m:sSub>
                    </m:oMath>
                  </m:oMathPara>
                </a14:m>
                <a:endParaRPr lang="ja-JP" altLang="en-US" sz="2400"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10258563" y="3248963"/>
                <a:ext cx="579133" cy="461665"/>
              </a:xfrm>
              <a:prstGeom prst="rect">
                <a:avLst/>
              </a:prstGeom>
              <a:blipFill>
                <a:blip r:embed="rId14"/>
                <a:stretch>
                  <a:fillRect/>
                </a:stretch>
              </a:blipFill>
            </p:spPr>
            <p:txBody>
              <a:bodyPr/>
              <a:lstStyle/>
              <a:p>
                <a:r>
                  <a:rPr lang="ja-JP" altLang="en-US">
                    <a:noFill/>
                  </a:rPr>
                  <a:t> </a:t>
                </a:r>
              </a:p>
            </p:txBody>
          </p:sp>
        </mc:Fallback>
      </mc:AlternateContent>
      <p:sp>
        <p:nvSpPr>
          <p:cNvPr id="148" name="二等辺三角形 147"/>
          <p:cNvSpPr/>
          <p:nvPr/>
        </p:nvSpPr>
        <p:spPr>
          <a:xfrm>
            <a:off x="8759963" y="622211"/>
            <a:ext cx="2526951" cy="2178406"/>
          </a:xfrm>
          <a:prstGeom prst="triangl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p:cNvSpPr txBox="1"/>
          <p:nvPr/>
        </p:nvSpPr>
        <p:spPr>
          <a:xfrm>
            <a:off x="10645634" y="1480581"/>
            <a:ext cx="354584" cy="461665"/>
          </a:xfrm>
          <a:prstGeom prst="rect">
            <a:avLst/>
          </a:prstGeom>
          <a:noFill/>
          <a:ln w="28575">
            <a:noFill/>
          </a:ln>
        </p:spPr>
        <p:txBody>
          <a:bodyPr wrap="none" rtlCol="0">
            <a:spAutoFit/>
          </a:bodyPr>
          <a:lstStyle/>
          <a:p>
            <a:r>
              <a:rPr kumimoji="1" lang="en-US" altLang="ja-JP" sz="2400" dirty="0" smtClean="0">
                <a:latin typeface="Cambria Math" panose="02040503050406030204" pitchFamily="18" charset="0"/>
              </a:rPr>
              <a:t>2</a:t>
            </a:r>
            <a:endParaRPr kumimoji="1" lang="ja-JP" altLang="en-US" sz="2400" dirty="0" smtClean="0">
              <a:latin typeface="Cambria Math" panose="02040503050406030204" pitchFamily="18" charset="0"/>
            </a:endParaRPr>
          </a:p>
        </p:txBody>
      </p:sp>
      <p:sp>
        <p:nvSpPr>
          <p:cNvPr id="150" name="テキスト ボックス 149"/>
          <p:cNvSpPr txBox="1"/>
          <p:nvPr/>
        </p:nvSpPr>
        <p:spPr>
          <a:xfrm>
            <a:off x="9834940" y="2777596"/>
            <a:ext cx="354584" cy="461665"/>
          </a:xfrm>
          <a:prstGeom prst="rect">
            <a:avLst/>
          </a:prstGeom>
          <a:noFill/>
          <a:ln w="28575">
            <a:noFill/>
          </a:ln>
        </p:spPr>
        <p:txBody>
          <a:bodyPr wrap="none" rtlCol="0">
            <a:spAutoFit/>
          </a:bodyPr>
          <a:lstStyle/>
          <a:p>
            <a:r>
              <a:rPr kumimoji="1" lang="en-US" altLang="ja-JP" sz="2400" dirty="0" smtClean="0">
                <a:latin typeface="Cambria Math" panose="02040503050406030204" pitchFamily="18" charset="0"/>
              </a:rPr>
              <a:t>2</a:t>
            </a:r>
            <a:endParaRPr kumimoji="1" lang="ja-JP" altLang="en-US" sz="2400" dirty="0" smtClean="0">
              <a:latin typeface="Cambria Math" panose="02040503050406030204" pitchFamily="18" charset="0"/>
            </a:endParaRPr>
          </a:p>
        </p:txBody>
      </p:sp>
      <p:sp>
        <p:nvSpPr>
          <p:cNvPr id="151" name="テキスト ボックス 150"/>
          <p:cNvSpPr txBox="1"/>
          <p:nvPr/>
        </p:nvSpPr>
        <p:spPr>
          <a:xfrm>
            <a:off x="9061455" y="1480581"/>
            <a:ext cx="354584" cy="461665"/>
          </a:xfrm>
          <a:prstGeom prst="rect">
            <a:avLst/>
          </a:prstGeom>
          <a:noFill/>
          <a:ln w="28575">
            <a:noFill/>
          </a:ln>
        </p:spPr>
        <p:txBody>
          <a:bodyPr wrap="none" rtlCol="0">
            <a:spAutoFit/>
          </a:bodyPr>
          <a:lstStyle/>
          <a:p>
            <a:r>
              <a:rPr kumimoji="1" lang="en-US" altLang="ja-JP" sz="2400" dirty="0" smtClean="0">
                <a:latin typeface="Cambria Math" panose="02040503050406030204" pitchFamily="18" charset="0"/>
              </a:rPr>
              <a:t>2</a:t>
            </a:r>
            <a:endParaRPr kumimoji="1" lang="ja-JP" altLang="en-US" sz="2400" dirty="0" smtClean="0">
              <a:latin typeface="Cambria Math" panose="02040503050406030204" pitchFamily="18" charset="0"/>
            </a:endParaRPr>
          </a:p>
        </p:txBody>
      </p:sp>
      <p:sp>
        <p:nvSpPr>
          <p:cNvPr id="152" name="テキスト ボックス 151"/>
          <p:cNvSpPr txBox="1"/>
          <p:nvPr/>
        </p:nvSpPr>
        <p:spPr>
          <a:xfrm>
            <a:off x="11286914" y="2600120"/>
            <a:ext cx="354584" cy="461665"/>
          </a:xfrm>
          <a:prstGeom prst="rect">
            <a:avLst/>
          </a:prstGeom>
          <a:noFill/>
          <a:ln w="28575">
            <a:noFill/>
          </a:ln>
        </p:spPr>
        <p:txBody>
          <a:bodyPr wrap="none" rtlCol="0">
            <a:spAutoFit/>
          </a:bodyPr>
          <a:lstStyle/>
          <a:p>
            <a:r>
              <a:rPr lang="en-US" altLang="ja-JP" sz="2400" dirty="0">
                <a:latin typeface="Cambria Math" panose="02040503050406030204" pitchFamily="18" charset="0"/>
              </a:rPr>
              <a:t>3</a:t>
            </a:r>
            <a:endParaRPr kumimoji="1" lang="ja-JP" altLang="en-US" sz="2400" dirty="0" smtClean="0">
              <a:latin typeface="Cambria Math" panose="02040503050406030204" pitchFamily="18" charset="0"/>
            </a:endParaRPr>
          </a:p>
        </p:txBody>
      </p:sp>
      <p:sp>
        <p:nvSpPr>
          <p:cNvPr id="153" name="テキスト ボックス 152"/>
          <p:cNvSpPr txBox="1"/>
          <p:nvPr/>
        </p:nvSpPr>
        <p:spPr>
          <a:xfrm>
            <a:off x="8423580" y="2600120"/>
            <a:ext cx="354584" cy="461665"/>
          </a:xfrm>
          <a:prstGeom prst="rect">
            <a:avLst/>
          </a:prstGeom>
          <a:noFill/>
          <a:ln w="28575">
            <a:noFill/>
          </a:ln>
        </p:spPr>
        <p:txBody>
          <a:bodyPr wrap="none" rtlCol="0">
            <a:spAutoFit/>
          </a:bodyPr>
          <a:lstStyle/>
          <a:p>
            <a:r>
              <a:rPr lang="en-US" altLang="ja-JP" sz="2400" dirty="0">
                <a:latin typeface="Cambria Math" panose="02040503050406030204" pitchFamily="18" charset="0"/>
              </a:rPr>
              <a:t>3</a:t>
            </a:r>
            <a:endParaRPr kumimoji="1" lang="ja-JP" altLang="en-US" sz="2400" dirty="0" smtClean="0">
              <a:latin typeface="Cambria Math" panose="02040503050406030204" pitchFamily="18" charset="0"/>
            </a:endParaRPr>
          </a:p>
        </p:txBody>
      </p:sp>
      <p:sp>
        <p:nvSpPr>
          <p:cNvPr id="154" name="テキスト ボックス 153"/>
          <p:cNvSpPr txBox="1"/>
          <p:nvPr/>
        </p:nvSpPr>
        <p:spPr>
          <a:xfrm>
            <a:off x="9834940" y="-2375"/>
            <a:ext cx="354584" cy="461665"/>
          </a:xfrm>
          <a:prstGeom prst="rect">
            <a:avLst/>
          </a:prstGeom>
          <a:noFill/>
          <a:ln w="28575">
            <a:noFill/>
          </a:ln>
        </p:spPr>
        <p:txBody>
          <a:bodyPr wrap="none" rtlCol="0">
            <a:spAutoFit/>
          </a:bodyPr>
          <a:lstStyle/>
          <a:p>
            <a:r>
              <a:rPr lang="en-US" altLang="ja-JP" sz="2400" dirty="0">
                <a:latin typeface="Cambria Math" panose="02040503050406030204" pitchFamily="18" charset="0"/>
              </a:rPr>
              <a:t>3</a:t>
            </a:r>
            <a:endParaRPr kumimoji="1" lang="ja-JP" altLang="en-US" sz="2400" dirty="0" smtClean="0">
              <a:latin typeface="Cambria Math" panose="02040503050406030204" pitchFamily="18" charset="0"/>
            </a:endParaRPr>
          </a:p>
        </p:txBody>
      </p:sp>
      <p:grpSp>
        <p:nvGrpSpPr>
          <p:cNvPr id="155" name="グループ化 154"/>
          <p:cNvGrpSpPr/>
          <p:nvPr/>
        </p:nvGrpSpPr>
        <p:grpSpPr>
          <a:xfrm>
            <a:off x="9899630" y="385558"/>
            <a:ext cx="247616" cy="473305"/>
            <a:chOff x="1093981" y="4342423"/>
            <a:chExt cx="427174" cy="816522"/>
          </a:xfrm>
          <a:solidFill>
            <a:schemeClr val="accent2"/>
          </a:solidFill>
        </p:grpSpPr>
        <p:sp>
          <p:nvSpPr>
            <p:cNvPr id="156" name="楕円 155"/>
            <p:cNvSpPr/>
            <p:nvPr/>
          </p:nvSpPr>
          <p:spPr>
            <a:xfrm>
              <a:off x="1140223" y="4342423"/>
              <a:ext cx="300142" cy="300142"/>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コネクタ 156"/>
            <p:cNvCxnSpPr>
              <a:stCxn id="156" idx="4"/>
            </p:cNvCxnSpPr>
            <p:nvPr/>
          </p:nvCxnSpPr>
          <p:spPr>
            <a:xfrm>
              <a:off x="1290294" y="4642565"/>
              <a:ext cx="4680" cy="272854"/>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1293070" y="4897771"/>
              <a:ext cx="228085" cy="261171"/>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1293071" y="4698350"/>
              <a:ext cx="22808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1093981" y="4698350"/>
              <a:ext cx="19909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1093981" y="4895850"/>
              <a:ext cx="202031" cy="263095"/>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2" name="グループ化 161"/>
          <p:cNvGrpSpPr/>
          <p:nvPr/>
        </p:nvGrpSpPr>
        <p:grpSpPr>
          <a:xfrm>
            <a:off x="9899630" y="2457896"/>
            <a:ext cx="247616" cy="473305"/>
            <a:chOff x="1093981" y="4342423"/>
            <a:chExt cx="427174" cy="816522"/>
          </a:xfrm>
          <a:solidFill>
            <a:srgbClr val="00B050"/>
          </a:solidFill>
        </p:grpSpPr>
        <p:sp>
          <p:nvSpPr>
            <p:cNvPr id="163" name="楕円 162"/>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4" name="直線コネクタ 163"/>
            <p:cNvCxnSpPr>
              <a:stCxn id="163"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40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path" presetSubtype="0" repeatCount="2000" fill="hold" nodeType="clickEffect">
                                  <p:stCondLst>
                                    <p:cond delay="0"/>
                                  </p:stCondLst>
                                  <p:childTnLst>
                                    <p:animMotion origin="layout" path="M 4.58333E-6 -7.40741E-7 L 0.10286 0.31782 L -0.10287 0.31782 L 4.58333E-6 -7.40741E-7 Z " pathEditMode="relative" rAng="0" ptsTypes="AAAA">
                                      <p:cBhvr>
                                        <p:cTn id="6" dur="2000" fill="hold"/>
                                        <p:tgtEl>
                                          <p:spTgt spid="155"/>
                                        </p:tgtEl>
                                        <p:attrNameLst>
                                          <p:attrName>ppt_x</p:attrName>
                                          <p:attrName>ppt_y</p:attrName>
                                        </p:attrNameLst>
                                      </p:cBhvr>
                                      <p:rCtr x="0" y="15880"/>
                                    </p:animMotion>
                                  </p:childTnLst>
                                </p:cTn>
                              </p:par>
                              <p:par>
                                <p:cTn id="7" presetID="4" presetClass="path" presetSubtype="0" repeatCount="2000" fill="hold" nodeType="withEffect">
                                  <p:stCondLst>
                                    <p:cond delay="0"/>
                                  </p:stCondLst>
                                  <p:childTnLst>
                                    <p:animMotion origin="layout" path="M 4.58333E-6 -4.07407E-6 L -0.10261 -4.07407E-6 L -0.0461 -0.16851 L -0.00053 -0.31412 L 0.05013 -0.16018 L 0.10455 0.00139 L 4.58333E-6 -4.07407E-6 Z " pathEditMode="relative" rAng="0" ptsTypes="AAAAAAA">
                                      <p:cBhvr>
                                        <p:cTn id="8" dur="2000" fill="hold"/>
                                        <p:tgtEl>
                                          <p:spTgt spid="162"/>
                                        </p:tgtEl>
                                        <p:attrNameLst>
                                          <p:attrName>ppt_x</p:attrName>
                                          <p:attrName>ppt_y</p:attrName>
                                        </p:attrNameLst>
                                      </p:cBhvr>
                                      <p:rCtr x="91" y="-15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Cambria" panose="02040503050406030204" pitchFamily="18" charset="0"/>
              </a:rPr>
              <a:t>Comp</a:t>
            </a:r>
            <a:r>
              <a:rPr lang="ja-JP" altLang="en-US" dirty="0" smtClean="0"/>
              <a:t>：</a:t>
            </a:r>
            <a:r>
              <a:rPr lang="ja-JP" altLang="en-US" sz="3600" dirty="0"/>
              <a:t>放置可能時間が一般のとき</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a:lnSpc>
                    <a:spcPct val="100000"/>
                  </a:lnSpc>
                </a:pPr>
                <a:r>
                  <a:rPr lang="ja-JP" altLang="en-US" dirty="0"/>
                  <a:t>放置可能時間が全て等しい </a:t>
                </a:r>
                <a14:m>
                  <m:oMath xmlns:m="http://schemas.openxmlformats.org/officeDocument/2006/math">
                    <m:r>
                      <a:rPr lang="en-US" altLang="ja-JP" b="0" i="1" smtClean="0">
                        <a:latin typeface="Cambria Math" panose="02040503050406030204" pitchFamily="18" charset="0"/>
                      </a:rPr>
                      <m:t>→</m:t>
                    </m:r>
                    <m:r>
                      <a:rPr lang="ja-JP" altLang="en-US" i="1" smtClean="0">
                        <a:solidFill>
                          <a:srgbClr val="0070C0"/>
                        </a:solidFill>
                        <a:latin typeface="Cambria Math" panose="02040503050406030204" pitchFamily="18" charset="0"/>
                      </a:rPr>
                      <m:t>多項式時間アルゴリズム</m:t>
                    </m:r>
                    <m:r>
                      <a:rPr lang="ja-JP" altLang="en-US" i="1">
                        <a:latin typeface="Cambria Math" panose="02040503050406030204" pitchFamily="18" charset="0"/>
                      </a:rPr>
                      <m:t>あり</m:t>
                    </m:r>
                  </m:oMath>
                </a14:m>
                <a:endParaRPr lang="en-US" altLang="ja-JP" dirty="0" smtClean="0"/>
              </a:p>
              <a:p>
                <a:pPr>
                  <a:lnSpc>
                    <a:spcPct val="100000"/>
                  </a:lnSpc>
                </a:pPr>
                <a:r>
                  <a:rPr lang="ja-JP" altLang="en-US" dirty="0">
                    <a:solidFill>
                      <a:srgbClr val="FF0000"/>
                    </a:solidFill>
                  </a:rPr>
                  <a:t>放置可能時間が一般</a:t>
                </a:r>
                <a:r>
                  <a:rPr lang="ja-JP" altLang="en-US" dirty="0" smtClean="0">
                    <a:solidFill>
                      <a:srgbClr val="FF0000"/>
                    </a:solidFill>
                  </a:rPr>
                  <a:t>の</a:t>
                </a:r>
                <a:r>
                  <a:rPr lang="ja-JP" altLang="en-US" dirty="0">
                    <a:solidFill>
                      <a:srgbClr val="FF0000"/>
                    </a:solidFill>
                  </a:rPr>
                  <a:t>場合</a:t>
                </a:r>
                <a:r>
                  <a:rPr lang="en-US" altLang="ja-JP" dirty="0" smtClean="0">
                    <a:solidFill>
                      <a:srgbClr val="FF0000"/>
                    </a:solidFill>
                  </a:rPr>
                  <a:t> </a:t>
                </a:r>
                <a14:m>
                  <m:oMath xmlns:m="http://schemas.openxmlformats.org/officeDocument/2006/math">
                    <m:r>
                      <a:rPr lang="en-US" altLang="ja-JP" b="0" i="1" smtClean="0">
                        <a:latin typeface="Cambria Math" panose="02040503050406030204" pitchFamily="18" charset="0"/>
                      </a:rPr>
                      <m:t>→</m:t>
                    </m:r>
                  </m:oMath>
                </a14:m>
                <a:r>
                  <a:rPr kumimoji="1" lang="ja-JP" altLang="en-US" dirty="0"/>
                  <a:t> </a:t>
                </a:r>
                <a:r>
                  <a:rPr kumimoji="1" lang="ja-JP" altLang="en-US" dirty="0" smtClean="0">
                    <a:solidFill>
                      <a:srgbClr val="0070C0"/>
                    </a:solidFill>
                  </a:rPr>
                  <a:t>未解決</a:t>
                </a:r>
                <a:endParaRPr lang="en-US" altLang="ja-JP" dirty="0" smtClean="0"/>
              </a:p>
              <a:p>
                <a:pPr lvl="1">
                  <a:lnSpc>
                    <a:spcPct val="100000"/>
                  </a:lnSpc>
                </a:pPr>
                <a:r>
                  <a:rPr lang="ja-JP" altLang="en-US" sz="2800" dirty="0" smtClean="0"/>
                  <a:t>最初</a:t>
                </a:r>
                <a:r>
                  <a:rPr lang="ja-JP" altLang="en-US" sz="2800" dirty="0"/>
                  <a:t>の訪問時刻</a:t>
                </a:r>
                <a:r>
                  <a:rPr kumimoji="1" lang="ja-JP" altLang="en-US" sz="2800" dirty="0"/>
                  <a:t>と訪問の周期が与えられる</a:t>
                </a:r>
                <a:r>
                  <a:rPr kumimoji="1" lang="ja-JP" altLang="en-US" sz="2800" dirty="0" smtClean="0"/>
                  <a:t>問題</a:t>
                </a:r>
                <a:endParaRPr kumimoji="1" lang="en-US" altLang="ja-JP" sz="2800" dirty="0" smtClean="0"/>
              </a:p>
              <a:p>
                <a:pPr lvl="2">
                  <a:lnSpc>
                    <a:spcPct val="100000"/>
                  </a:lnSpc>
                </a:pPr>
                <a:r>
                  <a:rPr lang="en-US" altLang="ja-JP" sz="2800" dirty="0" err="1" smtClean="0">
                    <a:latin typeface="Cambria" panose="02040503050406030204" pitchFamily="18" charset="0"/>
                  </a:rPr>
                  <a:t>DecisionPP</a:t>
                </a:r>
                <a:endParaRPr lang="en-US" altLang="ja-JP" sz="2400" dirty="0">
                  <a:latin typeface="Cambria" panose="02040503050406030204" pitchFamily="18" charset="0"/>
                </a:endParaRPr>
              </a:p>
              <a:p>
                <a:pPr lvl="3">
                  <a:lnSpc>
                    <a:spcPct val="100000"/>
                  </a:lnSpc>
                </a:pPr>
                <a:r>
                  <a:rPr lang="ja-JP" altLang="en-US" sz="2400" dirty="0"/>
                  <a:t>巡査が</a:t>
                </a:r>
                <a:r>
                  <a:rPr lang="en-US" altLang="ja-JP" sz="2400" dirty="0"/>
                  <a:t>1</a:t>
                </a:r>
                <a:r>
                  <a:rPr lang="ja-JP" altLang="en-US" sz="2400" dirty="0" smtClean="0"/>
                  <a:t>人</a:t>
                </a:r>
                <a:r>
                  <a:rPr lang="en-US" altLang="ja-JP" sz="2400" dirty="0"/>
                  <a:t> </a:t>
                </a:r>
                <a:r>
                  <a:rPr lang="ja-JP" altLang="en-US" sz="2400" dirty="0" smtClean="0"/>
                  <a:t>→ </a:t>
                </a:r>
                <a:r>
                  <a:rPr lang="ja-JP" altLang="en-US" sz="2400" dirty="0">
                    <a:solidFill>
                      <a:srgbClr val="0070C0"/>
                    </a:solidFill>
                  </a:rPr>
                  <a:t>簡単に</a:t>
                </a:r>
                <a:r>
                  <a:rPr lang="ja-JP" altLang="en-US" sz="2400" dirty="0" smtClean="0">
                    <a:solidFill>
                      <a:srgbClr val="0070C0"/>
                    </a:solidFill>
                  </a:rPr>
                  <a:t>解ける</a:t>
                </a:r>
                <a:endParaRPr lang="en-US" altLang="ja-JP" sz="2400" dirty="0">
                  <a:solidFill>
                    <a:srgbClr val="0070C0"/>
                  </a:solidFill>
                </a:endParaRPr>
              </a:p>
              <a:p>
                <a:pPr lvl="2">
                  <a:lnSpc>
                    <a:spcPct val="100000"/>
                  </a:lnSpc>
                </a:pPr>
                <a:r>
                  <a:rPr lang="en-US" altLang="ja-JP" sz="2800" dirty="0" err="1" smtClean="0">
                    <a:latin typeface="Cambria" panose="02040503050406030204" pitchFamily="18" charset="0"/>
                  </a:rPr>
                  <a:t>OptimizePP</a:t>
                </a:r>
                <a:endParaRPr lang="en-US" altLang="ja-JP" sz="2800" dirty="0">
                  <a:latin typeface="Cambria" panose="02040503050406030204" pitchFamily="18" charset="0"/>
                </a:endParaRPr>
              </a:p>
              <a:p>
                <a:pPr lvl="3">
                  <a:lnSpc>
                    <a:spcPct val="100000"/>
                  </a:lnSpc>
                </a:pPr>
                <a:r>
                  <a:rPr lang="ja-JP" altLang="en-US" sz="2400" dirty="0"/>
                  <a:t>巡査が</a:t>
                </a:r>
                <a:r>
                  <a:rPr lang="en-US" altLang="ja-JP" sz="2400" dirty="0"/>
                  <a:t>1</a:t>
                </a:r>
                <a:r>
                  <a:rPr lang="ja-JP" altLang="en-US" sz="2400" dirty="0"/>
                  <a:t>人</a:t>
                </a:r>
                <a:r>
                  <a:rPr lang="ja-JP" altLang="en-US" sz="2200" dirty="0"/>
                  <a:t>で利得が全て等しくても</a:t>
                </a:r>
                <a:r>
                  <a:rPr lang="en-US" altLang="ja-JP" sz="2200" dirty="0">
                    <a:solidFill>
                      <a:srgbClr val="0070C0"/>
                    </a:solidFill>
                    <a:latin typeface="Cambria" panose="02040503050406030204" pitchFamily="18" charset="0"/>
                  </a:rPr>
                  <a:t>NP</a:t>
                </a:r>
                <a:r>
                  <a:rPr lang="ja-JP" altLang="en-US" sz="2200" dirty="0">
                    <a:solidFill>
                      <a:srgbClr val="0070C0"/>
                    </a:solidFill>
                  </a:rPr>
                  <a:t>困難</a:t>
                </a:r>
                <a:endParaRPr kumimoji="1" lang="ja-JP" altLang="en-US" sz="2200" dirty="0">
                  <a:solidFill>
                    <a:srgbClr val="0070C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043" t="-112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44</a:t>
            </a:fld>
            <a:endParaRPr kumimoji="1" lang="ja-JP" altLang="en-US"/>
          </a:p>
        </p:txBody>
      </p:sp>
    </p:spTree>
    <p:extLst>
      <p:ext uri="{BB962C8B-B14F-4D97-AF65-F5344CB8AC3E}">
        <p14:creationId xmlns:p14="http://schemas.microsoft.com/office/powerpoint/2010/main" val="20655953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Cambria" panose="02040503050406030204" pitchFamily="18" charset="0"/>
              </a:rPr>
              <a:t>Comp</a:t>
            </a:r>
            <a:r>
              <a:rPr lang="ja-JP" altLang="en-US" dirty="0" smtClean="0"/>
              <a:t>：</a:t>
            </a:r>
            <a:r>
              <a:rPr lang="ja-JP" altLang="en-US" sz="3600" dirty="0"/>
              <a:t>最初の訪問時刻と訪問の</a:t>
            </a:r>
            <a:r>
              <a:rPr lang="ja-JP" altLang="en-US" sz="3600" dirty="0" smtClean="0"/>
              <a:t>周期</a:t>
            </a:r>
            <a:r>
              <a:rPr lang="ja-JP" altLang="en-US" sz="3600" dirty="0"/>
              <a:t>指定</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lang="en-US" altLang="ja-JP" u="sng" dirty="0">
                    <a:latin typeface="Cambria" panose="02040503050406030204" pitchFamily="18" charset="0"/>
                  </a:rPr>
                  <a:t>DecisionPP</a:t>
                </a:r>
                <a:r>
                  <a:rPr lang="en-US" altLang="ja-JP" u="sng" dirty="0"/>
                  <a:t>, </a:t>
                </a:r>
                <a:r>
                  <a:rPr lang="ja-JP" altLang="en-US" u="sng" dirty="0"/>
                  <a:t>巡査</a:t>
                </a:r>
                <a:r>
                  <a:rPr lang="en-US" altLang="ja-JP" u="sng" dirty="0"/>
                  <a:t>1</a:t>
                </a:r>
                <a:r>
                  <a:rPr lang="ja-JP" altLang="en-US" u="sng" dirty="0"/>
                  <a:t>人</a:t>
                </a:r>
                <a:endParaRPr kumimoji="1" lang="en-US" altLang="ja-JP" u="sng" dirty="0"/>
              </a:p>
              <a:p>
                <a:r>
                  <a:rPr lang="ja-JP" altLang="en-US" dirty="0"/>
                  <a:t>任意の異なる</a:t>
                </a:r>
                <a:r>
                  <a:rPr lang="en-US" altLang="ja-JP" dirty="0"/>
                  <a:t>2</a:t>
                </a:r>
                <a:r>
                  <a:rPr lang="ja-JP" altLang="en-US" dirty="0"/>
                  <a:t>頂点間の移動</a:t>
                </a:r>
                <a:r>
                  <a:rPr lang="ja-JP" altLang="en-US" dirty="0" smtClean="0"/>
                  <a:t>に最短 </a:t>
                </a:r>
                <a14:m>
                  <m:oMath xmlns:m="http://schemas.openxmlformats.org/officeDocument/2006/math">
                    <m:r>
                      <a:rPr lang="en-US" altLang="ja-JP" b="0" i="1" smtClean="0">
                        <a:latin typeface="Cambria Math" panose="02040503050406030204" pitchFamily="18" charset="0"/>
                      </a:rPr>
                      <m:t>𝑑</m:t>
                    </m:r>
                  </m:oMath>
                </a14:m>
                <a:r>
                  <a:rPr kumimoji="1" lang="ja-JP" altLang="en-US" dirty="0"/>
                  <a:t> の時間がかかる</a:t>
                </a:r>
                <a:endParaRPr lang="en-US" altLang="ja-JP" dirty="0"/>
              </a:p>
              <a:p>
                <a:r>
                  <a:rPr lang="ja-JP" altLang="en-US" dirty="0" smtClean="0"/>
                  <a:t>どの</a:t>
                </a:r>
                <a:r>
                  <a:rPr lang="en-US" altLang="ja-JP" dirty="0" smtClean="0"/>
                  <a:t>2</a:t>
                </a:r>
                <a:r>
                  <a:rPr lang="ja-JP" altLang="en-US" dirty="0" smtClean="0"/>
                  <a:t>点についても，</a:t>
                </a:r>
                <a:r>
                  <a:rPr kumimoji="1" lang="ja-JP" altLang="en-US" dirty="0" smtClean="0"/>
                  <a:t>訪問</a:t>
                </a:r>
                <a:r>
                  <a:rPr kumimoji="1" lang="ja-JP" altLang="en-US" dirty="0"/>
                  <a:t>しなければならない時刻の間隔が</a:t>
                </a:r>
                <a:r>
                  <a:rPr lang="en-US" altLang="ja-JP" i="1" dirty="0">
                    <a:latin typeface="Cambria Math" panose="02040503050406030204" pitchFamily="18" charset="0"/>
                  </a:rPr>
                  <a:t/>
                </a:r>
                <a:br>
                  <a:rPr lang="en-US" altLang="ja-JP" i="1" dirty="0">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rPr>
                      <m:t>𝑑</m:t>
                    </m:r>
                  </m:oMath>
                </a14:m>
                <a:r>
                  <a:rPr kumimoji="1" lang="ja-JP" altLang="en-US" dirty="0"/>
                  <a:t> </a:t>
                </a:r>
                <a:r>
                  <a:rPr lang="ja-JP" altLang="en-US" dirty="0"/>
                  <a:t>以上になっているか調べれば</a:t>
                </a:r>
                <a:r>
                  <a:rPr lang="ja-JP" altLang="en-US" dirty="0" smtClean="0"/>
                  <a:t>よい</a:t>
                </a:r>
                <a:r>
                  <a:rPr kumimoji="1" lang="ja-JP" altLang="en-US" dirty="0" smtClean="0"/>
                  <a:t>（</a:t>
                </a:r>
                <a:r>
                  <a:rPr kumimoji="1" lang="ja-JP" altLang="en-US" dirty="0"/>
                  <a:t>詳細略）</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217" t="-280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45</a:t>
            </a:fld>
            <a:endParaRPr kumimoji="1" lang="ja-JP" altLang="en-US"/>
          </a:p>
        </p:txBody>
      </p:sp>
      <p:cxnSp>
        <p:nvCxnSpPr>
          <p:cNvPr id="33" name="直線コネクタ 32"/>
          <p:cNvCxnSpPr/>
          <p:nvPr/>
        </p:nvCxnSpPr>
        <p:spPr>
          <a:xfrm>
            <a:off x="1432345" y="4909493"/>
            <a:ext cx="71782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432342" y="6181080"/>
            <a:ext cx="71782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1432343" y="5538143"/>
            <a:ext cx="71782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1956220" y="4804718"/>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楕円 36"/>
          <p:cNvSpPr/>
          <p:nvPr/>
        </p:nvSpPr>
        <p:spPr>
          <a:xfrm>
            <a:off x="4261270" y="4808670"/>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楕円 37"/>
          <p:cNvSpPr/>
          <p:nvPr/>
        </p:nvSpPr>
        <p:spPr>
          <a:xfrm>
            <a:off x="6566320" y="4812622"/>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楕円 38"/>
          <p:cNvSpPr/>
          <p:nvPr/>
        </p:nvSpPr>
        <p:spPr>
          <a:xfrm>
            <a:off x="3118270" y="5433368"/>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楕円 39"/>
          <p:cNvSpPr/>
          <p:nvPr/>
        </p:nvSpPr>
        <p:spPr>
          <a:xfrm>
            <a:off x="5616784" y="5433368"/>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楕円 40"/>
          <p:cNvSpPr/>
          <p:nvPr/>
        </p:nvSpPr>
        <p:spPr>
          <a:xfrm>
            <a:off x="8115298" y="5433368"/>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楕円 41"/>
          <p:cNvSpPr/>
          <p:nvPr/>
        </p:nvSpPr>
        <p:spPr>
          <a:xfrm>
            <a:off x="2479462" y="6076305"/>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楕円 42"/>
          <p:cNvSpPr/>
          <p:nvPr/>
        </p:nvSpPr>
        <p:spPr>
          <a:xfrm>
            <a:off x="3736132" y="6076305"/>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 name="楕円 43"/>
          <p:cNvSpPr/>
          <p:nvPr/>
        </p:nvSpPr>
        <p:spPr>
          <a:xfrm>
            <a:off x="4992802" y="6076305"/>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楕円 44"/>
          <p:cNvSpPr/>
          <p:nvPr/>
        </p:nvSpPr>
        <p:spPr>
          <a:xfrm>
            <a:off x="6249472" y="6076305"/>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楕円 45"/>
          <p:cNvSpPr/>
          <p:nvPr/>
        </p:nvSpPr>
        <p:spPr>
          <a:xfrm>
            <a:off x="7506142" y="6076305"/>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mc:AlternateContent xmlns:mc="http://schemas.openxmlformats.org/markup-compatibility/2006" xmlns:a14="http://schemas.microsoft.com/office/drawing/2010/main">
        <mc:Choice Requires="a14">
          <p:sp>
            <p:nvSpPr>
              <p:cNvPr id="47" name="テキスト ボックス 46"/>
              <p:cNvSpPr txBox="1"/>
              <p:nvPr/>
            </p:nvSpPr>
            <p:spPr>
              <a:xfrm>
                <a:off x="972823" y="5216327"/>
                <a:ext cx="558294" cy="461665"/>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latin typeface="Cambria Math" panose="02040503050406030204" pitchFamily="18" charset="0"/>
                </a:endParaRPr>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972823" y="5216327"/>
                <a:ext cx="558294" cy="461665"/>
              </a:xfrm>
              <a:prstGeom prst="rect">
                <a:avLst/>
              </a:prstGeom>
              <a:blipFill>
                <a:blip r:embed="rId4"/>
                <a:stretch>
                  <a:fillRect b="-4000"/>
                </a:stretch>
              </a:blipFill>
              <a:ln w="28575">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p:cNvSpPr txBox="1"/>
              <p:nvPr/>
            </p:nvSpPr>
            <p:spPr>
              <a:xfrm>
                <a:off x="972823" y="4623545"/>
                <a:ext cx="551177" cy="461665"/>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latin typeface="Cambria Math" panose="02040503050406030204" pitchFamily="18" charset="0"/>
                </a:endParaRPr>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972823" y="4623545"/>
                <a:ext cx="551177" cy="461665"/>
              </a:xfrm>
              <a:prstGeom prst="rect">
                <a:avLst/>
              </a:prstGeom>
              <a:blipFill>
                <a:blip r:embed="rId5"/>
                <a:stretch>
                  <a:fillRect b="-3947"/>
                </a:stretch>
              </a:blipFill>
              <a:ln w="28575">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p:cNvSpPr txBox="1"/>
              <p:nvPr/>
            </p:nvSpPr>
            <p:spPr>
              <a:xfrm>
                <a:off x="972822" y="5850235"/>
                <a:ext cx="558294" cy="461665"/>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latin typeface="Cambria Math" panose="02040503050406030204" pitchFamily="18" charset="0"/>
                </a:endParaRPr>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972822" y="5850235"/>
                <a:ext cx="558294" cy="461665"/>
              </a:xfrm>
              <a:prstGeom prst="rect">
                <a:avLst/>
              </a:prstGeom>
              <a:blipFill>
                <a:blip r:embed="rId6"/>
                <a:stretch>
                  <a:fillRect b="-4000"/>
                </a:stretch>
              </a:blipFill>
              <a:ln w="28575">
                <a:noFill/>
              </a:ln>
            </p:spPr>
            <p:txBody>
              <a:bodyPr/>
              <a:lstStyle/>
              <a:p>
                <a:r>
                  <a:rPr lang="ja-JP" altLang="en-US">
                    <a:noFill/>
                  </a:rPr>
                  <a:t> </a:t>
                </a:r>
              </a:p>
            </p:txBody>
          </p:sp>
        </mc:Fallback>
      </mc:AlternateContent>
      <p:cxnSp>
        <p:nvCxnSpPr>
          <p:cNvPr id="51" name="直線矢印コネクタ 50"/>
          <p:cNvCxnSpPr/>
          <p:nvPr/>
        </p:nvCxnSpPr>
        <p:spPr>
          <a:xfrm>
            <a:off x="2060995" y="4718795"/>
            <a:ext cx="523242"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p:cNvSpPr txBox="1"/>
              <p:nvPr/>
            </p:nvSpPr>
            <p:spPr>
              <a:xfrm>
                <a:off x="1794747" y="4220086"/>
                <a:ext cx="885820" cy="461665"/>
              </a:xfrm>
              <a:prstGeom prst="rect">
                <a:avLst/>
              </a:prstGeom>
              <a:noFill/>
              <a:ln w="28575">
                <a:noFill/>
              </a:ln>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m:t>
                    </m:r>
                  </m:oMath>
                </a14:m>
                <a:r>
                  <a:rPr kumimoji="1" lang="ja-JP" altLang="en-US" sz="2400" dirty="0">
                    <a:latin typeface="Cambria Math" panose="02040503050406030204" pitchFamily="18" charset="0"/>
                  </a:rPr>
                  <a:t> </a:t>
                </a:r>
                <a:r>
                  <a:rPr kumimoji="1" lang="en-US" altLang="ja-JP" sz="2400" dirty="0">
                    <a:latin typeface="Cambria Math" panose="02040503050406030204" pitchFamily="18" charset="0"/>
                  </a:rPr>
                  <a:t>?</a:t>
                </a:r>
                <a:endParaRPr kumimoji="1" lang="ja-JP" altLang="en-US" sz="2400" dirty="0">
                  <a:latin typeface="Cambria Math" panose="02040503050406030204" pitchFamily="18" charset="0"/>
                </a:endParaRPr>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1794747" y="4220086"/>
                <a:ext cx="885820" cy="461665"/>
              </a:xfrm>
              <a:prstGeom prst="rect">
                <a:avLst/>
              </a:prstGeom>
              <a:blipFill>
                <a:blip r:embed="rId7"/>
                <a:stretch>
                  <a:fillRect l="-2055" t="-10526" r="-9589" b="-28947"/>
                </a:stretch>
              </a:blipFill>
              <a:ln w="28575">
                <a:noFill/>
              </a:ln>
            </p:spPr>
            <p:txBody>
              <a:bodyPr/>
              <a:lstStyle/>
              <a:p>
                <a:r>
                  <a:rPr lang="ja-JP" altLang="en-US">
                    <a:noFill/>
                  </a:rPr>
                  <a:t> </a:t>
                </a:r>
              </a:p>
            </p:txBody>
          </p:sp>
        </mc:Fallback>
      </mc:AlternateContent>
      <p:cxnSp>
        <p:nvCxnSpPr>
          <p:cNvPr id="54" name="直線コネクタ 53"/>
          <p:cNvCxnSpPr/>
          <p:nvPr/>
        </p:nvCxnSpPr>
        <p:spPr>
          <a:xfrm flipV="1">
            <a:off x="2060995" y="4623545"/>
            <a:ext cx="0" cy="1226690"/>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2584237" y="4623545"/>
            <a:ext cx="0" cy="1754212"/>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3972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Cambria" panose="02040503050406030204" pitchFamily="18" charset="0"/>
              </a:rPr>
              <a:t>Comp</a:t>
            </a:r>
            <a:r>
              <a:rPr lang="ja-JP" altLang="en-US" dirty="0" smtClean="0"/>
              <a:t>：</a:t>
            </a:r>
            <a:r>
              <a:rPr lang="ja-JP" altLang="en-US" sz="3600" dirty="0"/>
              <a:t>最初の訪問時刻と訪問の</a:t>
            </a:r>
            <a:r>
              <a:rPr lang="ja-JP" altLang="en-US" sz="3600" dirty="0" smtClean="0"/>
              <a:t>周期</a:t>
            </a:r>
            <a:r>
              <a:rPr lang="ja-JP" altLang="en-US" sz="3600" dirty="0"/>
              <a:t>指定</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kumimoji="1" lang="en-US" altLang="ja-JP" u="sng" dirty="0">
                    <a:latin typeface="Cambria" panose="02040503050406030204" pitchFamily="18" charset="0"/>
                  </a:rPr>
                  <a:t>OptimizePP</a:t>
                </a:r>
                <a:r>
                  <a:rPr kumimoji="1" lang="ja-JP" altLang="en-US" dirty="0">
                    <a:latin typeface="Cambria" panose="02040503050406030204" pitchFamily="18" charset="0"/>
                  </a:rPr>
                  <a:t> →</a:t>
                </a:r>
                <a:r>
                  <a:rPr kumimoji="1" lang="ja-JP" altLang="en-US" dirty="0"/>
                  <a:t> </a:t>
                </a:r>
                <a:r>
                  <a:rPr kumimoji="1" lang="en-US" altLang="ja-JP" dirty="0">
                    <a:latin typeface="Cambria" panose="02040503050406030204" pitchFamily="18" charset="0"/>
                  </a:rPr>
                  <a:t>NP</a:t>
                </a:r>
                <a:r>
                  <a:rPr kumimoji="1" lang="ja-JP" altLang="en-US" dirty="0"/>
                  <a:t>困難</a:t>
                </a:r>
                <a:r>
                  <a:rPr lang="ja-JP" altLang="en-US" dirty="0"/>
                  <a:t>（最大</a:t>
                </a:r>
                <a:r>
                  <a:rPr lang="ja-JP" altLang="en-US" dirty="0" smtClean="0"/>
                  <a:t>独立集合</a:t>
                </a:r>
                <a:r>
                  <a:rPr lang="ja-JP" altLang="en-US" dirty="0"/>
                  <a:t>問題から帰着）</a:t>
                </a:r>
                <a:endParaRPr lang="en-US" altLang="ja-JP" dirty="0"/>
              </a:p>
              <a:p>
                <a:pPr marL="0" indent="0">
                  <a:buNone/>
                </a:pPr>
                <a:endParaRPr lang="en-US" altLang="ja-JP" dirty="0"/>
              </a:p>
              <a:p>
                <a:r>
                  <a:rPr lang="ja-JP" altLang="en-US" u="sng" dirty="0"/>
                  <a:t>最大</a:t>
                </a:r>
                <a:r>
                  <a:rPr lang="ja-JP" altLang="en-US" u="sng" dirty="0" smtClean="0"/>
                  <a:t>独立集合問題（</a:t>
                </a:r>
                <a:r>
                  <a:rPr lang="en-US" altLang="ja-JP" u="sng" dirty="0" smtClean="0">
                    <a:latin typeface="Cambria" panose="02040503050406030204" pitchFamily="18" charset="0"/>
                  </a:rPr>
                  <a:t>NP</a:t>
                </a:r>
                <a:r>
                  <a:rPr lang="ja-JP" altLang="en-US" u="sng" dirty="0" smtClean="0"/>
                  <a:t>完全問題）</a:t>
                </a:r>
                <a:r>
                  <a:rPr lang="en-US" altLang="ja-JP" dirty="0"/>
                  <a:t/>
                </a:r>
                <a:br>
                  <a:rPr lang="en-US" altLang="ja-JP" dirty="0"/>
                </a:br>
                <a14:m>
                  <m:oMath xmlns:m="http://schemas.openxmlformats.org/officeDocument/2006/math">
                    <m:r>
                      <a:rPr lang="en-US" altLang="ja-JP" b="0" i="1" smtClean="0">
                        <a:latin typeface="Cambria Math" panose="02040503050406030204" pitchFamily="18" charset="0"/>
                      </a:rPr>
                      <m:t>𝑛</m:t>
                    </m:r>
                  </m:oMath>
                </a14:m>
                <a:r>
                  <a:rPr lang="ja-JP" altLang="en-US" dirty="0"/>
                  <a:t>点からなる無向グラフが与えられたときに</a:t>
                </a:r>
                <a:r>
                  <a:rPr lang="en-US" altLang="ja-JP" dirty="0"/>
                  <a:t/>
                </a:r>
                <a:br>
                  <a:rPr lang="en-US" altLang="ja-JP" dirty="0"/>
                </a:br>
                <a:r>
                  <a:rPr lang="ja-JP" altLang="en-US" dirty="0" smtClean="0"/>
                  <a:t>独立集合</a:t>
                </a:r>
                <a:r>
                  <a:rPr lang="ja-JP" altLang="en-US" dirty="0"/>
                  <a:t>のうちサイズが最大のものを求める</a:t>
                </a:r>
                <a:endParaRPr lang="en-US" altLang="ja-JP" dirty="0"/>
              </a:p>
              <a:p>
                <a:endParaRPr lang="en-US" altLang="ja-JP" dirty="0"/>
              </a:p>
              <a:p>
                <a:r>
                  <a:rPr lang="en-US" altLang="ja-JP" u="sng" dirty="0" err="1">
                    <a:latin typeface="Cambria" panose="02040503050406030204" pitchFamily="18" charset="0"/>
                  </a:rPr>
                  <a:t>OptimizePP</a:t>
                </a:r>
                <a:r>
                  <a:rPr lang="en-US" altLang="ja-JP" dirty="0"/>
                  <a:t/>
                </a:r>
                <a:br>
                  <a:rPr lang="en-US" altLang="ja-JP" dirty="0"/>
                </a:br>
                <a14:m>
                  <m:oMath xmlns:m="http://schemas.openxmlformats.org/officeDocument/2006/math">
                    <m:r>
                      <a:rPr lang="en-US" altLang="ja-JP" b="0" i="1" smtClean="0">
                        <a:latin typeface="Cambria Math" panose="02040503050406030204" pitchFamily="18" charset="0"/>
                      </a:rPr>
                      <m:t>𝑛</m:t>
                    </m:r>
                  </m:oMath>
                </a14:m>
                <a:r>
                  <a:rPr lang="ja-JP" altLang="en-US" dirty="0"/>
                  <a:t>点から</a:t>
                </a:r>
                <a:r>
                  <a:rPr lang="ja-JP" altLang="en-US" dirty="0" smtClean="0"/>
                  <a:t>なる</a:t>
                </a:r>
                <a:r>
                  <a:rPr lang="en-US" altLang="ja-JP" dirty="0" smtClean="0">
                    <a:latin typeface="Cambria" panose="02040503050406030204" pitchFamily="18" charset="0"/>
                  </a:rPr>
                  <a:t>Comp</a:t>
                </a:r>
                <a:r>
                  <a:rPr lang="en-US" altLang="ja-JP" dirty="0" smtClean="0"/>
                  <a:t> </a:t>
                </a:r>
                <a:r>
                  <a:rPr lang="ja-JP" altLang="en-US" dirty="0"/>
                  <a:t>が与えられたときに</a:t>
                </a:r>
                <a:r>
                  <a:rPr lang="en-US" altLang="ja-JP" dirty="0"/>
                  <a:t/>
                </a:r>
                <a:br>
                  <a:rPr lang="en-US" altLang="ja-JP" dirty="0"/>
                </a:br>
                <a:r>
                  <a:rPr lang="ja-JP" altLang="en-US" dirty="0"/>
                  <a:t>警備できる</a:t>
                </a:r>
                <a:r>
                  <a:rPr lang="ja-JP" altLang="en-US" u="sng" dirty="0"/>
                  <a:t>頂点の数の最大値</a:t>
                </a:r>
                <a:r>
                  <a:rPr lang="ja-JP" altLang="en-US" dirty="0"/>
                  <a:t>を求める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217" t="-280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t>46</a:t>
            </a:fld>
            <a:endParaRPr kumimoji="1" lang="ja-JP" altLang="en-US"/>
          </a:p>
        </p:txBody>
      </p:sp>
      <p:sp>
        <p:nvSpPr>
          <p:cNvPr id="5" name="吹き出し: 四角形 4"/>
          <p:cNvSpPr/>
          <p:nvPr/>
        </p:nvSpPr>
        <p:spPr>
          <a:xfrm>
            <a:off x="2838450" y="5979659"/>
            <a:ext cx="3621727" cy="741816"/>
          </a:xfrm>
          <a:prstGeom prst="wedgeRectCallout">
            <a:avLst>
              <a:gd name="adj1" fmla="val -22217"/>
              <a:gd name="adj2" fmla="val -73516"/>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chemeClr val="tx1"/>
                </a:solidFill>
              </a:rPr>
              <a:t>利得を全て</a:t>
            </a:r>
            <a:r>
              <a:rPr kumimoji="1" lang="en-US" altLang="ja-JP" sz="2400" dirty="0">
                <a:solidFill>
                  <a:schemeClr val="tx1"/>
                </a:solidFill>
              </a:rPr>
              <a:t>1</a:t>
            </a:r>
            <a:r>
              <a:rPr kumimoji="1" lang="ja-JP" altLang="en-US" sz="2400" dirty="0" smtClean="0">
                <a:solidFill>
                  <a:schemeClr val="tx1"/>
                </a:solidFill>
              </a:rPr>
              <a:t>としたときの利得の合計の最大値</a:t>
            </a:r>
            <a:endParaRPr kumimoji="1" lang="ja-JP" altLang="en-US" sz="2400" dirty="0">
              <a:solidFill>
                <a:schemeClr val="tx1"/>
              </a:solidFill>
            </a:endParaRPr>
          </a:p>
        </p:txBody>
      </p:sp>
      <p:sp>
        <p:nvSpPr>
          <p:cNvPr id="6" name="テキスト ボックス 5"/>
          <p:cNvSpPr txBox="1"/>
          <p:nvPr/>
        </p:nvSpPr>
        <p:spPr>
          <a:xfrm>
            <a:off x="3699786" y="4122091"/>
            <a:ext cx="800219" cy="461665"/>
          </a:xfrm>
          <a:prstGeom prst="rect">
            <a:avLst/>
          </a:prstGeom>
          <a:noFill/>
          <a:ln w="28575">
            <a:noFill/>
          </a:ln>
        </p:spPr>
        <p:txBody>
          <a:bodyPr wrap="none" rtlCol="0">
            <a:spAutoFit/>
          </a:bodyPr>
          <a:lstStyle/>
          <a:p>
            <a:r>
              <a:rPr lang="ja-JP" altLang="en-US" sz="2400" dirty="0">
                <a:latin typeface="Cambria Math" panose="02040503050406030204" pitchFamily="18" charset="0"/>
              </a:rPr>
              <a:t>帰着</a:t>
            </a:r>
            <a:endParaRPr kumimoji="1" lang="ja-JP" altLang="en-US" sz="2400" dirty="0" smtClean="0">
              <a:latin typeface="Cambria Math" panose="02040503050406030204" pitchFamily="18" charset="0"/>
            </a:endParaRPr>
          </a:p>
        </p:txBody>
      </p:sp>
      <p:sp>
        <p:nvSpPr>
          <p:cNvPr id="8" name="下矢印 7"/>
          <p:cNvSpPr/>
          <p:nvPr/>
        </p:nvSpPr>
        <p:spPr>
          <a:xfrm>
            <a:off x="3135086" y="4057650"/>
            <a:ext cx="463137" cy="590550"/>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161811" y="4352924"/>
            <a:ext cx="3640777" cy="830997"/>
          </a:xfrm>
          <a:prstGeom prst="rect">
            <a:avLst/>
          </a:prstGeom>
          <a:ln w="38100">
            <a:solidFill>
              <a:srgbClr val="FF0000"/>
            </a:solidFill>
          </a:ln>
        </p:spPr>
        <p:txBody>
          <a:bodyPr wrap="square">
            <a:spAutoFit/>
          </a:bodyPr>
          <a:lstStyle/>
          <a:p>
            <a:r>
              <a:rPr lang="ja-JP" altLang="en-US" sz="2400" dirty="0" smtClean="0"/>
              <a:t>独立集合</a:t>
            </a:r>
            <a:r>
              <a:rPr lang="ja-JP" altLang="en-US" sz="2400" dirty="0"/>
              <a:t>という制約を</a:t>
            </a:r>
            <a:r>
              <a:rPr lang="en-US" altLang="ja-JP" sz="2400" dirty="0"/>
              <a:t/>
            </a:r>
            <a:br>
              <a:rPr lang="en-US" altLang="ja-JP" sz="2400" dirty="0"/>
            </a:br>
            <a:r>
              <a:rPr lang="ja-JP" altLang="en-US" sz="2400" dirty="0"/>
              <a:t>どう表現するか？</a:t>
            </a:r>
            <a:endParaRPr lang="en-US" altLang="ja-JP" sz="2400" dirty="0"/>
          </a:p>
        </p:txBody>
      </p:sp>
    </p:spTree>
    <p:extLst>
      <p:ext uri="{BB962C8B-B14F-4D97-AF65-F5344CB8AC3E}">
        <p14:creationId xmlns:p14="http://schemas.microsoft.com/office/powerpoint/2010/main" val="4494550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線コネクタ 32"/>
          <p:cNvCxnSpPr/>
          <p:nvPr/>
        </p:nvCxnSpPr>
        <p:spPr>
          <a:xfrm flipV="1">
            <a:off x="4311695" y="4981377"/>
            <a:ext cx="0" cy="1226690"/>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p:cNvSpPr>
            <a:spLocks noGrp="1"/>
          </p:cNvSpPr>
          <p:nvPr>
            <p:ph idx="1"/>
          </p:nvPr>
        </p:nvSpPr>
        <p:spPr/>
        <p:txBody>
          <a:bodyPr/>
          <a:lstStyle/>
          <a:p>
            <a:r>
              <a:rPr kumimoji="1" lang="ja-JP" altLang="en-US" dirty="0"/>
              <a:t>最大</a:t>
            </a:r>
            <a:r>
              <a:rPr kumimoji="1" lang="ja-JP" altLang="en-US" dirty="0" smtClean="0"/>
              <a:t>独立集合</a:t>
            </a:r>
            <a:r>
              <a:rPr kumimoji="1" lang="ja-JP" altLang="en-US" dirty="0"/>
              <a:t>問題</a:t>
            </a:r>
            <a:r>
              <a:rPr kumimoji="1" lang="en-US" altLang="ja-JP" dirty="0"/>
              <a:t/>
            </a:r>
            <a:br>
              <a:rPr kumimoji="1" lang="en-US" altLang="ja-JP" dirty="0"/>
            </a:br>
            <a:r>
              <a:rPr kumimoji="1" lang="ja-JP" altLang="en-US" dirty="0"/>
              <a:t>「間に辺がある</a:t>
            </a:r>
            <a:r>
              <a:rPr kumimoji="1" lang="en-US" altLang="ja-JP" dirty="0"/>
              <a:t>2</a:t>
            </a:r>
            <a:r>
              <a:rPr kumimoji="1" lang="ja-JP" altLang="en-US" dirty="0"/>
              <a:t>頂点の両方は選べない」</a:t>
            </a:r>
            <a:endParaRPr kumimoji="1" lang="en-US" altLang="ja-JP" dirty="0"/>
          </a:p>
          <a:p>
            <a:endParaRPr lang="en-US" altLang="ja-JP" dirty="0"/>
          </a:p>
          <a:p>
            <a:endParaRPr lang="en-US" altLang="ja-JP" dirty="0"/>
          </a:p>
          <a:p>
            <a:r>
              <a:rPr kumimoji="1" lang="en-US" altLang="ja-JP" dirty="0" err="1">
                <a:latin typeface="Cambria" panose="02040503050406030204" pitchFamily="18" charset="0"/>
              </a:rPr>
              <a:t>OptimizePP</a:t>
            </a:r>
            <a:r>
              <a:rPr lang="en-US" altLang="ja-JP" dirty="0"/>
              <a:t/>
            </a:r>
            <a:br>
              <a:rPr lang="en-US" altLang="ja-JP" dirty="0"/>
            </a:br>
            <a:r>
              <a:rPr lang="ja-JP" altLang="en-US" dirty="0"/>
              <a:t>「</a:t>
            </a:r>
            <a:r>
              <a:rPr lang="en-US" altLang="ja-JP" dirty="0"/>
              <a:t>2</a:t>
            </a:r>
            <a:r>
              <a:rPr lang="ja-JP" altLang="en-US" dirty="0"/>
              <a:t>頂点の訪問しなければならない時刻が</a:t>
            </a:r>
            <a:r>
              <a:rPr lang="en-US" altLang="ja-JP" dirty="0"/>
              <a:t/>
            </a:r>
            <a:br>
              <a:rPr lang="en-US" altLang="ja-JP" dirty="0"/>
            </a:br>
            <a:r>
              <a:rPr lang="ja-JP" altLang="en-US" dirty="0"/>
              <a:t>重複しているので両方は警備できない」</a:t>
            </a:r>
            <a:endParaRPr kumimoji="1" lang="en-US" altLang="ja-JP" dirty="0"/>
          </a:p>
        </p:txBody>
      </p:sp>
      <p:cxnSp>
        <p:nvCxnSpPr>
          <p:cNvPr id="14" name="直線コネクタ 13"/>
          <p:cNvCxnSpPr/>
          <p:nvPr/>
        </p:nvCxnSpPr>
        <p:spPr>
          <a:xfrm>
            <a:off x="1381125" y="5267325"/>
            <a:ext cx="71782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1381122" y="6538912"/>
            <a:ext cx="71782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381123" y="5895975"/>
            <a:ext cx="71782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楕円 16"/>
          <p:cNvSpPr/>
          <p:nvPr/>
        </p:nvSpPr>
        <p:spPr>
          <a:xfrm>
            <a:off x="1905000" y="5162550"/>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楕円 17"/>
          <p:cNvSpPr/>
          <p:nvPr/>
        </p:nvSpPr>
        <p:spPr>
          <a:xfrm>
            <a:off x="4210050" y="5166502"/>
            <a:ext cx="209550" cy="2095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楕円 18"/>
          <p:cNvSpPr/>
          <p:nvPr/>
        </p:nvSpPr>
        <p:spPr>
          <a:xfrm>
            <a:off x="6515100" y="5170454"/>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楕円 21"/>
          <p:cNvSpPr/>
          <p:nvPr/>
        </p:nvSpPr>
        <p:spPr>
          <a:xfrm>
            <a:off x="4210050" y="5791200"/>
            <a:ext cx="209550" cy="2095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楕円 22"/>
          <p:cNvSpPr/>
          <p:nvPr/>
        </p:nvSpPr>
        <p:spPr>
          <a:xfrm>
            <a:off x="2428242" y="6434137"/>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楕円 23"/>
          <p:cNvSpPr/>
          <p:nvPr/>
        </p:nvSpPr>
        <p:spPr>
          <a:xfrm>
            <a:off x="3684912" y="6434137"/>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楕円 24"/>
          <p:cNvSpPr/>
          <p:nvPr/>
        </p:nvSpPr>
        <p:spPr>
          <a:xfrm>
            <a:off x="4941582" y="6434137"/>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楕円 25"/>
          <p:cNvSpPr/>
          <p:nvPr/>
        </p:nvSpPr>
        <p:spPr>
          <a:xfrm>
            <a:off x="6198252" y="6434137"/>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楕円 26"/>
          <p:cNvSpPr/>
          <p:nvPr/>
        </p:nvSpPr>
        <p:spPr>
          <a:xfrm>
            <a:off x="7454922" y="6434137"/>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p:cNvSpPr txBox="1"/>
              <p:nvPr/>
            </p:nvSpPr>
            <p:spPr>
              <a:xfrm>
                <a:off x="921603" y="5574159"/>
                <a:ext cx="558294" cy="461665"/>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latin typeface="Cambria Math" panose="02040503050406030204" pitchFamily="18" charset="0"/>
                </a:endParaRPr>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921603" y="5574159"/>
                <a:ext cx="558294" cy="461665"/>
              </a:xfrm>
              <a:prstGeom prst="rect">
                <a:avLst/>
              </a:prstGeom>
              <a:blipFill>
                <a:blip r:embed="rId2"/>
                <a:stretch>
                  <a:fillRect b="-3947"/>
                </a:stretch>
              </a:blipFill>
              <a:ln w="28575">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p:cNvSpPr txBox="1"/>
              <p:nvPr/>
            </p:nvSpPr>
            <p:spPr>
              <a:xfrm>
                <a:off x="921603" y="4981377"/>
                <a:ext cx="551177" cy="461665"/>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latin typeface="Cambria Math" panose="02040503050406030204" pitchFamily="18" charset="0"/>
                </a:endParaRPr>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921603" y="4981377"/>
                <a:ext cx="551177" cy="461665"/>
              </a:xfrm>
              <a:prstGeom prst="rect">
                <a:avLst/>
              </a:prstGeom>
              <a:blipFill>
                <a:blip r:embed="rId3"/>
                <a:stretch>
                  <a:fillRect b="-3947"/>
                </a:stretch>
              </a:blipFill>
              <a:ln w="28575">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921602" y="6208067"/>
                <a:ext cx="558294" cy="461665"/>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latin typeface="Cambria Math" panose="02040503050406030204" pitchFamily="18" charset="0"/>
                </a:endParaRPr>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921602" y="6208067"/>
                <a:ext cx="558294" cy="461665"/>
              </a:xfrm>
              <a:prstGeom prst="rect">
                <a:avLst/>
              </a:prstGeom>
              <a:blipFill>
                <a:blip r:embed="rId4"/>
                <a:stretch>
                  <a:fillRect b="-3947"/>
                </a:stretch>
              </a:blipFill>
              <a:ln w="28575">
                <a:noFill/>
              </a:ln>
            </p:spPr>
            <p:txBody>
              <a:bodyPr/>
              <a:lstStyle/>
              <a:p>
                <a:r>
                  <a:rPr lang="ja-JP" altLang="en-US">
                    <a:noFill/>
                  </a:rPr>
                  <a:t> </a:t>
                </a:r>
              </a:p>
            </p:txBody>
          </p:sp>
        </mc:Fallback>
      </mc:AlternateContent>
      <p:sp>
        <p:nvSpPr>
          <p:cNvPr id="35" name="楕円 34"/>
          <p:cNvSpPr/>
          <p:nvPr/>
        </p:nvSpPr>
        <p:spPr>
          <a:xfrm>
            <a:off x="5838825" y="5791200"/>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楕円 35"/>
          <p:cNvSpPr/>
          <p:nvPr/>
        </p:nvSpPr>
        <p:spPr>
          <a:xfrm>
            <a:off x="7467600" y="5791200"/>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楕円 36"/>
          <p:cNvSpPr/>
          <p:nvPr/>
        </p:nvSpPr>
        <p:spPr>
          <a:xfrm>
            <a:off x="2579478" y="5791200"/>
            <a:ext cx="209550" cy="20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 name="タイトル 1"/>
          <p:cNvSpPr>
            <a:spLocks noGrp="1"/>
          </p:cNvSpPr>
          <p:nvPr>
            <p:ph type="title"/>
          </p:nvPr>
        </p:nvSpPr>
        <p:spPr>
          <a:xfrm>
            <a:off x="838200" y="365125"/>
            <a:ext cx="10515600" cy="1325563"/>
          </a:xfrm>
        </p:spPr>
        <p:txBody>
          <a:bodyPr/>
          <a:lstStyle/>
          <a:p>
            <a:r>
              <a:rPr lang="en-US" altLang="ja-JP" dirty="0" smtClean="0">
                <a:latin typeface="Cambria" panose="02040503050406030204" pitchFamily="18" charset="0"/>
              </a:rPr>
              <a:t>Comp</a:t>
            </a:r>
            <a:r>
              <a:rPr lang="ja-JP" altLang="en-US" dirty="0" smtClean="0"/>
              <a:t>：</a:t>
            </a:r>
            <a:r>
              <a:rPr lang="ja-JP" altLang="en-US" sz="3600" dirty="0"/>
              <a:t>最初の訪問時刻と訪問の</a:t>
            </a:r>
            <a:r>
              <a:rPr lang="ja-JP" altLang="en-US" sz="3600" dirty="0" smtClean="0"/>
              <a:t>周期指定</a:t>
            </a:r>
            <a:endParaRPr kumimoji="1" lang="ja-JP" altLang="en-US" dirty="0"/>
          </a:p>
        </p:txBody>
      </p:sp>
      <p:sp>
        <p:nvSpPr>
          <p:cNvPr id="56" name="吹き出し: 四角形 55"/>
          <p:cNvSpPr/>
          <p:nvPr/>
        </p:nvSpPr>
        <p:spPr>
          <a:xfrm>
            <a:off x="7677150" y="2695796"/>
            <a:ext cx="3899063" cy="1305595"/>
          </a:xfrm>
          <a:prstGeom prst="wedgeRectCallout">
            <a:avLst>
              <a:gd name="adj1" fmla="val -70948"/>
              <a:gd name="adj2" fmla="val 54846"/>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400" dirty="0">
                <a:solidFill>
                  <a:schemeClr val="tx1"/>
                </a:solidFill>
              </a:rPr>
              <a:t>こうなるように</a:t>
            </a:r>
            <a:r>
              <a:rPr lang="en-US" altLang="ja-JP" sz="2400" dirty="0">
                <a:solidFill>
                  <a:schemeClr val="tx1"/>
                </a:solidFill>
              </a:rPr>
              <a:t/>
            </a:r>
            <a:br>
              <a:rPr lang="en-US" altLang="ja-JP" sz="2400" dirty="0">
                <a:solidFill>
                  <a:schemeClr val="tx1"/>
                </a:solidFill>
              </a:rPr>
            </a:br>
            <a:r>
              <a:rPr lang="ja-JP" altLang="en-US" sz="2400" dirty="0">
                <a:solidFill>
                  <a:schemeClr val="tx1"/>
                </a:solidFill>
              </a:rPr>
              <a:t>最初の訪問時刻と周期を</a:t>
            </a:r>
            <a:r>
              <a:rPr lang="en-US" altLang="ja-JP" sz="2400" dirty="0">
                <a:solidFill>
                  <a:schemeClr val="tx1"/>
                </a:solidFill>
              </a:rPr>
              <a:t/>
            </a:r>
            <a:br>
              <a:rPr lang="en-US" altLang="ja-JP" sz="2400" dirty="0">
                <a:solidFill>
                  <a:schemeClr val="tx1"/>
                </a:solidFill>
              </a:rPr>
            </a:br>
            <a:r>
              <a:rPr lang="ja-JP" altLang="en-US" sz="2400" dirty="0">
                <a:solidFill>
                  <a:schemeClr val="tx1"/>
                </a:solidFill>
              </a:rPr>
              <a:t>設定すれば良い（詳細略）</a:t>
            </a:r>
            <a:endParaRPr kumimoji="1" lang="ja-JP" altLang="en-US" sz="2400" dirty="0">
              <a:solidFill>
                <a:schemeClr val="tx1"/>
              </a:solidFill>
            </a:endParaRPr>
          </a:p>
        </p:txBody>
      </p:sp>
      <p:sp>
        <p:nvSpPr>
          <p:cNvPr id="45" name="下矢印 44"/>
          <p:cNvSpPr/>
          <p:nvPr/>
        </p:nvSpPr>
        <p:spPr>
          <a:xfrm>
            <a:off x="2439954" y="2695796"/>
            <a:ext cx="463137" cy="961804"/>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スライド番号プレースホルダー 3"/>
          <p:cNvSpPr>
            <a:spLocks noGrp="1"/>
          </p:cNvSpPr>
          <p:nvPr>
            <p:ph type="sldNum" sz="quarter" idx="12"/>
          </p:nvPr>
        </p:nvSpPr>
        <p:spPr>
          <a:xfrm>
            <a:off x="8610600" y="6356350"/>
            <a:ext cx="2743200" cy="365125"/>
          </a:xfrm>
        </p:spPr>
        <p:txBody>
          <a:bodyPr/>
          <a:lstStyle/>
          <a:p>
            <a:r>
              <a:rPr kumimoji="1" lang="en-US" altLang="ja-JP" dirty="0" smtClean="0">
                <a:latin typeface="Cambria" panose="02040503050406030204" pitchFamily="18" charset="0"/>
              </a:rPr>
              <a:t>46</a:t>
            </a:r>
          </a:p>
        </p:txBody>
      </p:sp>
    </p:spTree>
    <p:extLst>
      <p:ext uri="{BB962C8B-B14F-4D97-AF65-F5344CB8AC3E}">
        <p14:creationId xmlns:p14="http://schemas.microsoft.com/office/powerpoint/2010/main" val="19716125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942122" cy="4351338"/>
          </a:xfrm>
        </p:spPr>
        <p:txBody>
          <a:bodyPr>
            <a:normAutofit/>
          </a:bodyPr>
          <a:lstStyle/>
          <a:p>
            <a:r>
              <a:rPr lang="ja-JP" altLang="en-US" dirty="0">
                <a:latin typeface="Cambria" panose="02040503050406030204" pitchFamily="18" charset="0"/>
              </a:rPr>
              <a:t>最初の訪問時刻と訪問の周期が与えられる問題</a:t>
            </a:r>
            <a:endParaRPr lang="en-US" altLang="ja-JP" dirty="0">
              <a:latin typeface="Cambria" panose="02040503050406030204" pitchFamily="18" charset="0"/>
            </a:endParaRPr>
          </a:p>
          <a:p>
            <a:pPr lvl="1"/>
            <a:r>
              <a:rPr lang="en-US" altLang="ja-JP" sz="2800" dirty="0" err="1">
                <a:latin typeface="Cambria" panose="02040503050406030204" pitchFamily="18" charset="0"/>
              </a:rPr>
              <a:t>DecisionPP</a:t>
            </a:r>
            <a:endParaRPr lang="en-US" altLang="ja-JP" sz="2800" dirty="0">
              <a:latin typeface="Cambria" panose="02040503050406030204" pitchFamily="18" charset="0"/>
            </a:endParaRPr>
          </a:p>
          <a:p>
            <a:pPr lvl="2"/>
            <a:r>
              <a:rPr lang="ja-JP" altLang="en-US" sz="2400" dirty="0">
                <a:latin typeface="Cambria" panose="02040503050406030204" pitchFamily="18" charset="0"/>
              </a:rPr>
              <a:t>巡査</a:t>
            </a:r>
            <a:r>
              <a:rPr lang="ja-JP" altLang="en-US" sz="2400" dirty="0">
                <a:latin typeface="+mn-ea"/>
              </a:rPr>
              <a:t>が</a:t>
            </a:r>
            <a:r>
              <a:rPr lang="en-US" altLang="ja-JP" sz="2400" dirty="0">
                <a:latin typeface="+mn-ea"/>
              </a:rPr>
              <a:t>1</a:t>
            </a:r>
            <a:r>
              <a:rPr lang="ja-JP" altLang="en-US" sz="2400" dirty="0">
                <a:latin typeface="Cambria" panose="02040503050406030204" pitchFamily="18" charset="0"/>
              </a:rPr>
              <a:t>人</a:t>
            </a:r>
            <a:r>
              <a:rPr lang="en-US" altLang="ja-JP" sz="2400" dirty="0">
                <a:latin typeface="+mn-ea"/>
              </a:rPr>
              <a:t>	</a:t>
            </a:r>
            <a:r>
              <a:rPr lang="ja-JP" altLang="en-US" sz="2400" dirty="0">
                <a:latin typeface="+mn-ea"/>
              </a:rPr>
              <a:t>→ </a:t>
            </a:r>
            <a:r>
              <a:rPr lang="en-US" altLang="ja-JP" sz="2400" dirty="0" smtClean="0">
                <a:solidFill>
                  <a:srgbClr val="0070C0"/>
                </a:solidFill>
                <a:latin typeface="Cambria" panose="02040503050406030204" pitchFamily="18" charset="0"/>
              </a:rPr>
              <a:t>P</a:t>
            </a:r>
            <a:endParaRPr lang="en-US" altLang="ja-JP" sz="2400" dirty="0">
              <a:solidFill>
                <a:srgbClr val="0070C0"/>
              </a:solidFill>
              <a:latin typeface="Cambria" panose="02040503050406030204" pitchFamily="18" charset="0"/>
            </a:endParaRPr>
          </a:p>
          <a:p>
            <a:pPr lvl="2"/>
            <a:r>
              <a:rPr lang="ja-JP" altLang="en-US" sz="2400" dirty="0">
                <a:latin typeface="Cambria" panose="02040503050406030204" pitchFamily="18" charset="0"/>
              </a:rPr>
              <a:t>巡査が複数</a:t>
            </a:r>
            <a:r>
              <a:rPr lang="en-US" altLang="ja-JP" sz="2400" dirty="0">
                <a:latin typeface="+mn-ea"/>
              </a:rPr>
              <a:t>	</a:t>
            </a:r>
            <a:r>
              <a:rPr lang="ja-JP" altLang="en-US" sz="2400" dirty="0" smtClean="0">
                <a:latin typeface="+mn-ea"/>
              </a:rPr>
              <a:t>→ </a:t>
            </a:r>
            <a:r>
              <a:rPr lang="en-US" altLang="ja-JP" sz="2400" dirty="0" smtClean="0">
                <a:solidFill>
                  <a:srgbClr val="0070C0"/>
                </a:solidFill>
                <a:latin typeface="Cambria" panose="02040503050406030204" pitchFamily="18" charset="0"/>
              </a:rPr>
              <a:t>?</a:t>
            </a:r>
            <a:endParaRPr lang="en-US" altLang="ja-JP" sz="2400" dirty="0" smtClean="0">
              <a:solidFill>
                <a:srgbClr val="00B0F0"/>
              </a:solidFill>
              <a:latin typeface="Cambria" panose="02040503050406030204" pitchFamily="18" charset="0"/>
            </a:endParaRPr>
          </a:p>
          <a:p>
            <a:pPr lvl="1"/>
            <a:r>
              <a:rPr lang="en-US" altLang="ja-JP" sz="2800" dirty="0" err="1" smtClean="0">
                <a:latin typeface="Cambria" panose="02040503050406030204" pitchFamily="18" charset="0"/>
              </a:rPr>
              <a:t>OptimizePP</a:t>
            </a:r>
            <a:endParaRPr lang="en-US" altLang="ja-JP" sz="2800" dirty="0" smtClean="0">
              <a:latin typeface="Cambria" panose="02040503050406030204" pitchFamily="18" charset="0"/>
            </a:endParaRPr>
          </a:p>
          <a:p>
            <a:pPr lvl="2"/>
            <a:r>
              <a:rPr lang="ja-JP" altLang="en-US" sz="2400" dirty="0" smtClean="0">
                <a:latin typeface="Cambria" panose="02040503050406030204" pitchFamily="18" charset="0"/>
              </a:rPr>
              <a:t>巡査</a:t>
            </a:r>
            <a:r>
              <a:rPr lang="ja-JP" altLang="en-US" sz="2400" dirty="0">
                <a:latin typeface="+mn-ea"/>
              </a:rPr>
              <a:t>が</a:t>
            </a:r>
            <a:r>
              <a:rPr lang="en-US" altLang="ja-JP" sz="2400" dirty="0">
                <a:latin typeface="+mn-ea"/>
              </a:rPr>
              <a:t>1</a:t>
            </a:r>
            <a:r>
              <a:rPr lang="ja-JP" altLang="en-US" sz="2400" dirty="0">
                <a:latin typeface="Cambria" panose="02040503050406030204" pitchFamily="18" charset="0"/>
              </a:rPr>
              <a:t>人で利得が全て等しくても</a:t>
            </a:r>
            <a:r>
              <a:rPr lang="en-US" altLang="ja-JP" sz="2400" dirty="0">
                <a:solidFill>
                  <a:srgbClr val="0070C0"/>
                </a:solidFill>
                <a:latin typeface="Cambria" panose="02040503050406030204" pitchFamily="18" charset="0"/>
              </a:rPr>
              <a:t>NP</a:t>
            </a:r>
            <a:r>
              <a:rPr lang="ja-JP" altLang="en-US" sz="2400" dirty="0">
                <a:solidFill>
                  <a:srgbClr val="0070C0"/>
                </a:solidFill>
                <a:latin typeface="Cambria" panose="02040503050406030204" pitchFamily="18" charset="0"/>
              </a:rPr>
              <a:t>困難</a:t>
            </a:r>
          </a:p>
          <a:p>
            <a:r>
              <a:rPr lang="ja-JP" altLang="en-US" dirty="0">
                <a:solidFill>
                  <a:srgbClr val="FF0000"/>
                </a:solidFill>
                <a:latin typeface="Cambria" panose="02040503050406030204" pitchFamily="18" charset="0"/>
              </a:rPr>
              <a:t>訪問の周期のみ与える問題</a:t>
            </a:r>
            <a:endParaRPr lang="en-US" altLang="ja-JP" dirty="0">
              <a:solidFill>
                <a:srgbClr val="FF0000"/>
              </a:solidFill>
              <a:latin typeface="Cambria" panose="02040503050406030204" pitchFamily="18" charset="0"/>
            </a:endParaRPr>
          </a:p>
          <a:p>
            <a:pPr lvl="1"/>
            <a:r>
              <a:rPr lang="ja-JP" altLang="en-US" sz="2800" dirty="0">
                <a:latin typeface="Cambria" panose="02040503050406030204" pitchFamily="18" charset="0"/>
              </a:rPr>
              <a:t>「</a:t>
            </a:r>
            <a:r>
              <a:rPr lang="ja-JP" altLang="en-US" sz="2800" dirty="0" smtClean="0">
                <a:latin typeface="Cambria" panose="02040503050406030204" pitchFamily="18" charset="0"/>
              </a:rPr>
              <a:t>うまく</a:t>
            </a:r>
            <a:r>
              <a:rPr lang="ja-JP" altLang="en-US" sz="2800" dirty="0">
                <a:latin typeface="Cambria" panose="02040503050406030204" pitchFamily="18" charset="0"/>
              </a:rPr>
              <a:t>最初の訪問時刻を設定すれば全点を警備できるか？」</a:t>
            </a:r>
            <a:endParaRPr lang="en-US" altLang="ja-JP" sz="2800" dirty="0">
              <a:latin typeface="Cambria" panose="02040503050406030204" pitchFamily="18" charset="0"/>
            </a:endParaRPr>
          </a:p>
          <a:p>
            <a:pPr lvl="1"/>
            <a:r>
              <a:rPr kumimoji="1" lang="en-US" altLang="ja-JP" sz="2800" dirty="0" err="1" smtClean="0">
                <a:latin typeface="Cambria" panose="02040503050406030204" pitchFamily="18" charset="0"/>
              </a:rPr>
              <a:t>DecisionPP</a:t>
            </a:r>
            <a:r>
              <a:rPr lang="ja-JP" altLang="en-US" sz="2800" dirty="0" smtClean="0">
                <a:latin typeface="Cambria" panose="02040503050406030204" pitchFamily="18" charset="0"/>
              </a:rPr>
              <a:t>で巡査が</a:t>
            </a:r>
            <a:r>
              <a:rPr lang="en-US" altLang="ja-JP" sz="2800" dirty="0" smtClean="0">
                <a:latin typeface="+mn-ea"/>
              </a:rPr>
              <a:t>1</a:t>
            </a:r>
            <a:r>
              <a:rPr lang="ja-JP" altLang="en-US" sz="2800" dirty="0" smtClean="0">
                <a:latin typeface="Cambria" panose="02040503050406030204" pitchFamily="18" charset="0"/>
              </a:rPr>
              <a:t>人で利得が全て等しくても</a:t>
            </a:r>
            <a:r>
              <a:rPr lang="en-US" altLang="ja-JP" sz="2800" dirty="0" smtClean="0">
                <a:solidFill>
                  <a:srgbClr val="0070C0"/>
                </a:solidFill>
                <a:latin typeface="Cambria" panose="02040503050406030204" pitchFamily="18" charset="0"/>
              </a:rPr>
              <a:t>NP</a:t>
            </a:r>
            <a:r>
              <a:rPr lang="ja-JP" altLang="en-US" sz="2800" dirty="0" smtClean="0">
                <a:solidFill>
                  <a:srgbClr val="0070C0"/>
                </a:solidFill>
                <a:latin typeface="Cambria" panose="02040503050406030204" pitchFamily="18" charset="0"/>
              </a:rPr>
              <a:t>困難</a:t>
            </a:r>
            <a:r>
              <a:rPr lang="en-US" altLang="ja-JP" sz="2800" dirty="0" smtClean="0">
                <a:solidFill>
                  <a:srgbClr val="00B0F0"/>
                </a:solidFill>
                <a:latin typeface="Cambria" panose="02040503050406030204" pitchFamily="18" charset="0"/>
              </a:rPr>
              <a:t/>
            </a:r>
            <a:br>
              <a:rPr lang="en-US" altLang="ja-JP" sz="2800" dirty="0" smtClean="0">
                <a:solidFill>
                  <a:srgbClr val="00B0F0"/>
                </a:solidFill>
                <a:latin typeface="Cambria" panose="02040503050406030204" pitchFamily="18" charset="0"/>
              </a:rPr>
            </a:br>
            <a:r>
              <a:rPr lang="ja-JP" altLang="en-US" dirty="0" smtClean="0">
                <a:latin typeface="Cambria" panose="02040503050406030204" pitchFamily="18" charset="0"/>
              </a:rPr>
              <a:t>（</a:t>
            </a:r>
            <a:r>
              <a:rPr lang="ja-JP" altLang="en-US" dirty="0">
                <a:latin typeface="Cambria" panose="02040503050406030204" pitchFamily="18" charset="0"/>
              </a:rPr>
              <a:t>“</a:t>
            </a:r>
            <a:r>
              <a:rPr lang="en-US" altLang="ja-JP" dirty="0">
                <a:latin typeface="Cambria" panose="02040503050406030204" pitchFamily="18" charset="0"/>
              </a:rPr>
              <a:t>Disjoint Residue Class Problem”[2]</a:t>
            </a:r>
            <a:r>
              <a:rPr lang="ja-JP" altLang="en-US" dirty="0">
                <a:latin typeface="Cambria" panose="02040503050406030204" pitchFamily="18" charset="0"/>
              </a:rPr>
              <a:t>と同等）</a:t>
            </a:r>
            <a:endParaRPr kumimoji="1" lang="ja-JP" altLang="en-US" dirty="0">
              <a:latin typeface="Cambria" panose="02040503050406030204" pitchFamily="18" charset="0"/>
            </a:endParaRPr>
          </a:p>
        </p:txBody>
      </p:sp>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latin typeface="Cambria" panose="02040503050406030204" pitchFamily="18" charset="0"/>
              </a:rPr>
              <a:t>48</a:t>
            </a:fld>
            <a:endParaRPr kumimoji="1" lang="ja-JP" altLang="en-US">
              <a:latin typeface="Cambria" panose="02040503050406030204" pitchFamily="18" charset="0"/>
            </a:endParaRPr>
          </a:p>
        </p:txBody>
      </p:sp>
      <p:sp>
        <p:nvSpPr>
          <p:cNvPr id="5" name="テキスト ボックス 4"/>
          <p:cNvSpPr txBox="1"/>
          <p:nvPr/>
        </p:nvSpPr>
        <p:spPr>
          <a:xfrm>
            <a:off x="296985" y="6105540"/>
            <a:ext cx="11660554" cy="646331"/>
          </a:xfrm>
          <a:prstGeom prst="rect">
            <a:avLst/>
          </a:prstGeom>
          <a:noFill/>
        </p:spPr>
        <p:txBody>
          <a:bodyPr wrap="square" rtlCol="0">
            <a:spAutoFit/>
          </a:bodyPr>
          <a:lstStyle/>
          <a:p>
            <a:r>
              <a:rPr lang="en-US" altLang="ja-JP" dirty="0">
                <a:latin typeface="+mj-lt"/>
              </a:rPr>
              <a:t>[2] A. Kawamura and M. </a:t>
            </a:r>
            <a:r>
              <a:rPr lang="en-US" altLang="ja-JP" dirty="0" err="1">
                <a:latin typeface="+mj-lt"/>
              </a:rPr>
              <a:t>Soejima</a:t>
            </a:r>
            <a:r>
              <a:rPr lang="en-US" altLang="ja-JP" dirty="0">
                <a:latin typeface="+mj-lt"/>
              </a:rPr>
              <a:t>. Simple strategies versus optimal schedules in multi-agent patrolling. In International Conference on Algorithms and Complexity, pp.261–273. Springer, 2015.</a:t>
            </a:r>
          </a:p>
        </p:txBody>
      </p:sp>
      <p:sp>
        <p:nvSpPr>
          <p:cNvPr id="6" name="タイトル 1"/>
          <p:cNvSpPr>
            <a:spLocks noGrp="1"/>
          </p:cNvSpPr>
          <p:nvPr>
            <p:ph type="title"/>
          </p:nvPr>
        </p:nvSpPr>
        <p:spPr>
          <a:xfrm>
            <a:off x="838200" y="365125"/>
            <a:ext cx="10515600" cy="1325563"/>
          </a:xfrm>
        </p:spPr>
        <p:txBody>
          <a:bodyPr/>
          <a:lstStyle/>
          <a:p>
            <a:r>
              <a:rPr lang="en-US" altLang="ja-JP" dirty="0" smtClean="0">
                <a:latin typeface="Cambria" panose="02040503050406030204" pitchFamily="18" charset="0"/>
              </a:rPr>
              <a:t>Comp</a:t>
            </a:r>
            <a:endParaRPr kumimoji="1" lang="ja-JP" altLang="en-US" dirty="0">
              <a:latin typeface="Cambria" panose="02040503050406030204" pitchFamily="18" charset="0"/>
            </a:endParaRPr>
          </a:p>
        </p:txBody>
      </p:sp>
    </p:spTree>
    <p:extLst>
      <p:ext uri="{BB962C8B-B14F-4D97-AF65-F5344CB8AC3E}">
        <p14:creationId xmlns:p14="http://schemas.microsoft.com/office/powerpoint/2010/main" val="8408113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Cambria" panose="02040503050406030204" pitchFamily="18" charset="0"/>
              </a:rPr>
              <a:t>まとめ</a:t>
            </a:r>
          </a:p>
        </p:txBody>
      </p:sp>
      <p:sp>
        <p:nvSpPr>
          <p:cNvPr id="3" name="コンテンツ プレースホルダー 2"/>
          <p:cNvSpPr>
            <a:spLocks noGrp="1"/>
          </p:cNvSpPr>
          <p:nvPr>
            <p:ph idx="1"/>
          </p:nvPr>
        </p:nvSpPr>
        <p:spPr>
          <a:xfrm>
            <a:off x="838200" y="1447800"/>
            <a:ext cx="10515600" cy="5273675"/>
          </a:xfrm>
        </p:spPr>
        <p:txBody>
          <a:bodyPr>
            <a:normAutofit/>
          </a:bodyPr>
          <a:lstStyle/>
          <a:p>
            <a:pPr marL="0" indent="0">
              <a:lnSpc>
                <a:spcPct val="100000"/>
              </a:lnSpc>
              <a:buNone/>
            </a:pPr>
            <a:r>
              <a:rPr lang="ja-JP" altLang="en-US" dirty="0">
                <a:latin typeface="Cambria" panose="02040503050406030204" pitchFamily="18" charset="0"/>
              </a:rPr>
              <a:t>複数</a:t>
            </a:r>
            <a:r>
              <a:rPr lang="ja-JP" altLang="en-US" dirty="0" smtClean="0">
                <a:latin typeface="Cambria" panose="02040503050406030204" pitchFamily="18" charset="0"/>
              </a:rPr>
              <a:t>の巡査の協力を考えるときは難しい</a:t>
            </a:r>
            <a:endParaRPr lang="en-US" altLang="ja-JP" dirty="0">
              <a:latin typeface="Cambria" panose="02040503050406030204" pitchFamily="18" charset="0"/>
            </a:endParaRPr>
          </a:p>
          <a:p>
            <a:pPr>
              <a:lnSpc>
                <a:spcPct val="100000"/>
              </a:lnSpc>
            </a:pPr>
            <a:r>
              <a:rPr kumimoji="1" lang="en-US" altLang="ja-JP" dirty="0" smtClean="0">
                <a:latin typeface="Cambria" panose="02040503050406030204" pitchFamily="18" charset="0"/>
              </a:rPr>
              <a:t>Line</a:t>
            </a:r>
            <a:r>
              <a:rPr lang="ja-JP" altLang="en-US" dirty="0">
                <a:latin typeface="Cambria" panose="02040503050406030204" pitchFamily="18" charset="0"/>
              </a:rPr>
              <a:t>は</a:t>
            </a:r>
            <a:r>
              <a:rPr kumimoji="1" lang="ja-JP" altLang="en-US" dirty="0" smtClean="0">
                <a:latin typeface="Cambria" panose="02040503050406030204" pitchFamily="18" charset="0"/>
              </a:rPr>
              <a:t>放置</a:t>
            </a:r>
            <a:r>
              <a:rPr kumimoji="1" lang="ja-JP" altLang="en-US" dirty="0">
                <a:latin typeface="Cambria" panose="02040503050406030204" pitchFamily="18" charset="0"/>
              </a:rPr>
              <a:t>可能時間が全て同じ</a:t>
            </a:r>
            <a:r>
              <a:rPr kumimoji="1" lang="ja-JP" altLang="en-US" dirty="0" smtClean="0">
                <a:latin typeface="Cambria" panose="02040503050406030204" pitchFamily="18" charset="0"/>
              </a:rPr>
              <a:t>ならば </a:t>
            </a:r>
            <a:r>
              <a:rPr kumimoji="1" lang="en-US" altLang="ja-JP" dirty="0" smtClean="0">
                <a:solidFill>
                  <a:srgbClr val="0070C0"/>
                </a:solidFill>
                <a:latin typeface="Cambria" panose="02040503050406030204" pitchFamily="18" charset="0"/>
              </a:rPr>
              <a:t>P</a:t>
            </a:r>
          </a:p>
          <a:p>
            <a:pPr lvl="1">
              <a:lnSpc>
                <a:spcPct val="100000"/>
              </a:lnSpc>
            </a:pPr>
            <a:r>
              <a:rPr lang="ja-JP" altLang="en-US" dirty="0" smtClean="0">
                <a:latin typeface="Cambria" panose="02040503050406030204" pitchFamily="18" charset="0"/>
              </a:rPr>
              <a:t>巡査の協力を考えなくてよいので</a:t>
            </a:r>
            <a:r>
              <a:rPr lang="ja-JP" altLang="en-US" dirty="0">
                <a:latin typeface="Cambria" panose="02040503050406030204" pitchFamily="18" charset="0"/>
              </a:rPr>
              <a:t>簡単</a:t>
            </a:r>
            <a:endParaRPr lang="en-US" altLang="ja-JP" dirty="0">
              <a:latin typeface="Cambria" panose="02040503050406030204" pitchFamily="18" charset="0"/>
            </a:endParaRPr>
          </a:p>
          <a:p>
            <a:pPr>
              <a:lnSpc>
                <a:spcPct val="100000"/>
              </a:lnSpc>
            </a:pPr>
            <a:r>
              <a:rPr lang="en-US" altLang="ja-JP" dirty="0" smtClean="0">
                <a:latin typeface="Cambria" panose="02040503050406030204" pitchFamily="18" charset="0"/>
              </a:rPr>
              <a:t>Comp</a:t>
            </a:r>
            <a:r>
              <a:rPr lang="ja-JP" altLang="en-US" dirty="0">
                <a:latin typeface="Cambria" panose="02040503050406030204" pitchFamily="18" charset="0"/>
              </a:rPr>
              <a:t>も放置可能時間が全て同じ</a:t>
            </a:r>
            <a:r>
              <a:rPr lang="ja-JP" altLang="en-US" dirty="0" smtClean="0">
                <a:latin typeface="Cambria" panose="02040503050406030204" pitchFamily="18" charset="0"/>
              </a:rPr>
              <a:t>ならば </a:t>
            </a:r>
            <a:r>
              <a:rPr lang="en-US" altLang="ja-JP" dirty="0" smtClean="0">
                <a:solidFill>
                  <a:srgbClr val="0070C0"/>
                </a:solidFill>
                <a:latin typeface="Cambria" panose="02040503050406030204" pitchFamily="18" charset="0"/>
              </a:rPr>
              <a:t>P</a:t>
            </a:r>
          </a:p>
          <a:p>
            <a:pPr lvl="1">
              <a:lnSpc>
                <a:spcPct val="100000"/>
              </a:lnSpc>
            </a:pPr>
            <a:r>
              <a:rPr lang="ja-JP" altLang="en-US" dirty="0" smtClean="0">
                <a:latin typeface="Cambria" panose="02040503050406030204" pitchFamily="18" charset="0"/>
              </a:rPr>
              <a:t>巡査の協力は必要だが最適な訪問の仕方が単純なため簡単</a:t>
            </a:r>
            <a:endParaRPr lang="en-US" altLang="ja-JP" dirty="0" smtClean="0">
              <a:latin typeface="Cambria" panose="02040503050406030204" pitchFamily="18" charset="0"/>
            </a:endParaRPr>
          </a:p>
          <a:p>
            <a:pPr>
              <a:lnSpc>
                <a:spcPct val="100000"/>
              </a:lnSpc>
            </a:pPr>
            <a:r>
              <a:rPr lang="ja-JP" altLang="en-US" dirty="0" smtClean="0">
                <a:latin typeface="Cambria" panose="02040503050406030204" pitchFamily="18" charset="0"/>
              </a:rPr>
              <a:t>放置</a:t>
            </a:r>
            <a:r>
              <a:rPr lang="ja-JP" altLang="en-US" dirty="0">
                <a:latin typeface="Cambria" panose="02040503050406030204" pitchFamily="18" charset="0"/>
              </a:rPr>
              <a:t>可能時間が一般の場合</a:t>
            </a:r>
            <a:r>
              <a:rPr lang="ja-JP" altLang="en-US" dirty="0" smtClean="0">
                <a:latin typeface="Cambria" panose="02040503050406030204" pitchFamily="18" charset="0"/>
              </a:rPr>
              <a:t>は</a:t>
            </a:r>
            <a:r>
              <a:rPr lang="en-US" altLang="ja-JP" dirty="0" smtClean="0">
                <a:latin typeface="Cambria" panose="02040503050406030204" pitchFamily="18" charset="0"/>
              </a:rPr>
              <a:t>Line</a:t>
            </a:r>
            <a:r>
              <a:rPr lang="ja-JP" altLang="en-US" dirty="0" smtClean="0">
                <a:latin typeface="Cambria" panose="02040503050406030204" pitchFamily="18" charset="0"/>
              </a:rPr>
              <a:t>も</a:t>
            </a:r>
            <a:r>
              <a:rPr lang="en-US" altLang="ja-JP" dirty="0" smtClean="0">
                <a:latin typeface="Cambria" panose="02040503050406030204" pitchFamily="18" charset="0"/>
              </a:rPr>
              <a:t>Comp</a:t>
            </a:r>
            <a:r>
              <a:rPr lang="ja-JP" altLang="en-US" dirty="0" smtClean="0">
                <a:latin typeface="Cambria" panose="02040503050406030204" pitchFamily="18" charset="0"/>
              </a:rPr>
              <a:t>も</a:t>
            </a:r>
            <a:r>
              <a:rPr lang="ja-JP" altLang="en-US" dirty="0" smtClean="0">
                <a:solidFill>
                  <a:srgbClr val="0070C0"/>
                </a:solidFill>
                <a:latin typeface="Cambria" panose="02040503050406030204" pitchFamily="18" charset="0"/>
              </a:rPr>
              <a:t>未解決</a:t>
            </a:r>
            <a:endParaRPr lang="en-US" altLang="ja-JP" dirty="0" smtClean="0">
              <a:solidFill>
                <a:srgbClr val="0070C0"/>
              </a:solidFill>
              <a:latin typeface="Cambria" panose="02040503050406030204" pitchFamily="18" charset="0"/>
            </a:endParaRPr>
          </a:p>
          <a:p>
            <a:pPr lvl="1">
              <a:lnSpc>
                <a:spcPct val="100000"/>
              </a:lnSpc>
            </a:pPr>
            <a:r>
              <a:rPr kumimoji="1" lang="ja-JP" altLang="en-US" dirty="0" smtClean="0">
                <a:latin typeface="Cambria" panose="02040503050406030204" pitchFamily="18" charset="0"/>
              </a:rPr>
              <a:t>放置可能時間を周期にした場合</a:t>
            </a:r>
            <a:endParaRPr lang="en-US" altLang="ja-JP" dirty="0" smtClean="0">
              <a:latin typeface="Cambria" panose="02040503050406030204" pitchFamily="18" charset="0"/>
            </a:endParaRPr>
          </a:p>
          <a:p>
            <a:pPr lvl="2">
              <a:lnSpc>
                <a:spcPct val="100000"/>
              </a:lnSpc>
            </a:pPr>
            <a:r>
              <a:rPr kumimoji="1" lang="en-US" altLang="ja-JP" sz="2400" dirty="0" smtClean="0">
                <a:latin typeface="Cambria" panose="02040503050406030204" pitchFamily="18" charset="0"/>
              </a:rPr>
              <a:t>Comp</a:t>
            </a:r>
            <a:r>
              <a:rPr kumimoji="1" lang="ja-JP" altLang="en-US" sz="2400" dirty="0" smtClean="0">
                <a:latin typeface="Cambria" panose="02040503050406030204" pitchFamily="18" charset="0"/>
              </a:rPr>
              <a:t>は</a:t>
            </a:r>
            <a:r>
              <a:rPr kumimoji="1" lang="en-US" altLang="ja-JP" sz="2400" dirty="0" err="1" smtClean="0">
                <a:latin typeface="Cambria" panose="02040503050406030204" pitchFamily="18" charset="0"/>
              </a:rPr>
              <a:t>DecisionPP</a:t>
            </a:r>
            <a:r>
              <a:rPr kumimoji="1" lang="ja-JP" altLang="en-US" sz="2400" dirty="0" smtClean="0">
                <a:latin typeface="Cambria" panose="02040503050406030204" pitchFamily="18" charset="0"/>
              </a:rPr>
              <a:t>で巡査</a:t>
            </a:r>
            <a:r>
              <a:rPr kumimoji="1" lang="en-US" altLang="ja-JP" sz="2400" dirty="0" smtClean="0">
                <a:latin typeface="Cambria" panose="02040503050406030204" pitchFamily="18" charset="0"/>
              </a:rPr>
              <a:t>1</a:t>
            </a:r>
            <a:r>
              <a:rPr kumimoji="1" lang="ja-JP" altLang="en-US" sz="2400" dirty="0" smtClean="0">
                <a:latin typeface="Cambria" panose="02040503050406030204" pitchFamily="18" charset="0"/>
              </a:rPr>
              <a:t>人でも</a:t>
            </a:r>
            <a:r>
              <a:rPr kumimoji="1" lang="en-US" altLang="ja-JP" sz="2400" dirty="0" smtClean="0">
                <a:solidFill>
                  <a:srgbClr val="0070C0"/>
                </a:solidFill>
                <a:latin typeface="Cambria" panose="02040503050406030204" pitchFamily="18" charset="0"/>
              </a:rPr>
              <a:t>NP</a:t>
            </a:r>
            <a:r>
              <a:rPr kumimoji="1" lang="ja-JP" altLang="en-US" sz="2400" dirty="0" smtClean="0">
                <a:solidFill>
                  <a:srgbClr val="0070C0"/>
                </a:solidFill>
                <a:latin typeface="Cambria" panose="02040503050406030204" pitchFamily="18" charset="0"/>
              </a:rPr>
              <a:t>困難</a:t>
            </a:r>
            <a:endParaRPr kumimoji="1" lang="en-US" altLang="ja-JP" sz="2400" dirty="0" smtClean="0">
              <a:solidFill>
                <a:srgbClr val="0070C0"/>
              </a:solidFill>
              <a:latin typeface="Cambria" panose="02040503050406030204" pitchFamily="18" charset="0"/>
            </a:endParaRPr>
          </a:p>
          <a:p>
            <a:pPr lvl="1">
              <a:lnSpc>
                <a:spcPct val="100000"/>
              </a:lnSpc>
            </a:pPr>
            <a:r>
              <a:rPr lang="ja-JP" altLang="en-US" dirty="0">
                <a:latin typeface="Cambria" panose="02040503050406030204" pitchFamily="18" charset="0"/>
              </a:rPr>
              <a:t>最初</a:t>
            </a:r>
            <a:r>
              <a:rPr lang="ja-JP" altLang="en-US" dirty="0" smtClean="0">
                <a:latin typeface="Cambria" panose="02040503050406030204" pitchFamily="18" charset="0"/>
              </a:rPr>
              <a:t>の訪問時刻も与えられる場合</a:t>
            </a:r>
            <a:endParaRPr lang="en-US" altLang="ja-JP" dirty="0" smtClean="0">
              <a:latin typeface="Cambria" panose="02040503050406030204" pitchFamily="18" charset="0"/>
            </a:endParaRPr>
          </a:p>
          <a:p>
            <a:pPr lvl="2">
              <a:lnSpc>
                <a:spcPct val="100000"/>
              </a:lnSpc>
            </a:pPr>
            <a:r>
              <a:rPr kumimoji="1" lang="en-US" altLang="ja-JP" sz="2400" dirty="0" smtClean="0">
                <a:latin typeface="Cambria" panose="02040503050406030204" pitchFamily="18" charset="0"/>
              </a:rPr>
              <a:t>Comp</a:t>
            </a:r>
            <a:r>
              <a:rPr kumimoji="1" lang="ja-JP" altLang="en-US" sz="2400" dirty="0" smtClean="0">
                <a:latin typeface="Cambria" panose="02040503050406030204" pitchFamily="18" charset="0"/>
              </a:rPr>
              <a:t>で巡査</a:t>
            </a:r>
            <a:r>
              <a:rPr kumimoji="1" lang="en-US" altLang="ja-JP" sz="2400" dirty="0" smtClean="0">
                <a:latin typeface="Cambria" panose="02040503050406030204" pitchFamily="18" charset="0"/>
              </a:rPr>
              <a:t>1</a:t>
            </a:r>
            <a:r>
              <a:rPr kumimoji="1" lang="ja-JP" altLang="en-US" sz="2400" dirty="0" smtClean="0">
                <a:latin typeface="Cambria" panose="02040503050406030204" pitchFamily="18" charset="0"/>
              </a:rPr>
              <a:t>人だと</a:t>
            </a:r>
            <a:r>
              <a:rPr kumimoji="1" lang="en-US" altLang="ja-JP" sz="2400" dirty="0" err="1" smtClean="0">
                <a:latin typeface="Cambria" panose="02040503050406030204" pitchFamily="18" charset="0"/>
              </a:rPr>
              <a:t>DecisionPP</a:t>
            </a:r>
            <a:r>
              <a:rPr kumimoji="1" lang="ja-JP" altLang="en-US" sz="2400" dirty="0" smtClean="0">
                <a:latin typeface="Cambria" panose="02040503050406030204" pitchFamily="18" charset="0"/>
              </a:rPr>
              <a:t>なら</a:t>
            </a:r>
            <a:r>
              <a:rPr kumimoji="1" lang="en-US" altLang="ja-JP" sz="2400" dirty="0" smtClean="0">
                <a:solidFill>
                  <a:srgbClr val="0070C0"/>
                </a:solidFill>
                <a:latin typeface="Cambria" panose="02040503050406030204" pitchFamily="18" charset="0"/>
              </a:rPr>
              <a:t>P</a:t>
            </a:r>
            <a:r>
              <a:rPr lang="en-US" altLang="ja-JP" sz="2400" dirty="0" smtClean="0">
                <a:latin typeface="Cambria" panose="02040503050406030204" pitchFamily="18" charset="0"/>
              </a:rPr>
              <a:t>, </a:t>
            </a:r>
            <a:r>
              <a:rPr kumimoji="1" lang="en-US" altLang="ja-JP" sz="2400" dirty="0" err="1" smtClean="0">
                <a:latin typeface="Cambria" panose="02040503050406030204" pitchFamily="18" charset="0"/>
              </a:rPr>
              <a:t>OptimizePP</a:t>
            </a:r>
            <a:r>
              <a:rPr kumimoji="1" lang="ja-JP" altLang="en-US" sz="2400" dirty="0" smtClean="0">
                <a:latin typeface="Cambria" panose="02040503050406030204" pitchFamily="18" charset="0"/>
              </a:rPr>
              <a:t>なら</a:t>
            </a:r>
            <a:r>
              <a:rPr kumimoji="1" lang="en-US" altLang="ja-JP" sz="2400" dirty="0" smtClean="0">
                <a:solidFill>
                  <a:srgbClr val="0070C0"/>
                </a:solidFill>
                <a:latin typeface="Cambria" panose="02040503050406030204" pitchFamily="18" charset="0"/>
              </a:rPr>
              <a:t>NP</a:t>
            </a:r>
            <a:r>
              <a:rPr kumimoji="1" lang="ja-JP" altLang="en-US" sz="2400" dirty="0" smtClean="0">
                <a:solidFill>
                  <a:srgbClr val="0070C0"/>
                </a:solidFill>
                <a:latin typeface="Cambria" panose="02040503050406030204" pitchFamily="18" charset="0"/>
              </a:rPr>
              <a:t>困難</a:t>
            </a:r>
            <a:endParaRPr kumimoji="1" lang="ja-JP" altLang="en-US" sz="2400" dirty="0">
              <a:solidFill>
                <a:srgbClr val="0070C0"/>
              </a:solidFill>
              <a:latin typeface="Cambria" panose="02040503050406030204" pitchFamily="18" charset="0"/>
            </a:endParaRPr>
          </a:p>
        </p:txBody>
      </p:sp>
      <p:sp>
        <p:nvSpPr>
          <p:cNvPr id="4" name="スライド番号プレースホルダー 3"/>
          <p:cNvSpPr>
            <a:spLocks noGrp="1"/>
          </p:cNvSpPr>
          <p:nvPr>
            <p:ph type="sldNum" sz="quarter" idx="12"/>
          </p:nvPr>
        </p:nvSpPr>
        <p:spPr/>
        <p:txBody>
          <a:bodyPr/>
          <a:lstStyle/>
          <a:p>
            <a:fld id="{EB786E8D-24E2-4B75-B89E-130193A274AD}" type="slidenum">
              <a:rPr kumimoji="1" lang="ja-JP" altLang="en-US" smtClean="0">
                <a:latin typeface="Cambria" panose="02040503050406030204" pitchFamily="18" charset="0"/>
              </a:rPr>
              <a:t>49</a:t>
            </a:fld>
            <a:endParaRPr kumimoji="1" lang="ja-JP" altLang="en-US">
              <a:latin typeface="Cambria" panose="02040503050406030204" pitchFamily="18" charset="0"/>
            </a:endParaRPr>
          </a:p>
        </p:txBody>
      </p:sp>
    </p:spTree>
    <p:extLst>
      <p:ext uri="{BB962C8B-B14F-4D97-AF65-F5344CB8AC3E}">
        <p14:creationId xmlns:p14="http://schemas.microsoft.com/office/powerpoint/2010/main" val="440954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問題設定</a:t>
            </a:r>
          </a:p>
        </p:txBody>
      </p:sp>
      <p:sp>
        <p:nvSpPr>
          <p:cNvPr id="3" name="コンテンツ プレースホルダー 2"/>
          <p:cNvSpPr>
            <a:spLocks noGrp="1"/>
          </p:cNvSpPr>
          <p:nvPr>
            <p:ph idx="1"/>
          </p:nvPr>
        </p:nvSpPr>
        <p:spPr>
          <a:xfrm>
            <a:off x="838200" y="1825625"/>
            <a:ext cx="10515600" cy="4777732"/>
          </a:xfrm>
        </p:spPr>
        <p:txBody>
          <a:bodyPr>
            <a:normAutofit lnSpcReduction="10000"/>
          </a:bodyPr>
          <a:lstStyle/>
          <a:p>
            <a:pPr>
              <a:lnSpc>
                <a:spcPct val="100000"/>
              </a:lnSpc>
            </a:pPr>
            <a:r>
              <a:rPr kumimoji="1" lang="ja-JP" altLang="en-US" dirty="0"/>
              <a:t>入力</a:t>
            </a:r>
            <a:endParaRPr kumimoji="1" lang="en-US" altLang="ja-JP" dirty="0"/>
          </a:p>
          <a:p>
            <a:pPr lvl="1">
              <a:lnSpc>
                <a:spcPct val="100000"/>
              </a:lnSpc>
            </a:pPr>
            <a:r>
              <a:rPr lang="ja-JP" altLang="en-US" dirty="0"/>
              <a:t>無向</a:t>
            </a:r>
            <a:r>
              <a:rPr lang="ja-JP" altLang="en-US" dirty="0" smtClean="0"/>
              <a:t>グラフ</a:t>
            </a:r>
            <a:r>
              <a:rPr kumimoji="1" lang="ja-JP" altLang="en-US" dirty="0" smtClean="0"/>
              <a:t>（</a:t>
            </a:r>
            <a:r>
              <a:rPr kumimoji="1" lang="ja-JP" altLang="en-US" dirty="0"/>
              <a:t>警備する対象</a:t>
            </a:r>
            <a:r>
              <a:rPr kumimoji="1" lang="ja-JP" altLang="en-US" dirty="0" smtClean="0"/>
              <a:t>）</a:t>
            </a:r>
            <a:endParaRPr lang="en-US" altLang="ja-JP" dirty="0"/>
          </a:p>
          <a:p>
            <a:pPr lvl="1">
              <a:lnSpc>
                <a:spcPct val="100000"/>
              </a:lnSpc>
            </a:pPr>
            <a:r>
              <a:rPr lang="ja-JP" altLang="en-US" dirty="0"/>
              <a:t>辺の</a:t>
            </a:r>
            <a:r>
              <a:rPr lang="ja-JP" altLang="en-US" dirty="0" smtClean="0"/>
              <a:t>長さ</a:t>
            </a:r>
            <a:endParaRPr lang="en-US" altLang="ja-JP" dirty="0"/>
          </a:p>
          <a:p>
            <a:pPr lvl="1">
              <a:lnSpc>
                <a:spcPct val="100000"/>
              </a:lnSpc>
            </a:pPr>
            <a:r>
              <a:rPr lang="ja-JP" altLang="en-US" dirty="0"/>
              <a:t>各頂点の放置可能</a:t>
            </a:r>
            <a:r>
              <a:rPr lang="ja-JP" altLang="en-US" dirty="0" smtClean="0"/>
              <a:t>時間</a:t>
            </a:r>
            <a:endParaRPr lang="en-US" altLang="ja-JP" dirty="0" smtClean="0"/>
          </a:p>
          <a:p>
            <a:pPr lvl="1">
              <a:lnSpc>
                <a:spcPct val="100000"/>
              </a:lnSpc>
            </a:pPr>
            <a:r>
              <a:rPr lang="ja-JP" altLang="en-US" dirty="0" smtClean="0"/>
              <a:t>巡査</a:t>
            </a:r>
            <a:r>
              <a:rPr lang="ja-JP" altLang="en-US" dirty="0"/>
              <a:t>の人数</a:t>
            </a:r>
            <a:r>
              <a:rPr lang="ja-JP" altLang="en-US" dirty="0" smtClean="0"/>
              <a:t>（どの巡査も速さ</a:t>
            </a:r>
            <a:r>
              <a:rPr lang="en-US" altLang="ja-JP" dirty="0"/>
              <a:t>1</a:t>
            </a:r>
            <a:r>
              <a:rPr lang="ja-JP" altLang="en-US" dirty="0"/>
              <a:t>以下</a:t>
            </a:r>
            <a:r>
              <a:rPr lang="ja-JP" altLang="en-US" dirty="0" smtClean="0"/>
              <a:t>で辺の上を動く</a:t>
            </a:r>
            <a:r>
              <a:rPr lang="ja-JP" altLang="en-US" dirty="0"/>
              <a:t>）</a:t>
            </a:r>
            <a:endParaRPr lang="en-US" altLang="ja-JP" dirty="0"/>
          </a:p>
          <a:p>
            <a:pPr>
              <a:lnSpc>
                <a:spcPct val="100000"/>
              </a:lnSpc>
            </a:pPr>
            <a:r>
              <a:rPr lang="ja-JP" altLang="en-US" dirty="0"/>
              <a:t>目的</a:t>
            </a:r>
            <a:endParaRPr lang="en-US" altLang="ja-JP" dirty="0"/>
          </a:p>
          <a:p>
            <a:pPr lvl="1">
              <a:lnSpc>
                <a:spcPct val="100000"/>
              </a:lnSpc>
            </a:pPr>
            <a:r>
              <a:rPr lang="en-US" altLang="ja-JP" dirty="0" err="1">
                <a:latin typeface="Cambria" panose="02040503050406030204" pitchFamily="18" charset="0"/>
              </a:rPr>
              <a:t>DecisionPP</a:t>
            </a:r>
            <a:r>
              <a:rPr lang="en-US" altLang="ja-JP" dirty="0"/>
              <a:t> : 	</a:t>
            </a:r>
            <a:r>
              <a:rPr lang="ja-JP" altLang="en-US" dirty="0"/>
              <a:t>全頂点</a:t>
            </a:r>
            <a:r>
              <a:rPr lang="ja-JP" altLang="en-US" dirty="0" smtClean="0"/>
              <a:t>を</a:t>
            </a:r>
            <a:r>
              <a:rPr lang="ja-JP" altLang="en-US" dirty="0"/>
              <a:t>警備</a:t>
            </a:r>
            <a:r>
              <a:rPr lang="ja-JP" altLang="en-US" dirty="0" smtClean="0"/>
              <a:t>できる</a:t>
            </a:r>
            <a:r>
              <a:rPr lang="ja-JP" altLang="en-US" dirty="0"/>
              <a:t>かどうかを</a:t>
            </a:r>
            <a:r>
              <a:rPr lang="ja-JP" altLang="en-US" dirty="0" smtClean="0"/>
              <a:t>判定</a:t>
            </a:r>
            <a:endParaRPr lang="en-US" altLang="ja-JP" dirty="0" smtClean="0"/>
          </a:p>
          <a:p>
            <a:pPr lvl="1">
              <a:lnSpc>
                <a:spcPct val="100000"/>
              </a:lnSpc>
            </a:pPr>
            <a:endParaRPr lang="en-US" altLang="ja-JP" dirty="0"/>
          </a:p>
          <a:p>
            <a:pPr lvl="1">
              <a:lnSpc>
                <a:spcPct val="100000"/>
              </a:lnSpc>
            </a:pPr>
            <a:r>
              <a:rPr lang="en-US" altLang="ja-JP" dirty="0" err="1" smtClean="0">
                <a:latin typeface="Cambria" panose="02040503050406030204" pitchFamily="18" charset="0"/>
              </a:rPr>
              <a:t>OptimizePP</a:t>
            </a:r>
            <a:r>
              <a:rPr lang="en-US" altLang="ja-JP" dirty="0" smtClean="0"/>
              <a:t> </a:t>
            </a:r>
            <a:r>
              <a:rPr lang="en-US" altLang="ja-JP" dirty="0"/>
              <a:t>: 	</a:t>
            </a:r>
            <a:r>
              <a:rPr lang="ja-JP" altLang="en-US" dirty="0"/>
              <a:t>各頂点の利得も入力として与える．</a:t>
            </a:r>
            <a:r>
              <a:rPr lang="en-US" altLang="ja-JP" dirty="0"/>
              <a:t/>
            </a:r>
            <a:br>
              <a:rPr lang="en-US" altLang="ja-JP" dirty="0"/>
            </a:br>
            <a:r>
              <a:rPr lang="en-US" altLang="ja-JP" dirty="0"/>
              <a:t>			</a:t>
            </a:r>
            <a:r>
              <a:rPr lang="ja-JP" altLang="en-US" dirty="0"/>
              <a:t>警備</a:t>
            </a:r>
            <a:r>
              <a:rPr lang="ja-JP" altLang="en-US" dirty="0" smtClean="0"/>
              <a:t>できる</a:t>
            </a:r>
            <a:r>
              <a:rPr lang="ja-JP" altLang="en-US" dirty="0"/>
              <a:t>頂点部分集合のうち，</a:t>
            </a:r>
            <a:r>
              <a:rPr lang="en-US" altLang="ja-JP" dirty="0"/>
              <a:t/>
            </a:r>
            <a:br>
              <a:rPr lang="en-US" altLang="ja-JP" dirty="0"/>
            </a:br>
            <a:r>
              <a:rPr lang="en-US" altLang="ja-JP" dirty="0"/>
              <a:t>			</a:t>
            </a:r>
            <a:r>
              <a:rPr lang="ja-JP" altLang="en-US" dirty="0"/>
              <a:t>利得の合計が最大のものを</a:t>
            </a:r>
            <a:r>
              <a:rPr lang="ja-JP" altLang="en-US" dirty="0" smtClean="0"/>
              <a:t>求める</a:t>
            </a:r>
            <a:endParaRPr lang="en-US" altLang="ja-JP" dirty="0"/>
          </a:p>
        </p:txBody>
      </p:sp>
      <p:sp>
        <p:nvSpPr>
          <p:cNvPr id="7" name="スライド番号プレースホルダー 6"/>
          <p:cNvSpPr>
            <a:spLocks noGrp="1"/>
          </p:cNvSpPr>
          <p:nvPr>
            <p:ph type="sldNum" sz="quarter" idx="12"/>
          </p:nvPr>
        </p:nvSpPr>
        <p:spPr/>
        <p:txBody>
          <a:bodyPr/>
          <a:lstStyle/>
          <a:p>
            <a:fld id="{EB786E8D-24E2-4B75-B89E-130193A274AD}" type="slidenum">
              <a:rPr kumimoji="1" lang="ja-JP" altLang="en-US" smtClean="0"/>
              <a:t>5</a:t>
            </a:fld>
            <a:endParaRPr kumimoji="1" lang="ja-JP" altLang="en-US"/>
          </a:p>
        </p:txBody>
      </p:sp>
      <p:sp>
        <p:nvSpPr>
          <p:cNvPr id="4" name="四角形吹き出し 3"/>
          <p:cNvSpPr/>
          <p:nvPr/>
        </p:nvSpPr>
        <p:spPr>
          <a:xfrm>
            <a:off x="8922732" y="5037977"/>
            <a:ext cx="1735678" cy="986344"/>
          </a:xfrm>
          <a:prstGeom prst="wedgeRectCallout">
            <a:avLst>
              <a:gd name="adj1" fmla="val -66281"/>
              <a:gd name="adj2" fmla="val -22017"/>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err="1" smtClean="0">
                <a:solidFill>
                  <a:schemeClr val="tx1"/>
                </a:solidFill>
                <a:latin typeface="Cambria" panose="02040503050406030204" pitchFamily="18" charset="0"/>
              </a:rPr>
              <a:t>DecisionPP</a:t>
            </a:r>
            <a:endParaRPr lang="en-US" altLang="ja-JP" sz="2400" dirty="0" smtClean="0">
              <a:solidFill>
                <a:schemeClr val="tx1"/>
              </a:solidFill>
              <a:latin typeface="Cambria" panose="02040503050406030204" pitchFamily="18" charset="0"/>
            </a:endParaRPr>
          </a:p>
          <a:p>
            <a:r>
              <a:rPr lang="ja-JP" altLang="en-US" sz="2400" dirty="0" smtClean="0">
                <a:solidFill>
                  <a:schemeClr val="tx1"/>
                </a:solidFill>
              </a:rPr>
              <a:t>の一般化</a:t>
            </a:r>
            <a:endParaRPr lang="en-US" altLang="ja-JP" sz="2400" dirty="0">
              <a:solidFill>
                <a:schemeClr val="tx1"/>
              </a:solidFill>
            </a:endParaRPr>
          </a:p>
        </p:txBody>
      </p:sp>
    </p:spTree>
    <p:extLst>
      <p:ext uri="{BB962C8B-B14F-4D97-AF65-F5344CB8AC3E}">
        <p14:creationId xmlns:p14="http://schemas.microsoft.com/office/powerpoint/2010/main" val="958312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a:t>
            </a:r>
          </a:p>
        </p:txBody>
      </p:sp>
      <p:sp>
        <p:nvSpPr>
          <p:cNvPr id="80" name="コンテンツ プレースホルダー 2"/>
          <p:cNvSpPr>
            <a:spLocks noGrp="1"/>
          </p:cNvSpPr>
          <p:nvPr>
            <p:ph idx="1"/>
          </p:nvPr>
        </p:nvSpPr>
        <p:spPr>
          <a:xfrm>
            <a:off x="838200" y="1825625"/>
            <a:ext cx="5446428" cy="4351338"/>
          </a:xfrm>
        </p:spPr>
        <p:txBody>
          <a:bodyPr/>
          <a:lstStyle/>
          <a:p>
            <a:pPr>
              <a:lnSpc>
                <a:spcPct val="100000"/>
              </a:lnSpc>
            </a:pPr>
            <a:r>
              <a:rPr lang="ja-JP" altLang="en-US" dirty="0" smtClean="0"/>
              <a:t>巡査が</a:t>
            </a:r>
            <a:r>
              <a:rPr lang="en-US" altLang="ja-JP" dirty="0" smtClean="0"/>
              <a:t>2</a:t>
            </a:r>
            <a:r>
              <a:rPr lang="ja-JP" altLang="en-US" dirty="0" smtClean="0"/>
              <a:t>人</a:t>
            </a:r>
            <a:endParaRPr lang="ja-JP" altLang="en-US" dirty="0"/>
          </a:p>
        </p:txBody>
      </p:sp>
      <p:sp>
        <p:nvSpPr>
          <p:cNvPr id="86" name="テキスト ボックス 85"/>
          <p:cNvSpPr txBox="1"/>
          <p:nvPr/>
        </p:nvSpPr>
        <p:spPr>
          <a:xfrm>
            <a:off x="4293305" y="559295"/>
            <a:ext cx="902811" cy="523220"/>
          </a:xfrm>
          <a:prstGeom prst="rect">
            <a:avLst/>
          </a:prstGeom>
          <a:noFill/>
        </p:spPr>
        <p:txBody>
          <a:bodyPr wrap="none" rtlCol="0">
            <a:spAutoFit/>
          </a:bodyPr>
          <a:lstStyle/>
          <a:p>
            <a:r>
              <a:rPr lang="ja-JP" altLang="en-US" sz="2800" dirty="0"/>
              <a:t>利得</a:t>
            </a:r>
            <a:endParaRPr kumimoji="1" lang="ja-JP" altLang="en-US" sz="2800" dirty="0"/>
          </a:p>
        </p:txBody>
      </p:sp>
      <p:sp>
        <p:nvSpPr>
          <p:cNvPr id="87" name="テキスト ボックス 86"/>
          <p:cNvSpPr txBox="1"/>
          <p:nvPr/>
        </p:nvSpPr>
        <p:spPr>
          <a:xfrm>
            <a:off x="4294683" y="988830"/>
            <a:ext cx="2339102" cy="523220"/>
          </a:xfrm>
          <a:prstGeom prst="rect">
            <a:avLst/>
          </a:prstGeom>
          <a:noFill/>
        </p:spPr>
        <p:txBody>
          <a:bodyPr wrap="none" rtlCol="0">
            <a:spAutoFit/>
          </a:bodyPr>
          <a:lstStyle/>
          <a:p>
            <a:r>
              <a:rPr lang="ja-JP" altLang="en-US" sz="2800" dirty="0"/>
              <a:t>放置可能時間</a:t>
            </a:r>
            <a:endParaRPr kumimoji="1" lang="ja-JP" altLang="en-US" sz="2800" dirty="0"/>
          </a:p>
        </p:txBody>
      </p:sp>
      <p:sp>
        <p:nvSpPr>
          <p:cNvPr id="120" name="スライド番号プレースホルダー 119"/>
          <p:cNvSpPr>
            <a:spLocks noGrp="1"/>
          </p:cNvSpPr>
          <p:nvPr>
            <p:ph type="sldNum" sz="quarter" idx="12"/>
          </p:nvPr>
        </p:nvSpPr>
        <p:spPr/>
        <p:txBody>
          <a:bodyPr/>
          <a:lstStyle/>
          <a:p>
            <a:fld id="{EB786E8D-24E2-4B75-B89E-130193A274AD}" type="slidenum">
              <a:rPr kumimoji="1" lang="ja-JP" altLang="en-US" smtClean="0"/>
              <a:t>6</a:t>
            </a:fld>
            <a:endParaRPr kumimoji="1" lang="ja-JP" altLang="en-US"/>
          </a:p>
        </p:txBody>
      </p:sp>
      <p:grpSp>
        <p:nvGrpSpPr>
          <p:cNvPr id="38" name="グループ化 37"/>
          <p:cNvGrpSpPr/>
          <p:nvPr/>
        </p:nvGrpSpPr>
        <p:grpSpPr>
          <a:xfrm>
            <a:off x="3437606" y="1851438"/>
            <a:ext cx="247616" cy="473305"/>
            <a:chOff x="1093981" y="4342423"/>
            <a:chExt cx="427174" cy="816522"/>
          </a:xfrm>
        </p:grpSpPr>
        <p:sp>
          <p:nvSpPr>
            <p:cNvPr id="39" name="楕円 38"/>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p:cNvCxnSpPr>
              <a:stCxn id="39"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9" name="グループ化 48"/>
          <p:cNvGrpSpPr/>
          <p:nvPr/>
        </p:nvGrpSpPr>
        <p:grpSpPr>
          <a:xfrm>
            <a:off x="3956011" y="1840708"/>
            <a:ext cx="247616" cy="473305"/>
            <a:chOff x="1093981" y="4342423"/>
            <a:chExt cx="427174" cy="816522"/>
          </a:xfrm>
        </p:grpSpPr>
        <p:sp>
          <p:nvSpPr>
            <p:cNvPr id="51" name="楕円 50"/>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p:cNvCxnSpPr>
              <a:stCxn id="51"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28"/>
          <p:cNvGrpSpPr/>
          <p:nvPr/>
        </p:nvGrpSpPr>
        <p:grpSpPr>
          <a:xfrm>
            <a:off x="6721743" y="1425934"/>
            <a:ext cx="4332316" cy="248926"/>
            <a:chOff x="4986448" y="1732011"/>
            <a:chExt cx="3543153" cy="203582"/>
          </a:xfrm>
        </p:grpSpPr>
        <p:cxnSp>
          <p:nvCxnSpPr>
            <p:cNvPr id="130" name="直線コネクタ 129"/>
            <p:cNvCxnSpPr>
              <a:endCxn id="134" idx="2"/>
            </p:cNvCxnSpPr>
            <p:nvPr/>
          </p:nvCxnSpPr>
          <p:spPr>
            <a:xfrm>
              <a:off x="5120256" y="1833455"/>
              <a:ext cx="3209518" cy="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1" name="楕円 130"/>
            <p:cNvSpPr/>
            <p:nvPr/>
          </p:nvSpPr>
          <p:spPr>
            <a:xfrm>
              <a:off x="5822280" y="1733542"/>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p:nvPr/>
          </p:nvSpPr>
          <p:spPr>
            <a:xfrm>
              <a:off x="6658111" y="1735766"/>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p:cNvSpPr/>
            <p:nvPr/>
          </p:nvSpPr>
          <p:spPr>
            <a:xfrm>
              <a:off x="7493942" y="1735766"/>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楕円 133"/>
            <p:cNvSpPr/>
            <p:nvPr/>
          </p:nvSpPr>
          <p:spPr>
            <a:xfrm>
              <a:off x="8329774" y="1733542"/>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楕円 134"/>
            <p:cNvSpPr/>
            <p:nvPr/>
          </p:nvSpPr>
          <p:spPr>
            <a:xfrm>
              <a:off x="4986448" y="173201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7" name="直線コネクタ 136"/>
          <p:cNvCxnSpPr/>
          <p:nvPr/>
        </p:nvCxnSpPr>
        <p:spPr>
          <a:xfrm>
            <a:off x="7865905" y="207072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a:off x="8884850" y="2095906"/>
            <a:ext cx="9468" cy="460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a:off x="9913262" y="2088091"/>
            <a:ext cx="9468" cy="46092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テキスト ボックス 145"/>
              <p:cNvSpPr txBox="1"/>
              <p:nvPr/>
            </p:nvSpPr>
            <p:spPr>
              <a:xfrm>
                <a:off x="8155139" y="182136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146" name="テキスト ボックス 145"/>
              <p:cNvSpPr txBox="1">
                <a:spLocks noRot="1" noChangeAspect="1" noMove="1" noResize="1" noEditPoints="1" noAdjustHandles="1" noChangeArrowheads="1" noChangeShapeType="1" noTextEdit="1"/>
              </p:cNvSpPr>
              <p:nvPr/>
            </p:nvSpPr>
            <p:spPr>
              <a:xfrm>
                <a:off x="8155139" y="1821362"/>
                <a:ext cx="442750" cy="461665"/>
              </a:xfrm>
              <a:prstGeom prst="rect">
                <a:avLst/>
              </a:prstGeom>
              <a:blipFill>
                <a:blip r:embed="rId2"/>
                <a:stretch>
                  <a:fillRect/>
                </a:stretch>
              </a:blipFill>
            </p:spPr>
            <p:txBody>
              <a:bodyPr/>
              <a:lstStyle/>
              <a:p>
                <a:r>
                  <a:rPr lang="ja-JP" altLang="en-US">
                    <a:noFill/>
                  </a:rPr>
                  <a:t> </a:t>
                </a:r>
              </a:p>
            </p:txBody>
          </p:sp>
        </mc:Fallback>
      </mc:AlternateContent>
      <p:sp>
        <p:nvSpPr>
          <p:cNvPr id="147" name="左中かっこ 146"/>
          <p:cNvSpPr/>
          <p:nvPr/>
        </p:nvSpPr>
        <p:spPr>
          <a:xfrm rot="16200000">
            <a:off x="8316745" y="1307392"/>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8" name="テキスト ボックス 147"/>
              <p:cNvSpPr txBox="1"/>
              <p:nvPr/>
            </p:nvSpPr>
            <p:spPr>
              <a:xfrm>
                <a:off x="9207650" y="1825259"/>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148" name="テキスト ボックス 147"/>
              <p:cNvSpPr txBox="1">
                <a:spLocks noRot="1" noChangeAspect="1" noMove="1" noResize="1" noEditPoints="1" noAdjustHandles="1" noChangeArrowheads="1" noChangeShapeType="1" noTextEdit="1"/>
              </p:cNvSpPr>
              <p:nvPr/>
            </p:nvSpPr>
            <p:spPr>
              <a:xfrm>
                <a:off x="9207650" y="1825259"/>
                <a:ext cx="442750" cy="461665"/>
              </a:xfrm>
              <a:prstGeom prst="rect">
                <a:avLst/>
              </a:prstGeom>
              <a:blipFill>
                <a:blip r:embed="rId3"/>
                <a:stretch>
                  <a:fillRect/>
                </a:stretch>
              </a:blipFill>
            </p:spPr>
            <p:txBody>
              <a:bodyPr/>
              <a:lstStyle/>
              <a:p>
                <a:r>
                  <a:rPr lang="ja-JP" altLang="en-US">
                    <a:noFill/>
                  </a:rPr>
                  <a:t> </a:t>
                </a:r>
              </a:p>
            </p:txBody>
          </p:sp>
        </mc:Fallback>
      </mc:AlternateContent>
      <p:sp>
        <p:nvSpPr>
          <p:cNvPr id="149" name="左中かっこ 148"/>
          <p:cNvSpPr/>
          <p:nvPr/>
        </p:nvSpPr>
        <p:spPr>
          <a:xfrm rot="16200000">
            <a:off x="9369256" y="1311289"/>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2" name="テキスト ボックス 151"/>
              <p:cNvSpPr txBox="1"/>
              <p:nvPr/>
            </p:nvSpPr>
            <p:spPr>
              <a:xfrm>
                <a:off x="7119321" y="1824694"/>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152" name="テキスト ボックス 151"/>
              <p:cNvSpPr txBox="1">
                <a:spLocks noRot="1" noChangeAspect="1" noMove="1" noResize="1" noEditPoints="1" noAdjustHandles="1" noChangeArrowheads="1" noChangeShapeType="1" noTextEdit="1"/>
              </p:cNvSpPr>
              <p:nvPr/>
            </p:nvSpPr>
            <p:spPr>
              <a:xfrm>
                <a:off x="7119321" y="1824694"/>
                <a:ext cx="442750" cy="461665"/>
              </a:xfrm>
              <a:prstGeom prst="rect">
                <a:avLst/>
              </a:prstGeom>
              <a:blipFill>
                <a:blip r:embed="rId4"/>
                <a:stretch>
                  <a:fillRect/>
                </a:stretch>
              </a:blipFill>
            </p:spPr>
            <p:txBody>
              <a:bodyPr/>
              <a:lstStyle/>
              <a:p>
                <a:r>
                  <a:rPr lang="ja-JP" altLang="en-US">
                    <a:noFill/>
                  </a:rPr>
                  <a:t> </a:t>
                </a:r>
              </a:p>
            </p:txBody>
          </p:sp>
        </mc:Fallback>
      </mc:AlternateContent>
      <p:sp>
        <p:nvSpPr>
          <p:cNvPr id="153" name="左中かっこ 152"/>
          <p:cNvSpPr/>
          <p:nvPr/>
        </p:nvSpPr>
        <p:spPr>
          <a:xfrm rot="16200000">
            <a:off x="7280927" y="1310724"/>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4" name="テキスト ボックス 153"/>
              <p:cNvSpPr txBox="1"/>
              <p:nvPr/>
            </p:nvSpPr>
            <p:spPr>
              <a:xfrm>
                <a:off x="10225411" y="182111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10225411" y="1821117"/>
                <a:ext cx="442750" cy="461665"/>
              </a:xfrm>
              <a:prstGeom prst="rect">
                <a:avLst/>
              </a:prstGeom>
              <a:blipFill>
                <a:blip r:embed="rId5"/>
                <a:stretch>
                  <a:fillRect/>
                </a:stretch>
              </a:blipFill>
            </p:spPr>
            <p:txBody>
              <a:bodyPr/>
              <a:lstStyle/>
              <a:p>
                <a:r>
                  <a:rPr lang="ja-JP" altLang="en-US">
                    <a:noFill/>
                  </a:rPr>
                  <a:t> </a:t>
                </a:r>
              </a:p>
            </p:txBody>
          </p:sp>
        </mc:Fallback>
      </mc:AlternateContent>
      <p:sp>
        <p:nvSpPr>
          <p:cNvPr id="155" name="左中かっこ 154"/>
          <p:cNvSpPr/>
          <p:nvPr/>
        </p:nvSpPr>
        <p:spPr>
          <a:xfrm rot="16200000">
            <a:off x="10387017" y="1307147"/>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6" name="直線コネクタ 155"/>
          <p:cNvCxnSpPr/>
          <p:nvPr/>
        </p:nvCxnSpPr>
        <p:spPr>
          <a:xfrm>
            <a:off x="6877259" y="207736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0927158" y="2088091"/>
            <a:ext cx="9468" cy="46092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8" name="テキスト ボックス 197"/>
              <p:cNvSpPr txBox="1"/>
              <p:nvPr/>
            </p:nvSpPr>
            <p:spPr>
              <a:xfrm>
                <a:off x="7642245" y="101651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98" name="テキスト ボックス 197"/>
              <p:cNvSpPr txBox="1">
                <a:spLocks noRot="1" noChangeAspect="1" noMove="1" noResize="1" noEditPoints="1" noAdjustHandles="1" noChangeArrowheads="1" noChangeShapeType="1" noTextEdit="1"/>
              </p:cNvSpPr>
              <p:nvPr/>
            </p:nvSpPr>
            <p:spPr>
              <a:xfrm>
                <a:off x="7642245" y="1016518"/>
                <a:ext cx="44275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9" name="テキスト ボックス 198"/>
              <p:cNvSpPr txBox="1"/>
              <p:nvPr/>
            </p:nvSpPr>
            <p:spPr>
              <a:xfrm>
                <a:off x="8672943" y="101194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99" name="テキスト ボックス 198"/>
              <p:cNvSpPr txBox="1">
                <a:spLocks noRot="1" noChangeAspect="1" noMove="1" noResize="1" noEditPoints="1" noAdjustHandles="1" noChangeArrowheads="1" noChangeShapeType="1" noTextEdit="1"/>
              </p:cNvSpPr>
              <p:nvPr/>
            </p:nvSpPr>
            <p:spPr>
              <a:xfrm>
                <a:off x="8672943" y="1011943"/>
                <a:ext cx="442750"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0" name="テキスト ボックス 199"/>
              <p:cNvSpPr txBox="1"/>
              <p:nvPr/>
            </p:nvSpPr>
            <p:spPr>
              <a:xfrm>
                <a:off x="9696621" y="100811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200" name="テキスト ボックス 199"/>
              <p:cNvSpPr txBox="1">
                <a:spLocks noRot="1" noChangeAspect="1" noMove="1" noResize="1" noEditPoints="1" noAdjustHandles="1" noChangeArrowheads="1" noChangeShapeType="1" noTextEdit="1"/>
              </p:cNvSpPr>
              <p:nvPr/>
            </p:nvSpPr>
            <p:spPr>
              <a:xfrm>
                <a:off x="9696621" y="1008115"/>
                <a:ext cx="44275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1" name="テキスト ボックス 200"/>
              <p:cNvSpPr txBox="1"/>
              <p:nvPr/>
            </p:nvSpPr>
            <p:spPr>
              <a:xfrm>
                <a:off x="6622493" y="101651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201" name="テキスト ボックス 200"/>
              <p:cNvSpPr txBox="1">
                <a:spLocks noRot="1" noChangeAspect="1" noMove="1" noResize="1" noEditPoints="1" noAdjustHandles="1" noChangeArrowheads="1" noChangeShapeType="1" noTextEdit="1"/>
              </p:cNvSpPr>
              <p:nvPr/>
            </p:nvSpPr>
            <p:spPr>
              <a:xfrm>
                <a:off x="6622493" y="1016518"/>
                <a:ext cx="44275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2" name="テキスト ボックス 201"/>
              <p:cNvSpPr txBox="1"/>
              <p:nvPr/>
            </p:nvSpPr>
            <p:spPr>
              <a:xfrm>
                <a:off x="10716373" y="1003066"/>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202" name="テキスト ボックス 201"/>
              <p:cNvSpPr txBox="1">
                <a:spLocks noRot="1" noChangeAspect="1" noMove="1" noResize="1" noEditPoints="1" noAdjustHandles="1" noChangeArrowheads="1" noChangeShapeType="1" noTextEdit="1"/>
              </p:cNvSpPr>
              <p:nvPr/>
            </p:nvSpPr>
            <p:spPr>
              <a:xfrm>
                <a:off x="10716373" y="1003066"/>
                <a:ext cx="442750"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3" name="テキスト ボックス 202"/>
              <p:cNvSpPr txBox="1"/>
              <p:nvPr/>
            </p:nvSpPr>
            <p:spPr>
              <a:xfrm>
                <a:off x="7436055" y="588967"/>
                <a:ext cx="85512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8</m:t>
                      </m:r>
                      <m:r>
                        <a:rPr lang="en-US" altLang="ja-JP" sz="2400" b="0" i="1" smtClean="0">
                          <a:latin typeface="Cambria Math" panose="02040503050406030204" pitchFamily="18" charset="0"/>
                        </a:rPr>
                        <m:t>0</m:t>
                      </m:r>
                    </m:oMath>
                  </m:oMathPara>
                </a14:m>
                <a:endParaRPr kumimoji="1" lang="ja-JP" altLang="en-US" sz="2400" dirty="0"/>
              </a:p>
            </p:txBody>
          </p:sp>
        </mc:Choice>
        <mc:Fallback xmlns="">
          <p:sp>
            <p:nvSpPr>
              <p:cNvPr id="203" name="テキスト ボックス 202"/>
              <p:cNvSpPr txBox="1">
                <a:spLocks noRot="1" noChangeAspect="1" noMove="1" noResize="1" noEditPoints="1" noAdjustHandles="1" noChangeArrowheads="1" noChangeShapeType="1" noTextEdit="1"/>
              </p:cNvSpPr>
              <p:nvPr/>
            </p:nvSpPr>
            <p:spPr>
              <a:xfrm>
                <a:off x="7436055" y="588967"/>
                <a:ext cx="855128"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4" name="テキスト ボックス 203"/>
              <p:cNvSpPr txBox="1"/>
              <p:nvPr/>
            </p:nvSpPr>
            <p:spPr>
              <a:xfrm>
                <a:off x="8587984" y="595135"/>
                <a:ext cx="6126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7</m:t>
                      </m:r>
                      <m:r>
                        <a:rPr lang="en-US" altLang="ja-JP" sz="2400" b="0" i="1" smtClean="0">
                          <a:latin typeface="Cambria Math" panose="02040503050406030204" pitchFamily="18" charset="0"/>
                        </a:rPr>
                        <m:t>0</m:t>
                      </m:r>
                    </m:oMath>
                  </m:oMathPara>
                </a14:m>
                <a:endParaRPr kumimoji="1" lang="ja-JP" altLang="en-US" sz="2400" dirty="0"/>
              </a:p>
            </p:txBody>
          </p:sp>
        </mc:Choice>
        <mc:Fallback xmlns="">
          <p:sp>
            <p:nvSpPr>
              <p:cNvPr id="204" name="テキスト ボックス 203"/>
              <p:cNvSpPr txBox="1">
                <a:spLocks noRot="1" noChangeAspect="1" noMove="1" noResize="1" noEditPoints="1" noAdjustHandles="1" noChangeArrowheads="1" noChangeShapeType="1" noTextEdit="1"/>
              </p:cNvSpPr>
              <p:nvPr/>
            </p:nvSpPr>
            <p:spPr>
              <a:xfrm>
                <a:off x="8587984" y="595135"/>
                <a:ext cx="612668" cy="461665"/>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5" name="テキスト ボックス 204"/>
              <p:cNvSpPr txBox="1"/>
              <p:nvPr/>
            </p:nvSpPr>
            <p:spPr>
              <a:xfrm>
                <a:off x="9603719" y="599670"/>
                <a:ext cx="6126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lang="en-US" altLang="ja-JP" sz="2400" b="0" i="1" smtClean="0">
                          <a:latin typeface="Cambria Math" panose="02040503050406030204" pitchFamily="18" charset="0"/>
                        </a:rPr>
                        <m:t>0</m:t>
                      </m:r>
                    </m:oMath>
                  </m:oMathPara>
                </a14:m>
                <a:endParaRPr kumimoji="1" lang="ja-JP" altLang="en-US" sz="2400" dirty="0"/>
              </a:p>
            </p:txBody>
          </p:sp>
        </mc:Choice>
        <mc:Fallback xmlns="">
          <p:sp>
            <p:nvSpPr>
              <p:cNvPr id="205" name="テキスト ボックス 204"/>
              <p:cNvSpPr txBox="1">
                <a:spLocks noRot="1" noChangeAspect="1" noMove="1" noResize="1" noEditPoints="1" noAdjustHandles="1" noChangeArrowheads="1" noChangeShapeType="1" noTextEdit="1"/>
              </p:cNvSpPr>
              <p:nvPr/>
            </p:nvSpPr>
            <p:spPr>
              <a:xfrm>
                <a:off x="9603719" y="599670"/>
                <a:ext cx="612668" cy="46166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6" name="テキスト ボックス 205"/>
              <p:cNvSpPr txBox="1"/>
              <p:nvPr/>
            </p:nvSpPr>
            <p:spPr>
              <a:xfrm>
                <a:off x="6480723" y="601463"/>
                <a:ext cx="6126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10</m:t>
                      </m:r>
                    </m:oMath>
                  </m:oMathPara>
                </a14:m>
                <a:endParaRPr kumimoji="1" lang="ja-JP" altLang="en-US" sz="2400" dirty="0"/>
              </a:p>
            </p:txBody>
          </p:sp>
        </mc:Choice>
        <mc:Fallback xmlns="">
          <p:sp>
            <p:nvSpPr>
              <p:cNvPr id="206" name="テキスト ボックス 205"/>
              <p:cNvSpPr txBox="1">
                <a:spLocks noRot="1" noChangeAspect="1" noMove="1" noResize="1" noEditPoints="1" noAdjustHandles="1" noChangeArrowheads="1" noChangeShapeType="1" noTextEdit="1"/>
              </p:cNvSpPr>
              <p:nvPr/>
            </p:nvSpPr>
            <p:spPr>
              <a:xfrm>
                <a:off x="6480723" y="601463"/>
                <a:ext cx="612668" cy="46166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7" name="テキスト ボックス 206"/>
              <p:cNvSpPr txBox="1"/>
              <p:nvPr/>
            </p:nvSpPr>
            <p:spPr>
              <a:xfrm>
                <a:off x="10541129" y="605020"/>
                <a:ext cx="78258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r>
                        <a:rPr lang="en-US" altLang="ja-JP" sz="2400" b="0" i="1" smtClean="0">
                          <a:latin typeface="Cambria Math" panose="02040503050406030204" pitchFamily="18" charset="0"/>
                        </a:rPr>
                        <m:t>00</m:t>
                      </m:r>
                    </m:oMath>
                  </m:oMathPara>
                </a14:m>
                <a:endParaRPr kumimoji="1" lang="ja-JP" altLang="en-US" sz="2400" dirty="0"/>
              </a:p>
            </p:txBody>
          </p:sp>
        </mc:Choice>
        <mc:Fallback xmlns="">
          <p:sp>
            <p:nvSpPr>
              <p:cNvPr id="207" name="テキスト ボックス 206"/>
              <p:cNvSpPr txBox="1">
                <a:spLocks noRot="1" noChangeAspect="1" noMove="1" noResize="1" noEditPoints="1" noAdjustHandles="1" noChangeArrowheads="1" noChangeShapeType="1" noTextEdit="1"/>
              </p:cNvSpPr>
              <p:nvPr/>
            </p:nvSpPr>
            <p:spPr>
              <a:xfrm>
                <a:off x="10541129" y="605020"/>
                <a:ext cx="782587" cy="461665"/>
              </a:xfrm>
              <a:prstGeom prst="rect">
                <a:avLst/>
              </a:prstGeom>
              <a:blipFill>
                <a:blip r:embed="rId15"/>
                <a:stretch>
                  <a:fillRect/>
                </a:stretch>
              </a:blipFill>
            </p:spPr>
            <p:txBody>
              <a:bodyPr/>
              <a:lstStyle/>
              <a:p>
                <a:r>
                  <a:rPr lang="ja-JP" altLang="en-US">
                    <a:noFill/>
                  </a:rPr>
                  <a:t> </a:t>
                </a:r>
              </a:p>
            </p:txBody>
          </p:sp>
        </mc:Fallback>
      </mc:AlternateContent>
      <p:cxnSp>
        <p:nvCxnSpPr>
          <p:cNvPr id="208" name="直線矢印コネクタ 207"/>
          <p:cNvCxnSpPr/>
          <p:nvPr/>
        </p:nvCxnSpPr>
        <p:spPr>
          <a:xfrm>
            <a:off x="6401167" y="2088091"/>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 name="テキスト ボックス 208"/>
          <p:cNvSpPr txBox="1"/>
          <p:nvPr/>
        </p:nvSpPr>
        <p:spPr>
          <a:xfrm>
            <a:off x="5598095" y="6209848"/>
            <a:ext cx="800219" cy="461665"/>
          </a:xfrm>
          <a:prstGeom prst="rect">
            <a:avLst/>
          </a:prstGeom>
          <a:noFill/>
          <a:ln w="28575">
            <a:noFill/>
          </a:ln>
        </p:spPr>
        <p:txBody>
          <a:bodyPr wrap="none" rtlCol="0">
            <a:spAutoFit/>
          </a:bodyPr>
          <a:lstStyle/>
          <a:p>
            <a:r>
              <a:rPr lang="ja-JP" altLang="en-US" sz="2400" dirty="0" smtClean="0">
                <a:latin typeface="Cambria Math" panose="02040503050406030204" pitchFamily="18" charset="0"/>
              </a:rPr>
              <a:t>時間</a:t>
            </a:r>
            <a:endParaRPr kumimoji="1" lang="ja-JP" altLang="en-US" sz="2400" dirty="0" smtClean="0">
              <a:latin typeface="Cambria Math" panose="02040503050406030204" pitchFamily="18" charset="0"/>
            </a:endParaRPr>
          </a:p>
        </p:txBody>
      </p:sp>
      <p:grpSp>
        <p:nvGrpSpPr>
          <p:cNvPr id="54" name="グループ化 53"/>
          <p:cNvGrpSpPr/>
          <p:nvPr/>
        </p:nvGrpSpPr>
        <p:grpSpPr>
          <a:xfrm>
            <a:off x="2604072" y="2400652"/>
            <a:ext cx="1895071" cy="1037508"/>
            <a:chOff x="3854282" y="188279"/>
            <a:chExt cx="1895071" cy="1037508"/>
          </a:xfrm>
        </p:grpSpPr>
        <p:sp>
          <p:nvSpPr>
            <p:cNvPr id="55" name="正方形/長方形 54"/>
            <p:cNvSpPr/>
            <p:nvPr/>
          </p:nvSpPr>
          <p:spPr>
            <a:xfrm>
              <a:off x="3854282" y="764122"/>
              <a:ext cx="1895071" cy="461665"/>
            </a:xfrm>
            <a:prstGeom prst="rect">
              <a:avLst/>
            </a:prstGeom>
            <a:ln w="38100">
              <a:solidFill>
                <a:schemeClr val="accent1"/>
              </a:solidFill>
            </a:ln>
          </p:spPr>
          <p:txBody>
            <a:bodyPr wrap="none">
              <a:spAutoFit/>
            </a:bodyPr>
            <a:lstStyle/>
            <a:p>
              <a:pPr algn="ctr"/>
              <a:r>
                <a:rPr lang="ja-JP" altLang="en-US" sz="2400" dirty="0"/>
                <a:t>速さは</a:t>
              </a:r>
              <a:r>
                <a:rPr lang="en-US" altLang="ja-JP" sz="2400" dirty="0"/>
                <a:t>1</a:t>
              </a:r>
              <a:r>
                <a:rPr lang="ja-JP" altLang="en-US" sz="2400" dirty="0"/>
                <a:t>以下</a:t>
              </a:r>
              <a:endParaRPr lang="en-US" altLang="ja-JP" sz="2400" dirty="0"/>
            </a:p>
          </p:txBody>
        </p:sp>
        <p:cxnSp>
          <p:nvCxnSpPr>
            <p:cNvPr id="56" name="直線コネクタ 55"/>
            <p:cNvCxnSpPr>
              <a:stCxn id="55" idx="0"/>
            </p:cNvCxnSpPr>
            <p:nvPr/>
          </p:nvCxnSpPr>
          <p:spPr>
            <a:xfrm flipH="1" flipV="1">
              <a:off x="4801611" y="188279"/>
              <a:ext cx="207" cy="575843"/>
            </a:xfrm>
            <a:prstGeom prst="line">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55" idx="0"/>
            </p:cNvCxnSpPr>
            <p:nvPr/>
          </p:nvCxnSpPr>
          <p:spPr>
            <a:xfrm flipV="1">
              <a:off x="4801818" y="203338"/>
              <a:ext cx="518198" cy="560784"/>
            </a:xfrm>
            <a:prstGeom prst="line">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3477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a:t>
            </a:r>
          </a:p>
        </p:txBody>
      </p:sp>
      <p:grpSp>
        <p:nvGrpSpPr>
          <p:cNvPr id="7" name="グループ化 6"/>
          <p:cNvGrpSpPr/>
          <p:nvPr/>
        </p:nvGrpSpPr>
        <p:grpSpPr>
          <a:xfrm>
            <a:off x="6721743" y="1425934"/>
            <a:ext cx="4332316" cy="248926"/>
            <a:chOff x="4986448" y="1732011"/>
            <a:chExt cx="3543153" cy="203582"/>
          </a:xfrm>
        </p:grpSpPr>
        <p:cxnSp>
          <p:nvCxnSpPr>
            <p:cNvPr id="8" name="直線コネクタ 7"/>
            <p:cNvCxnSpPr>
              <a:endCxn id="50" idx="2"/>
            </p:cNvCxnSpPr>
            <p:nvPr/>
          </p:nvCxnSpPr>
          <p:spPr>
            <a:xfrm>
              <a:off x="5120256" y="1833455"/>
              <a:ext cx="3209518" cy="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5822280" y="1733542"/>
              <a:ext cx="199827" cy="1998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6658111" y="1735766"/>
              <a:ext cx="199827" cy="1998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7493942" y="1735766"/>
              <a:ext cx="199827" cy="1998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8329774" y="1733542"/>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4986448" y="1732011"/>
              <a:ext cx="199827" cy="1998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p:cNvCxnSpPr/>
          <p:nvPr/>
        </p:nvCxnSpPr>
        <p:spPr>
          <a:xfrm>
            <a:off x="6879037" y="2381164"/>
            <a:ext cx="1004556" cy="10045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7865905" y="207072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6879036" y="3376196"/>
            <a:ext cx="1013241" cy="101324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p:cNvSpPr txBox="1"/>
              <p:nvPr/>
            </p:nvSpPr>
            <p:spPr>
              <a:xfrm>
                <a:off x="7642245" y="101651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7642245" y="1016518"/>
                <a:ext cx="442750"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8672943" y="101194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8672943" y="1011943"/>
                <a:ext cx="442750"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9696621" y="100811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9696621" y="1008115"/>
                <a:ext cx="442750" cy="461665"/>
              </a:xfrm>
              <a:prstGeom prst="rect">
                <a:avLst/>
              </a:prstGeom>
              <a:blipFill>
                <a:blip r:embed="rId4"/>
                <a:stretch>
                  <a:fillRect/>
                </a:stretch>
              </a:blipFill>
            </p:spPr>
            <p:txBody>
              <a:bodyPr/>
              <a:lstStyle/>
              <a:p>
                <a:r>
                  <a:rPr lang="ja-JP" altLang="en-US">
                    <a:noFill/>
                  </a:rPr>
                  <a:t> </a:t>
                </a:r>
              </a:p>
            </p:txBody>
          </p:sp>
        </mc:Fallback>
      </mc:AlternateContent>
      <p:cxnSp>
        <p:nvCxnSpPr>
          <p:cNvPr id="19" name="直線コネクタ 18"/>
          <p:cNvCxnSpPr/>
          <p:nvPr/>
        </p:nvCxnSpPr>
        <p:spPr>
          <a:xfrm>
            <a:off x="6876753" y="4380752"/>
            <a:ext cx="1004556" cy="10045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6876752" y="5375784"/>
            <a:ext cx="1013241" cy="1013242"/>
          </a:xfrm>
          <a:prstGeom prst="line">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8884850" y="2095906"/>
            <a:ext cx="9468" cy="460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9913262" y="2088091"/>
            <a:ext cx="9468" cy="46092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p:cNvSpPr txBox="1"/>
              <p:nvPr/>
            </p:nvSpPr>
            <p:spPr>
              <a:xfrm>
                <a:off x="8155139" y="182136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8155139" y="1821362"/>
                <a:ext cx="442750" cy="461665"/>
              </a:xfrm>
              <a:prstGeom prst="rect">
                <a:avLst/>
              </a:prstGeom>
              <a:blipFill>
                <a:blip r:embed="rId5"/>
                <a:stretch>
                  <a:fillRect/>
                </a:stretch>
              </a:blipFill>
            </p:spPr>
            <p:txBody>
              <a:bodyPr/>
              <a:lstStyle/>
              <a:p>
                <a:r>
                  <a:rPr lang="ja-JP" altLang="en-US">
                    <a:noFill/>
                  </a:rPr>
                  <a:t> </a:t>
                </a:r>
              </a:p>
            </p:txBody>
          </p:sp>
        </mc:Fallback>
      </mc:AlternateContent>
      <p:sp>
        <p:nvSpPr>
          <p:cNvPr id="43" name="左中かっこ 42"/>
          <p:cNvSpPr/>
          <p:nvPr/>
        </p:nvSpPr>
        <p:spPr>
          <a:xfrm rot="16200000">
            <a:off x="8316745" y="1307392"/>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4" name="テキスト ボックス 43"/>
              <p:cNvSpPr txBox="1"/>
              <p:nvPr/>
            </p:nvSpPr>
            <p:spPr>
              <a:xfrm>
                <a:off x="9207650" y="1825259"/>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9207650" y="1825259"/>
                <a:ext cx="442750" cy="461665"/>
              </a:xfrm>
              <a:prstGeom prst="rect">
                <a:avLst/>
              </a:prstGeom>
              <a:blipFill>
                <a:blip r:embed="rId6"/>
                <a:stretch>
                  <a:fillRect/>
                </a:stretch>
              </a:blipFill>
            </p:spPr>
            <p:txBody>
              <a:bodyPr/>
              <a:lstStyle/>
              <a:p>
                <a:r>
                  <a:rPr lang="ja-JP" altLang="en-US">
                    <a:noFill/>
                  </a:rPr>
                  <a:t> </a:t>
                </a:r>
              </a:p>
            </p:txBody>
          </p:sp>
        </mc:Fallback>
      </mc:AlternateContent>
      <p:sp>
        <p:nvSpPr>
          <p:cNvPr id="45" name="左中かっこ 44"/>
          <p:cNvSpPr/>
          <p:nvPr/>
        </p:nvSpPr>
        <p:spPr>
          <a:xfrm rot="16200000">
            <a:off x="9369256" y="1311289"/>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p:cNvSpPr txBox="1"/>
              <p:nvPr/>
            </p:nvSpPr>
            <p:spPr>
              <a:xfrm>
                <a:off x="6622493" y="101651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6622493" y="1016518"/>
                <a:ext cx="442750"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p:cNvSpPr txBox="1"/>
              <p:nvPr/>
            </p:nvSpPr>
            <p:spPr>
              <a:xfrm>
                <a:off x="10716373" y="1003066"/>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56" name="テキスト ボックス 55"/>
              <p:cNvSpPr txBox="1">
                <a:spLocks noRot="1" noChangeAspect="1" noMove="1" noResize="1" noEditPoints="1" noAdjustHandles="1" noChangeArrowheads="1" noChangeShapeType="1" noTextEdit="1"/>
              </p:cNvSpPr>
              <p:nvPr/>
            </p:nvSpPr>
            <p:spPr>
              <a:xfrm>
                <a:off x="10716373" y="1003066"/>
                <a:ext cx="44275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p:cNvSpPr txBox="1"/>
              <p:nvPr/>
            </p:nvSpPr>
            <p:spPr>
              <a:xfrm>
                <a:off x="7119321" y="1824694"/>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57" name="テキスト ボックス 56"/>
              <p:cNvSpPr txBox="1">
                <a:spLocks noRot="1" noChangeAspect="1" noMove="1" noResize="1" noEditPoints="1" noAdjustHandles="1" noChangeArrowheads="1" noChangeShapeType="1" noTextEdit="1"/>
              </p:cNvSpPr>
              <p:nvPr/>
            </p:nvSpPr>
            <p:spPr>
              <a:xfrm>
                <a:off x="7119321" y="1824694"/>
                <a:ext cx="442750" cy="461665"/>
              </a:xfrm>
              <a:prstGeom prst="rect">
                <a:avLst/>
              </a:prstGeom>
              <a:blipFill>
                <a:blip r:embed="rId9"/>
                <a:stretch>
                  <a:fillRect/>
                </a:stretch>
              </a:blipFill>
            </p:spPr>
            <p:txBody>
              <a:bodyPr/>
              <a:lstStyle/>
              <a:p>
                <a:r>
                  <a:rPr lang="ja-JP" altLang="en-US">
                    <a:noFill/>
                  </a:rPr>
                  <a:t> </a:t>
                </a:r>
              </a:p>
            </p:txBody>
          </p:sp>
        </mc:Fallback>
      </mc:AlternateContent>
      <p:sp>
        <p:nvSpPr>
          <p:cNvPr id="58" name="左中かっこ 57"/>
          <p:cNvSpPr/>
          <p:nvPr/>
        </p:nvSpPr>
        <p:spPr>
          <a:xfrm rot="16200000">
            <a:off x="7280927" y="1310724"/>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9" name="テキスト ボックス 58"/>
              <p:cNvSpPr txBox="1"/>
              <p:nvPr/>
            </p:nvSpPr>
            <p:spPr>
              <a:xfrm>
                <a:off x="10225411" y="182111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59" name="テキスト ボックス 58"/>
              <p:cNvSpPr txBox="1">
                <a:spLocks noRot="1" noChangeAspect="1" noMove="1" noResize="1" noEditPoints="1" noAdjustHandles="1" noChangeArrowheads="1" noChangeShapeType="1" noTextEdit="1"/>
              </p:cNvSpPr>
              <p:nvPr/>
            </p:nvSpPr>
            <p:spPr>
              <a:xfrm>
                <a:off x="10225411" y="1821117"/>
                <a:ext cx="442750" cy="461665"/>
              </a:xfrm>
              <a:prstGeom prst="rect">
                <a:avLst/>
              </a:prstGeom>
              <a:blipFill>
                <a:blip r:embed="rId10"/>
                <a:stretch>
                  <a:fillRect/>
                </a:stretch>
              </a:blipFill>
            </p:spPr>
            <p:txBody>
              <a:bodyPr/>
              <a:lstStyle/>
              <a:p>
                <a:r>
                  <a:rPr lang="ja-JP" altLang="en-US">
                    <a:noFill/>
                  </a:rPr>
                  <a:t> </a:t>
                </a:r>
              </a:p>
            </p:txBody>
          </p:sp>
        </mc:Fallback>
      </mc:AlternateContent>
      <p:sp>
        <p:nvSpPr>
          <p:cNvPr id="60" name="左中かっこ 59"/>
          <p:cNvSpPr/>
          <p:nvPr/>
        </p:nvSpPr>
        <p:spPr>
          <a:xfrm rot="16200000">
            <a:off x="10387017" y="1307147"/>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p:nvPr/>
        </p:nvCxnSpPr>
        <p:spPr>
          <a:xfrm>
            <a:off x="6877259" y="207736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10927158" y="2088091"/>
            <a:ext cx="9468" cy="460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8887891" y="2420336"/>
            <a:ext cx="1004556" cy="10045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H="1">
            <a:off x="8887890" y="3415368"/>
            <a:ext cx="1013241" cy="101324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8885607" y="4419924"/>
            <a:ext cx="1004556" cy="10045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885606" y="5414956"/>
            <a:ext cx="1013241" cy="1013242"/>
          </a:xfrm>
          <a:prstGeom prst="line">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コンテンツ プレースホルダー 2"/>
              <p:cNvSpPr>
                <a:spLocks noGrp="1"/>
              </p:cNvSpPr>
              <p:nvPr>
                <p:ph idx="1"/>
              </p:nvPr>
            </p:nvSpPr>
            <p:spPr>
              <a:xfrm>
                <a:off x="838200" y="1825625"/>
                <a:ext cx="5446428" cy="4351338"/>
              </a:xfrm>
            </p:spPr>
            <p:txBody>
              <a:bodyPr/>
              <a:lstStyle/>
              <a:p>
                <a:pPr>
                  <a:lnSpc>
                    <a:spcPct val="100000"/>
                  </a:lnSpc>
                </a:pPr>
                <a:r>
                  <a:rPr lang="ja-JP" altLang="en-US" dirty="0" smtClean="0"/>
                  <a:t>巡査が</a:t>
                </a:r>
                <a:r>
                  <a:rPr lang="en-US" altLang="ja-JP" dirty="0" smtClean="0"/>
                  <a:t>2</a:t>
                </a:r>
                <a:r>
                  <a:rPr lang="ja-JP" altLang="en-US" dirty="0" smtClean="0"/>
                  <a:t>人</a:t>
                </a:r>
                <a:endParaRPr lang="en-US" altLang="ja-JP" dirty="0" smtClean="0"/>
              </a:p>
              <a:p>
                <a:pPr>
                  <a:lnSpc>
                    <a:spcPct val="100000"/>
                  </a:lnSpc>
                </a:pPr>
                <a:endParaRPr lang="en-US" altLang="ja-JP" dirty="0" smtClean="0"/>
              </a:p>
              <a:p>
                <a:pPr>
                  <a:lnSpc>
                    <a:spcPct val="100000"/>
                  </a:lnSpc>
                </a:pPr>
                <a:r>
                  <a:rPr kumimoji="1" lang="ja-JP" altLang="en-US" dirty="0" smtClean="0">
                    <a:solidFill>
                      <a:srgbClr val="0070C0"/>
                    </a:solidFill>
                  </a:rPr>
                  <a:t>青</a:t>
                </a:r>
                <a:r>
                  <a:rPr kumimoji="1" lang="ja-JP" altLang="en-US" dirty="0"/>
                  <a:t>の動きを選ぶと利得は</a:t>
                </a:r>
                <a:r>
                  <a:rPr kumimoji="1" lang="en-US" altLang="ja-JP" dirty="0"/>
                  <a:t/>
                </a:r>
                <a:br>
                  <a:rPr kumimoji="1" lang="en-US" altLang="ja-JP" dirty="0"/>
                </a:br>
                <a14:m>
                  <m:oMath xmlns:m="http://schemas.openxmlformats.org/officeDocument/2006/math">
                    <m:r>
                      <a:rPr kumimoji="1" lang="en-US" altLang="ja-JP" b="0" i="1" smtClean="0">
                        <a:latin typeface="Cambria Math" panose="02040503050406030204" pitchFamily="18" charset="0"/>
                      </a:rPr>
                      <m:t>10+80+70+10=</m:t>
                    </m:r>
                    <m:r>
                      <a:rPr kumimoji="1" lang="en-US" altLang="ja-JP" b="0" i="1" smtClean="0">
                        <a:solidFill>
                          <a:srgbClr val="0070C0"/>
                        </a:solidFill>
                        <a:latin typeface="Cambria Math" panose="02040503050406030204" pitchFamily="18" charset="0"/>
                      </a:rPr>
                      <m:t>170</m:t>
                    </m:r>
                  </m:oMath>
                </a14:m>
                <a:endParaRPr kumimoji="1" lang="en-US" altLang="ja-JP" b="0" dirty="0">
                  <a:solidFill>
                    <a:srgbClr val="0070C0"/>
                  </a:solidFill>
                </a:endParaRPr>
              </a:p>
            </p:txBody>
          </p:sp>
        </mc:Choice>
        <mc:Fallback xmlns="">
          <p:sp>
            <p:nvSpPr>
              <p:cNvPr id="80" name="コンテンツ プレースホルダー 2"/>
              <p:cNvSpPr>
                <a:spLocks noGrp="1" noRot="1" noChangeAspect="1" noMove="1" noResize="1" noEditPoints="1" noAdjustHandles="1" noChangeArrowheads="1" noChangeShapeType="1" noTextEdit="1"/>
              </p:cNvSpPr>
              <p:nvPr>
                <p:ph idx="1"/>
              </p:nvPr>
            </p:nvSpPr>
            <p:spPr>
              <a:xfrm>
                <a:off x="838200" y="1825625"/>
                <a:ext cx="5446428" cy="4351338"/>
              </a:xfrm>
              <a:blipFill>
                <a:blip r:embed="rId11"/>
                <a:stretch>
                  <a:fillRect l="-2016" t="-1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7436055" y="588967"/>
                <a:ext cx="85512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8</m:t>
                      </m:r>
                      <m:r>
                        <a:rPr lang="en-US" altLang="ja-JP" sz="2400" b="0" i="1" smtClean="0">
                          <a:latin typeface="Cambria Math" panose="02040503050406030204" pitchFamily="18" charset="0"/>
                        </a:rPr>
                        <m:t>0</m:t>
                      </m:r>
                    </m:oMath>
                  </m:oMathPara>
                </a14:m>
                <a:endParaRPr kumimoji="1" lang="ja-JP" altLang="en-US" sz="24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7436055" y="588967"/>
                <a:ext cx="855128" cy="461665"/>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p:cNvSpPr txBox="1"/>
              <p:nvPr/>
            </p:nvSpPr>
            <p:spPr>
              <a:xfrm>
                <a:off x="8587984" y="595135"/>
                <a:ext cx="6126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7</m:t>
                      </m:r>
                      <m:r>
                        <a:rPr lang="en-US" altLang="ja-JP" sz="2400" b="0" i="1" smtClean="0">
                          <a:latin typeface="Cambria Math" panose="02040503050406030204" pitchFamily="18" charset="0"/>
                        </a:rPr>
                        <m:t>0</m:t>
                      </m:r>
                    </m:oMath>
                  </m:oMathPara>
                </a14:m>
                <a:endParaRPr kumimoji="1" lang="ja-JP" altLang="en-US" sz="2400" dirty="0"/>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8587984" y="595135"/>
                <a:ext cx="612668" cy="46166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p:cNvSpPr txBox="1"/>
              <p:nvPr/>
            </p:nvSpPr>
            <p:spPr>
              <a:xfrm>
                <a:off x="9603719" y="599670"/>
                <a:ext cx="6126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lang="en-US" altLang="ja-JP" sz="2400" b="0" i="1" smtClean="0">
                          <a:latin typeface="Cambria Math" panose="02040503050406030204" pitchFamily="18" charset="0"/>
                        </a:rPr>
                        <m:t>0</m:t>
                      </m:r>
                    </m:oMath>
                  </m:oMathPara>
                </a14:m>
                <a:endParaRPr kumimoji="1" lang="ja-JP" altLang="en-US" sz="2400" dirty="0"/>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9603719" y="599670"/>
                <a:ext cx="612668" cy="46166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p:cNvSpPr txBox="1"/>
              <p:nvPr/>
            </p:nvSpPr>
            <p:spPr>
              <a:xfrm>
                <a:off x="6480723" y="601463"/>
                <a:ext cx="6126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10</m:t>
                      </m:r>
                    </m:oMath>
                  </m:oMathPara>
                </a14:m>
                <a:endParaRPr kumimoji="1" lang="ja-JP" altLang="en-US" sz="2400" dirty="0"/>
              </a:p>
            </p:txBody>
          </p:sp>
        </mc:Choice>
        <mc:Fallback xmlns="">
          <p:sp>
            <p:nvSpPr>
              <p:cNvPr id="84" name="テキスト ボックス 83"/>
              <p:cNvSpPr txBox="1">
                <a:spLocks noRot="1" noChangeAspect="1" noMove="1" noResize="1" noEditPoints="1" noAdjustHandles="1" noChangeArrowheads="1" noChangeShapeType="1" noTextEdit="1"/>
              </p:cNvSpPr>
              <p:nvPr/>
            </p:nvSpPr>
            <p:spPr>
              <a:xfrm>
                <a:off x="6480723" y="601463"/>
                <a:ext cx="612668" cy="461665"/>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p:cNvSpPr txBox="1"/>
              <p:nvPr/>
            </p:nvSpPr>
            <p:spPr>
              <a:xfrm>
                <a:off x="10541129" y="605020"/>
                <a:ext cx="78258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r>
                        <a:rPr lang="en-US" altLang="ja-JP" sz="2400" b="0" i="1" smtClean="0">
                          <a:latin typeface="Cambria Math" panose="02040503050406030204" pitchFamily="18" charset="0"/>
                        </a:rPr>
                        <m:t>00</m:t>
                      </m:r>
                    </m:oMath>
                  </m:oMathPara>
                </a14:m>
                <a:endParaRPr kumimoji="1" lang="ja-JP" altLang="en-US" sz="2400" dirty="0"/>
              </a:p>
            </p:txBody>
          </p:sp>
        </mc:Choice>
        <mc:Fallback xmlns="">
          <p:sp>
            <p:nvSpPr>
              <p:cNvPr id="85" name="テキスト ボックス 84"/>
              <p:cNvSpPr txBox="1">
                <a:spLocks noRot="1" noChangeAspect="1" noMove="1" noResize="1" noEditPoints="1" noAdjustHandles="1" noChangeArrowheads="1" noChangeShapeType="1" noTextEdit="1"/>
              </p:cNvSpPr>
              <p:nvPr/>
            </p:nvSpPr>
            <p:spPr>
              <a:xfrm>
                <a:off x="10541129" y="605020"/>
                <a:ext cx="782587" cy="461665"/>
              </a:xfrm>
              <a:prstGeom prst="rect">
                <a:avLst/>
              </a:prstGeom>
              <a:blipFill>
                <a:blip r:embed="rId16"/>
                <a:stretch>
                  <a:fillRect/>
                </a:stretch>
              </a:blipFill>
            </p:spPr>
            <p:txBody>
              <a:bodyPr/>
              <a:lstStyle/>
              <a:p>
                <a:r>
                  <a:rPr lang="ja-JP" altLang="en-US">
                    <a:noFill/>
                  </a:rPr>
                  <a:t> </a:t>
                </a:r>
              </a:p>
            </p:txBody>
          </p:sp>
        </mc:Fallback>
      </mc:AlternateContent>
      <p:sp>
        <p:nvSpPr>
          <p:cNvPr id="86" name="テキスト ボックス 85"/>
          <p:cNvSpPr txBox="1"/>
          <p:nvPr/>
        </p:nvSpPr>
        <p:spPr>
          <a:xfrm>
            <a:off x="4293305" y="559295"/>
            <a:ext cx="902811" cy="523220"/>
          </a:xfrm>
          <a:prstGeom prst="rect">
            <a:avLst/>
          </a:prstGeom>
          <a:noFill/>
        </p:spPr>
        <p:txBody>
          <a:bodyPr wrap="none" rtlCol="0">
            <a:spAutoFit/>
          </a:bodyPr>
          <a:lstStyle/>
          <a:p>
            <a:r>
              <a:rPr lang="ja-JP" altLang="en-US" sz="2800" dirty="0"/>
              <a:t>利得</a:t>
            </a:r>
            <a:endParaRPr kumimoji="1" lang="ja-JP" altLang="en-US" sz="2800" dirty="0"/>
          </a:p>
        </p:txBody>
      </p:sp>
      <p:sp>
        <p:nvSpPr>
          <p:cNvPr id="87" name="テキスト ボックス 86"/>
          <p:cNvSpPr txBox="1"/>
          <p:nvPr/>
        </p:nvSpPr>
        <p:spPr>
          <a:xfrm>
            <a:off x="4294683" y="988830"/>
            <a:ext cx="2339102" cy="523220"/>
          </a:xfrm>
          <a:prstGeom prst="rect">
            <a:avLst/>
          </a:prstGeom>
          <a:noFill/>
        </p:spPr>
        <p:txBody>
          <a:bodyPr wrap="none" rtlCol="0">
            <a:spAutoFit/>
          </a:bodyPr>
          <a:lstStyle/>
          <a:p>
            <a:r>
              <a:rPr lang="ja-JP" altLang="en-US" sz="2800" dirty="0"/>
              <a:t>放置可能時間</a:t>
            </a:r>
            <a:endParaRPr kumimoji="1" lang="ja-JP" altLang="en-US" sz="2800" dirty="0"/>
          </a:p>
        </p:txBody>
      </p:sp>
      <p:cxnSp>
        <p:nvCxnSpPr>
          <p:cNvPr id="88" name="直線矢印コネクタ 87"/>
          <p:cNvCxnSpPr/>
          <p:nvPr/>
        </p:nvCxnSpPr>
        <p:spPr>
          <a:xfrm>
            <a:off x="9374720" y="2613085"/>
            <a:ext cx="452565" cy="45256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7378644" y="2573381"/>
            <a:ext cx="452565" cy="45256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90" name="グループ化 89"/>
          <p:cNvGrpSpPr/>
          <p:nvPr/>
        </p:nvGrpSpPr>
        <p:grpSpPr>
          <a:xfrm>
            <a:off x="6964344" y="2248313"/>
            <a:ext cx="247616" cy="473305"/>
            <a:chOff x="1093981" y="4342423"/>
            <a:chExt cx="427174" cy="816522"/>
          </a:xfrm>
          <a:solidFill>
            <a:schemeClr val="accent2"/>
          </a:solidFill>
        </p:grpSpPr>
        <p:sp>
          <p:nvSpPr>
            <p:cNvPr id="91" name="楕円 90"/>
            <p:cNvSpPr/>
            <p:nvPr/>
          </p:nvSpPr>
          <p:spPr>
            <a:xfrm>
              <a:off x="1140223" y="4342423"/>
              <a:ext cx="300142" cy="300142"/>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コネクタ 91"/>
            <p:cNvCxnSpPr>
              <a:stCxn id="91" idx="4"/>
            </p:cNvCxnSpPr>
            <p:nvPr/>
          </p:nvCxnSpPr>
          <p:spPr>
            <a:xfrm>
              <a:off x="1290294" y="4642565"/>
              <a:ext cx="4680" cy="272854"/>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1293070" y="4897771"/>
              <a:ext cx="228085" cy="261171"/>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1293071" y="4698350"/>
              <a:ext cx="22808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1093981" y="4698350"/>
              <a:ext cx="19909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flipH="1">
              <a:off x="1093981" y="4895850"/>
              <a:ext cx="202031" cy="263095"/>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7" name="グループ化 96"/>
          <p:cNvGrpSpPr/>
          <p:nvPr/>
        </p:nvGrpSpPr>
        <p:grpSpPr>
          <a:xfrm>
            <a:off x="8935977" y="2248313"/>
            <a:ext cx="247616" cy="473305"/>
            <a:chOff x="1093981" y="4342423"/>
            <a:chExt cx="427174" cy="816522"/>
          </a:xfrm>
        </p:grpSpPr>
        <p:sp>
          <p:nvSpPr>
            <p:cNvPr id="98" name="楕円 97"/>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p:cNvCxnSpPr>
              <a:stCxn id="98"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20" name="スライド番号プレースホルダー 119"/>
          <p:cNvSpPr>
            <a:spLocks noGrp="1"/>
          </p:cNvSpPr>
          <p:nvPr>
            <p:ph type="sldNum" sz="quarter" idx="12"/>
          </p:nvPr>
        </p:nvSpPr>
        <p:spPr/>
        <p:txBody>
          <a:bodyPr/>
          <a:lstStyle/>
          <a:p>
            <a:fld id="{EB786E8D-24E2-4B75-B89E-130193A274AD}" type="slidenum">
              <a:rPr kumimoji="1" lang="ja-JP" altLang="en-US" smtClean="0"/>
              <a:t>7</a:t>
            </a:fld>
            <a:endParaRPr kumimoji="1" lang="ja-JP" altLang="en-US"/>
          </a:p>
        </p:txBody>
      </p:sp>
      <p:cxnSp>
        <p:nvCxnSpPr>
          <p:cNvPr id="62" name="直線矢印コネクタ 61"/>
          <p:cNvCxnSpPr/>
          <p:nvPr/>
        </p:nvCxnSpPr>
        <p:spPr>
          <a:xfrm>
            <a:off x="6401167" y="2088091"/>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5598095" y="6209848"/>
            <a:ext cx="800219" cy="461665"/>
          </a:xfrm>
          <a:prstGeom prst="rect">
            <a:avLst/>
          </a:prstGeom>
          <a:noFill/>
          <a:ln w="28575">
            <a:noFill/>
          </a:ln>
        </p:spPr>
        <p:txBody>
          <a:bodyPr wrap="none" rtlCol="0">
            <a:spAutoFit/>
          </a:bodyPr>
          <a:lstStyle/>
          <a:p>
            <a:r>
              <a:rPr lang="ja-JP" altLang="en-US" sz="2400" dirty="0" smtClean="0">
                <a:latin typeface="Cambria Math" panose="02040503050406030204" pitchFamily="18" charset="0"/>
              </a:rPr>
              <a:t>時間</a:t>
            </a:r>
            <a:endParaRPr kumimoji="1" lang="ja-JP" altLang="en-US" sz="2400" dirty="0" smtClean="0">
              <a:latin typeface="Cambria Math" panose="02040503050406030204" pitchFamily="18" charset="0"/>
            </a:endParaRPr>
          </a:p>
        </p:txBody>
      </p:sp>
    </p:spTree>
    <p:extLst>
      <p:ext uri="{BB962C8B-B14F-4D97-AF65-F5344CB8AC3E}">
        <p14:creationId xmlns:p14="http://schemas.microsoft.com/office/powerpoint/2010/main" val="1636258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a:t>
            </a:r>
          </a:p>
        </p:txBody>
      </p:sp>
      <p:grpSp>
        <p:nvGrpSpPr>
          <p:cNvPr id="7" name="グループ化 6"/>
          <p:cNvGrpSpPr/>
          <p:nvPr/>
        </p:nvGrpSpPr>
        <p:grpSpPr>
          <a:xfrm>
            <a:off x="6721743" y="1425934"/>
            <a:ext cx="4332316" cy="248926"/>
            <a:chOff x="4986448" y="1732011"/>
            <a:chExt cx="3543153" cy="203582"/>
          </a:xfrm>
        </p:grpSpPr>
        <p:cxnSp>
          <p:nvCxnSpPr>
            <p:cNvPr id="8" name="直線コネクタ 7"/>
            <p:cNvCxnSpPr>
              <a:endCxn id="50" idx="2"/>
            </p:cNvCxnSpPr>
            <p:nvPr/>
          </p:nvCxnSpPr>
          <p:spPr>
            <a:xfrm>
              <a:off x="5120256" y="1833455"/>
              <a:ext cx="3209518" cy="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5822280" y="1733542"/>
              <a:ext cx="199827" cy="1998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6658111" y="1735766"/>
              <a:ext cx="199827" cy="1998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7493942" y="1735766"/>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8329774" y="1733542"/>
              <a:ext cx="199827" cy="1998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4986448" y="173201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p:cNvCxnSpPr/>
          <p:nvPr/>
        </p:nvCxnSpPr>
        <p:spPr>
          <a:xfrm>
            <a:off x="7865905" y="207072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8884850" y="2095906"/>
            <a:ext cx="9468" cy="460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9913262" y="2088091"/>
            <a:ext cx="9468" cy="46092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p:cNvSpPr txBox="1"/>
              <p:nvPr/>
            </p:nvSpPr>
            <p:spPr>
              <a:xfrm>
                <a:off x="8155139" y="182136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8155139" y="1821362"/>
                <a:ext cx="442750" cy="461665"/>
              </a:xfrm>
              <a:prstGeom prst="rect">
                <a:avLst/>
              </a:prstGeom>
              <a:blipFill>
                <a:blip r:embed="rId2"/>
                <a:stretch>
                  <a:fillRect/>
                </a:stretch>
              </a:blipFill>
            </p:spPr>
            <p:txBody>
              <a:bodyPr/>
              <a:lstStyle/>
              <a:p>
                <a:r>
                  <a:rPr lang="ja-JP" altLang="en-US">
                    <a:noFill/>
                  </a:rPr>
                  <a:t> </a:t>
                </a:r>
              </a:p>
            </p:txBody>
          </p:sp>
        </mc:Fallback>
      </mc:AlternateContent>
      <p:sp>
        <p:nvSpPr>
          <p:cNvPr id="43" name="左中かっこ 42"/>
          <p:cNvSpPr/>
          <p:nvPr/>
        </p:nvSpPr>
        <p:spPr>
          <a:xfrm rot="16200000">
            <a:off x="8316745" y="1307392"/>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4" name="テキスト ボックス 43"/>
              <p:cNvSpPr txBox="1"/>
              <p:nvPr/>
            </p:nvSpPr>
            <p:spPr>
              <a:xfrm>
                <a:off x="9207650" y="1825259"/>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9207650" y="1825259"/>
                <a:ext cx="442750" cy="461665"/>
              </a:xfrm>
              <a:prstGeom prst="rect">
                <a:avLst/>
              </a:prstGeom>
              <a:blipFill>
                <a:blip r:embed="rId3"/>
                <a:stretch>
                  <a:fillRect/>
                </a:stretch>
              </a:blipFill>
            </p:spPr>
            <p:txBody>
              <a:bodyPr/>
              <a:lstStyle/>
              <a:p>
                <a:r>
                  <a:rPr lang="ja-JP" altLang="en-US">
                    <a:noFill/>
                  </a:rPr>
                  <a:t> </a:t>
                </a:r>
              </a:p>
            </p:txBody>
          </p:sp>
        </mc:Fallback>
      </mc:AlternateContent>
      <p:sp>
        <p:nvSpPr>
          <p:cNvPr id="45" name="左中かっこ 44"/>
          <p:cNvSpPr/>
          <p:nvPr/>
        </p:nvSpPr>
        <p:spPr>
          <a:xfrm rot="16200000">
            <a:off x="9369256" y="1311289"/>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7" name="テキスト ボックス 56"/>
              <p:cNvSpPr txBox="1"/>
              <p:nvPr/>
            </p:nvSpPr>
            <p:spPr>
              <a:xfrm>
                <a:off x="7119321" y="1824694"/>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57" name="テキスト ボックス 56"/>
              <p:cNvSpPr txBox="1">
                <a:spLocks noRot="1" noChangeAspect="1" noMove="1" noResize="1" noEditPoints="1" noAdjustHandles="1" noChangeArrowheads="1" noChangeShapeType="1" noTextEdit="1"/>
              </p:cNvSpPr>
              <p:nvPr/>
            </p:nvSpPr>
            <p:spPr>
              <a:xfrm>
                <a:off x="7119321" y="1824694"/>
                <a:ext cx="442750" cy="461665"/>
              </a:xfrm>
              <a:prstGeom prst="rect">
                <a:avLst/>
              </a:prstGeom>
              <a:blipFill>
                <a:blip r:embed="rId4"/>
                <a:stretch>
                  <a:fillRect/>
                </a:stretch>
              </a:blipFill>
            </p:spPr>
            <p:txBody>
              <a:bodyPr/>
              <a:lstStyle/>
              <a:p>
                <a:r>
                  <a:rPr lang="ja-JP" altLang="en-US">
                    <a:noFill/>
                  </a:rPr>
                  <a:t> </a:t>
                </a:r>
              </a:p>
            </p:txBody>
          </p:sp>
        </mc:Fallback>
      </mc:AlternateContent>
      <p:sp>
        <p:nvSpPr>
          <p:cNvPr id="58" name="左中かっこ 57"/>
          <p:cNvSpPr/>
          <p:nvPr/>
        </p:nvSpPr>
        <p:spPr>
          <a:xfrm rot="16200000">
            <a:off x="7280927" y="1310724"/>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9" name="テキスト ボックス 58"/>
              <p:cNvSpPr txBox="1"/>
              <p:nvPr/>
            </p:nvSpPr>
            <p:spPr>
              <a:xfrm>
                <a:off x="10225411" y="182111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59" name="テキスト ボックス 58"/>
              <p:cNvSpPr txBox="1">
                <a:spLocks noRot="1" noChangeAspect="1" noMove="1" noResize="1" noEditPoints="1" noAdjustHandles="1" noChangeArrowheads="1" noChangeShapeType="1" noTextEdit="1"/>
              </p:cNvSpPr>
              <p:nvPr/>
            </p:nvSpPr>
            <p:spPr>
              <a:xfrm>
                <a:off x="10225411" y="1821117"/>
                <a:ext cx="442750" cy="461665"/>
              </a:xfrm>
              <a:prstGeom prst="rect">
                <a:avLst/>
              </a:prstGeom>
              <a:blipFill>
                <a:blip r:embed="rId5"/>
                <a:stretch>
                  <a:fillRect/>
                </a:stretch>
              </a:blipFill>
            </p:spPr>
            <p:txBody>
              <a:bodyPr/>
              <a:lstStyle/>
              <a:p>
                <a:r>
                  <a:rPr lang="ja-JP" altLang="en-US">
                    <a:noFill/>
                  </a:rPr>
                  <a:t> </a:t>
                </a:r>
              </a:p>
            </p:txBody>
          </p:sp>
        </mc:Fallback>
      </mc:AlternateContent>
      <p:sp>
        <p:nvSpPr>
          <p:cNvPr id="60" name="左中かっこ 59"/>
          <p:cNvSpPr/>
          <p:nvPr/>
        </p:nvSpPr>
        <p:spPr>
          <a:xfrm rot="16200000">
            <a:off x="10387017" y="1307147"/>
            <a:ext cx="119538" cy="905911"/>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p:nvPr/>
        </p:nvCxnSpPr>
        <p:spPr>
          <a:xfrm>
            <a:off x="6877259" y="207736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10927158" y="2088091"/>
            <a:ext cx="9468" cy="46092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コンテンツ プレースホルダー 2"/>
              <p:cNvSpPr>
                <a:spLocks noGrp="1"/>
              </p:cNvSpPr>
              <p:nvPr>
                <p:ph idx="1"/>
              </p:nvPr>
            </p:nvSpPr>
            <p:spPr>
              <a:xfrm>
                <a:off x="838200" y="1825625"/>
                <a:ext cx="5446428" cy="4351338"/>
              </a:xfrm>
            </p:spPr>
            <p:txBody>
              <a:bodyPr/>
              <a:lstStyle/>
              <a:p>
                <a:pPr>
                  <a:lnSpc>
                    <a:spcPct val="100000"/>
                  </a:lnSpc>
                </a:pPr>
                <a:r>
                  <a:rPr lang="ja-JP" altLang="en-US" dirty="0" smtClean="0"/>
                  <a:t>巡査が</a:t>
                </a:r>
                <a:r>
                  <a:rPr lang="en-US" altLang="ja-JP" dirty="0" smtClean="0"/>
                  <a:t>2</a:t>
                </a:r>
                <a:r>
                  <a:rPr lang="ja-JP" altLang="en-US" dirty="0" smtClean="0"/>
                  <a:t>人</a:t>
                </a:r>
                <a:endParaRPr lang="en-US" altLang="ja-JP" dirty="0" smtClean="0"/>
              </a:p>
              <a:p>
                <a:pPr>
                  <a:lnSpc>
                    <a:spcPct val="100000"/>
                  </a:lnSpc>
                </a:pPr>
                <a:endParaRPr lang="en-US" altLang="ja-JP" dirty="0" smtClean="0"/>
              </a:p>
              <a:p>
                <a:pPr>
                  <a:lnSpc>
                    <a:spcPct val="100000"/>
                  </a:lnSpc>
                </a:pPr>
                <a:r>
                  <a:rPr kumimoji="1" lang="ja-JP" altLang="en-US" dirty="0" smtClean="0">
                    <a:solidFill>
                      <a:srgbClr val="0070C0"/>
                    </a:solidFill>
                  </a:rPr>
                  <a:t>青</a:t>
                </a:r>
                <a:r>
                  <a:rPr kumimoji="1" lang="ja-JP" altLang="en-US" dirty="0"/>
                  <a:t>の動きを選ぶと利得は</a:t>
                </a:r>
                <a:r>
                  <a:rPr kumimoji="1" lang="en-US" altLang="ja-JP" dirty="0"/>
                  <a:t/>
                </a:r>
                <a:br>
                  <a:rPr kumimoji="1" lang="en-US" altLang="ja-JP" dirty="0"/>
                </a:br>
                <a14:m>
                  <m:oMath xmlns:m="http://schemas.openxmlformats.org/officeDocument/2006/math">
                    <m:r>
                      <a:rPr kumimoji="1" lang="en-US" altLang="ja-JP" b="0" i="1" smtClean="0">
                        <a:latin typeface="Cambria Math" panose="02040503050406030204" pitchFamily="18" charset="0"/>
                      </a:rPr>
                      <m:t>10+80+70+10=</m:t>
                    </m:r>
                    <m:r>
                      <a:rPr kumimoji="1" lang="en-US" altLang="ja-JP" b="0" i="1" smtClean="0">
                        <a:solidFill>
                          <a:srgbClr val="0070C0"/>
                        </a:solidFill>
                        <a:latin typeface="Cambria Math" panose="02040503050406030204" pitchFamily="18" charset="0"/>
                      </a:rPr>
                      <m:t>170</m:t>
                    </m:r>
                  </m:oMath>
                </a14:m>
                <a:endParaRPr kumimoji="1" lang="en-US" altLang="ja-JP" b="0" dirty="0" smtClean="0">
                  <a:solidFill>
                    <a:srgbClr val="0070C0"/>
                  </a:solidFill>
                </a:endParaRPr>
              </a:p>
              <a:p>
                <a:pPr>
                  <a:lnSpc>
                    <a:spcPct val="100000"/>
                  </a:lnSpc>
                </a:pPr>
                <a:endParaRPr kumimoji="1" lang="en-US" altLang="ja-JP" b="0" dirty="0" smtClean="0">
                  <a:solidFill>
                    <a:srgbClr val="0070C0"/>
                  </a:solidFill>
                </a:endParaRPr>
              </a:p>
              <a:p>
                <a:pPr>
                  <a:lnSpc>
                    <a:spcPct val="100000"/>
                  </a:lnSpc>
                </a:pPr>
                <a:r>
                  <a:rPr lang="ja-JP" altLang="en-US" dirty="0">
                    <a:solidFill>
                      <a:srgbClr val="00B050"/>
                    </a:solidFill>
                  </a:rPr>
                  <a:t>緑</a:t>
                </a:r>
                <a:r>
                  <a:rPr lang="ja-JP" altLang="en-US" dirty="0"/>
                  <a:t>の動きを選ぶと利得は</a:t>
                </a:r>
                <a:r>
                  <a:rPr lang="en-US" altLang="ja-JP" dirty="0"/>
                  <a:t/>
                </a:r>
                <a:br>
                  <a:rPr lang="en-US" altLang="ja-JP" dirty="0"/>
                </a:br>
                <a14:m>
                  <m:oMath xmlns:m="http://schemas.openxmlformats.org/officeDocument/2006/math">
                    <m:r>
                      <a:rPr lang="en-US" altLang="ja-JP" i="1" dirty="0">
                        <a:latin typeface="Cambria Math" panose="02040503050406030204" pitchFamily="18" charset="0"/>
                      </a:rPr>
                      <m:t>8</m:t>
                    </m:r>
                    <m:r>
                      <a:rPr lang="en-US" altLang="ja-JP" b="0" i="1" smtClean="0">
                        <a:latin typeface="Cambria Math" panose="02040503050406030204" pitchFamily="18" charset="0"/>
                      </a:rPr>
                      <m:t>0</m:t>
                    </m:r>
                    <m:r>
                      <a:rPr lang="en-US" altLang="ja-JP" i="1">
                        <a:latin typeface="Cambria Math" panose="02040503050406030204" pitchFamily="18" charset="0"/>
                      </a:rPr>
                      <m:t>+</m:t>
                    </m:r>
                    <m:r>
                      <a:rPr lang="en-US" altLang="ja-JP" b="0" i="1" smtClean="0">
                        <a:latin typeface="Cambria Math" panose="02040503050406030204" pitchFamily="18" charset="0"/>
                      </a:rPr>
                      <m:t>7</m:t>
                    </m:r>
                    <m:r>
                      <a:rPr lang="en-US" altLang="ja-JP" i="1">
                        <a:latin typeface="Cambria Math" panose="02040503050406030204" pitchFamily="18" charset="0"/>
                      </a:rPr>
                      <m:t>0+</m:t>
                    </m:r>
                    <m:r>
                      <a:rPr lang="en-US" altLang="ja-JP" b="0" i="1" smtClean="0">
                        <a:latin typeface="Cambria Math" panose="02040503050406030204" pitchFamily="18" charset="0"/>
                      </a:rPr>
                      <m:t>10</m:t>
                    </m:r>
                    <m:r>
                      <a:rPr lang="en-US" altLang="ja-JP" i="1">
                        <a:latin typeface="Cambria Math" panose="02040503050406030204" pitchFamily="18" charset="0"/>
                      </a:rPr>
                      <m:t>0=</m:t>
                    </m:r>
                    <m:r>
                      <a:rPr lang="en-US" altLang="ja-JP" b="0" i="1" smtClean="0">
                        <a:solidFill>
                          <a:srgbClr val="00B050"/>
                        </a:solidFill>
                        <a:latin typeface="Cambria Math" panose="02040503050406030204" pitchFamily="18" charset="0"/>
                      </a:rPr>
                      <m:t>25</m:t>
                    </m:r>
                    <m:r>
                      <a:rPr lang="en-US" altLang="ja-JP" i="1">
                        <a:solidFill>
                          <a:srgbClr val="00B050"/>
                        </a:solidFill>
                        <a:latin typeface="Cambria Math" panose="02040503050406030204" pitchFamily="18" charset="0"/>
                      </a:rPr>
                      <m:t>0</m:t>
                    </m:r>
                  </m:oMath>
                </a14:m>
                <a:endParaRPr lang="ja-JP" altLang="en-US" dirty="0"/>
              </a:p>
              <a:p>
                <a:pPr>
                  <a:lnSpc>
                    <a:spcPct val="100000"/>
                  </a:lnSpc>
                </a:pPr>
                <a:endParaRPr kumimoji="1" lang="en-US" altLang="ja-JP" b="0" dirty="0">
                  <a:solidFill>
                    <a:srgbClr val="0070C0"/>
                  </a:solidFill>
                </a:endParaRPr>
              </a:p>
            </p:txBody>
          </p:sp>
        </mc:Choice>
        <mc:Fallback xmlns="">
          <p:sp>
            <p:nvSpPr>
              <p:cNvPr id="80" name="コンテンツ プレースホルダー 2"/>
              <p:cNvSpPr>
                <a:spLocks noGrp="1" noRot="1" noChangeAspect="1" noMove="1" noResize="1" noEditPoints="1" noAdjustHandles="1" noChangeArrowheads="1" noChangeShapeType="1" noTextEdit="1"/>
              </p:cNvSpPr>
              <p:nvPr>
                <p:ph idx="1"/>
              </p:nvPr>
            </p:nvSpPr>
            <p:spPr>
              <a:xfrm>
                <a:off x="838200" y="1825625"/>
                <a:ext cx="5446428" cy="4351338"/>
              </a:xfrm>
              <a:blipFill>
                <a:blip r:embed="rId6"/>
                <a:stretch>
                  <a:fillRect l="-2016" t="-1261"/>
                </a:stretch>
              </a:blipFill>
            </p:spPr>
            <p:txBody>
              <a:bodyPr/>
              <a:lstStyle/>
              <a:p>
                <a:r>
                  <a:rPr lang="ja-JP" altLang="en-US">
                    <a:noFill/>
                  </a:rPr>
                  <a:t> </a:t>
                </a:r>
              </a:p>
            </p:txBody>
          </p:sp>
        </mc:Fallback>
      </mc:AlternateContent>
      <p:sp>
        <p:nvSpPr>
          <p:cNvPr id="86" name="テキスト ボックス 85"/>
          <p:cNvSpPr txBox="1"/>
          <p:nvPr/>
        </p:nvSpPr>
        <p:spPr>
          <a:xfrm>
            <a:off x="4293305" y="559295"/>
            <a:ext cx="902811" cy="523220"/>
          </a:xfrm>
          <a:prstGeom prst="rect">
            <a:avLst/>
          </a:prstGeom>
          <a:noFill/>
        </p:spPr>
        <p:txBody>
          <a:bodyPr wrap="none" rtlCol="0">
            <a:spAutoFit/>
          </a:bodyPr>
          <a:lstStyle/>
          <a:p>
            <a:r>
              <a:rPr lang="ja-JP" altLang="en-US" sz="2800" dirty="0"/>
              <a:t>利得</a:t>
            </a:r>
            <a:endParaRPr kumimoji="1" lang="ja-JP" altLang="en-US" sz="2800" dirty="0"/>
          </a:p>
        </p:txBody>
      </p:sp>
      <p:sp>
        <p:nvSpPr>
          <p:cNvPr id="87" name="テキスト ボックス 86"/>
          <p:cNvSpPr txBox="1"/>
          <p:nvPr/>
        </p:nvSpPr>
        <p:spPr>
          <a:xfrm>
            <a:off x="4294683" y="988830"/>
            <a:ext cx="2339102" cy="523220"/>
          </a:xfrm>
          <a:prstGeom prst="rect">
            <a:avLst/>
          </a:prstGeom>
          <a:noFill/>
        </p:spPr>
        <p:txBody>
          <a:bodyPr wrap="none" rtlCol="0">
            <a:spAutoFit/>
          </a:bodyPr>
          <a:lstStyle/>
          <a:p>
            <a:r>
              <a:rPr lang="ja-JP" altLang="en-US" sz="2800" dirty="0"/>
              <a:t>放置可能時間</a:t>
            </a:r>
            <a:endParaRPr kumimoji="1" lang="ja-JP" altLang="en-US" sz="2800" dirty="0"/>
          </a:p>
        </p:txBody>
      </p:sp>
      <p:sp>
        <p:nvSpPr>
          <p:cNvPr id="120" name="スライド番号プレースホルダー 119"/>
          <p:cNvSpPr>
            <a:spLocks noGrp="1"/>
          </p:cNvSpPr>
          <p:nvPr>
            <p:ph type="sldNum" sz="quarter" idx="12"/>
          </p:nvPr>
        </p:nvSpPr>
        <p:spPr/>
        <p:txBody>
          <a:bodyPr/>
          <a:lstStyle/>
          <a:p>
            <a:fld id="{EB786E8D-24E2-4B75-B89E-130193A274AD}" type="slidenum">
              <a:rPr kumimoji="1" lang="ja-JP" altLang="en-US" smtClean="0"/>
              <a:t>8</a:t>
            </a:fld>
            <a:endParaRPr kumimoji="1" lang="ja-JP" altLang="en-US"/>
          </a:p>
        </p:txBody>
      </p:sp>
      <p:cxnSp>
        <p:nvCxnSpPr>
          <p:cNvPr id="62" name="直線コネクタ 61"/>
          <p:cNvCxnSpPr/>
          <p:nvPr/>
        </p:nvCxnSpPr>
        <p:spPr>
          <a:xfrm>
            <a:off x="7867841" y="2373258"/>
            <a:ext cx="1004556" cy="100455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H="1">
            <a:off x="7867840" y="3368290"/>
            <a:ext cx="1013241" cy="101324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7865557" y="4372846"/>
            <a:ext cx="1004556" cy="100455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7865556" y="5367878"/>
            <a:ext cx="1013241" cy="1013242"/>
          </a:xfrm>
          <a:prstGeom prst="line">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8406795" y="2647242"/>
            <a:ext cx="452565" cy="45256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72" name="グループ化 71"/>
          <p:cNvGrpSpPr/>
          <p:nvPr/>
        </p:nvGrpSpPr>
        <p:grpSpPr>
          <a:xfrm>
            <a:off x="7968052" y="2282470"/>
            <a:ext cx="247616" cy="473305"/>
            <a:chOff x="1093981" y="4342423"/>
            <a:chExt cx="427174" cy="816522"/>
          </a:xfrm>
          <a:solidFill>
            <a:schemeClr val="accent2"/>
          </a:solidFill>
        </p:grpSpPr>
        <p:sp>
          <p:nvSpPr>
            <p:cNvPr id="73" name="楕円 72"/>
            <p:cNvSpPr/>
            <p:nvPr/>
          </p:nvSpPr>
          <p:spPr>
            <a:xfrm>
              <a:off x="1140223" y="4342423"/>
              <a:ext cx="300142" cy="300142"/>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p:cNvCxnSpPr>
              <a:stCxn id="73" idx="4"/>
            </p:cNvCxnSpPr>
            <p:nvPr/>
          </p:nvCxnSpPr>
          <p:spPr>
            <a:xfrm>
              <a:off x="1290294" y="4642565"/>
              <a:ext cx="4680" cy="272854"/>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1293070" y="4897771"/>
              <a:ext cx="228085" cy="261171"/>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1293071" y="4698350"/>
              <a:ext cx="22808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H="1">
              <a:off x="1093981" y="4698350"/>
              <a:ext cx="19909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H="1">
              <a:off x="1093981" y="4895850"/>
              <a:ext cx="202031" cy="263095"/>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a:off x="10936626" y="2419457"/>
            <a:ext cx="0" cy="4025225"/>
          </a:xfrm>
          <a:prstGeom prst="line">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flipH="1">
            <a:off x="10840559" y="2868373"/>
            <a:ext cx="11547" cy="96210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グループ化 104"/>
          <p:cNvGrpSpPr/>
          <p:nvPr/>
        </p:nvGrpSpPr>
        <p:grpSpPr>
          <a:xfrm>
            <a:off x="10688010" y="2280873"/>
            <a:ext cx="247616" cy="473305"/>
            <a:chOff x="1093981" y="4342423"/>
            <a:chExt cx="427174" cy="816522"/>
          </a:xfrm>
        </p:grpSpPr>
        <p:sp>
          <p:nvSpPr>
            <p:cNvPr id="106" name="楕円 105"/>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コネクタ 106"/>
            <p:cNvCxnSpPr>
              <a:stCxn id="106"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2" name="テキスト ボックス 111"/>
              <p:cNvSpPr txBox="1"/>
              <p:nvPr/>
            </p:nvSpPr>
            <p:spPr>
              <a:xfrm>
                <a:off x="7642245" y="101651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12" name="テキスト ボックス 111"/>
              <p:cNvSpPr txBox="1">
                <a:spLocks noRot="1" noChangeAspect="1" noMove="1" noResize="1" noEditPoints="1" noAdjustHandles="1" noChangeArrowheads="1" noChangeShapeType="1" noTextEdit="1"/>
              </p:cNvSpPr>
              <p:nvPr/>
            </p:nvSpPr>
            <p:spPr>
              <a:xfrm>
                <a:off x="7642245" y="1016518"/>
                <a:ext cx="442750"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8672943" y="101194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8672943" y="1011943"/>
                <a:ext cx="44275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テキスト ボックス 113"/>
              <p:cNvSpPr txBox="1"/>
              <p:nvPr/>
            </p:nvSpPr>
            <p:spPr>
              <a:xfrm>
                <a:off x="9696621" y="100811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9696621" y="1008115"/>
                <a:ext cx="44275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6622493" y="101651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6622493" y="1016518"/>
                <a:ext cx="442750"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テキスト ボックス 115"/>
              <p:cNvSpPr txBox="1"/>
              <p:nvPr/>
            </p:nvSpPr>
            <p:spPr>
              <a:xfrm>
                <a:off x="10716373" y="1003066"/>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116" name="テキスト ボックス 115"/>
              <p:cNvSpPr txBox="1">
                <a:spLocks noRot="1" noChangeAspect="1" noMove="1" noResize="1" noEditPoints="1" noAdjustHandles="1" noChangeArrowheads="1" noChangeShapeType="1" noTextEdit="1"/>
              </p:cNvSpPr>
              <p:nvPr/>
            </p:nvSpPr>
            <p:spPr>
              <a:xfrm>
                <a:off x="10716373" y="1003066"/>
                <a:ext cx="442750"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テキスト ボックス 116"/>
              <p:cNvSpPr txBox="1"/>
              <p:nvPr/>
            </p:nvSpPr>
            <p:spPr>
              <a:xfrm>
                <a:off x="7436055" y="588967"/>
                <a:ext cx="85512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8</m:t>
                      </m:r>
                      <m:r>
                        <a:rPr lang="en-US" altLang="ja-JP" sz="2400" b="0" i="1" smtClean="0">
                          <a:latin typeface="Cambria Math" panose="02040503050406030204" pitchFamily="18" charset="0"/>
                        </a:rPr>
                        <m:t>0</m:t>
                      </m:r>
                    </m:oMath>
                  </m:oMathPara>
                </a14:m>
                <a:endParaRPr kumimoji="1" lang="ja-JP" altLang="en-US" sz="2400" dirty="0"/>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7436055" y="588967"/>
                <a:ext cx="855128" cy="461665"/>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8587984" y="595135"/>
                <a:ext cx="6126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7</m:t>
                      </m:r>
                      <m:r>
                        <a:rPr lang="en-US" altLang="ja-JP" sz="2400" b="0" i="1" smtClean="0">
                          <a:latin typeface="Cambria Math" panose="02040503050406030204" pitchFamily="18" charset="0"/>
                        </a:rPr>
                        <m:t>0</m:t>
                      </m:r>
                    </m:oMath>
                  </m:oMathPara>
                </a14:m>
                <a:endParaRPr kumimoji="1" lang="ja-JP" altLang="en-US" sz="2400" dirty="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8587984" y="595135"/>
                <a:ext cx="612668" cy="46166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p:cNvSpPr txBox="1"/>
              <p:nvPr/>
            </p:nvSpPr>
            <p:spPr>
              <a:xfrm>
                <a:off x="9603719" y="599670"/>
                <a:ext cx="6126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lang="en-US" altLang="ja-JP" sz="2400" b="0" i="1" smtClean="0">
                          <a:latin typeface="Cambria Math" panose="02040503050406030204" pitchFamily="18" charset="0"/>
                        </a:rPr>
                        <m:t>0</m:t>
                      </m:r>
                    </m:oMath>
                  </m:oMathPara>
                </a14:m>
                <a:endParaRPr kumimoji="1" lang="ja-JP" altLang="en-US" sz="2400" dirty="0"/>
              </a:p>
            </p:txBody>
          </p:sp>
        </mc:Choice>
        <mc:Fallback xmlns="">
          <p:sp>
            <p:nvSpPr>
              <p:cNvPr id="119" name="テキスト ボックス 118"/>
              <p:cNvSpPr txBox="1">
                <a:spLocks noRot="1" noChangeAspect="1" noMove="1" noResize="1" noEditPoints="1" noAdjustHandles="1" noChangeArrowheads="1" noChangeShapeType="1" noTextEdit="1"/>
              </p:cNvSpPr>
              <p:nvPr/>
            </p:nvSpPr>
            <p:spPr>
              <a:xfrm>
                <a:off x="9603719" y="599670"/>
                <a:ext cx="612668" cy="46166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テキスト ボックス 120"/>
              <p:cNvSpPr txBox="1"/>
              <p:nvPr/>
            </p:nvSpPr>
            <p:spPr>
              <a:xfrm>
                <a:off x="6480723" y="601463"/>
                <a:ext cx="6126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10</m:t>
                      </m:r>
                    </m:oMath>
                  </m:oMathPara>
                </a14:m>
                <a:endParaRPr kumimoji="1" lang="ja-JP" altLang="en-US" sz="2400" dirty="0"/>
              </a:p>
            </p:txBody>
          </p:sp>
        </mc:Choice>
        <mc:Fallback xmlns="">
          <p:sp>
            <p:nvSpPr>
              <p:cNvPr id="121" name="テキスト ボックス 120"/>
              <p:cNvSpPr txBox="1">
                <a:spLocks noRot="1" noChangeAspect="1" noMove="1" noResize="1" noEditPoints="1" noAdjustHandles="1" noChangeArrowheads="1" noChangeShapeType="1" noTextEdit="1"/>
              </p:cNvSpPr>
              <p:nvPr/>
            </p:nvSpPr>
            <p:spPr>
              <a:xfrm>
                <a:off x="6480723" y="601463"/>
                <a:ext cx="612668" cy="461665"/>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テキスト ボックス 121"/>
              <p:cNvSpPr txBox="1"/>
              <p:nvPr/>
            </p:nvSpPr>
            <p:spPr>
              <a:xfrm>
                <a:off x="10541129" y="605020"/>
                <a:ext cx="78258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r>
                        <a:rPr lang="en-US" altLang="ja-JP" sz="2400" b="0" i="1" smtClean="0">
                          <a:latin typeface="Cambria Math" panose="02040503050406030204" pitchFamily="18" charset="0"/>
                        </a:rPr>
                        <m:t>00</m:t>
                      </m:r>
                    </m:oMath>
                  </m:oMathPara>
                </a14:m>
                <a:endParaRPr kumimoji="1" lang="ja-JP" altLang="en-US" sz="2400" dirty="0"/>
              </a:p>
            </p:txBody>
          </p:sp>
        </mc:Choice>
        <mc:Fallback xmlns="">
          <p:sp>
            <p:nvSpPr>
              <p:cNvPr id="122" name="テキスト ボックス 121"/>
              <p:cNvSpPr txBox="1">
                <a:spLocks noRot="1" noChangeAspect="1" noMove="1" noResize="1" noEditPoints="1" noAdjustHandles="1" noChangeArrowheads="1" noChangeShapeType="1" noTextEdit="1"/>
              </p:cNvSpPr>
              <p:nvPr/>
            </p:nvSpPr>
            <p:spPr>
              <a:xfrm>
                <a:off x="10541129" y="605020"/>
                <a:ext cx="782587" cy="461665"/>
              </a:xfrm>
              <a:prstGeom prst="rect">
                <a:avLst/>
              </a:prstGeom>
              <a:blipFill>
                <a:blip r:embed="rId16"/>
                <a:stretch>
                  <a:fillRect/>
                </a:stretch>
              </a:blipFill>
            </p:spPr>
            <p:txBody>
              <a:bodyPr/>
              <a:lstStyle/>
              <a:p>
                <a:r>
                  <a:rPr lang="ja-JP" altLang="en-US">
                    <a:noFill/>
                  </a:rPr>
                  <a:t> </a:t>
                </a:r>
              </a:p>
            </p:txBody>
          </p:sp>
        </mc:Fallback>
      </mc:AlternateContent>
      <p:cxnSp>
        <p:nvCxnSpPr>
          <p:cNvPr id="123" name="直線矢印コネクタ 122"/>
          <p:cNvCxnSpPr/>
          <p:nvPr/>
        </p:nvCxnSpPr>
        <p:spPr>
          <a:xfrm>
            <a:off x="6401167" y="2088091"/>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テキスト ボックス 123"/>
          <p:cNvSpPr txBox="1"/>
          <p:nvPr/>
        </p:nvSpPr>
        <p:spPr>
          <a:xfrm>
            <a:off x="5598095" y="6209848"/>
            <a:ext cx="800219" cy="461665"/>
          </a:xfrm>
          <a:prstGeom prst="rect">
            <a:avLst/>
          </a:prstGeom>
          <a:noFill/>
          <a:ln w="28575">
            <a:noFill/>
          </a:ln>
        </p:spPr>
        <p:txBody>
          <a:bodyPr wrap="none" rtlCol="0">
            <a:spAutoFit/>
          </a:bodyPr>
          <a:lstStyle/>
          <a:p>
            <a:r>
              <a:rPr lang="ja-JP" altLang="en-US" sz="2400" dirty="0" smtClean="0">
                <a:latin typeface="Cambria Math" panose="02040503050406030204" pitchFamily="18" charset="0"/>
              </a:rPr>
              <a:t>時間</a:t>
            </a:r>
            <a:endParaRPr kumimoji="1" lang="ja-JP" altLang="en-US" sz="2400" dirty="0" smtClean="0">
              <a:latin typeface="Cambria Math" panose="02040503050406030204" pitchFamily="18" charset="0"/>
            </a:endParaRPr>
          </a:p>
        </p:txBody>
      </p:sp>
    </p:spTree>
    <p:extLst>
      <p:ext uri="{BB962C8B-B14F-4D97-AF65-F5344CB8AC3E}">
        <p14:creationId xmlns:p14="http://schemas.microsoft.com/office/powerpoint/2010/main" val="233759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nSpc>
                <a:spcPct val="100000"/>
              </a:lnSpc>
            </a:pPr>
            <a:r>
              <a:rPr lang="ja-JP" altLang="en-US" dirty="0" smtClean="0"/>
              <a:t>先行</a:t>
            </a:r>
            <a:r>
              <a:rPr lang="ja-JP" altLang="en-US" dirty="0"/>
              <a:t>研究</a:t>
            </a:r>
            <a:r>
              <a:rPr lang="en-US" altLang="ja-JP" sz="3600" dirty="0"/>
              <a:t>[1]</a:t>
            </a:r>
            <a:endParaRPr lang="en-US" altLang="ja-JP" dirty="0"/>
          </a:p>
        </p:txBody>
      </p:sp>
      <p:sp>
        <p:nvSpPr>
          <p:cNvPr id="119" name="テキスト ボックス 118"/>
          <p:cNvSpPr txBox="1"/>
          <p:nvPr/>
        </p:nvSpPr>
        <p:spPr>
          <a:xfrm>
            <a:off x="296985" y="6105540"/>
            <a:ext cx="11660554" cy="646331"/>
          </a:xfrm>
          <a:prstGeom prst="rect">
            <a:avLst/>
          </a:prstGeom>
          <a:noFill/>
        </p:spPr>
        <p:txBody>
          <a:bodyPr wrap="square" rtlCol="0">
            <a:spAutoFit/>
          </a:bodyPr>
          <a:lstStyle/>
          <a:p>
            <a:r>
              <a:rPr lang="en-US" altLang="ja-JP" dirty="0"/>
              <a:t>[1] : S. </a:t>
            </a:r>
            <a:r>
              <a:rPr lang="en-US" altLang="ja-JP" dirty="0" err="1"/>
              <a:t>Coene</a:t>
            </a:r>
            <a:r>
              <a:rPr lang="en-US" altLang="ja-JP" dirty="0"/>
              <a:t>, F.C.R. </a:t>
            </a:r>
            <a:r>
              <a:rPr lang="en-US" altLang="ja-JP" dirty="0" err="1"/>
              <a:t>Spieksma</a:t>
            </a:r>
            <a:r>
              <a:rPr lang="en-US" altLang="ja-JP" dirty="0"/>
              <a:t>, and G.J. </a:t>
            </a:r>
            <a:r>
              <a:rPr lang="en-US" altLang="ja-JP" dirty="0" err="1"/>
              <a:t>Woeginger</a:t>
            </a:r>
            <a:r>
              <a:rPr lang="en-US" altLang="ja-JP" dirty="0"/>
              <a:t>. (2011). Charlemagne's challenge: the periodic latency problem. </a:t>
            </a:r>
            <a:r>
              <a:rPr lang="en-US" altLang="ja-JP" i="1" dirty="0"/>
              <a:t>Operations Research, </a:t>
            </a:r>
            <a:r>
              <a:rPr lang="en-US" altLang="ja-JP" dirty="0"/>
              <a:t>59(3), pp. 674–683.</a:t>
            </a:r>
          </a:p>
        </p:txBody>
      </p:sp>
      <p:sp>
        <p:nvSpPr>
          <p:cNvPr id="135" name="スライド番号プレースホルダー 134"/>
          <p:cNvSpPr>
            <a:spLocks noGrp="1"/>
          </p:cNvSpPr>
          <p:nvPr>
            <p:ph type="sldNum" sz="quarter" idx="12"/>
          </p:nvPr>
        </p:nvSpPr>
        <p:spPr/>
        <p:txBody>
          <a:bodyPr/>
          <a:lstStyle/>
          <a:p>
            <a:fld id="{EB786E8D-24E2-4B75-B89E-130193A274AD}" type="slidenum">
              <a:rPr kumimoji="1" lang="ja-JP" altLang="en-US" smtClean="0"/>
              <a:t>9</a:t>
            </a:fld>
            <a:endParaRPr kumimoji="1" lang="ja-JP" altLang="en-US"/>
          </a:p>
        </p:txBody>
      </p:sp>
      <p:grpSp>
        <p:nvGrpSpPr>
          <p:cNvPr id="72" name="グループ化 71"/>
          <p:cNvGrpSpPr/>
          <p:nvPr/>
        </p:nvGrpSpPr>
        <p:grpSpPr>
          <a:xfrm>
            <a:off x="6096000" y="950972"/>
            <a:ext cx="1816827" cy="1684917"/>
            <a:chOff x="5824148" y="2375877"/>
            <a:chExt cx="1430063" cy="1316940"/>
          </a:xfrm>
        </p:grpSpPr>
        <p:sp>
          <p:nvSpPr>
            <p:cNvPr id="73" name="楕円 72"/>
            <p:cNvSpPr/>
            <p:nvPr/>
          </p:nvSpPr>
          <p:spPr>
            <a:xfrm>
              <a:off x="5924062" y="2375877"/>
              <a:ext cx="1289539" cy="1289539"/>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p:cNvSpPr/>
            <p:nvPr/>
          </p:nvSpPr>
          <p:spPr>
            <a:xfrm>
              <a:off x="6841836" y="2408356"/>
              <a:ext cx="199827" cy="1998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5824148" y="2908606"/>
              <a:ext cx="199827" cy="1998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6101232" y="3451097"/>
              <a:ext cx="199827" cy="1998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p:cNvSpPr/>
            <p:nvPr/>
          </p:nvSpPr>
          <p:spPr>
            <a:xfrm>
              <a:off x="6773716" y="3492990"/>
              <a:ext cx="199827" cy="1998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7054384" y="3198963"/>
              <a:ext cx="199827" cy="1998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p:cNvGrpSpPr/>
          <p:nvPr/>
        </p:nvGrpSpPr>
        <p:grpSpPr>
          <a:xfrm>
            <a:off x="620888" y="2231017"/>
            <a:ext cx="3900245" cy="212132"/>
            <a:chOff x="5822280" y="1733542"/>
            <a:chExt cx="3900245" cy="212132"/>
          </a:xfrm>
        </p:grpSpPr>
        <p:cxnSp>
          <p:nvCxnSpPr>
            <p:cNvPr id="80" name="直線コネクタ 79"/>
            <p:cNvCxnSpPr/>
            <p:nvPr/>
          </p:nvCxnSpPr>
          <p:spPr>
            <a:xfrm>
              <a:off x="5924062" y="1825625"/>
              <a:ext cx="372012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1" name="楕円 80"/>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a:off x="6773716" y="1745847"/>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p:cNvSpPr/>
            <p:nvPr/>
          </p:nvSpPr>
          <p:spPr>
            <a:xfrm>
              <a:off x="7435982" y="1740868"/>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8696131" y="1735493"/>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9522698" y="174025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468402" y="4159944"/>
            <a:ext cx="2114331" cy="1846110"/>
            <a:chOff x="8770825" y="2262566"/>
            <a:chExt cx="1704502" cy="1488272"/>
          </a:xfrm>
        </p:grpSpPr>
        <p:grpSp>
          <p:nvGrpSpPr>
            <p:cNvPr id="94" name="グループ化 93"/>
            <p:cNvGrpSpPr/>
            <p:nvPr/>
          </p:nvGrpSpPr>
          <p:grpSpPr>
            <a:xfrm>
              <a:off x="8970653" y="2433130"/>
              <a:ext cx="1475415" cy="1232287"/>
              <a:chOff x="8515146" y="2345761"/>
              <a:chExt cx="2219589" cy="1697036"/>
            </a:xfrm>
          </p:grpSpPr>
          <p:cxnSp>
            <p:nvCxnSpPr>
              <p:cNvPr id="101" name="直線コネクタ 100"/>
              <p:cNvCxnSpPr/>
              <p:nvPr/>
            </p:nvCxnSpPr>
            <p:spPr>
              <a:xfrm>
                <a:off x="9429262" y="3104948"/>
                <a:ext cx="160215" cy="937849"/>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a:stCxn id="95" idx="5"/>
              </p:cNvCxnSpPr>
              <p:nvPr/>
            </p:nvCxnSpPr>
            <p:spPr>
              <a:xfrm>
                <a:off x="8772830" y="2345761"/>
                <a:ext cx="652106" cy="759187"/>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V="1">
                <a:off x="8659446" y="3112523"/>
                <a:ext cx="769816" cy="604103"/>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a:endCxn id="96" idx="4"/>
              </p:cNvCxnSpPr>
              <p:nvPr/>
            </p:nvCxnSpPr>
            <p:spPr>
              <a:xfrm flipV="1">
                <a:off x="9429262" y="2474883"/>
                <a:ext cx="198728" cy="630070"/>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a:endCxn id="97" idx="5"/>
              </p:cNvCxnSpPr>
              <p:nvPr/>
            </p:nvCxnSpPr>
            <p:spPr>
              <a:xfrm>
                <a:off x="9439174" y="3109715"/>
                <a:ext cx="1295561" cy="50089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a:stCxn id="100" idx="6"/>
              </p:cNvCxnSpPr>
              <p:nvPr/>
            </p:nvCxnSpPr>
            <p:spPr>
              <a:xfrm>
                <a:off x="8515146" y="2802802"/>
                <a:ext cx="909789" cy="332356"/>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楕円 94"/>
            <p:cNvSpPr/>
            <p:nvPr/>
          </p:nvSpPr>
          <p:spPr>
            <a:xfrm>
              <a:off x="8971379" y="2262566"/>
              <a:ext cx="199827" cy="199827"/>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p:cNvSpPr/>
            <p:nvPr/>
          </p:nvSpPr>
          <p:spPr>
            <a:xfrm>
              <a:off x="9610470" y="2327063"/>
              <a:ext cx="199827" cy="199827"/>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p:cNvSpPr/>
            <p:nvPr/>
          </p:nvSpPr>
          <p:spPr>
            <a:xfrm>
              <a:off x="10275500" y="3181024"/>
              <a:ext cx="199827" cy="199827"/>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p:cNvSpPr/>
            <p:nvPr/>
          </p:nvSpPr>
          <p:spPr>
            <a:xfrm>
              <a:off x="9584873" y="3551011"/>
              <a:ext cx="199827" cy="199827"/>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楕円 98"/>
            <p:cNvSpPr/>
            <p:nvPr/>
          </p:nvSpPr>
          <p:spPr>
            <a:xfrm>
              <a:off x="8993921" y="3326490"/>
              <a:ext cx="199827" cy="199827"/>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楕円 99"/>
            <p:cNvSpPr/>
            <p:nvPr/>
          </p:nvSpPr>
          <p:spPr>
            <a:xfrm>
              <a:off x="8770825" y="2665092"/>
              <a:ext cx="199827" cy="199827"/>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7144223" y="4420562"/>
            <a:ext cx="2149699" cy="1673857"/>
            <a:chOff x="6077257" y="4040329"/>
            <a:chExt cx="1870028" cy="1444139"/>
          </a:xfrm>
        </p:grpSpPr>
        <p:cxnSp>
          <p:nvCxnSpPr>
            <p:cNvPr id="108" name="直線コネクタ 107"/>
            <p:cNvCxnSpPr>
              <a:stCxn id="118" idx="3"/>
            </p:cNvCxnSpPr>
            <p:nvPr/>
          </p:nvCxnSpPr>
          <p:spPr>
            <a:xfrm flipH="1">
              <a:off x="7018215" y="4210892"/>
              <a:ext cx="529222" cy="56317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flipH="1">
              <a:off x="6696555" y="4783663"/>
              <a:ext cx="328897" cy="7182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6796469" y="4325244"/>
              <a:ext cx="221742" cy="44559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7017322" y="4769213"/>
              <a:ext cx="367372" cy="50309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a:endCxn id="121" idx="6"/>
            </p:cNvCxnSpPr>
            <p:nvPr/>
          </p:nvCxnSpPr>
          <p:spPr>
            <a:xfrm flipH="1" flipV="1">
              <a:off x="6277084" y="4802238"/>
              <a:ext cx="451962" cy="4745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a:endCxn id="120" idx="7"/>
            </p:cNvCxnSpPr>
            <p:nvPr/>
          </p:nvCxnSpPr>
          <p:spPr>
            <a:xfrm flipH="1">
              <a:off x="6534178" y="4837540"/>
              <a:ext cx="194869" cy="47636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7018213" y="4783663"/>
              <a:ext cx="836249" cy="3442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16" name="楕円 115"/>
            <p:cNvSpPr/>
            <p:nvPr/>
          </p:nvSpPr>
          <p:spPr>
            <a:xfrm>
              <a:off x="7313248" y="5218615"/>
              <a:ext cx="199827" cy="19982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楕円 116"/>
            <p:cNvSpPr/>
            <p:nvPr/>
          </p:nvSpPr>
          <p:spPr>
            <a:xfrm>
              <a:off x="7747458" y="5028004"/>
              <a:ext cx="199827" cy="19982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楕円 117"/>
            <p:cNvSpPr/>
            <p:nvPr/>
          </p:nvSpPr>
          <p:spPr>
            <a:xfrm>
              <a:off x="7518173" y="4040329"/>
              <a:ext cx="199827" cy="19982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p:cNvSpPr/>
            <p:nvPr/>
          </p:nvSpPr>
          <p:spPr>
            <a:xfrm>
              <a:off x="6363615" y="5284641"/>
              <a:ext cx="199827" cy="19982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6077257" y="4702324"/>
              <a:ext cx="199827" cy="19982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9" name="直線コネクタ 108"/>
            <p:cNvCxnSpPr/>
            <p:nvPr/>
          </p:nvCxnSpPr>
          <p:spPr>
            <a:xfrm flipH="1">
              <a:off x="6861284" y="4769213"/>
              <a:ext cx="145936" cy="54469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22" name="楕円 121"/>
            <p:cNvSpPr/>
            <p:nvPr/>
          </p:nvSpPr>
          <p:spPr>
            <a:xfrm>
              <a:off x="6777079" y="5261034"/>
              <a:ext cx="199827" cy="19982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3" name="グループ化 122"/>
          <p:cNvGrpSpPr/>
          <p:nvPr/>
        </p:nvGrpSpPr>
        <p:grpSpPr>
          <a:xfrm>
            <a:off x="9617918" y="1674098"/>
            <a:ext cx="1888373" cy="1804271"/>
            <a:chOff x="8736279" y="3820131"/>
            <a:chExt cx="1567280" cy="1537700"/>
          </a:xfrm>
        </p:grpSpPr>
        <p:grpSp>
          <p:nvGrpSpPr>
            <p:cNvPr id="124" name="グループ化 123"/>
            <p:cNvGrpSpPr/>
            <p:nvPr/>
          </p:nvGrpSpPr>
          <p:grpSpPr>
            <a:xfrm>
              <a:off x="8809874" y="3897952"/>
              <a:ext cx="1394407" cy="1359968"/>
              <a:chOff x="8809874" y="3897952"/>
              <a:chExt cx="1394407" cy="1359968"/>
            </a:xfrm>
          </p:grpSpPr>
          <p:cxnSp>
            <p:nvCxnSpPr>
              <p:cNvPr id="130" name="直線コネクタ 129"/>
              <p:cNvCxnSpPr>
                <a:stCxn id="131" idx="0"/>
                <a:endCxn id="131" idx="4"/>
              </p:cNvCxnSpPr>
              <p:nvPr/>
            </p:nvCxnSpPr>
            <p:spPr>
              <a:xfrm>
                <a:off x="9507078" y="3897952"/>
                <a:ext cx="430894" cy="1359965"/>
              </a:xfrm>
              <a:prstGeom prst="line">
                <a:avLst/>
              </a:prstGeom>
              <a:ln w="57150">
                <a:solidFill>
                  <a:srgbClr val="E86ABE"/>
                </a:solidFill>
              </a:ln>
            </p:spPr>
            <p:style>
              <a:lnRef idx="1">
                <a:schemeClr val="accent1"/>
              </a:lnRef>
              <a:fillRef idx="0">
                <a:schemeClr val="accent1"/>
              </a:fillRef>
              <a:effectRef idx="0">
                <a:schemeClr val="accent1"/>
              </a:effectRef>
              <a:fontRef idx="minor">
                <a:schemeClr val="tx1"/>
              </a:fontRef>
            </p:style>
          </p:cxnSp>
          <p:sp>
            <p:nvSpPr>
              <p:cNvPr id="131" name="五角形 130"/>
              <p:cNvSpPr/>
              <p:nvPr/>
            </p:nvSpPr>
            <p:spPr>
              <a:xfrm>
                <a:off x="8809874" y="3897952"/>
                <a:ext cx="1394407" cy="1359968"/>
              </a:xfrm>
              <a:prstGeom prst="pentagon">
                <a:avLst/>
              </a:prstGeom>
              <a:noFill/>
              <a:ln w="57150">
                <a:solidFill>
                  <a:srgbClr val="E86A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コネクタ 131"/>
              <p:cNvCxnSpPr>
                <a:stCxn id="131" idx="1"/>
                <a:endCxn id="131" idx="5"/>
              </p:cNvCxnSpPr>
              <p:nvPr/>
            </p:nvCxnSpPr>
            <p:spPr>
              <a:xfrm>
                <a:off x="8809875" y="4417412"/>
                <a:ext cx="1394405" cy="0"/>
              </a:xfrm>
              <a:prstGeom prst="line">
                <a:avLst/>
              </a:prstGeom>
              <a:ln w="57150">
                <a:solidFill>
                  <a:srgbClr val="E86ABE"/>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a:stCxn id="131" idx="2"/>
                <a:endCxn id="131" idx="0"/>
              </p:cNvCxnSpPr>
              <p:nvPr/>
            </p:nvCxnSpPr>
            <p:spPr>
              <a:xfrm flipV="1">
                <a:off x="9076183" y="3897952"/>
                <a:ext cx="430895" cy="1359965"/>
              </a:xfrm>
              <a:prstGeom prst="line">
                <a:avLst/>
              </a:prstGeom>
              <a:ln w="57150">
                <a:solidFill>
                  <a:srgbClr val="E86ABE"/>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a:stCxn id="131" idx="4"/>
                <a:endCxn id="131" idx="1"/>
              </p:cNvCxnSpPr>
              <p:nvPr/>
            </p:nvCxnSpPr>
            <p:spPr>
              <a:xfrm flipH="1" flipV="1">
                <a:off x="8809875" y="4417412"/>
                <a:ext cx="1128097" cy="840505"/>
              </a:xfrm>
              <a:prstGeom prst="line">
                <a:avLst/>
              </a:prstGeom>
              <a:ln w="57150">
                <a:solidFill>
                  <a:srgbClr val="E86ABE"/>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a:stCxn id="131" idx="2"/>
                <a:endCxn id="131" idx="5"/>
              </p:cNvCxnSpPr>
              <p:nvPr/>
            </p:nvCxnSpPr>
            <p:spPr>
              <a:xfrm flipV="1">
                <a:off x="9076183" y="4417412"/>
                <a:ext cx="1128097" cy="840505"/>
              </a:xfrm>
              <a:prstGeom prst="line">
                <a:avLst/>
              </a:prstGeom>
              <a:ln w="57150">
                <a:solidFill>
                  <a:srgbClr val="E86ABE"/>
                </a:solidFill>
              </a:ln>
            </p:spPr>
            <p:style>
              <a:lnRef idx="1">
                <a:schemeClr val="accent1"/>
              </a:lnRef>
              <a:fillRef idx="0">
                <a:schemeClr val="accent1"/>
              </a:fillRef>
              <a:effectRef idx="0">
                <a:schemeClr val="accent1"/>
              </a:effectRef>
              <a:fontRef idx="minor">
                <a:schemeClr val="tx1"/>
              </a:fontRef>
            </p:style>
          </p:cxnSp>
        </p:grpSp>
        <p:sp>
          <p:nvSpPr>
            <p:cNvPr id="125" name="楕円 124"/>
            <p:cNvSpPr/>
            <p:nvPr/>
          </p:nvSpPr>
          <p:spPr>
            <a:xfrm>
              <a:off x="9407165" y="3820131"/>
              <a:ext cx="199827" cy="199827"/>
            </a:xfrm>
            <a:prstGeom prst="ellipse">
              <a:avLst/>
            </a:prstGeom>
            <a:solidFill>
              <a:srgbClr val="E86ABE"/>
            </a:solidFill>
            <a:ln>
              <a:solidFill>
                <a:srgbClr val="E86A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p:cNvSpPr/>
            <p:nvPr/>
          </p:nvSpPr>
          <p:spPr>
            <a:xfrm>
              <a:off x="10103732" y="4326351"/>
              <a:ext cx="199827" cy="199827"/>
            </a:xfrm>
            <a:prstGeom prst="ellipse">
              <a:avLst/>
            </a:prstGeom>
            <a:solidFill>
              <a:srgbClr val="E86ABE"/>
            </a:solidFill>
            <a:ln>
              <a:solidFill>
                <a:srgbClr val="E86A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9838059" y="5158004"/>
              <a:ext cx="199827" cy="199827"/>
            </a:xfrm>
            <a:prstGeom prst="ellipse">
              <a:avLst/>
            </a:prstGeom>
            <a:solidFill>
              <a:srgbClr val="E86ABE"/>
            </a:solidFill>
            <a:ln>
              <a:solidFill>
                <a:srgbClr val="E86A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楕円 127"/>
            <p:cNvSpPr/>
            <p:nvPr/>
          </p:nvSpPr>
          <p:spPr>
            <a:xfrm>
              <a:off x="8976270" y="5149151"/>
              <a:ext cx="199827" cy="199827"/>
            </a:xfrm>
            <a:prstGeom prst="ellipse">
              <a:avLst/>
            </a:prstGeom>
            <a:solidFill>
              <a:srgbClr val="E86ABE"/>
            </a:solidFill>
            <a:ln>
              <a:solidFill>
                <a:srgbClr val="E86A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楕円 128"/>
            <p:cNvSpPr/>
            <p:nvPr/>
          </p:nvSpPr>
          <p:spPr>
            <a:xfrm>
              <a:off x="8736279" y="4317501"/>
              <a:ext cx="199827" cy="199827"/>
            </a:xfrm>
            <a:prstGeom prst="ellipse">
              <a:avLst/>
            </a:prstGeom>
            <a:solidFill>
              <a:srgbClr val="E86ABE"/>
            </a:solidFill>
            <a:ln>
              <a:solidFill>
                <a:srgbClr val="E86A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2" name="正方形/長方形 141"/>
          <p:cNvSpPr/>
          <p:nvPr/>
        </p:nvSpPr>
        <p:spPr>
          <a:xfrm>
            <a:off x="1920679" y="4260000"/>
            <a:ext cx="2360289" cy="523220"/>
          </a:xfrm>
          <a:prstGeom prst="rect">
            <a:avLst/>
          </a:prstGeom>
          <a:ln w="28575">
            <a:solidFill>
              <a:schemeClr val="accent4">
                <a:lumMod val="75000"/>
              </a:schemeClr>
            </a:solidFill>
          </a:ln>
        </p:spPr>
        <p:txBody>
          <a:bodyPr wrap="square" anchor="ctr">
            <a:spAutoFit/>
          </a:bodyPr>
          <a:lstStyle/>
          <a:p>
            <a:pPr algn="ctr">
              <a:lnSpc>
                <a:spcPct val="100000"/>
              </a:lnSpc>
            </a:pPr>
            <a:r>
              <a:rPr lang="en-US" altLang="ja-JP" sz="2800" dirty="0" smtClean="0">
                <a:solidFill>
                  <a:schemeClr val="accent4">
                    <a:lumMod val="75000"/>
                  </a:schemeClr>
                </a:solidFill>
                <a:latin typeface="Cambria" panose="02040503050406030204" pitchFamily="18" charset="0"/>
              </a:rPr>
              <a:t>Star</a:t>
            </a:r>
            <a:r>
              <a:rPr lang="ja-JP" altLang="en-US" sz="2800" dirty="0" smtClean="0">
                <a:solidFill>
                  <a:schemeClr val="accent4">
                    <a:lumMod val="75000"/>
                  </a:schemeClr>
                </a:solidFill>
              </a:rPr>
              <a:t>（</a:t>
            </a:r>
            <a:r>
              <a:rPr lang="ja-JP" altLang="en-US" sz="2800" dirty="0">
                <a:solidFill>
                  <a:schemeClr val="accent4">
                    <a:lumMod val="75000"/>
                  </a:schemeClr>
                </a:solidFill>
              </a:rPr>
              <a:t>星）</a:t>
            </a:r>
            <a:endParaRPr lang="en-US" altLang="ja-JP" sz="2800" dirty="0">
              <a:solidFill>
                <a:schemeClr val="accent4">
                  <a:lumMod val="75000"/>
                </a:schemeClr>
              </a:solidFill>
            </a:endParaRPr>
          </a:p>
        </p:txBody>
      </p:sp>
      <p:sp>
        <p:nvSpPr>
          <p:cNvPr id="143" name="正方形/長方形 142"/>
          <p:cNvSpPr/>
          <p:nvPr/>
        </p:nvSpPr>
        <p:spPr>
          <a:xfrm>
            <a:off x="5063767" y="2906659"/>
            <a:ext cx="2679934" cy="523220"/>
          </a:xfrm>
          <a:prstGeom prst="rect">
            <a:avLst/>
          </a:prstGeom>
          <a:ln w="28575">
            <a:solidFill>
              <a:schemeClr val="accent2"/>
            </a:solidFill>
          </a:ln>
        </p:spPr>
        <p:txBody>
          <a:bodyPr wrap="square" anchor="ctr">
            <a:spAutoFit/>
          </a:bodyPr>
          <a:lstStyle/>
          <a:p>
            <a:pPr algn="ctr"/>
            <a:r>
              <a:rPr lang="en-US" altLang="ja-JP" sz="2800" dirty="0">
                <a:solidFill>
                  <a:schemeClr val="accent2"/>
                </a:solidFill>
                <a:latin typeface="Cambria" panose="02040503050406030204" pitchFamily="18" charset="0"/>
              </a:rPr>
              <a:t>Circle</a:t>
            </a:r>
            <a:r>
              <a:rPr lang="ja-JP" altLang="en-US" sz="2800" dirty="0">
                <a:solidFill>
                  <a:schemeClr val="accent2"/>
                </a:solidFill>
              </a:rPr>
              <a:t>（閉路）</a:t>
            </a:r>
            <a:endParaRPr lang="en-US" altLang="ja-JP" sz="2800" dirty="0">
              <a:solidFill>
                <a:schemeClr val="accent2"/>
              </a:solidFill>
            </a:endParaRPr>
          </a:p>
        </p:txBody>
      </p:sp>
      <p:sp>
        <p:nvSpPr>
          <p:cNvPr id="144" name="正方形/長方形 143"/>
          <p:cNvSpPr/>
          <p:nvPr/>
        </p:nvSpPr>
        <p:spPr>
          <a:xfrm>
            <a:off x="1924656" y="2906659"/>
            <a:ext cx="2360289" cy="523220"/>
          </a:xfrm>
          <a:prstGeom prst="rect">
            <a:avLst/>
          </a:prstGeom>
          <a:ln w="19050">
            <a:solidFill>
              <a:schemeClr val="accent1"/>
            </a:solidFill>
          </a:ln>
        </p:spPr>
        <p:txBody>
          <a:bodyPr wrap="square" anchor="ctr">
            <a:spAutoFit/>
          </a:bodyPr>
          <a:lstStyle/>
          <a:p>
            <a:pPr algn="ctr">
              <a:lnSpc>
                <a:spcPct val="100000"/>
              </a:lnSpc>
            </a:pPr>
            <a:r>
              <a:rPr lang="en-US" altLang="ja-JP" sz="2800" dirty="0">
                <a:solidFill>
                  <a:srgbClr val="0070C0"/>
                </a:solidFill>
                <a:latin typeface="Cambria" panose="02040503050406030204" pitchFamily="18" charset="0"/>
              </a:rPr>
              <a:t>Line</a:t>
            </a:r>
            <a:r>
              <a:rPr lang="ja-JP" altLang="en-US" sz="2800" dirty="0">
                <a:solidFill>
                  <a:srgbClr val="0070C0"/>
                </a:solidFill>
              </a:rPr>
              <a:t>（線分）</a:t>
            </a:r>
            <a:endParaRPr lang="en-US" altLang="ja-JP" sz="2800" dirty="0">
              <a:solidFill>
                <a:srgbClr val="0070C0"/>
              </a:solidFill>
            </a:endParaRPr>
          </a:p>
        </p:txBody>
      </p:sp>
      <p:sp>
        <p:nvSpPr>
          <p:cNvPr id="145" name="正方形/長方形 144"/>
          <p:cNvSpPr/>
          <p:nvPr/>
        </p:nvSpPr>
        <p:spPr>
          <a:xfrm>
            <a:off x="5063767" y="4255525"/>
            <a:ext cx="2679934" cy="523220"/>
          </a:xfrm>
          <a:prstGeom prst="rect">
            <a:avLst/>
          </a:prstGeom>
          <a:ln w="28575">
            <a:solidFill>
              <a:srgbClr val="00B050"/>
            </a:solidFill>
          </a:ln>
        </p:spPr>
        <p:txBody>
          <a:bodyPr wrap="square" anchor="ctr">
            <a:spAutoFit/>
          </a:bodyPr>
          <a:lstStyle/>
          <a:p>
            <a:pPr algn="ctr">
              <a:lnSpc>
                <a:spcPct val="100000"/>
              </a:lnSpc>
            </a:pPr>
            <a:r>
              <a:rPr lang="en-US" altLang="ja-JP" sz="2800" dirty="0">
                <a:solidFill>
                  <a:srgbClr val="00B050"/>
                </a:solidFill>
                <a:latin typeface="Cambria" panose="02040503050406030204" pitchFamily="18" charset="0"/>
              </a:rPr>
              <a:t>Tree</a:t>
            </a:r>
            <a:r>
              <a:rPr lang="ja-JP" altLang="en-US" sz="2800" dirty="0">
                <a:solidFill>
                  <a:srgbClr val="00B050"/>
                </a:solidFill>
              </a:rPr>
              <a:t>（木）</a:t>
            </a:r>
            <a:endParaRPr lang="en-US" altLang="ja-JP" sz="2800" dirty="0">
              <a:solidFill>
                <a:srgbClr val="00B050"/>
              </a:solidFill>
            </a:endParaRPr>
          </a:p>
        </p:txBody>
      </p:sp>
      <p:sp>
        <p:nvSpPr>
          <p:cNvPr id="146" name="正方形/長方形 145"/>
          <p:cNvSpPr/>
          <p:nvPr/>
        </p:nvSpPr>
        <p:spPr>
          <a:xfrm>
            <a:off x="8610600" y="3581092"/>
            <a:ext cx="2063406" cy="523220"/>
          </a:xfrm>
          <a:prstGeom prst="rect">
            <a:avLst/>
          </a:prstGeom>
          <a:ln w="28575">
            <a:solidFill>
              <a:srgbClr val="E86ABE"/>
            </a:solidFill>
          </a:ln>
        </p:spPr>
        <p:txBody>
          <a:bodyPr wrap="square" anchor="ctr">
            <a:spAutoFit/>
          </a:bodyPr>
          <a:lstStyle/>
          <a:p>
            <a:pPr algn="ctr">
              <a:lnSpc>
                <a:spcPct val="100000"/>
              </a:lnSpc>
            </a:pPr>
            <a:r>
              <a:rPr lang="ja-JP" altLang="en-US" sz="2800" dirty="0">
                <a:solidFill>
                  <a:srgbClr val="B61C83"/>
                </a:solidFill>
              </a:rPr>
              <a:t>完全グラフ</a:t>
            </a:r>
            <a:endParaRPr lang="en-US" altLang="ja-JP" sz="2800" dirty="0">
              <a:solidFill>
                <a:srgbClr val="B61C83"/>
              </a:solidFill>
            </a:endParaRPr>
          </a:p>
        </p:txBody>
      </p:sp>
      <p:sp>
        <p:nvSpPr>
          <p:cNvPr id="86" name="楕円 85"/>
          <p:cNvSpPr/>
          <p:nvPr/>
        </p:nvSpPr>
        <p:spPr>
          <a:xfrm>
            <a:off x="7856138" y="4620123"/>
            <a:ext cx="229712" cy="231613"/>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72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28575">
          <a:noFill/>
        </a:ln>
      </a:spPr>
      <a:bodyPr wrap="none" rtlCol="0">
        <a:spAutoFit/>
      </a:bodyPr>
      <a:lstStyle>
        <a:defPPr>
          <a:defRPr kumimoji="1" sz="2400" dirty="0" smtClean="0">
            <a:latin typeface="Cambria Math" panose="020405030504060302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2673</TotalTime>
  <Words>1810</Words>
  <Application>Microsoft Office PowerPoint</Application>
  <PresentationFormat>ワイド画面</PresentationFormat>
  <Paragraphs>584</Paragraphs>
  <Slides>49</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49</vt:i4>
      </vt:variant>
    </vt:vector>
  </HeadingPairs>
  <TitlesOfParts>
    <vt:vector size="55" baseType="lpstr">
      <vt:lpstr>游ゴシック</vt:lpstr>
      <vt:lpstr>游ゴシック Light</vt:lpstr>
      <vt:lpstr>Arial</vt:lpstr>
      <vt:lpstr>Cambria</vt:lpstr>
      <vt:lpstr>Cambria Math</vt:lpstr>
      <vt:lpstr>Office テーマ</vt:lpstr>
      <vt:lpstr>複数の巡査による 指定地点の警邏について</vt:lpstr>
      <vt:lpstr>警邏（けいら）</vt:lpstr>
      <vt:lpstr>警邏（けいら）</vt:lpstr>
      <vt:lpstr>問題設定 – “放置可能時間”</vt:lpstr>
      <vt:lpstr>問題設定</vt:lpstr>
      <vt:lpstr>例</vt:lpstr>
      <vt:lpstr>例</vt:lpstr>
      <vt:lpstr>例</vt:lpstr>
      <vt:lpstr>先行研究[1]</vt:lpstr>
      <vt:lpstr>先行研究[1]</vt:lpstr>
      <vt:lpstr>先行研究[1]</vt:lpstr>
      <vt:lpstr>先行研究[1]</vt:lpstr>
      <vt:lpstr>本研究の目的</vt:lpstr>
      <vt:lpstr>本研究の目的</vt:lpstr>
      <vt:lpstr>本研究の目的</vt:lpstr>
      <vt:lpstr>今回扱うケース</vt:lpstr>
      <vt:lpstr>今回扱うケース</vt:lpstr>
      <vt:lpstr>Lineの場合の概要</vt:lpstr>
      <vt:lpstr>Lineの場合の概要</vt:lpstr>
      <vt:lpstr>Line：巡査の位置関係について</vt:lpstr>
      <vt:lpstr>Line：放置可能時間が全て同じ場合</vt:lpstr>
      <vt:lpstr>定理1の証明手順</vt:lpstr>
      <vt:lpstr>定理1の証明 : step 1</vt:lpstr>
      <vt:lpstr>定理1の証明 : step 1</vt:lpstr>
      <vt:lpstr>定理1の証明 : step 1</vt:lpstr>
      <vt:lpstr>定理1の証明 : step 2</vt:lpstr>
      <vt:lpstr>Lineの場合の概要</vt:lpstr>
      <vt:lpstr>Line：放置可能時間が一般の場合</vt:lpstr>
      <vt:lpstr>PowerPoint プレゼンテーション</vt:lpstr>
      <vt:lpstr>PowerPoint プレゼンテーション</vt:lpstr>
      <vt:lpstr>PowerPoint プレゼンテーション</vt:lpstr>
      <vt:lpstr>別の問題設定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Lineの場合（巡査複数）のまとめ</vt:lpstr>
      <vt:lpstr>今回扱うケース</vt:lpstr>
      <vt:lpstr>Compの場合の概要</vt:lpstr>
      <vt:lpstr>Compの場合の概要</vt:lpstr>
      <vt:lpstr>Comp：放置可能時間が全て同じとき</vt:lpstr>
      <vt:lpstr>定理2の証明</vt:lpstr>
      <vt:lpstr>Comp：放置可能時間が一般のとき</vt:lpstr>
      <vt:lpstr>Comp：最初の訪問時刻と訪問の周期指定</vt:lpstr>
      <vt:lpstr>Comp：最初の訪問時刻と訪問の周期指定</vt:lpstr>
      <vt:lpstr>Comp：最初の訪問時刻と訪問の周期指定</vt:lpstr>
      <vt:lpstr>Comp</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複数の巡査による指定地点の警邏について</dc:title>
  <dc:creator>Hideaki Noshiro</dc:creator>
  <cp:lastModifiedBy>Hideaki Noshiro</cp:lastModifiedBy>
  <cp:revision>600</cp:revision>
  <dcterms:created xsi:type="dcterms:W3CDTF">2016-09-13T04:36:12Z</dcterms:created>
  <dcterms:modified xsi:type="dcterms:W3CDTF">2017-01-11T03:23:26Z</dcterms:modified>
</cp:coreProperties>
</file>