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334" r:id="rId8"/>
    <p:sldId id="335" r:id="rId9"/>
    <p:sldId id="336" r:id="rId10"/>
    <p:sldId id="316" r:id="rId11"/>
    <p:sldId id="310" r:id="rId12"/>
    <p:sldId id="317" r:id="rId13"/>
    <p:sldId id="318" r:id="rId14"/>
    <p:sldId id="343" r:id="rId15"/>
    <p:sldId id="332" r:id="rId16"/>
    <p:sldId id="329" r:id="rId17"/>
    <p:sldId id="273" r:id="rId18"/>
    <p:sldId id="337" r:id="rId19"/>
    <p:sldId id="275" r:id="rId20"/>
    <p:sldId id="338" r:id="rId21"/>
    <p:sldId id="339" r:id="rId22"/>
    <p:sldId id="340" r:id="rId23"/>
    <p:sldId id="342" r:id="rId24"/>
    <p:sldId id="283" r:id="rId25"/>
    <p:sldId id="348" r:id="rId26"/>
    <p:sldId id="286" r:id="rId27"/>
    <p:sldId id="347" r:id="rId28"/>
    <p:sldId id="330" r:id="rId29"/>
    <p:sldId id="325" r:id="rId30"/>
    <p:sldId id="344" r:id="rId31"/>
    <p:sldId id="346" r:id="rId32"/>
    <p:sldId id="331" r:id="rId33"/>
    <p:sldId id="296" r:id="rId34"/>
    <p:sldId id="298" r:id="rId35"/>
    <p:sldId id="301" r:id="rId36"/>
    <p:sldId id="323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C83"/>
    <a:srgbClr val="C7A1E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51" autoAdjust="0"/>
  </p:normalViewPr>
  <p:slideViewPr>
    <p:cSldViewPr snapToGrid="0">
      <p:cViewPr>
        <p:scale>
          <a:sx n="75" d="100"/>
          <a:sy n="75" d="100"/>
        </p:scale>
        <p:origin x="3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dirty="0">
                <a:effectLst/>
              </a:rPr>
              <a:t>目的：複数の巡査の協力による警邏の計算量クラスを調べる</a:t>
            </a:r>
          </a:p>
          <a:p>
            <a:pPr lvl="0"/>
            <a:r>
              <a:rPr lang="ja-JP" altLang="en-US" dirty="0">
                <a:effectLst/>
              </a:rPr>
              <a:t>協力は複雑そうなので、単純な図形を扱う</a:t>
            </a:r>
          </a:p>
          <a:p>
            <a:pPr lvl="0"/>
            <a:r>
              <a:rPr lang="ja-JP" altLang="en-US" dirty="0">
                <a:effectLst/>
              </a:rPr>
              <a:t>協力が不要な場合や、単純な協力の仕方をすればよい場合は</a:t>
            </a:r>
            <a:r>
              <a:rPr lang="en-US" altLang="ja-JP" dirty="0">
                <a:effectLst/>
              </a:rPr>
              <a:t>P</a:t>
            </a:r>
          </a:p>
          <a:p>
            <a:pPr lvl="0"/>
            <a:r>
              <a:rPr lang="ja-JP" altLang="en-US" dirty="0">
                <a:effectLst/>
              </a:rPr>
              <a:t>一般には複雑な協力の仕方が必要になるが、</a:t>
            </a:r>
            <a:r>
              <a:rPr lang="en-US" altLang="ja-JP" dirty="0">
                <a:effectLst/>
              </a:rPr>
              <a:t>P</a:t>
            </a:r>
            <a:r>
              <a:rPr lang="ja-JP" altLang="en-US" dirty="0">
                <a:effectLst/>
              </a:rPr>
              <a:t>とも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困難とも示しにくいので、問題設定を変更</a:t>
            </a:r>
          </a:p>
          <a:p>
            <a:r>
              <a:rPr lang="ja-JP" altLang="en-US" dirty="0">
                <a:effectLst/>
              </a:rPr>
              <a:t>→ 一部の場合については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困難性を示せた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2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難しい</a:t>
            </a:r>
            <a:r>
              <a:rPr kumimoji="1" lang="en-US" altLang="ja-JP" dirty="0"/>
              <a:t>…P</a:t>
            </a:r>
            <a:r>
              <a:rPr kumimoji="1" lang="ja-JP" altLang="en-US" dirty="0"/>
              <a:t>に属するとも</a:t>
            </a:r>
            <a:r>
              <a:rPr kumimoji="1" lang="en-US" altLang="ja-JP" dirty="0"/>
              <a:t>NP</a:t>
            </a:r>
            <a:r>
              <a:rPr kumimoji="1" lang="ja-JP" altLang="en-US" dirty="0"/>
              <a:t>困難とも判定しがたい</a:t>
            </a:r>
            <a:endParaRPr kumimoji="1" lang="en-US" altLang="ja-JP" dirty="0"/>
          </a:p>
          <a:p>
            <a:r>
              <a:rPr kumimoji="1" lang="ja-JP" altLang="en-US" dirty="0"/>
              <a:t>今後の課題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後でアニメーション改良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太字のところだけ説明します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8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dirty="0"/>
                  <a:t>図を後で修正（</a:t>
                </a:r>
                <a:r>
                  <a:rPr lang="en-US" altLang="ja-JP" dirty="0"/>
                  <a:t>s2</a:t>
                </a:r>
                <a:r>
                  <a:rPr lang="ja-JP" altLang="en-US" dirty="0"/>
                  <a:t>を追加？）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7A7-E79B-4F18-B61D-247BEDD6C31E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A46F-FE76-465C-8E01-17D1032BE66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A42-DB23-4F2D-BA45-1B69ADAF5837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2C6-BE53-439E-8AD4-0EE70CB30F63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F3A0-630E-4946-A8DC-68DDBBD4FB4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78F-BC09-40CD-BDBD-1A326D623502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A16-2C6D-4BC3-A50B-9076E1529536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9760-F7AD-450D-AFAD-8C4B1F9A56EC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B60A-ABDE-4265-9698-013864A8898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8756-15E0-4DDB-BC0B-F78A054E68DE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8A2-A6BC-4087-BCA9-6A7A0EFD9A7D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679-6438-4F99-A750-927D88AEF0F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1.png"/><Relationship Id="rId4" Type="http://schemas.openxmlformats.org/officeDocument/2006/relationships/image" Target="../media/image5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0.png"/><Relationship Id="rId7" Type="http://schemas.openxmlformats.org/officeDocument/2006/relationships/image" Target="../media/image6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53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5.png"/><Relationship Id="rId3" Type="http://schemas.openxmlformats.org/officeDocument/2006/relationships/image" Target="../media/image73.png"/><Relationship Id="rId7" Type="http://schemas.openxmlformats.org/officeDocument/2006/relationships/image" Target="../media/image78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3.png"/><Relationship Id="rId5" Type="http://schemas.openxmlformats.org/officeDocument/2006/relationships/image" Target="../media/image76.png"/><Relationship Id="rId10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91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6.png"/><Relationship Id="rId2" Type="http://schemas.openxmlformats.org/officeDocument/2006/relationships/image" Target="../media/image211.png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複数の巡査による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指定地点の警邏について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非協力警邏問題 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全点の利得・許容訪問間隔が等しくても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59962" y="1752669"/>
              <a:ext cx="10134600" cy="3838264"/>
              <a:chOff x="1003300" y="1747216"/>
              <a:chExt cx="10134600" cy="383826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642163" y="1913797"/>
                <a:ext cx="923639" cy="52322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ja-JP" altLang="en-US" sz="2800" dirty="0">
                    <a:solidFill>
                      <a:srgbClr val="00B050"/>
                    </a:solidFill>
                  </a:rPr>
                  <a:t>木</a:t>
                </a:r>
                <a:endParaRPr lang="en-US" altLang="ja-JP" sz="28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1003300" y="1747216"/>
                <a:ext cx="10134600" cy="3838264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2622463" y="1986402"/>
              <a:ext cx="70930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巡査が</a:t>
            </a:r>
            <a:r>
              <a:rPr lang="en-US" altLang="ja-JP" sz="2800" dirty="0"/>
              <a:t>1</a:t>
            </a:r>
            <a:r>
              <a:rPr lang="ja-JP" altLang="en-US" sz="2800" dirty="0"/>
              <a:t>人の場合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22464" y="1801736"/>
              <a:ext cx="665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全点の利得・許容訪問間隔が等しいとき：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ja-JP" altLang="en-US" sz="2400" dirty="0"/>
                <a:t>それ以外：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  <a:endParaRPr kumimoji="1" lang="ja-JP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等しいとき：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P</a:t>
            </a:r>
            <a:b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</a:br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6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 10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34" name="グループ化 13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endCxn id="13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14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楕円 13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線分の場合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/>
              <a:t>非協力警邏問題 </a:t>
            </a:r>
            <a:r>
              <a:rPr lang="ja-JP" altLang="en-US" sz="3200" dirty="0"/>
              <a:t>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に属する（既知）</a:t>
            </a:r>
            <a:endParaRPr lang="en-US" altLang="ja-JP" sz="3200" dirty="0"/>
          </a:p>
          <a:p>
            <a:pPr>
              <a:lnSpc>
                <a:spcPct val="110000"/>
              </a:lnSpc>
            </a:pPr>
            <a:r>
              <a:rPr lang="ja-JP" altLang="en-US" sz="3200" dirty="0">
                <a:solidFill>
                  <a:srgbClr val="FF0000"/>
                </a:solidFill>
              </a:rPr>
              <a:t>協力警邏問題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ja-JP" altLang="en-US" sz="2800" b="1" dirty="0"/>
              <a:t>許容訪問間隔が</a:t>
            </a:r>
            <a:r>
              <a:rPr lang="ja-JP" altLang="en-US" sz="2800" b="1" dirty="0" smtClean="0"/>
              <a:t>すべて</a:t>
            </a:r>
            <a:r>
              <a:rPr lang="ja-JP" altLang="en-US" sz="2800" b="1" dirty="0"/>
              <a:t>等</a:t>
            </a:r>
            <a:r>
              <a:rPr lang="ja-JP" altLang="en-US" sz="2800" b="1" dirty="0" smtClean="0"/>
              <a:t>しい</a:t>
            </a:r>
            <a:r>
              <a:rPr lang="ja-JP" altLang="en-US" sz="2800" b="1" dirty="0" smtClean="0"/>
              <a:t> </a:t>
            </a:r>
            <a:r>
              <a:rPr lang="ja-JP" altLang="en-US" sz="2800" b="1" dirty="0"/>
              <a:t>→ </a:t>
            </a:r>
            <a:r>
              <a:rPr lang="en-US" altLang="ja-JP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dirty="0"/>
              <a:t>に属する</a:t>
            </a:r>
            <a:endParaRPr lang="en-US" altLang="ja-JP" sz="2800" b="1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/>
              <a:t>許容訪問間隔が一般の</a:t>
            </a:r>
            <a:r>
              <a:rPr lang="ja-JP" altLang="en-US" sz="2800" dirty="0"/>
              <a:t>場合</a:t>
            </a:r>
            <a:r>
              <a:rPr kumimoji="1" lang="ja-JP" altLang="en-US" sz="2800" dirty="0"/>
              <a:t> → </a:t>
            </a:r>
            <a:r>
              <a:rPr kumimoji="1" lang="ja-JP" altLang="en-US" sz="2800" dirty="0">
                <a:solidFill>
                  <a:srgbClr val="0070C0"/>
                </a:solidFill>
              </a:rPr>
              <a:t>未解決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406603" cy="42369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巡査数，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頂点数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ja-JP" i="1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のうち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個の区間を，巡査がそれぞれ往復するような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運行</a:t>
                </a:r>
                <a:r>
                  <a:rPr lang="en-US" altLang="ja-JP" dirty="0" smtClean="0">
                    <a:solidFill>
                      <a:srgbClr val="B61C83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★</a:t>
                </a:r>
                <a:r>
                  <a:rPr lang="en-US" altLang="ja-JP" dirty="0" smtClean="0">
                    <a:solidFill>
                      <a:srgbClr val="B61C83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で最適解が得られる</a:t>
                </a:r>
                <a:endParaRPr kumimoji="1"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利得の合計が最大になる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 個の区間は，動的計画法により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で計算できる（省略）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406603" cy="4236973"/>
              </a:xfrm>
              <a:blipFill>
                <a:blip r:embed="rId3"/>
                <a:stretch>
                  <a:fillRect l="-1399" t="-1293" r="-1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/>
          <p:cNvGrpSpPr/>
          <p:nvPr/>
        </p:nvGrpSpPr>
        <p:grpSpPr>
          <a:xfrm>
            <a:off x="8192694" y="2156109"/>
            <a:ext cx="2947707" cy="262880"/>
            <a:chOff x="5822280" y="1733542"/>
            <a:chExt cx="2410761" cy="214994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24062" y="1825625"/>
              <a:ext cx="23089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6340109" y="1742311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7128045" y="174870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楕円 45"/>
          <p:cNvSpPr/>
          <p:nvPr/>
        </p:nvSpPr>
        <p:spPr>
          <a:xfrm>
            <a:off x="10988428" y="216293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317147" y="294863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945742" y="321826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43" idx="4"/>
          </p:cNvCxnSpPr>
          <p:nvPr/>
        </p:nvCxnSpPr>
        <p:spPr>
          <a:xfrm flipH="1" flipV="1">
            <a:off x="8314861" y="2400444"/>
            <a:ext cx="2" cy="149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945743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910316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9910315" y="3423285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1110595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11110594" y="364602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/>
          <p:cNvGrpSpPr/>
          <p:nvPr/>
        </p:nvGrpSpPr>
        <p:grpSpPr>
          <a:xfrm>
            <a:off x="8787673" y="533794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62" name="楕円 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>
              <a:stCxn id="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9604965" y="5370526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76" name="楕円 7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>
              <a:stCxn id="7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/>
          <p:nvPr/>
        </p:nvCxnSpPr>
        <p:spPr>
          <a:xfrm flipH="1" flipV="1">
            <a:off x="8670742" y="3104941"/>
            <a:ext cx="182677" cy="2091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9760918" y="3646023"/>
            <a:ext cx="640382" cy="15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巡査の速さは全員同じなので，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警邏（けいら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警邏</a:t>
            </a:r>
            <a:r>
              <a:rPr kumimoji="1" lang="en-US" altLang="ja-JP" dirty="0"/>
              <a:t>(patrolling)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ja-JP" altLang="en-US" dirty="0"/>
              <a:t>人または複数の巡査により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領域内の指定された場所を十分な頻度で訪問すること」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警邏</a:t>
            </a:r>
            <a:r>
              <a:rPr lang="ja-JP" altLang="en-US" dirty="0" smtClean="0"/>
              <a:t>する</a:t>
            </a:r>
            <a:r>
              <a:rPr lang="ja-JP" altLang="en-US" dirty="0"/>
              <a:t>対象</a:t>
            </a:r>
            <a:r>
              <a:rPr lang="ja-JP" altLang="en-US" dirty="0" smtClean="0"/>
              <a:t>の</a:t>
            </a:r>
            <a:r>
              <a:rPr lang="ja-JP" altLang="en-US" dirty="0"/>
              <a:t>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二次元の領域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線分や閉路などの全体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グラフの頂点</a:t>
            </a:r>
            <a:endParaRPr lang="en-US" altLang="ja-JP" dirty="0"/>
          </a:p>
        </p:txBody>
      </p:sp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3853543" y="4807131"/>
            <a:ext cx="11864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40010" y="4576298"/>
            <a:ext cx="20313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今回扱うもの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警邏可能な頂点部分集合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b="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を警邏する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任意の順序保存運行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77544" y="2767194"/>
            <a:ext cx="1004556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294954" y="3771750"/>
            <a:ext cx="785679" cy="785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280815" y="4557429"/>
            <a:ext cx="446371" cy="4463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926629" y="5004603"/>
            <a:ext cx="796276" cy="796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436408" y="4546419"/>
            <a:ext cx="1202180" cy="12021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435991" y="5748598"/>
            <a:ext cx="1294797" cy="129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931490" y="5801752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8230844" y="6266870"/>
            <a:ext cx="163679" cy="163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228916" y="6430549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7953248" y="2162255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のうち最も左にある点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  <a:blipFill>
                <a:blip r:embed="rId3"/>
                <a:stretch>
                  <a:fillRect l="-2341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27173" y="3316823"/>
            <a:ext cx="454927" cy="454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0209" y="3771750"/>
            <a:ext cx="450425" cy="450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625643" y="4902257"/>
            <a:ext cx="101543" cy="1015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8631319" y="5004603"/>
            <a:ext cx="91586" cy="91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625643" y="6827276"/>
            <a:ext cx="68159" cy="68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>
            <a:off x="8633912" y="2781483"/>
            <a:ext cx="0" cy="5353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633912" y="4207174"/>
            <a:ext cx="0" cy="695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633912" y="5095683"/>
            <a:ext cx="0" cy="17623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132" name="楕円 1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stCxn id="1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/>
                  <a:t>のうち最も左にある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　 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までしか動けず逆にこの範囲を往復すれば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元の運行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　が警備していた点はすべて警備できる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 r="-1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92" name="楕円 9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>
              <a:stCxn id="9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8638982" y="3673227"/>
            <a:ext cx="84419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7039108" y="2657703"/>
            <a:ext cx="705247" cy="2282651"/>
          </a:xfrm>
          <a:prstGeom prst="wedgeRoundRectCallout">
            <a:avLst>
              <a:gd name="adj1" fmla="val 102332"/>
              <a:gd name="adj2" fmla="val -7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1421492" y="4467049"/>
            <a:ext cx="247616" cy="473305"/>
            <a:chOff x="1093981" y="4342423"/>
            <a:chExt cx="427174" cy="816522"/>
          </a:xfrm>
        </p:grpSpPr>
        <p:sp>
          <p:nvSpPr>
            <p:cNvPr id="90" name="楕円 8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9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3224892" y="5312910"/>
            <a:ext cx="247616" cy="473305"/>
            <a:chOff x="1093981" y="4342423"/>
            <a:chExt cx="427174" cy="816522"/>
          </a:xfrm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 　により警備された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 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残りの巡査の動きも再帰的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変換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★</a:t>
                </a:r>
                <a:r>
                  <a:rPr lang="ja-JP" altLang="en-US" dirty="0" smtClean="0"/>
                  <a:t>の運行に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  <a:blipFill>
                <a:blip r:embed="rId3"/>
                <a:stretch>
                  <a:fillRect l="-2248" t="-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874912" y="2156898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グループ化 143"/>
          <p:cNvGrpSpPr/>
          <p:nvPr/>
        </p:nvGrpSpPr>
        <p:grpSpPr>
          <a:xfrm>
            <a:off x="3845557" y="1816302"/>
            <a:ext cx="247616" cy="473305"/>
            <a:chOff x="1093981" y="4342423"/>
            <a:chExt cx="427174" cy="816522"/>
          </a:xfrm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グループ化 150"/>
          <p:cNvGrpSpPr/>
          <p:nvPr/>
        </p:nvGrpSpPr>
        <p:grpSpPr>
          <a:xfrm>
            <a:off x="1231579" y="279489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2" name="楕円 15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/>
            <p:cNvCxnSpPr>
              <a:stCxn id="15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/>
          <p:cNvCxnSpPr/>
          <p:nvPr/>
        </p:nvCxnSpPr>
        <p:spPr>
          <a:xfrm>
            <a:off x="9980399" y="2794891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988604" y="3669574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980399" y="4528434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994986" y="5399851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986632" y="6261653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許容訪問間隔がすべて同じならば，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許容訪問間隔が一般の場合</a:t>
            </a:r>
            <a:r>
              <a:rPr lang="ja-JP" altLang="en-US" dirty="0" smtClean="0"/>
              <a:t>は，巡査</a:t>
            </a:r>
            <a:r>
              <a:rPr lang="ja-JP" altLang="en-US" dirty="0"/>
              <a:t>の協力が必要となる例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存在</a:t>
            </a:r>
            <a:r>
              <a:rPr lang="ja-JP" altLang="en-US" dirty="0"/>
              <a:t>し，その運行の決定も難しい</a:t>
            </a:r>
            <a:endParaRPr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</a:t>
            </a:r>
            <a:r>
              <a:rPr lang="ja-JP" altLang="en-US" dirty="0" smtClean="0"/>
              <a:t>が一般の場合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25</a:t>
            </a:fld>
            <a:endParaRPr kumimoji="1" lang="ja-JP" altLang="en-US"/>
          </a:p>
        </p:txBody>
      </p:sp>
      <p:cxnSp>
        <p:nvCxnSpPr>
          <p:cNvPr id="5" name="直線コネクタ 4"/>
          <p:cNvCxnSpPr>
            <a:cxnSpLocks/>
            <a:stCxn id="6" idx="6"/>
            <a:endCxn id="63" idx="2"/>
          </p:cNvCxnSpPr>
          <p:nvPr/>
        </p:nvCxnSpPr>
        <p:spPr>
          <a:xfrm>
            <a:off x="472357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31658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52750" y="6729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/>
          <p:cNvSpPr/>
          <p:nvPr/>
        </p:nvSpPr>
        <p:spPr>
          <a:xfrm>
            <a:off x="62217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92777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123336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153895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184455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215014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245573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276132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/>
          <p:cNvSpPr/>
          <p:nvPr/>
        </p:nvSpPr>
        <p:spPr>
          <a:xfrm>
            <a:off x="306692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/>
          <p:cNvSpPr/>
          <p:nvPr/>
        </p:nvSpPr>
        <p:spPr>
          <a:xfrm>
            <a:off x="337251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グループ化 89"/>
          <p:cNvGrpSpPr/>
          <p:nvPr/>
        </p:nvGrpSpPr>
        <p:grpSpPr>
          <a:xfrm>
            <a:off x="386923" y="1190594"/>
            <a:ext cx="3055930" cy="5870605"/>
            <a:chOff x="386923" y="1190595"/>
            <a:chExt cx="3055930" cy="4627820"/>
          </a:xfrm>
        </p:grpSpPr>
        <p:cxnSp>
          <p:nvCxnSpPr>
            <p:cNvPr id="34" name="直線コネクタ 33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コネクタ 70"/>
          <p:cNvCxnSpPr/>
          <p:nvPr/>
        </p:nvCxnSpPr>
        <p:spPr>
          <a:xfrm>
            <a:off x="384580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1613333" y="3288762"/>
            <a:ext cx="612664" cy="6126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1606952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92142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614500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2652223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2652223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H="1">
            <a:off x="1922436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526074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cxnSpLocks/>
            <a:stCxn id="108" idx="6"/>
            <a:endCxn id="123" idx="2"/>
          </p:cNvCxnSpPr>
          <p:nvPr/>
        </p:nvCxnSpPr>
        <p:spPr>
          <a:xfrm>
            <a:off x="6635509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楕円 107"/>
          <p:cNvSpPr/>
          <p:nvPr/>
        </p:nvSpPr>
        <p:spPr>
          <a:xfrm>
            <a:off x="647973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楕円 113"/>
          <p:cNvSpPr/>
          <p:nvPr/>
        </p:nvSpPr>
        <p:spPr>
          <a:xfrm>
            <a:off x="678533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/>
          <p:cNvSpPr/>
          <p:nvPr/>
        </p:nvSpPr>
        <p:spPr>
          <a:xfrm>
            <a:off x="709092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/>
          <p:cNvSpPr/>
          <p:nvPr/>
        </p:nvSpPr>
        <p:spPr>
          <a:xfrm>
            <a:off x="739651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/>
          <p:cNvSpPr/>
          <p:nvPr/>
        </p:nvSpPr>
        <p:spPr>
          <a:xfrm>
            <a:off x="770210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/>
          <p:cNvSpPr/>
          <p:nvPr/>
        </p:nvSpPr>
        <p:spPr>
          <a:xfrm>
            <a:off x="800770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831329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/>
          <p:cNvSpPr/>
          <p:nvPr/>
        </p:nvSpPr>
        <p:spPr>
          <a:xfrm>
            <a:off x="861888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/>
          <p:cNvSpPr/>
          <p:nvPr/>
        </p:nvSpPr>
        <p:spPr>
          <a:xfrm>
            <a:off x="892448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>
            <a:off x="923007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/>
          <p:cNvSpPr/>
          <p:nvPr/>
        </p:nvSpPr>
        <p:spPr>
          <a:xfrm>
            <a:off x="953566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4" name="グループ化 123"/>
          <p:cNvGrpSpPr/>
          <p:nvPr/>
        </p:nvGrpSpPr>
        <p:grpSpPr>
          <a:xfrm>
            <a:off x="6550075" y="1190594"/>
            <a:ext cx="3055930" cy="5870605"/>
            <a:chOff x="386923" y="1190595"/>
            <a:chExt cx="3055930" cy="4627820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線コネクタ 135"/>
          <p:cNvCxnSpPr/>
          <p:nvPr/>
        </p:nvCxnSpPr>
        <p:spPr>
          <a:xfrm>
            <a:off x="6547732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H="1">
            <a:off x="6597905" y="3288762"/>
            <a:ext cx="1791244" cy="1791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7770104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6555294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7777652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H="1">
            <a:off x="8815375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815375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H="1">
            <a:off x="8085588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8689226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引き返す</a:t>
            </a:r>
            <a:r>
              <a:rPr lang="ja-JP" altLang="en-US" dirty="0"/>
              <a:t>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6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cxnSpLocks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引き返す</a:t>
            </a:r>
            <a:r>
              <a:rPr lang="ja-JP" altLang="en-US" dirty="0"/>
              <a:t>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solidFill>
                  <a:srgbClr val="B61C83"/>
                </a:solidFill>
              </a:rPr>
              <a:t>指定訪問時刻</a:t>
            </a:r>
            <a:r>
              <a:rPr lang="ja-JP" altLang="en-US" dirty="0" smtClean="0"/>
              <a:t>ならば，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そのような工夫はできない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 </a:t>
            </a:r>
            <a:r>
              <a:rPr lang="ja-JP" altLang="en-US" dirty="0" smtClean="0"/>
              <a:t>左</a:t>
            </a:r>
            <a:r>
              <a:rPr lang="ja-JP" altLang="en-US" dirty="0"/>
              <a:t>から巡査の動きを</a:t>
            </a:r>
            <a:r>
              <a:rPr lang="ja-JP" altLang="en-US" dirty="0" smtClean="0"/>
              <a:t>決定</a:t>
            </a:r>
            <a:r>
              <a:rPr lang="ja-JP" altLang="en-US" dirty="0" smtClean="0"/>
              <a:t>でき</a:t>
            </a:r>
            <a:r>
              <a:rPr lang="ja-JP" altLang="en-US" dirty="0"/>
              <a:t>る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cxnSp>
        <p:nvCxnSpPr>
          <p:cNvPr id="12" name="曲線コネクタ 11"/>
          <p:cNvCxnSpPr>
            <a:stCxn id="7" idx="1"/>
            <a:endCxn id="9" idx="0"/>
          </p:cNvCxnSpPr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cxnSpLocks/>
            <a:stCxn id="7" idx="3"/>
            <a:endCxn id="10" idx="0"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8811629" y="2312615"/>
            <a:ext cx="463137" cy="59055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/>
          <p:cNvSpPr/>
          <p:nvPr/>
        </p:nvSpPr>
        <p:spPr>
          <a:xfrm>
            <a:off x="152598" y="118142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774989" y="189673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74424" y="48886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080366" y="210075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080365" y="303535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1080364" y="396995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1080363" y="490454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1091600" y="118105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86006" y="32557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545564" y="162533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1535734" y="256802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1525904" y="351070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516074" y="445339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786005" y="466039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2446763" y="257173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3602208" y="119832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5224599" y="191364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3624034" y="490559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4529976" y="21176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4529975" y="305225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29974" y="398685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4529973" y="492145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541210" y="119796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235616" y="327264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4995174" y="16422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4985344" y="258492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975514" y="352761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965684" y="447029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235615" y="46772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5896373" y="258863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楕円 58"/>
          <p:cNvSpPr/>
          <p:nvPr/>
        </p:nvSpPr>
        <p:spPr>
          <a:xfrm>
            <a:off x="5910030" y="530427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四角形: 角を丸くする 5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5" name="グループ化 104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stCxn id="106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endCxn id="107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124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楕円 105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非協力警邏問題なら</a:t>
            </a:r>
            <a:r>
              <a:rPr lang="en-US" altLang="ja-JP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u="sng" dirty="0">
                <a:solidFill>
                  <a:srgbClr val="0070C0"/>
                </a:solidFill>
              </a:rPr>
              <a:t>困難</a:t>
            </a:r>
            <a:endParaRPr lang="en-US" altLang="ja-JP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人のとき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全点の利得・許容訪問間隔が等しい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それ以外の場合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協力警邏問題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b="1" dirty="0"/>
              <a:t>全点の利得・許容訪問間隔が等しい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に属する</a:t>
            </a:r>
            <a:endParaRPr lang="en-US" altLang="ja-JP" sz="2800" b="1" u="sng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>
              <a:lnSpc>
                <a:spcPct val="100000"/>
              </a:lnSpc>
            </a:pPr>
            <a:endParaRPr kumimoji="1" lang="ja-JP" altLang="en-US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cxnSpLocks/>
            <a:stCxn id="9" idx="1"/>
          </p:cNvCxnSpPr>
          <p:nvPr/>
        </p:nvCxnSpPr>
        <p:spPr>
          <a:xfrm flipH="1" flipV="1">
            <a:off x="5778500" y="2108200"/>
            <a:ext cx="2120900" cy="119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cxnSpLocks/>
            <a:stCxn id="9" idx="2"/>
          </p:cNvCxnSpPr>
          <p:nvPr/>
        </p:nvCxnSpPr>
        <p:spPr>
          <a:xfrm flipH="1">
            <a:off x="9334500" y="2597171"/>
            <a:ext cx="508000" cy="17335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899400" y="1643064"/>
            <a:ext cx="388620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協力を許す場合の方が簡単な場合がある！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頂点を警備するのに必要な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:r>
                  <a:rPr kumimoji="1" lang="ja-JP" altLang="en-US" dirty="0"/>
                  <a:t>訪問の頻度を定める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各頂点に対してそれぞれ与えられる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許容訪問間隔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の頂点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が警備される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⇔ 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のどの時間区間にも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いずれかの巡査が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度以上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を訪問している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467" t="-1152" r="-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425934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9181225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9093267" y="2313619"/>
            <a:ext cx="2260533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0349475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1344332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336741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/>
          <p:cNvSpPr/>
          <p:nvPr/>
        </p:nvSpPr>
        <p:spPr>
          <a:xfrm>
            <a:off x="6483241" y="900543"/>
            <a:ext cx="2048146" cy="525391"/>
          </a:xfrm>
          <a:prstGeom prst="wedgeRectCallout">
            <a:avLst>
              <a:gd name="adj1" fmla="val 71089"/>
              <a:gd name="adj2" fmla="val -5771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9081975" y="550115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1681 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0.6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9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隣接する枝の短い順に頂点を選べばよい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に隣接する枝の長さを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/>
                  <a:t>で警邏の仕方が異なる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の頂点は全体を巡査が協力して巡回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の頂点は根から遠いので巡査が</a:t>
                </a:r>
                <a:r>
                  <a:rPr lang="ja-JP" altLang="en-US" dirty="0" smtClean="0"/>
                  <a:t>常駐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  <a:blipFill>
                <a:blip r:embed="rId2"/>
                <a:stretch>
                  <a:fillRect l="-1043" t="-1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全点</a:t>
            </a:r>
            <a:r>
              <a:rPr lang="ja-JP" altLang="en-US" dirty="0"/>
              <a:t>の利得・許容訪問間隔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等しい</a:t>
            </a:r>
            <a:r>
              <a:rPr lang="ja-JP" altLang="en-US" dirty="0"/>
              <a:t>場合</a:t>
            </a:r>
            <a:endParaRPr kumimoji="1" lang="ja-JP" altLang="en-US" sz="5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29" name="直線コネクタ 28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楕円 22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>
            <a:off x="11061862" y="2876587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11512681" y="3460271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81" y="3460271"/>
                <a:ext cx="6843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中かっこ 37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5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の全点の警邏に必要な最小巡査数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計算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について協力警邏問題を</a:t>
                </a:r>
                <a:r>
                  <a:rPr lang="ja-JP" altLang="en-US" dirty="0" smtClean="0"/>
                  <a:t>解く）</a:t>
                </a: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 smtClean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のとき</a:t>
                </a:r>
                <a:r>
                  <a:rPr lang="ja-JP" altLang="en-US" dirty="0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 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人の巡査で全点警邏できている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の頂点を残りの巡査が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 smtClean="0"/>
                  <a:t>つずつ</a:t>
                </a:r>
                <a:r>
                  <a:rPr lang="ja-JP" altLang="en-US" dirty="0" smtClean="0"/>
                  <a:t>担当し警備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 smtClean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のとき</a:t>
                </a:r>
                <a:r>
                  <a:rPr lang="ja-JP" altLang="en-US" dirty="0"/>
                  <a:t>→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𝑚𝑄</m:t>
                            </m:r>
                          </m:e>
                        </m:nary>
                      </m:e>
                    </m:d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 の一部しか警備できない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巡査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 smtClean="0"/>
                  <a:t> 人が時間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</a:t>
                </a:r>
                <a:r>
                  <a:rPr lang="ja-JP" altLang="en-US" dirty="0" smtClean="0"/>
                  <a:t>巡回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  <a:blipFill>
                <a:blip r:embed="rId2"/>
                <a:stretch>
                  <a:fillRect l="-1300" t="-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楕円 8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/>
          <p:cNvSpPr/>
          <p:nvPr/>
        </p:nvSpPr>
        <p:spPr>
          <a:xfrm>
            <a:off x="11061862" y="2876587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11512681" y="3460271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81" y="3460271"/>
                <a:ext cx="6843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全点</a:t>
            </a:r>
            <a:r>
              <a:rPr lang="ja-JP" altLang="en-US" dirty="0"/>
              <a:t>の利得・許容訪問間隔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等しい</a:t>
            </a:r>
            <a:r>
              <a:rPr lang="ja-JP" altLang="en-US" dirty="0"/>
              <a:t>場合</a:t>
            </a:r>
            <a:endParaRPr kumimoji="1" lang="ja-JP" altLang="en-US" sz="5400" dirty="0"/>
          </a:p>
        </p:txBody>
      </p:sp>
      <p:sp>
        <p:nvSpPr>
          <p:cNvPr id="22" name="右中かっこ 21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4" name="グループ化 10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4" name="直線コネクタ 123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10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endCxn id="10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3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楕円 10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87" name="正方形/長方形 8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88" name="直線コネクタ 87"/>
            <p:cNvCxnSpPr>
              <a:stCxn id="8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9385263" y="3585744"/>
            <a:ext cx="2637101" cy="1045222"/>
            <a:chOff x="-11657196" y="4886443"/>
            <a:chExt cx="2527644" cy="1045222"/>
          </a:xfrm>
        </p:grpSpPr>
        <p:sp>
          <p:nvSpPr>
            <p:cNvPr id="92" name="正方形/長方形 91"/>
            <p:cNvSpPr/>
            <p:nvPr/>
          </p:nvSpPr>
          <p:spPr>
            <a:xfrm>
              <a:off x="-11657196" y="5531555"/>
              <a:ext cx="252764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人のときは</a:t>
              </a:r>
              <a:r>
                <a:rPr lang="en-US" altLang="ja-JP" sz="20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ja-JP" altLang="en-US" sz="2000" dirty="0"/>
            </a:p>
          </p:txBody>
        </p:sp>
        <p:cxnSp>
          <p:nvCxnSpPr>
            <p:cNvPr id="93" name="直線コネクタ 92"/>
            <p:cNvCxnSpPr>
              <a:cxnSpLocks/>
              <a:stCxn id="92" idx="0"/>
              <a:endCxn id="6" idx="4"/>
            </p:cNvCxnSpPr>
            <p:nvPr/>
          </p:nvCxnSpPr>
          <p:spPr>
            <a:xfrm flipV="1">
              <a:off x="-10393374" y="4886443"/>
              <a:ext cx="3132" cy="6451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/>
          <p:cNvSpPr/>
          <p:nvPr/>
        </p:nvSpPr>
        <p:spPr>
          <a:xfrm>
            <a:off x="10541585" y="3252525"/>
            <a:ext cx="330994" cy="3332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/>
          <p:cNvGrpSpPr/>
          <p:nvPr/>
        </p:nvGrpSpPr>
        <p:grpSpPr>
          <a:xfrm>
            <a:off x="8826314" y="273348"/>
            <a:ext cx="1875007" cy="828106"/>
            <a:chOff x="-9042561" y="4982313"/>
            <a:chExt cx="1072751" cy="1589965"/>
          </a:xfrm>
        </p:grpSpPr>
        <p:sp>
          <p:nvSpPr>
            <p:cNvPr id="96" name="正方形/長方形 95"/>
            <p:cNvSpPr/>
            <p:nvPr/>
          </p:nvSpPr>
          <p:spPr>
            <a:xfrm>
              <a:off x="-9042561" y="4982313"/>
              <a:ext cx="1072751" cy="7682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人でも</a:t>
              </a:r>
            </a:p>
          </p:txBody>
        </p:sp>
        <p:cxnSp>
          <p:nvCxnSpPr>
            <p:cNvPr id="97" name="直線コネクタ 96"/>
            <p:cNvCxnSpPr>
              <a:cxnSpLocks/>
              <a:stCxn id="96" idx="2"/>
            </p:cNvCxnSpPr>
            <p:nvPr/>
          </p:nvCxnSpPr>
          <p:spPr>
            <a:xfrm>
              <a:off x="-8506185" y="5750525"/>
              <a:ext cx="4121" cy="82175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/>
              <a:t>許容訪問間隔がすべて等しい 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許容訪問間隔が一般の場合 → </a:t>
            </a:r>
            <a:r>
              <a:rPr lang="ja-JP" altLang="en-US" sz="3200" dirty="0">
                <a:solidFill>
                  <a:srgbClr val="0070C0"/>
                </a:solidFill>
              </a:rPr>
              <a:t>未解決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許容訪問間隔の代わりに</a:t>
            </a:r>
            <a:r>
              <a:rPr lang="ja-JP" altLang="en-US" sz="2800" dirty="0">
                <a:solidFill>
                  <a:srgbClr val="B61C83"/>
                </a:solidFill>
              </a:rPr>
              <a:t>指定訪問時刻</a:t>
            </a:r>
            <a:r>
              <a:rPr lang="en-US" altLang="ja-JP" dirty="0">
                <a:solidFill>
                  <a:srgbClr val="B61C83"/>
                </a:solidFill>
              </a:rPr>
              <a:t/>
            </a:r>
            <a:br>
              <a:rPr lang="en-US" altLang="ja-JP" dirty="0">
                <a:solidFill>
                  <a:srgbClr val="B61C83"/>
                </a:solidFill>
              </a:rPr>
            </a:br>
            <a:r>
              <a:rPr lang="ja-JP" altLang="en-US" sz="2800" dirty="0"/>
              <a:t>→ 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人かつ利得がすべて等しくても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利得の大きい順に頂点を選べばよい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 smtClean="0"/>
                  <a:t>巡査たちが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 smtClean="0"/>
                  <a:t>つずつ</a:t>
                </a:r>
                <a:r>
                  <a:rPr lang="ja-JP" altLang="en-US" dirty="0" smtClean="0"/>
                  <a:t>頂点を担当し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停止すると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点警邏できる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 smtClean="0"/>
                  <a:t>巡査たちが距離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r>
                  <a:rPr lang="ja-JP" altLang="en-US" dirty="0" smtClean="0"/>
                  <a:t>すれば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𝑚𝑄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として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 点を警邏</a:t>
                </a:r>
                <a:r>
                  <a:rPr lang="ja-JP" altLang="en-US" dirty="0" smtClean="0"/>
                  <a:t>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 smtClean="0"/>
                  <a:t>選べる</a:t>
                </a:r>
                <a:r>
                  <a:rPr lang="ja-JP" altLang="en-US" dirty="0"/>
                  <a:t>最大頂</a:t>
                </a:r>
                <a:r>
                  <a:rPr lang="ja-JP" altLang="en-US" dirty="0" smtClean="0"/>
                  <a:t>点数は，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 smtClean="0"/>
                  <a:t> 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  <a:blipFill>
                <a:blip r:embed="rId3"/>
                <a:stretch>
                  <a:fillRect l="-1435" t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二等辺三角形 147"/>
          <p:cNvSpPr/>
          <p:nvPr/>
        </p:nvSpPr>
        <p:spPr>
          <a:xfrm>
            <a:off x="8671939" y="3703926"/>
            <a:ext cx="2526951" cy="2178406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0557610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749220" y="594681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973431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198890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335556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9758122" y="302898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811606" y="3467273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56" name="楕円 1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/>
            <p:cNvCxnSpPr>
              <a:stCxn id="1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9811606" y="5539611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63" name="楕円 1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>
              <a:stCxn id="1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>
                    <a:latin typeface="Cambria Math" panose="02040503050406030204" pitchFamily="18" charset="0"/>
                  </a:rPr>
                  <a:t> 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辺の長さ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blipFill>
                <a:blip r:embed="rId4"/>
                <a:stretch>
                  <a:fillRect l="-1111" t="-3042" b="-684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287 0.31783 L -0.10286 0.31783 L -4.16667E-6 -3.7037E-6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6 1.48148E-6 L -0.04609 -0.16852 L -0.00052 -0.31412 L 0.05013 -0.16019 L 0.10456 0.00139 L -4.16667E-6 1.48148E-6 Z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独立集合のうち最大のものを求める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u="sng" dirty="0">
                    <a:latin typeface="Cambria" panose="02040503050406030204" pitchFamily="18" charset="0"/>
                  </a:rPr>
                  <a:t>協力警邏問題（巡査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1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人，</a:t>
                </a:r>
                <a:r>
                  <a:rPr lang="ja-JP" altLang="en-US" u="sng" dirty="0">
                    <a:solidFill>
                      <a:srgbClr val="B61C83"/>
                    </a:solidFill>
                  </a:rPr>
                  <a:t>指定訪問時刻</a:t>
                </a:r>
                <a:r>
                  <a:rPr lang="ja-JP" altLang="en-US" u="sng" dirty="0"/>
                  <a:t>）</a:t>
                </a:r>
                <a:r>
                  <a:rPr lang="en-US" altLang="ja-JP" u="sng" dirty="0"/>
                  <a:t/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警邏できる</a:t>
                </a:r>
                <a:r>
                  <a:rPr lang="ja-JP" altLang="en-US" u="sng" dirty="0"/>
                  <a:t>頂点の数の最大値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  <a:blipFill>
                <a:blip r:embed="rId3"/>
                <a:stretch>
                  <a:fillRect l="-1393" t="-2801" r="-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吹き出し: 四角形 4"/>
              <p:cNvSpPr/>
              <p:nvPr/>
            </p:nvSpPr>
            <p:spPr>
              <a:xfrm>
                <a:off x="2745066" y="5585059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利得を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すべて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に</a:t>
                </a:r>
              </a:p>
            </p:txBody>
          </p:sp>
        </mc:Choice>
        <mc:Fallback xmlns="">
          <p:sp>
            <p:nvSpPr>
              <p:cNvPr id="5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66" y="5585059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blipFill>
                <a:blip r:embed="rId4"/>
                <a:stretch>
                  <a:fillRect l="-924" r="-462" b="-1228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3584740" y="3410744"/>
            <a:ext cx="1364919" cy="590550"/>
            <a:chOff x="3135086" y="4057650"/>
            <a:chExt cx="136491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6" y="4122091"/>
              <a:ext cx="80021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吹き出し: 四角形 8"/>
          <p:cNvSpPr/>
          <p:nvPr/>
        </p:nvSpPr>
        <p:spPr>
          <a:xfrm>
            <a:off x="8373496" y="1690688"/>
            <a:ext cx="3658676" cy="2064738"/>
          </a:xfrm>
          <a:prstGeom prst="wedgeRectCallout">
            <a:avLst>
              <a:gd name="adj1" fmla="val -67561"/>
              <a:gd name="adj2" fmla="val 6378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点間に辺がある⇔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点の指定訪問時刻が重複している」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となるように各点の訪問時刻を設定（詳細略）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7768068" y="5107204"/>
            <a:ext cx="4094771" cy="1490134"/>
          </a:xfrm>
          <a:prstGeom prst="wedgeRectCallout">
            <a:avLst>
              <a:gd name="adj1" fmla="val -60324"/>
              <a:gd name="adj2" fmla="val -367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rgbClr val="B61C83"/>
                </a:solidFill>
              </a:rPr>
              <a:t>指定訪問時刻</a:t>
            </a:r>
            <a:r>
              <a:rPr lang="ja-JP" altLang="en-US" sz="2400" dirty="0">
                <a:solidFill>
                  <a:schemeClr val="tx1"/>
                </a:solidFill>
              </a:rPr>
              <a:t>なら，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巡査が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</a:rPr>
              <a:t>人かつ利得がすべて等しくても</a:t>
            </a:r>
            <a:r>
              <a:rPr lang="en-US" altLang="ja-JP" sz="24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B61C83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本研究の動機：非協力警邏ではなく協力警邏を考えたい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巡査の協力が不要な場合や，協力の仕方が簡単になる場合は，</a:t>
            </a:r>
            <a:r>
              <a:rPr lang="ja-JP" altLang="en-US" dirty="0"/>
              <a:t>簡単に解くことができる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</a:t>
            </a:r>
            <a:r>
              <a:rPr lang="en-US" altLang="ja-JP" dirty="0"/>
              <a:t>/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で許容訪問間隔がすべて等しい場合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星で利得と許容訪問間隔がすべて等しい場合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許容訪問間隔が一般の場合は複雑な協力が発生して難しい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solidFill>
                  <a:srgbClr val="B61C83"/>
                </a:solidFill>
              </a:rPr>
              <a:t>指定訪問時刻</a:t>
            </a:r>
            <a:r>
              <a:rPr kumimoji="1" lang="ja-JP" altLang="en-US" dirty="0"/>
              <a:t>なら困難性を示せた場合がある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は巡査が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</a:t>
            </a:r>
            <a:r>
              <a:rPr lang="en-US" altLang="ja-JP" dirty="0"/>
              <a:t>&amp;</a:t>
            </a:r>
            <a:r>
              <a:rPr lang="ja-JP" altLang="en-US" dirty="0"/>
              <a:t>利得がすべて等しくても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>
                <a:solidFill>
                  <a:srgbClr val="0070C0"/>
                </a:solidFill>
              </a:rPr>
              <a:t>困難</a:t>
            </a:r>
            <a:endParaRPr kumimoji="1" lang="en-US" altLang="ja-JP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入力</a:t>
                </a:r>
                <a:endParaRPr kumimoji="1"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辺に長さのついた無向</a:t>
                </a:r>
                <a:r>
                  <a:rPr lang="ja-JP" altLang="en-US" dirty="0" smtClean="0"/>
                  <a:t>グラフと，各頂点</a:t>
                </a:r>
                <a:r>
                  <a:rPr lang="ja-JP" altLang="en-US" dirty="0"/>
                  <a:t>の許容訪問</a:t>
                </a:r>
                <a:r>
                  <a:rPr lang="ja-JP" altLang="en-US" dirty="0" smtClean="0"/>
                  <a:t>間隔・利得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巡査</a:t>
                </a:r>
                <a:r>
                  <a:rPr lang="ja-JP" altLang="en-US" dirty="0"/>
                  <a:t>の人数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≦</a:t>
                </a:r>
                <a:r>
                  <a:rPr lang="ja-JP" altLang="en-US" dirty="0" smtClean="0"/>
                  <a:t> 頂</a:t>
                </a:r>
                <a:r>
                  <a:rPr lang="ja-JP" altLang="en-US" dirty="0"/>
                  <a:t>点数）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出力</a:t>
                </a:r>
                <a:r>
                  <a:rPr lang="ja-JP" altLang="en-US" dirty="0"/>
                  <a:t>：</a:t>
                </a:r>
                <a:r>
                  <a:rPr lang="ja-JP" altLang="en-US" u="sng" dirty="0" smtClean="0"/>
                  <a:t>警邏</a:t>
                </a:r>
                <a:r>
                  <a:rPr lang="ja-JP" altLang="en-US" u="sng" dirty="0"/>
                  <a:t>可能</a:t>
                </a:r>
                <a:r>
                  <a:rPr lang="ja-JP" altLang="en-US" dirty="0"/>
                  <a:t>な頂点集合のうち</a:t>
                </a:r>
                <a:r>
                  <a:rPr lang="ja-JP" altLang="en-US" dirty="0" smtClean="0"/>
                  <a:t>，</a:t>
                </a:r>
                <a:r>
                  <a:rPr lang="ja-JP" altLang="en-US" dirty="0" smtClean="0"/>
                  <a:t>これに含まれる</a:t>
                </a:r>
                <a:r>
                  <a:rPr lang="ja-JP" altLang="en-US" dirty="0" smtClean="0"/>
                  <a:t>頂点</a:t>
                </a:r>
                <a:r>
                  <a:rPr lang="ja-JP" altLang="en-US" dirty="0" smtClean="0"/>
                  <a:t>の持つ利得</a:t>
                </a:r>
                <a:r>
                  <a:rPr lang="ja-JP" altLang="en-US" dirty="0"/>
                  <a:t>の合計が最大の</a:t>
                </a:r>
                <a:r>
                  <a:rPr lang="ja-JP" altLang="en-US" dirty="0" smtClean="0"/>
                  <a:t>もの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 smtClean="0"/>
                  <a:t>頂点集合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 smtClean="0"/>
                  <a:t>が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 smtClean="0"/>
                  <a:t>人の巡査により</a:t>
                </a:r>
                <a:r>
                  <a:rPr lang="ja-JP" altLang="en-US" u="sng" dirty="0" smtClean="0"/>
                  <a:t>警邏可能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⇔ 巡査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 smtClean="0"/>
                  <a:t>人によるある</a:t>
                </a:r>
                <a:r>
                  <a:rPr lang="ja-JP" altLang="en-US" u="sng" dirty="0" smtClean="0"/>
                  <a:t>運行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err="1" smtClean="0"/>
                  <a:t>が存</a:t>
                </a:r>
                <a:r>
                  <a:rPr lang="ja-JP" altLang="en-US" dirty="0" smtClean="0"/>
                  <a:t>在して，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smtClean="0"/>
                  <a:t>により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のすべての頂点が警備される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  <a:blipFill>
                <a:blip r:embed="rId3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吹き出し: 四角形 4"/>
              <p:cNvSpPr/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2400" dirty="0" smtClean="0">
                    <a:solidFill>
                      <a:schemeClr val="tx1"/>
                    </a:solidFill>
                  </a:rPr>
                  <a:t>速さ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以下で動く巡査たちの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sz="2400" dirty="0">
                    <a:solidFill>
                      <a:schemeClr val="tx1"/>
                    </a:solidFill>
                  </a:rPr>
                </a:br>
                <a:r>
                  <a:rPr lang="ja-JP" altLang="en-US" sz="2400" dirty="0">
                    <a:solidFill>
                      <a:schemeClr val="tx1"/>
                    </a:solidFill>
                  </a:rPr>
                  <a:t>時刻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</a:rPr>
                  <a:t> における位置を定めたもの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blipFill>
                <a:blip r:embed="rId4"/>
                <a:stretch>
                  <a:fillRect l="-1617" b="-612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8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3437606" y="1851438"/>
            <a:ext cx="247616" cy="473305"/>
            <a:chOff x="1093981" y="4342423"/>
            <a:chExt cx="427174" cy="816522"/>
          </a:xfrm>
        </p:grpSpPr>
        <p:sp>
          <p:nvSpPr>
            <p:cNvPr id="39" name="楕円 3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56011" y="1840708"/>
            <a:ext cx="247616" cy="473305"/>
            <a:chOff x="1093981" y="4342423"/>
            <a:chExt cx="427174" cy="816522"/>
          </a:xfrm>
        </p:grpSpPr>
        <p:sp>
          <p:nvSpPr>
            <p:cNvPr id="51" name="楕円 5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stCxn id="5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30" name="直線コネクタ 129"/>
            <p:cNvCxnSpPr>
              <a:endCxn id="134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8" name="直線矢印コネクタ 207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2604072" y="2400653"/>
            <a:ext cx="1895071" cy="1037507"/>
            <a:chOff x="3854282" y="188280"/>
            <a:chExt cx="1895071" cy="1037507"/>
          </a:xfrm>
        </p:grpSpPr>
        <p:sp>
          <p:nvSpPr>
            <p:cNvPr id="55" name="正方形/長方形 54"/>
            <p:cNvSpPr/>
            <p:nvPr/>
          </p:nvSpPr>
          <p:spPr>
            <a:xfrm>
              <a:off x="3854282" y="764122"/>
              <a:ext cx="1895071" cy="46166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/>
                <a:t>速さは</a:t>
              </a:r>
              <a:r>
                <a:rPr lang="en-US" altLang="ja-JP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ja-JP" altLang="en-US" sz="2400" dirty="0"/>
                <a:t>以下</a:t>
              </a:r>
              <a:endParaRPr lang="en-US" altLang="ja-JP" sz="2400" dirty="0"/>
            </a:p>
          </p:txBody>
        </p:sp>
        <p:cxnSp>
          <p:nvCxnSpPr>
            <p:cNvPr id="56" name="直線コネクタ 55"/>
            <p:cNvCxnSpPr>
              <a:stCxn id="55" idx="0"/>
            </p:cNvCxnSpPr>
            <p:nvPr/>
          </p:nvCxnSpPr>
          <p:spPr>
            <a:xfrm flipH="1" flipV="1">
              <a:off x="4801612" y="188280"/>
              <a:ext cx="206" cy="575842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5" idx="0"/>
            </p:cNvCxnSpPr>
            <p:nvPr/>
          </p:nvCxnSpPr>
          <p:spPr>
            <a:xfrm flipV="1">
              <a:off x="4801818" y="203338"/>
              <a:ext cx="518198" cy="560784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8" name="直線コネクタ 7"/>
            <p:cNvCxnSpPr>
              <a:endCxn id="50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dirty="0"/>
                  <a:t>の</a:t>
                </a:r>
                <a:r>
                  <a:rPr lang="ja-JP" altLang="en-US" dirty="0"/>
                  <a:t>運行ならば</a:t>
                </a:r>
                <a:r>
                  <a:rPr kumimoji="1" lang="ja-JP" altLang="en-US" dirty="0"/>
                  <a:t>利得は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10+80+70+10=</m:t>
                    </m:r>
                    <m:r>
                      <a:rPr kumimoji="1"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170</m:t>
                    </m:r>
                  </m:oMath>
                </a14:m>
                <a:endParaRPr kumimoji="1" lang="en-US" altLang="ja-JP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6721743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8772166" y="176139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8372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8372 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805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805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782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782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373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青の運行ならば利得は</a:t>
                </a: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10+80+70+10=170</m:t>
                    </m:r>
                  </m:oMath>
                </a14:m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⇒ 出力：</a:t>
                </a:r>
                <a:r>
                  <a:rPr lang="en-US" altLang="ja-JP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35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678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678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655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655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07483" y="13361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2569612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2562829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257320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2576758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2569610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非協力</a:t>
            </a:r>
            <a:r>
              <a:rPr kumimoji="1" lang="ja-JP" altLang="en-US" dirty="0"/>
              <a:t>警邏・協力警邏</a:t>
            </a:r>
          </a:p>
        </p:txBody>
      </p:sp>
      <p:cxnSp>
        <p:nvCxnSpPr>
          <p:cNvPr id="176" name="直線コネクタ 175"/>
          <p:cNvCxnSpPr/>
          <p:nvPr/>
        </p:nvCxnSpPr>
        <p:spPr>
          <a:xfrm>
            <a:off x="7722568" y="3244056"/>
            <a:ext cx="1765190" cy="7535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>
            <a:off x="7700785" y="5791965"/>
            <a:ext cx="1775178" cy="101258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1529036" y="3221769"/>
            <a:ext cx="3389768" cy="348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815149" y="30622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01594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5837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899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4169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16658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7712001" y="3997570"/>
            <a:ext cx="1771783" cy="1040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722568" y="5038452"/>
            <a:ext cx="1765190" cy="7535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8907628" y="3197487"/>
            <a:ext cx="1765190" cy="7535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8885845" y="5745396"/>
            <a:ext cx="1775178" cy="101258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8897061" y="3951001"/>
            <a:ext cx="1771783" cy="10408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8907628" y="4991883"/>
            <a:ext cx="1765190" cy="7535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7333856" y="3197489"/>
            <a:ext cx="3560542" cy="36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/>
          <p:nvPr/>
        </p:nvCxnSpPr>
        <p:spPr>
          <a:xfrm>
            <a:off x="7719177" y="306935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905622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9487758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10673023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8320958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10070613" y="308300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4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474 -2.22222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558 4.8148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4557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5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1616</Words>
  <Application>Microsoft Office PowerPoint</Application>
  <PresentationFormat>ワイド画面</PresentationFormat>
  <Paragraphs>518</Paragraphs>
  <Slides>36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游ゴシック</vt:lpstr>
      <vt:lpstr>游ゴシック Light</vt:lpstr>
      <vt:lpstr>Arial</vt:lpstr>
      <vt:lpstr>Cambria</vt:lpstr>
      <vt:lpstr>Cambria Math</vt:lpstr>
      <vt:lpstr>Office テーマ</vt:lpstr>
      <vt:lpstr>複数の巡査による 指定地点の警邏について</vt:lpstr>
      <vt:lpstr>警邏（けいら）</vt:lpstr>
      <vt:lpstr>許容訪問間隔</vt:lpstr>
      <vt:lpstr>協力警邏問題</vt:lpstr>
      <vt:lpstr>例</vt:lpstr>
      <vt:lpstr>例</vt:lpstr>
      <vt:lpstr>例</vt:lpstr>
      <vt:lpstr>例</vt:lpstr>
      <vt:lpstr>非協力警邏・協力警邏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許容訪問間隔が一般の場合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星の場合</vt:lpstr>
      <vt:lpstr>全点の利得・許容訪問間隔が 等しい場合</vt:lpstr>
      <vt:lpstr>全点の利得・許容訪問間隔が 等しい場合</vt:lpstr>
      <vt:lpstr>PowerPoint プレゼンテーション</vt:lpstr>
      <vt:lpstr>Unitの場合</vt:lpstr>
      <vt:lpstr>Unit：許容訪問間隔がすべて等しい場合</vt:lpstr>
      <vt:lpstr>Unit：許容訪問間隔が一般の場合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356</cp:revision>
  <dcterms:created xsi:type="dcterms:W3CDTF">2017-03-11T23:04:54Z</dcterms:created>
  <dcterms:modified xsi:type="dcterms:W3CDTF">2017-03-23T04:04:45Z</dcterms:modified>
</cp:coreProperties>
</file>