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337" r:id="rId19"/>
    <p:sldId id="275" r:id="rId20"/>
    <p:sldId id="338" r:id="rId21"/>
    <p:sldId id="339" r:id="rId22"/>
    <p:sldId id="340" r:id="rId23"/>
    <p:sldId id="342" r:id="rId24"/>
    <p:sldId id="283" r:id="rId25"/>
    <p:sldId id="286" r:id="rId26"/>
    <p:sldId id="347" r:id="rId27"/>
    <p:sldId id="330" r:id="rId28"/>
    <p:sldId id="325" r:id="rId29"/>
    <p:sldId id="344" r:id="rId30"/>
    <p:sldId id="346" r:id="rId31"/>
    <p:sldId id="331" r:id="rId32"/>
    <p:sldId id="296" r:id="rId33"/>
    <p:sldId id="298" r:id="rId34"/>
    <p:sldId id="301" r:id="rId35"/>
    <p:sldId id="32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82" d="100"/>
          <a:sy n="82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難しい</a:t>
            </a:r>
            <a:r>
              <a:rPr kumimoji="1" lang="en-US" altLang="ja-JP" dirty="0"/>
              <a:t>…P</a:t>
            </a:r>
            <a:r>
              <a:rPr kumimoji="1" lang="ja-JP" altLang="en-US" dirty="0"/>
              <a:t>に属するとも</a:t>
            </a:r>
            <a:r>
              <a:rPr kumimoji="1" lang="en-US" altLang="ja-JP" dirty="0"/>
              <a:t>NP</a:t>
            </a:r>
            <a:r>
              <a:rPr kumimoji="1" lang="ja-JP" altLang="en-US" dirty="0"/>
              <a:t>困難とも判定しがたい</a:t>
            </a:r>
            <a:endParaRPr kumimoji="1" lang="en-US" altLang="ja-JP" dirty="0"/>
          </a:p>
          <a:p>
            <a:r>
              <a:rPr kumimoji="1" lang="ja-JP" altLang="en-US" dirty="0"/>
              <a:t>今後の課題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太字のところだけ説明します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8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7A7-E79B-4F18-B61D-247BEDD6C31E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A46F-FE76-465C-8E01-17D1032BE66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A42-DB23-4F2D-BA45-1B69ADAF5837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2C6-BE53-439E-8AD4-0EE70CB30F63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F3A0-630E-4946-A8DC-68DDBBD4FB4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78F-BC09-40CD-BDBD-1A326D623502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A16-2C6D-4BC3-A50B-9076E1529536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9760-F7AD-450D-AFAD-8C4B1F9A56EC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60A-ABDE-4265-9698-013864A8898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756-15E0-4DDB-BC0B-F78A054E68DE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8A2-A6BC-4087-BCA9-6A7A0EFD9A7D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79-6438-4F99-A750-927D88AEF0FA}" type="datetime1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6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</a:t>
            </a:r>
            <a:r>
              <a:rPr lang="ja-JP" altLang="en-US" sz="2800" b="1" dirty="0" smtClean="0"/>
              <a:t>すべて</a:t>
            </a:r>
            <a:r>
              <a:rPr lang="ja-JP" altLang="en-US" sz="2800" b="1" dirty="0"/>
              <a:t>等</a:t>
            </a:r>
            <a:r>
              <a:rPr lang="ja-JP" altLang="en-US" sz="2800" b="1" dirty="0" smtClean="0"/>
              <a:t>しい</a:t>
            </a:r>
            <a:r>
              <a:rPr lang="ja-JP" altLang="en-US" sz="2800" b="1" dirty="0" smtClean="0"/>
              <a:t> </a:t>
            </a:r>
            <a:r>
              <a:rPr lang="ja-JP" altLang="en-US" sz="2800" b="1" dirty="0"/>
              <a:t>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運行</a:t>
                </a:r>
                <a:r>
                  <a:rPr lang="en-US" altLang="ja-JP" dirty="0" smtClean="0">
                    <a:solidFill>
                      <a:srgbClr val="B61C83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★</a:t>
                </a:r>
                <a:r>
                  <a:rPr lang="en-US" altLang="ja-JP" dirty="0" smtClean="0">
                    <a:solidFill>
                      <a:srgbClr val="B61C83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で最適解が得られる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利得</a:t>
                </a:r>
                <a:r>
                  <a:rPr lang="ja-JP" altLang="en-US" dirty="0"/>
                  <a:t>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  <a:blipFill>
                <a:blip r:embed="rId3"/>
                <a:stretch>
                  <a:fillRect l="-1399" t="-1154" r="-1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</a:t>
            </a:r>
            <a:r>
              <a:rPr lang="ja-JP" altLang="en-US" dirty="0" smtClean="0"/>
              <a:t>する</a:t>
            </a:r>
            <a:r>
              <a:rPr lang="ja-JP" altLang="en-US" dirty="0"/>
              <a:t>対象</a:t>
            </a:r>
            <a:r>
              <a:rPr lang="ja-JP" altLang="en-US" dirty="0" smtClean="0"/>
              <a:t>の</a:t>
            </a:r>
            <a:r>
              <a:rPr lang="ja-JP" altLang="en-US" dirty="0"/>
              <a:t>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</a:t>
                </a:r>
                <a:r>
                  <a:rPr lang="ja-JP" altLang="en-US" dirty="0" smtClean="0"/>
                  <a:t>より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警備</a:t>
                </a:r>
                <a:r>
                  <a:rPr lang="ja-JP" altLang="en-US" dirty="0"/>
                  <a:t>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変換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dirty="0" smtClean="0">
                    <a:solidFill>
                      <a:srgbClr val="B61C83"/>
                    </a:solidFill>
                  </a:rPr>
                  <a:t>★</a:t>
                </a:r>
                <a:r>
                  <a:rPr lang="ja-JP" altLang="en-US" dirty="0" smtClean="0"/>
                  <a:t>の運行に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  <a:blipFill>
                <a:blip r:embed="rId3"/>
                <a:stretch>
                  <a:fillRect l="-2248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</a:t>
            </a:r>
            <a:r>
              <a:rPr lang="ja-JP" altLang="en-US" dirty="0" smtClean="0"/>
              <a:t>は，巡査</a:t>
            </a:r>
            <a:r>
              <a:rPr lang="ja-JP" altLang="en-US" dirty="0"/>
              <a:t>の協力が</a:t>
            </a:r>
            <a:r>
              <a:rPr lang="ja-JP" altLang="en-US" dirty="0" smtClean="0"/>
              <a:t>必要</a:t>
            </a:r>
            <a:r>
              <a:rPr lang="ja-JP" altLang="en-US" dirty="0" smtClean="0"/>
              <a:t>であり，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</a:t>
            </a:r>
            <a:r>
              <a:rPr lang="ja-JP" altLang="en-US" dirty="0"/>
              <a:t>運行</a:t>
            </a:r>
            <a:r>
              <a:rPr lang="ja-JP" altLang="en-US" dirty="0" smtClean="0"/>
              <a:t>の機械的な決定</a:t>
            </a:r>
            <a:r>
              <a:rPr lang="ja-JP" altLang="en-US" dirty="0"/>
              <a:t>も</a:t>
            </a:r>
            <a:r>
              <a:rPr lang="ja-JP" altLang="en-US" dirty="0" smtClean="0"/>
              <a:t>難し</a:t>
            </a:r>
            <a:r>
              <a:rPr lang="ja-JP" altLang="en-US" dirty="0"/>
              <a:t>そ</a:t>
            </a:r>
            <a:r>
              <a:rPr lang="ja-JP" altLang="en-US" dirty="0" smtClean="0"/>
              <a:t>うな例が存在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</a:t>
            </a:r>
            <a:r>
              <a:rPr lang="ja-JP" altLang="en-US" dirty="0" smtClean="0"/>
              <a:t>が一般の場合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引き返す</a:t>
            </a:r>
            <a:r>
              <a:rPr lang="ja-JP" altLang="en-US" dirty="0"/>
              <a:t>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6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cxnSpLocks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引き返す</a:t>
            </a:r>
            <a:r>
              <a:rPr lang="ja-JP" altLang="en-US" dirty="0"/>
              <a:t>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 smtClean="0">
                <a:solidFill>
                  <a:srgbClr val="B61C83"/>
                </a:solidFill>
              </a:rPr>
              <a:t>指定訪問時刻</a:t>
            </a:r>
            <a:r>
              <a:rPr lang="ja-JP" altLang="en-US" dirty="0" smtClean="0"/>
              <a:t>ならば，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そのような工夫はできない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（どうやっても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ja-JP" altLang="en-US" dirty="0" smtClean="0"/>
              <a:t>人必要）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ja-JP" altLang="en-US" dirty="0" smtClean="0"/>
              <a:t>左</a:t>
            </a:r>
            <a:r>
              <a:rPr lang="ja-JP" altLang="en-US" dirty="0"/>
              <a:t>から巡査の動きを</a:t>
            </a:r>
            <a:r>
              <a:rPr lang="ja-JP" altLang="en-US" dirty="0" smtClean="0"/>
              <a:t>決定</a:t>
            </a:r>
            <a:r>
              <a:rPr lang="ja-JP" altLang="en-US" dirty="0" smtClean="0"/>
              <a:t>でき</a:t>
            </a:r>
            <a:r>
              <a:rPr lang="ja-JP" altLang="en-US" dirty="0"/>
              <a:t>る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/>
          <p:cNvSpPr/>
          <p:nvPr/>
        </p:nvSpPr>
        <p:spPr>
          <a:xfrm>
            <a:off x="152598" y="118142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774989" y="189673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4424" y="4888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080366" y="210075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080365" y="303535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080364" y="396995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080363" y="490454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1091600" y="118105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86006" y="32557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545564" y="16253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1535734" y="256802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1525904" y="351070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516074" y="445339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786005" y="46603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2446763" y="25717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602208" y="119832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24599" y="191364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3624034" y="490559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4529976" y="21176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4529975" y="30522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29974" y="39868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4529973" y="492145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541210" y="11979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235616" y="32726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4995174" y="16422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4985344" y="25849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975514" y="352761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965684" y="447029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235615" y="46772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5896373" y="258863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/>
          <p:cNvSpPr/>
          <p:nvPr/>
        </p:nvSpPr>
        <p:spPr>
          <a:xfrm>
            <a:off x="5910030" y="530427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非協力警邏問題なら</a:t>
            </a:r>
            <a:r>
              <a:rPr lang="en-US" altLang="ja-JP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u="sng" dirty="0">
                <a:solidFill>
                  <a:srgbClr val="0070C0"/>
                </a:solidFill>
              </a:rPr>
              <a:t>困難</a:t>
            </a:r>
            <a:endParaRPr lang="en-US" altLang="ja-JP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人のとき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全点の利得・許容訪問間隔が等しい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それ以外の場合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協力警邏問題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b="1" dirty="0"/>
              <a:t>全点の利得・許容訪問間隔が等しい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に属する</a:t>
            </a:r>
            <a:endParaRPr lang="en-US" altLang="ja-JP" sz="2800" b="1" u="sng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>
              <a:lnSpc>
                <a:spcPct val="100000"/>
              </a:lnSpc>
            </a:pPr>
            <a:endParaRPr kumimoji="1" lang="ja-JP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 flipV="1">
            <a:off x="5778500" y="2108200"/>
            <a:ext cx="2120900" cy="119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9334500" y="2597171"/>
            <a:ext cx="508000" cy="1733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899400" y="1643064"/>
            <a:ext cx="38862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協力を許す場合の方が簡単な場合がある！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隣接する枝の短い順に頂点を選べばよい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に隣接する枝の長さを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/>
                  <a:t>で警邏の仕方が異なる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の頂点は全体を巡査が協力して巡回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の頂点は根から遠いので巡査が</a:t>
                </a:r>
                <a:r>
                  <a:rPr lang="ja-JP" altLang="en-US" dirty="0" smtClean="0"/>
                  <a:t>常駐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  <a:blipFill>
                <a:blip r:embed="rId2"/>
                <a:stretch>
                  <a:fillRect l="-1043" t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全点</a:t>
            </a:r>
            <a:r>
              <a:rPr lang="ja-JP" altLang="en-US" dirty="0"/>
              <a:t>の利得・許容訪問間隔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等しい</a:t>
            </a:r>
            <a:r>
              <a:rPr lang="ja-JP" altLang="en-US" dirty="0"/>
              <a:t>場合</a:t>
            </a:r>
            <a:endParaRPr kumimoji="1" lang="ja-JP" altLang="en-US" sz="5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楕円 22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中かっこ 37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6" name="右中かっこ 45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550115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の全点の警邏に必要な最小巡査数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計算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について協力警邏問題を</a:t>
                </a:r>
                <a:r>
                  <a:rPr lang="ja-JP" altLang="en-US" dirty="0" smtClean="0"/>
                  <a:t>解く）</a:t>
                </a: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 smtClean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の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とき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 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ja-JP" altLang="en-US" dirty="0" smtClean="0"/>
                  <a:t>人の巡査で全点警邏できている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の頂点を残りの巡査が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 smtClean="0"/>
                  <a:t>つずつ</a:t>
                </a:r>
                <a:r>
                  <a:rPr lang="ja-JP" altLang="en-US" dirty="0" smtClean="0"/>
                  <a:t>担当し警備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 smtClean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の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とき：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 の一部しか警備できない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巡査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 人が時間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</a:t>
                </a:r>
                <a:r>
                  <a:rPr lang="ja-JP" altLang="en-US" dirty="0" smtClean="0"/>
                  <a:t>巡回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  <a:blipFill>
                <a:blip r:embed="rId2"/>
                <a:stretch>
                  <a:fillRect l="-1300" t="-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全点</a:t>
            </a:r>
            <a:r>
              <a:rPr lang="ja-JP" altLang="en-US" dirty="0"/>
              <a:t>の利得・許容訪問間隔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等しい</a:t>
            </a:r>
            <a:r>
              <a:rPr lang="ja-JP" altLang="en-US" dirty="0"/>
              <a:t>場合</a:t>
            </a:r>
            <a:endParaRPr kumimoji="1" lang="ja-JP" altLang="en-US" sz="5400" dirty="0"/>
          </a:p>
        </p:txBody>
      </p:sp>
      <p:sp>
        <p:nvSpPr>
          <p:cNvPr id="22" name="右中かっこ 21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9385263" y="3585744"/>
            <a:ext cx="2637101" cy="1045222"/>
            <a:chOff x="-11657196" y="4886443"/>
            <a:chExt cx="2527644" cy="1045222"/>
          </a:xfrm>
        </p:grpSpPr>
        <p:sp>
          <p:nvSpPr>
            <p:cNvPr id="92" name="正方形/長方形 91"/>
            <p:cNvSpPr/>
            <p:nvPr/>
          </p:nvSpPr>
          <p:spPr>
            <a:xfrm>
              <a:off x="-11657196" y="5531555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393374" y="4886443"/>
              <a:ext cx="3132" cy="6451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98" name="グループ化 97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99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101" name="グループ化 1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184" name="直線コネクタ 183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線コネクタ 184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線コネクタ 185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線コネクタ 187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楕円 178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楕円 179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楕円 180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楕円 181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楕円 182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グループ化 131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6" name="直線コネクタ 145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グループ化 134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グループ化 135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7" name="直線コネクタ 13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0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正方形/長方形 190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191" name="正方形/長方形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許容訪問間隔の代わりに</a:t>
            </a:r>
            <a:r>
              <a:rPr lang="ja-JP" altLang="en-US" sz="2800" b="1" dirty="0">
                <a:solidFill>
                  <a:srgbClr val="B61C83"/>
                </a:solidFill>
              </a:rPr>
              <a:t>指定訪問時刻</a:t>
            </a:r>
            <a:r>
              <a:rPr lang="en-US" altLang="ja-JP" b="1" dirty="0">
                <a:solidFill>
                  <a:srgbClr val="B61C83"/>
                </a:solidFill>
              </a:rPr>
              <a:t/>
            </a:r>
            <a:br>
              <a:rPr lang="en-US" altLang="ja-JP" b="1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巡査たちが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 smtClean="0"/>
                  <a:t>つずつ</a:t>
                </a:r>
                <a:r>
                  <a:rPr lang="ja-JP" altLang="en-US" dirty="0" smtClean="0"/>
                  <a:t>頂点を担当し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停止すると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点警邏できる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巡査たちが距離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ja-JP" altLang="en-US" dirty="0" smtClean="0"/>
                  <a:t>すれば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として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点を警邏</a:t>
                </a:r>
                <a:r>
                  <a:rPr lang="ja-JP" altLang="en-US" dirty="0" smtClean="0"/>
                  <a:t>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選べる</a:t>
                </a:r>
                <a:r>
                  <a:rPr lang="ja-JP" altLang="en-US" dirty="0"/>
                  <a:t>最大頂</a:t>
                </a:r>
                <a:r>
                  <a:rPr lang="ja-JP" altLang="en-US" dirty="0" smtClean="0"/>
                  <a:t>点数は，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 smtClean="0"/>
                  <a:t> 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  <a:blipFill>
                <a:blip r:embed="rId3"/>
                <a:stretch>
                  <a:fillRect l="-1435" t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671939" y="3703926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557610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749220" y="594681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973431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198890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335556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758122" y="302898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811606" y="346727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811606" y="553961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blipFill>
                <a:blip r:embed="rId4"/>
                <a:stretch>
                  <a:fillRect l="-1111" t="-3042" b="-684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</a:t>
                </a:r>
                <a:r>
                  <a:rPr lang="ja-JP" altLang="en-US" u="sng" dirty="0" smtClean="0">
                    <a:latin typeface="Cambria" panose="02040503050406030204" pitchFamily="18" charset="0"/>
                  </a:rPr>
                  <a:t>，</a:t>
                </a:r>
                <a:r>
                  <a:rPr lang="ja-JP" altLang="en-US" b="1" u="sng" dirty="0" smtClean="0">
                    <a:solidFill>
                      <a:srgbClr val="B61C83"/>
                    </a:solidFill>
                  </a:rPr>
                  <a:t>指定訪問時刻</a:t>
                </a:r>
                <a:r>
                  <a:rPr lang="ja-JP" altLang="en-US" u="sng" dirty="0" smtClean="0"/>
                  <a:t>）</a:t>
                </a:r>
                <a:r>
                  <a:rPr lang="en-US" altLang="ja-JP" u="sng" dirty="0"/>
                  <a:t/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吹き出し: 四角形 4"/>
              <p:cNvSpPr/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利得を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すべて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に</a:t>
                </a:r>
              </a:p>
            </p:txBody>
          </p:sp>
        </mc:Choice>
        <mc:Fallback xmlns="">
          <p:sp>
            <p:nvSpPr>
              <p:cNvPr id="5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blipFill>
                <a:blip r:embed="rId4"/>
                <a:stretch>
                  <a:fillRect l="-924" r="-462" b="-1228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1" y="3187700"/>
            <a:ext cx="1633423" cy="813594"/>
            <a:chOff x="3135086" y="4057650"/>
            <a:chExt cx="126248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4" y="4122091"/>
              <a:ext cx="697791" cy="37978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690688"/>
            <a:ext cx="3658676" cy="2064738"/>
          </a:xfrm>
          <a:prstGeom prst="wedgeRectCallout">
            <a:avLst>
              <a:gd name="adj1" fmla="val -125530"/>
              <a:gd name="adj2" fmla="val 3733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</a:t>
            </a:r>
            <a:r>
              <a:rPr lang="ja-JP" altLang="en-US" sz="2400" dirty="0" smtClean="0">
                <a:solidFill>
                  <a:schemeClr val="tx1"/>
                </a:solidFill>
              </a:rPr>
              <a:t>ある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⇔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点の指定訪問時刻が重複している」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934814" y="4821766"/>
            <a:ext cx="4094771" cy="1490134"/>
          </a:xfrm>
          <a:prstGeom prst="wedgeRectCallout">
            <a:avLst>
              <a:gd name="adj1" fmla="val -60324"/>
              <a:gd name="adj2" fmla="val -367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rgbClr val="B61C83"/>
                </a:solidFill>
              </a:rPr>
              <a:t>指定訪問時刻</a:t>
            </a:r>
            <a:r>
              <a:rPr lang="ja-JP" altLang="en-US" sz="2400" dirty="0">
                <a:solidFill>
                  <a:schemeClr val="tx1"/>
                </a:solidFill>
              </a:rPr>
              <a:t>なら，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巡査が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</a:rPr>
              <a:t>人かつ利得がすべて等しくても</a:t>
            </a:r>
            <a:r>
              <a:rPr lang="en-US" altLang="ja-JP" sz="24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本研究の動機：非協力警邏ではなく</a:t>
            </a:r>
            <a:r>
              <a:rPr lang="ja-JP" altLang="en-US" dirty="0">
                <a:solidFill>
                  <a:srgbClr val="FF0000"/>
                </a:solidFill>
              </a:rPr>
              <a:t>協力警邏</a:t>
            </a:r>
            <a:r>
              <a:rPr lang="ja-JP" altLang="en-US" dirty="0"/>
              <a:t>を考えたい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</a:t>
            </a:r>
            <a:r>
              <a:rPr kumimoji="1" lang="ja-JP" altLang="en-US" dirty="0">
                <a:solidFill>
                  <a:srgbClr val="00B050"/>
                </a:solidFill>
              </a:rPr>
              <a:t>協力が不要な場合</a:t>
            </a:r>
            <a:r>
              <a:rPr kumimoji="1" lang="ja-JP" altLang="en-US" dirty="0"/>
              <a:t>や，</a:t>
            </a:r>
            <a:r>
              <a:rPr kumimoji="1" lang="ja-JP" altLang="en-US" dirty="0">
                <a:solidFill>
                  <a:srgbClr val="00B050"/>
                </a:solidFill>
              </a:rPr>
              <a:t>協力の仕方が簡単になる場合</a:t>
            </a:r>
            <a:r>
              <a:rPr kumimoji="1" lang="ja-JP" altLang="en-US" dirty="0"/>
              <a:t>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solidFill>
                  <a:srgbClr val="B61C83"/>
                </a:solidFill>
              </a:rPr>
              <a:t>指定訪問時刻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 smtClean="0">
                <a:solidFill>
                  <a:srgbClr val="0070C0"/>
                </a:solidFill>
              </a:rPr>
              <a:t>困難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 smtClean="0"/>
              <a:t>今後の課題：①木の場合，②指定訪問時刻</a:t>
            </a:r>
            <a:r>
              <a:rPr lang="ja-JP" altLang="en-US" dirty="0" smtClean="0"/>
              <a:t>で色々，</a:t>
            </a:r>
            <a:r>
              <a:rPr lang="en-US" altLang="ja-JP" dirty="0" smtClean="0"/>
              <a:t>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</a:t>
                </a:r>
                <a:r>
                  <a:rPr lang="ja-JP" altLang="en-US" dirty="0" smtClean="0"/>
                  <a:t>グラフと，各頂点</a:t>
                </a:r>
                <a:r>
                  <a:rPr lang="ja-JP" altLang="en-US" dirty="0"/>
                  <a:t>の許容訪問</a:t>
                </a:r>
                <a:r>
                  <a:rPr lang="ja-JP" altLang="en-US" dirty="0" smtClean="0"/>
                  <a:t>間隔・利得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巡査</a:t>
                </a:r>
                <a:r>
                  <a:rPr lang="ja-JP" altLang="en-US" dirty="0"/>
                  <a:t>の人数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≦</a:t>
                </a:r>
                <a:r>
                  <a:rPr lang="ja-JP" altLang="en-US" dirty="0" smtClean="0"/>
                  <a:t> 頂</a:t>
                </a:r>
                <a:r>
                  <a:rPr lang="ja-JP" altLang="en-US" dirty="0"/>
                  <a:t>点数）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出力</a:t>
                </a:r>
                <a:r>
                  <a:rPr lang="ja-JP" altLang="en-US" dirty="0"/>
                  <a:t>：</a:t>
                </a:r>
                <a:r>
                  <a:rPr lang="ja-JP" altLang="en-US" u="sng" dirty="0" smtClean="0"/>
                  <a:t>警邏</a:t>
                </a:r>
                <a:r>
                  <a:rPr lang="ja-JP" altLang="en-US" u="sng" dirty="0"/>
                  <a:t>可能</a:t>
                </a:r>
                <a:r>
                  <a:rPr lang="ja-JP" altLang="en-US" dirty="0"/>
                  <a:t>な頂点集合のうち</a:t>
                </a:r>
                <a:r>
                  <a:rPr lang="ja-JP" altLang="en-US" dirty="0" smtClean="0"/>
                  <a:t>，</a:t>
                </a:r>
                <a:r>
                  <a:rPr lang="ja-JP" altLang="en-US" dirty="0" smtClean="0"/>
                  <a:t>これに含まれる</a:t>
                </a:r>
                <a:r>
                  <a:rPr lang="ja-JP" altLang="en-US" dirty="0" smtClean="0"/>
                  <a:t>頂点</a:t>
                </a:r>
                <a:r>
                  <a:rPr lang="ja-JP" altLang="en-US" dirty="0" smtClean="0"/>
                  <a:t>の持つ利得</a:t>
                </a:r>
                <a:r>
                  <a:rPr lang="ja-JP" altLang="en-US" dirty="0"/>
                  <a:t>の合計が最大の</a:t>
                </a:r>
                <a:r>
                  <a:rPr lang="ja-JP" altLang="en-US" dirty="0" smtClean="0"/>
                  <a:t>もの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smtClean="0"/>
                  <a:t>頂点集合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 smtClean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人の巡査により</a:t>
                </a:r>
                <a:r>
                  <a:rPr lang="ja-JP" altLang="en-US" u="sng" dirty="0" smtClean="0"/>
                  <a:t>警邏可能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⇔ 巡査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 smtClean="0"/>
                  <a:t>人によるある</a:t>
                </a:r>
                <a:r>
                  <a:rPr lang="ja-JP" altLang="en-US" u="sng" dirty="0" smtClean="0"/>
                  <a:t>運行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err="1" smtClean="0"/>
                  <a:t>が存</a:t>
                </a:r>
                <a:r>
                  <a:rPr lang="ja-JP" altLang="en-US" dirty="0" smtClean="0"/>
                  <a:t>在して，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smtClean="0"/>
                  <a:t>により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のすべての頂点が警備される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四角形 4"/>
              <p:cNvSpPr/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2400" dirty="0" smtClean="0">
                    <a:solidFill>
                      <a:schemeClr val="tx1"/>
                    </a:solidFill>
                  </a:rPr>
                  <a:t>速さ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以下で動く巡査たちの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sz="2400" dirty="0">
                    <a:solidFill>
                      <a:schemeClr val="tx1"/>
                    </a:solidFill>
                  </a:rPr>
                </a:br>
                <a:r>
                  <a:rPr lang="ja-JP" altLang="en-US" sz="2400" dirty="0">
                    <a:solidFill>
                      <a:schemeClr val="tx1"/>
                    </a:solidFill>
                  </a:rPr>
                  <a:t>時刻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 における位置を定めたもの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blipFill>
                <a:blip r:embed="rId4"/>
                <a:stretch>
                  <a:fillRect l="-1617" b="-612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61216" cy="8961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962650"/>
            <a:ext cx="1782999" cy="8419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7712001" y="4140200"/>
            <a:ext cx="1771783" cy="8982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722568" y="5038452"/>
            <a:ext cx="1761216" cy="9241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8907628" y="3197487"/>
            <a:ext cx="1761216" cy="9427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8885845" y="5962650"/>
            <a:ext cx="1775178" cy="795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8897061" y="4140200"/>
            <a:ext cx="1763962" cy="8516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8907628" y="4991883"/>
            <a:ext cx="1761216" cy="970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19177" y="3069357"/>
            <a:ext cx="2953846" cy="4641471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63" presetClass="pat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1598</Words>
  <Application>Microsoft Office PowerPoint</Application>
  <PresentationFormat>ワイド画面</PresentationFormat>
  <Paragraphs>511</Paragraphs>
  <Slides>35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PowerPoint プレゼンテーション</vt:lpstr>
      <vt:lpstr>星の場合</vt:lpstr>
      <vt:lpstr>全点の利得・許容訪問間隔が 等しい場合</vt:lpstr>
      <vt:lpstr>全点の利得・許容訪問間隔が 等しい場合</vt:lpstr>
      <vt:lpstr>PowerPoint プレゼンテーション</vt:lpstr>
      <vt:lpstr>Unitの場合</vt:lpstr>
      <vt:lpstr>Unit：許容訪問間隔がすべて等しい場合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377</cp:revision>
  <dcterms:created xsi:type="dcterms:W3CDTF">2017-03-11T23:04:54Z</dcterms:created>
  <dcterms:modified xsi:type="dcterms:W3CDTF">2017-03-23T04:49:14Z</dcterms:modified>
</cp:coreProperties>
</file>