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1" r:id="rId6"/>
    <p:sldId id="262" r:id="rId7"/>
    <p:sldId id="334" r:id="rId8"/>
    <p:sldId id="335" r:id="rId9"/>
    <p:sldId id="336" r:id="rId10"/>
    <p:sldId id="316" r:id="rId11"/>
    <p:sldId id="310" r:id="rId12"/>
    <p:sldId id="317" r:id="rId13"/>
    <p:sldId id="318" r:id="rId14"/>
    <p:sldId id="343" r:id="rId15"/>
    <p:sldId id="332" r:id="rId16"/>
    <p:sldId id="329" r:id="rId17"/>
    <p:sldId id="273" r:id="rId18"/>
    <p:sldId id="337" r:id="rId19"/>
    <p:sldId id="275" r:id="rId20"/>
    <p:sldId id="338" r:id="rId21"/>
    <p:sldId id="339" r:id="rId22"/>
    <p:sldId id="340" r:id="rId23"/>
    <p:sldId id="342" r:id="rId24"/>
    <p:sldId id="283" r:id="rId25"/>
    <p:sldId id="286" r:id="rId26"/>
    <p:sldId id="347" r:id="rId27"/>
    <p:sldId id="348" r:id="rId28"/>
    <p:sldId id="330" r:id="rId29"/>
    <p:sldId id="349" r:id="rId30"/>
    <p:sldId id="344" r:id="rId31"/>
    <p:sldId id="346" r:id="rId32"/>
    <p:sldId id="331" r:id="rId33"/>
    <p:sldId id="296" r:id="rId34"/>
    <p:sldId id="298" r:id="rId35"/>
    <p:sldId id="301" r:id="rId36"/>
    <p:sldId id="323" r:id="rId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1C83"/>
    <a:srgbClr val="C7A1E3"/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6451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8E9F3-8700-4D12-B380-798AE9E7D13C}" type="datetimeFigureOut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25300-117E-4507-9DEC-50C33D514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0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ja-JP" altLang="en-US" dirty="0">
                <a:effectLst/>
              </a:rPr>
              <a:t>目的：複数の巡査の協力による警邏の計算量クラスを調べる</a:t>
            </a:r>
          </a:p>
          <a:p>
            <a:pPr lvl="0"/>
            <a:r>
              <a:rPr lang="ja-JP" altLang="en-US" dirty="0">
                <a:effectLst/>
              </a:rPr>
              <a:t>協力は複雑そうなので、単純な図形を扱う</a:t>
            </a:r>
          </a:p>
          <a:p>
            <a:pPr lvl="0"/>
            <a:r>
              <a:rPr lang="ja-JP" altLang="en-US" dirty="0">
                <a:effectLst/>
              </a:rPr>
              <a:t>協力が不要な場合や、単純な協力の仕方をすればよい場合は</a:t>
            </a:r>
            <a:r>
              <a:rPr lang="en-US" altLang="ja-JP" dirty="0">
                <a:effectLst/>
              </a:rPr>
              <a:t>P</a:t>
            </a:r>
          </a:p>
          <a:p>
            <a:pPr lvl="0"/>
            <a:r>
              <a:rPr lang="ja-JP" altLang="en-US" dirty="0">
                <a:effectLst/>
              </a:rPr>
              <a:t>一般には複雑な協力の仕方が必要になるが、</a:t>
            </a:r>
            <a:r>
              <a:rPr lang="en-US" altLang="ja-JP" dirty="0">
                <a:effectLst/>
              </a:rPr>
              <a:t>P</a:t>
            </a:r>
            <a:r>
              <a:rPr lang="ja-JP" altLang="en-US" dirty="0">
                <a:effectLst/>
              </a:rPr>
              <a:t>とも</a:t>
            </a:r>
            <a:r>
              <a:rPr lang="en-US" altLang="ja-JP" dirty="0">
                <a:effectLst/>
              </a:rPr>
              <a:t>NP</a:t>
            </a:r>
            <a:r>
              <a:rPr lang="ja-JP" altLang="en-US" dirty="0">
                <a:effectLst/>
              </a:rPr>
              <a:t>困難とも示しにくいので、問題設定を変更</a:t>
            </a:r>
          </a:p>
          <a:p>
            <a:r>
              <a:rPr lang="ja-JP" altLang="en-US" dirty="0">
                <a:effectLst/>
              </a:rPr>
              <a:t>→ 一部の場合については</a:t>
            </a:r>
            <a:r>
              <a:rPr lang="en-US" altLang="ja-JP" dirty="0">
                <a:effectLst/>
              </a:rPr>
              <a:t>NP</a:t>
            </a:r>
            <a:r>
              <a:rPr lang="ja-JP" altLang="en-US" dirty="0">
                <a:effectLst/>
              </a:rPr>
              <a:t>困難性を示せた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135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32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1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難しい</a:t>
            </a:r>
            <a:r>
              <a:rPr kumimoji="1" lang="en-US" altLang="ja-JP" dirty="0"/>
              <a:t>…P</a:t>
            </a:r>
            <a:r>
              <a:rPr kumimoji="1" lang="ja-JP" altLang="en-US" dirty="0"/>
              <a:t>に属するとも</a:t>
            </a:r>
            <a:r>
              <a:rPr kumimoji="1" lang="en-US" altLang="ja-JP" dirty="0"/>
              <a:t>NP</a:t>
            </a:r>
            <a:r>
              <a:rPr kumimoji="1" lang="ja-JP" altLang="en-US" dirty="0"/>
              <a:t>困難とも判定しがたい</a:t>
            </a:r>
            <a:endParaRPr kumimoji="1" lang="en-US" altLang="ja-JP" dirty="0"/>
          </a:p>
          <a:p>
            <a:r>
              <a:rPr kumimoji="1" lang="ja-JP" altLang="en-US" dirty="0"/>
              <a:t>今後の課題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25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後でアニメーション改良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40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92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太字のところだけ説明します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83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3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dirty="0"/>
                  <a:t>図を後で修正（</a:t>
                </a:r>
                <a:r>
                  <a:rPr lang="en-US" altLang="ja-JP" dirty="0"/>
                  <a:t>s2</a:t>
                </a:r>
                <a:r>
                  <a:rPr lang="ja-JP" altLang="en-US" dirty="0"/>
                  <a:t>を追加？）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58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2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5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8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97A7-E79B-4F18-B61D-247BEDD6C31E}" type="datetime1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6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A46F-FE76-465C-8E01-17D1032BE66A}" type="datetime1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69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A42-DB23-4F2D-BA45-1B69ADAF5837}" type="datetime1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2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2C6-BE53-439E-8AD4-0EE70CB30F63}" type="datetime1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20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F3A0-630E-4946-A8DC-68DDBBD4FB4A}" type="datetime1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4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78F-BC09-40CD-BDBD-1A326D623502}" type="datetime1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5A16-2C6D-4BC3-A50B-9076E1529536}" type="datetime1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85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9760-F7AD-450D-AFAD-8C4B1F9A56EC}" type="datetime1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70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B60A-ABDE-4265-9698-013864A8898A}" type="datetime1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8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8756-15E0-4DDB-BC0B-F78A054E68DE}" type="datetime1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27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8A2-A6BC-4087-BCA9-6A7A0EFD9A7D}" type="datetime1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81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0679-6438-4F99-A750-927D88AEF0FA}" type="datetime1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07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1.png"/><Relationship Id="rId4" Type="http://schemas.openxmlformats.org/officeDocument/2006/relationships/image" Target="../media/image5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0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4.png"/><Relationship Id="rId3" Type="http://schemas.openxmlformats.org/officeDocument/2006/relationships/image" Target="../media/image20.png"/><Relationship Id="rId7" Type="http://schemas.openxmlformats.org/officeDocument/2006/relationships/image" Target="../media/image67.png"/><Relationship Id="rId12" Type="http://schemas.openxmlformats.org/officeDocument/2006/relationships/image" Target="../media/image7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2.png"/><Relationship Id="rId5" Type="http://schemas.openxmlformats.org/officeDocument/2006/relationships/image" Target="../media/image64.png"/><Relationship Id="rId10" Type="http://schemas.openxmlformats.org/officeDocument/2006/relationships/image" Target="../media/image71.png"/><Relationship Id="rId4" Type="http://schemas.openxmlformats.org/officeDocument/2006/relationships/image" Target="../media/image63.png"/><Relationship Id="rId9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1.png"/><Relationship Id="rId3" Type="http://schemas.openxmlformats.org/officeDocument/2006/relationships/image" Target="../media/image200.png"/><Relationship Id="rId7" Type="http://schemas.openxmlformats.org/officeDocument/2006/relationships/image" Target="../media/image6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720.png"/><Relationship Id="rId5" Type="http://schemas.openxmlformats.org/officeDocument/2006/relationships/image" Target="../media/image640.png"/><Relationship Id="rId10" Type="http://schemas.openxmlformats.org/officeDocument/2006/relationships/image" Target="../media/image710.png"/><Relationship Id="rId4" Type="http://schemas.openxmlformats.org/officeDocument/2006/relationships/image" Target="../media/image531.png"/><Relationship Id="rId9" Type="http://schemas.openxmlformats.org/officeDocument/2006/relationships/image" Target="../media/image69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8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18" Type="http://schemas.openxmlformats.org/officeDocument/2006/relationships/image" Target="../media/image7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17" Type="http://schemas.openxmlformats.org/officeDocument/2006/relationships/image" Target="../media/image6.png"/><Relationship Id="rId2" Type="http://schemas.openxmlformats.org/officeDocument/2006/relationships/image" Target="../media/image211.png"/><Relationship Id="rId16" Type="http://schemas.openxmlformats.org/officeDocument/2006/relationships/image" Target="../media/image16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5" Type="http://schemas.openxmlformats.org/officeDocument/2006/relationships/image" Target="../media/image15.png"/><Relationship Id="rId10" Type="http://schemas.openxmlformats.org/officeDocument/2006/relationships/image" Target="../media/image100.png"/><Relationship Id="rId19" Type="http://schemas.openxmlformats.org/officeDocument/2006/relationships/image" Target="../media/image11.png"/><Relationship Id="rId4" Type="http://schemas.openxmlformats.org/officeDocument/2006/relationships/image" Target="../media/image410.png"/><Relationship Id="rId9" Type="http://schemas.openxmlformats.org/officeDocument/2006/relationships/image" Target="../media/image90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22.png"/><Relationship Id="rId3" Type="http://schemas.openxmlformats.org/officeDocument/2006/relationships/image" Target="../media/image211.png"/><Relationship Id="rId21" Type="http://schemas.openxmlformats.org/officeDocument/2006/relationships/image" Target="../media/image25.png"/><Relationship Id="rId7" Type="http://schemas.openxmlformats.org/officeDocument/2006/relationships/image" Target="../media/image66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" Type="http://schemas.openxmlformats.org/officeDocument/2006/relationships/image" Target="../media/image21.png"/><Relationship Id="rId16" Type="http://schemas.openxmlformats.org/officeDocument/2006/relationships/image" Target="../media/image1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image" Target="../media/image2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22.png"/><Relationship Id="rId3" Type="http://schemas.openxmlformats.org/officeDocument/2006/relationships/image" Target="../media/image211.png"/><Relationship Id="rId21" Type="http://schemas.openxmlformats.org/officeDocument/2006/relationships/image" Target="../media/image25.png"/><Relationship Id="rId7" Type="http://schemas.openxmlformats.org/officeDocument/2006/relationships/image" Target="../media/image66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" Type="http://schemas.openxmlformats.org/officeDocument/2006/relationships/image" Target="../media/image26.png"/><Relationship Id="rId16" Type="http://schemas.openxmlformats.org/officeDocument/2006/relationships/image" Target="../media/image1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image" Target="../media/image2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22.png"/><Relationship Id="rId3" Type="http://schemas.openxmlformats.org/officeDocument/2006/relationships/image" Target="../media/image211.png"/><Relationship Id="rId21" Type="http://schemas.openxmlformats.org/officeDocument/2006/relationships/image" Target="../media/image25.png"/><Relationship Id="rId7" Type="http://schemas.openxmlformats.org/officeDocument/2006/relationships/image" Target="../media/image66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" Type="http://schemas.openxmlformats.org/officeDocument/2006/relationships/image" Target="../media/image27.png"/><Relationship Id="rId16" Type="http://schemas.openxmlformats.org/officeDocument/2006/relationships/image" Target="../media/image1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image" Target="../media/image2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複数の巡査による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指定地点の警邏について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ja-JP" altLang="en-US" dirty="0"/>
              <a:t>東京大学 総合文化研究科 広域科学専攻 広域システム科学系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河村研究室</a:t>
            </a:r>
            <a:endParaRPr kumimoji="1" lang="en-US" altLang="ja-JP" dirty="0"/>
          </a:p>
          <a:p>
            <a:r>
              <a:rPr kumimoji="1" lang="ja-JP" altLang="en-US" dirty="0"/>
              <a:t>能城秀彬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2294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テキスト ボックス 59"/>
          <p:cNvSpPr txBox="1"/>
          <p:nvPr/>
        </p:nvSpPr>
        <p:spPr>
          <a:xfrm>
            <a:off x="296985" y="6105540"/>
            <a:ext cx="1166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ambria" panose="02040503050406030204" pitchFamily="18" charset="0"/>
              </a:rPr>
              <a:t>[1] : S. </a:t>
            </a:r>
            <a:r>
              <a:rPr lang="en-US" altLang="ja-JP" dirty="0" err="1">
                <a:latin typeface="Cambria" panose="02040503050406030204" pitchFamily="18" charset="0"/>
              </a:rPr>
              <a:t>Coene</a:t>
            </a:r>
            <a:r>
              <a:rPr lang="en-US" altLang="ja-JP" dirty="0">
                <a:latin typeface="Cambria" panose="02040503050406030204" pitchFamily="18" charset="0"/>
              </a:rPr>
              <a:t>, F.C.R. </a:t>
            </a:r>
            <a:r>
              <a:rPr lang="en-US" altLang="ja-JP" dirty="0" err="1">
                <a:latin typeface="Cambria" panose="02040503050406030204" pitchFamily="18" charset="0"/>
              </a:rPr>
              <a:t>Spieksma</a:t>
            </a:r>
            <a:r>
              <a:rPr lang="en-US" altLang="ja-JP" dirty="0">
                <a:latin typeface="Cambria" panose="02040503050406030204" pitchFamily="18" charset="0"/>
              </a:rPr>
              <a:t>, and G.J. </a:t>
            </a:r>
            <a:r>
              <a:rPr lang="en-US" altLang="ja-JP" dirty="0" err="1">
                <a:latin typeface="Cambria" panose="02040503050406030204" pitchFamily="18" charset="0"/>
              </a:rPr>
              <a:t>Woeginger</a:t>
            </a:r>
            <a:r>
              <a:rPr lang="en-US" altLang="ja-JP" dirty="0">
                <a:latin typeface="Cambria" panose="02040503050406030204" pitchFamily="18" charset="0"/>
              </a:rPr>
              <a:t>. Charlemagne's challenge: the periodic latency problem. Operations Research, 59(3), pp. 674–683, 2011.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417102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kumimoji="1" lang="ja-JP" altLang="en-US" sz="3200" dirty="0">
                <a:solidFill>
                  <a:srgbClr val="0070C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32800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非協力警邏問題 </a:t>
            </a:r>
            <a:r>
              <a:rPr lang="en-US" altLang="ja-JP" sz="2800" dirty="0"/>
              <a:t>[1]</a:t>
            </a:r>
            <a:endParaRPr lang="ja-JP" altLang="en-US" sz="28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434767" y="2948358"/>
            <a:ext cx="4280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全点の利得・許容訪問間隔が等しくても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9" name="グループ化 8"/>
          <p:cNvGrpSpPr/>
          <p:nvPr/>
        </p:nvGrpSpPr>
        <p:grpSpPr>
          <a:xfrm>
            <a:off x="1059962" y="1752669"/>
            <a:ext cx="10134600" cy="3838264"/>
            <a:chOff x="1059962" y="1752669"/>
            <a:chExt cx="10134600" cy="3838264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1059962" y="1752669"/>
              <a:ext cx="10134600" cy="3838264"/>
              <a:chOff x="1003300" y="1747216"/>
              <a:chExt cx="10134600" cy="3838264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1642163" y="1913797"/>
                <a:ext cx="923639" cy="523220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ja-JP" altLang="en-US" sz="2800" dirty="0">
                    <a:solidFill>
                      <a:srgbClr val="00B050"/>
                    </a:solidFill>
                  </a:rPr>
                  <a:t>木</a:t>
                </a:r>
                <a:endParaRPr lang="en-US" altLang="ja-JP" sz="28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>
              <a:xfrm>
                <a:off x="1003300" y="1747216"/>
                <a:ext cx="10134600" cy="3838264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1" name="テキスト ボックス 40"/>
            <p:cNvSpPr txBox="1"/>
            <p:nvPr/>
          </p:nvSpPr>
          <p:spPr>
            <a:xfrm>
              <a:off x="2622463" y="1986402"/>
              <a:ext cx="70930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45" name="正方形/長方形 44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722819" y="3784400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71" name="グループ化 7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78" name="直線コネクタ 7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/>
              <p:cNvCxnSpPr>
                <a:stCxn id="7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/>
              <p:cNvCxnSpPr>
                <a:endCxn id="7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/>
              <p:cNvCxnSpPr>
                <a:stCxn id="7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楕円 7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楕円 7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" name="正方形/長方形 83"/>
          <p:cNvSpPr/>
          <p:nvPr/>
        </p:nvSpPr>
        <p:spPr>
          <a:xfrm>
            <a:off x="4550368" y="2914149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83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417102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kumimoji="1" lang="ja-JP" altLang="en-US" sz="3200" dirty="0">
                <a:solidFill>
                  <a:srgbClr val="0070C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3377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巡査が</a:t>
            </a:r>
            <a:r>
              <a:rPr lang="en-US" altLang="ja-JP" sz="2800" dirty="0"/>
              <a:t>1</a:t>
            </a:r>
            <a:r>
              <a:rPr lang="ja-JP" altLang="en-US" sz="2800" dirty="0"/>
              <a:t>人の場合</a:t>
            </a:r>
            <a:r>
              <a:rPr lang="en-US" altLang="ja-JP" sz="2800" dirty="0"/>
              <a:t>[1]</a:t>
            </a:r>
            <a:endParaRPr lang="ja-JP" altLang="en-US" sz="28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059962" y="1752669"/>
            <a:ext cx="10134600" cy="3838264"/>
            <a:chOff x="1059962" y="1752669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98825" y="1919250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59962" y="1752669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2622464" y="1801736"/>
              <a:ext cx="66548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全点の利得・許容訪問間隔が等しいとき：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lang="en-US" altLang="ja-JP" sz="24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  <a:p>
              <a:pPr algn="ctr"/>
              <a:r>
                <a:rPr lang="ja-JP" altLang="en-US" sz="2400" dirty="0"/>
                <a:t>それ以外：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  <a:endParaRPr kumimoji="1" lang="ja-JP" altLang="en-US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5434767" y="2948358"/>
            <a:ext cx="4280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/>
              <a:t>等しいとき：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P</a:t>
            </a:r>
            <a:b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</a:br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96985" y="6105540"/>
            <a:ext cx="1166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ambria" panose="02040503050406030204" pitchFamily="18" charset="0"/>
              </a:rPr>
              <a:t>[1] : S. </a:t>
            </a:r>
            <a:r>
              <a:rPr lang="en-US" altLang="ja-JP" dirty="0" err="1">
                <a:latin typeface="Cambria" panose="02040503050406030204" pitchFamily="18" charset="0"/>
              </a:rPr>
              <a:t>Coene</a:t>
            </a:r>
            <a:r>
              <a:rPr lang="en-US" altLang="ja-JP" dirty="0">
                <a:latin typeface="Cambria" panose="02040503050406030204" pitchFamily="18" charset="0"/>
              </a:rPr>
              <a:t>, F.C.R. </a:t>
            </a:r>
            <a:r>
              <a:rPr lang="en-US" altLang="ja-JP" dirty="0" err="1">
                <a:latin typeface="Cambria" panose="02040503050406030204" pitchFamily="18" charset="0"/>
              </a:rPr>
              <a:t>Spieksma</a:t>
            </a:r>
            <a:r>
              <a:rPr lang="en-US" altLang="ja-JP" dirty="0">
                <a:latin typeface="Cambria" panose="02040503050406030204" pitchFamily="18" charset="0"/>
              </a:rPr>
              <a:t>, and G.J. </a:t>
            </a:r>
            <a:r>
              <a:rPr lang="en-US" altLang="ja-JP" dirty="0" err="1">
                <a:latin typeface="Cambria" panose="02040503050406030204" pitchFamily="18" charset="0"/>
              </a:rPr>
              <a:t>Woeginger</a:t>
            </a:r>
            <a:r>
              <a:rPr lang="en-US" altLang="ja-JP" dirty="0">
                <a:latin typeface="Cambria" panose="02040503050406030204" pitchFamily="18" charset="0"/>
              </a:rPr>
              <a:t>. Charlemagne's challenge: the periodic latency problem. Operations Research, 59(3), pp. 674–683, 2011.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722819" y="3784400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71" name="グループ化 7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78" name="直線コネクタ 7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/>
              <p:cNvCxnSpPr>
                <a:stCxn id="7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/>
              <p:cNvCxnSpPr>
                <a:endCxn id="7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/>
              <p:cNvCxnSpPr>
                <a:stCxn id="7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楕円 7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楕円 7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" name="正方形/長方形 83"/>
          <p:cNvSpPr/>
          <p:nvPr/>
        </p:nvSpPr>
        <p:spPr>
          <a:xfrm>
            <a:off x="4550368" y="2914149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21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4550368" y="2914149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434767" y="2948358"/>
            <a:ext cx="4268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4722819" y="3784400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44" name="グループ化 43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51" name="直線コネクタ 50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/>
              <p:cNvCxnSpPr>
                <a:stCxn id="45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>
                <a:endCxn id="4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>
                <a:stCxn id="50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楕円 44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楕円 4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" name="角丸四角形 68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26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75" name="グループ化 174"/>
          <p:cNvGrpSpPr/>
          <p:nvPr/>
        </p:nvGrpSpPr>
        <p:grpSpPr>
          <a:xfrm>
            <a:off x="3880181" y="3463178"/>
            <a:ext cx="1748561" cy="3309156"/>
            <a:chOff x="-11686806" y="5094253"/>
            <a:chExt cx="1675984" cy="3309156"/>
          </a:xfrm>
        </p:grpSpPr>
        <p:sp>
          <p:nvSpPr>
            <p:cNvPr id="176" name="正方形/長方形 175"/>
            <p:cNvSpPr/>
            <p:nvPr/>
          </p:nvSpPr>
          <p:spPr>
            <a:xfrm>
              <a:off x="-11686806" y="7387746"/>
              <a:ext cx="1675984" cy="10156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辺の長さが</a:t>
              </a:r>
              <a:endParaRPr lang="en-US" altLang="ja-JP" sz="2000" dirty="0"/>
            </a:p>
            <a:p>
              <a:r>
                <a:rPr lang="ja-JP" altLang="en-US" sz="2000" dirty="0"/>
                <a:t>すべて等しい</a:t>
              </a:r>
              <a:endParaRPr lang="en-US" altLang="ja-JP" sz="2000" dirty="0"/>
            </a:p>
            <a:p>
              <a:r>
                <a:rPr lang="ja-JP" altLang="en-US" sz="2000" dirty="0"/>
                <a:t>完全グラフ</a:t>
              </a:r>
            </a:p>
          </p:txBody>
        </p:sp>
        <p:cxnSp>
          <p:nvCxnSpPr>
            <p:cNvPr id="177" name="直線コネクタ 176"/>
            <p:cNvCxnSpPr>
              <a:stCxn id="176" idx="0"/>
              <a:endCxn id="79" idx="2"/>
            </p:cNvCxnSpPr>
            <p:nvPr/>
          </p:nvCxnSpPr>
          <p:spPr>
            <a:xfrm flipV="1">
              <a:off x="-10848814" y="5094253"/>
              <a:ext cx="386741" cy="229349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グループ化 106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21" name="グループ化 12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8" name="直線コネクタ 12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>
                <a:endCxn id="12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>
                <a:stCxn id="12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楕円 12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4" name="正方形/長方形 133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5" name="角丸四角形 13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61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75" name="グループ化 174"/>
          <p:cNvGrpSpPr/>
          <p:nvPr/>
        </p:nvGrpSpPr>
        <p:grpSpPr>
          <a:xfrm>
            <a:off x="3880181" y="3463178"/>
            <a:ext cx="1748561" cy="3309156"/>
            <a:chOff x="-11686806" y="5094253"/>
            <a:chExt cx="1675984" cy="3309156"/>
          </a:xfrm>
        </p:grpSpPr>
        <p:sp>
          <p:nvSpPr>
            <p:cNvPr id="176" name="正方形/長方形 175"/>
            <p:cNvSpPr/>
            <p:nvPr/>
          </p:nvSpPr>
          <p:spPr>
            <a:xfrm>
              <a:off x="-11686806" y="7387746"/>
              <a:ext cx="1675984" cy="10156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辺の長さが</a:t>
              </a:r>
              <a:endParaRPr lang="en-US" altLang="ja-JP" sz="2000" dirty="0"/>
            </a:p>
            <a:p>
              <a:r>
                <a:rPr lang="ja-JP" altLang="en-US" sz="2000" dirty="0"/>
                <a:t>すべて等しい</a:t>
              </a:r>
              <a:endParaRPr lang="en-US" altLang="ja-JP" sz="2000" dirty="0"/>
            </a:p>
            <a:p>
              <a:r>
                <a:rPr lang="ja-JP" altLang="en-US" sz="2000" dirty="0"/>
                <a:t>完全グラフ</a:t>
              </a:r>
            </a:p>
          </p:txBody>
        </p:sp>
        <p:cxnSp>
          <p:nvCxnSpPr>
            <p:cNvPr id="177" name="直線コネクタ 176"/>
            <p:cNvCxnSpPr>
              <a:stCxn id="176" idx="0"/>
              <a:endCxn id="79" idx="2"/>
            </p:cNvCxnSpPr>
            <p:nvPr/>
          </p:nvCxnSpPr>
          <p:spPr>
            <a:xfrm flipV="1">
              <a:off x="-10848814" y="5094253"/>
              <a:ext cx="386741" cy="229349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グループ化 106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21" name="グループ化 12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8" name="直線コネクタ 12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>
                <a:endCxn id="12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>
                <a:stCxn id="12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楕円 12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4" name="正方形/長方形 133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5" name="角丸四角形 13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586776" y="4834508"/>
            <a:ext cx="2091393" cy="1856791"/>
            <a:chOff x="7311550" y="4804292"/>
            <a:chExt cx="2091393" cy="1856791"/>
          </a:xfrm>
        </p:grpSpPr>
        <p:sp>
          <p:nvSpPr>
            <p:cNvPr id="6" name="四角形: 角を丸くする 5"/>
            <p:cNvSpPr/>
            <p:nvPr/>
          </p:nvSpPr>
          <p:spPr>
            <a:xfrm>
              <a:off x="7311550" y="4804292"/>
              <a:ext cx="2091393" cy="1856791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0" name="グループ化 199"/>
            <p:cNvGrpSpPr/>
            <p:nvPr/>
          </p:nvGrpSpPr>
          <p:grpSpPr>
            <a:xfrm>
              <a:off x="7493074" y="4917732"/>
              <a:ext cx="1728344" cy="1651369"/>
              <a:chOff x="8573533" y="3842380"/>
              <a:chExt cx="2372278" cy="2266624"/>
            </a:xfrm>
          </p:grpSpPr>
          <p:grpSp>
            <p:nvGrpSpPr>
              <p:cNvPr id="201" name="グループ化 200"/>
              <p:cNvGrpSpPr/>
              <p:nvPr/>
            </p:nvGrpSpPr>
            <p:grpSpPr>
              <a:xfrm>
                <a:off x="8573533" y="3842380"/>
                <a:ext cx="2372278" cy="2266624"/>
                <a:chOff x="8736279" y="3820131"/>
                <a:chExt cx="1567280" cy="1537700"/>
              </a:xfrm>
            </p:grpSpPr>
            <p:grpSp>
              <p:nvGrpSpPr>
                <p:cNvPr id="221" name="グループ化 220"/>
                <p:cNvGrpSpPr/>
                <p:nvPr/>
              </p:nvGrpSpPr>
              <p:grpSpPr>
                <a:xfrm>
                  <a:off x="8809876" y="3897952"/>
                  <a:ext cx="1394404" cy="1359966"/>
                  <a:chOff x="8809876" y="3897952"/>
                  <a:chExt cx="1394404" cy="1359966"/>
                </a:xfrm>
              </p:grpSpPr>
              <p:cxnSp>
                <p:nvCxnSpPr>
                  <p:cNvPr id="227" name="直線コネクタ 226"/>
                  <p:cNvCxnSpPr/>
                  <p:nvPr/>
                </p:nvCxnSpPr>
                <p:spPr>
                  <a:xfrm>
                    <a:off x="9505906" y="4639025"/>
                    <a:ext cx="432065" cy="6188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線コネクタ 227"/>
                  <p:cNvCxnSpPr/>
                  <p:nvPr/>
                </p:nvCxnSpPr>
                <p:spPr>
                  <a:xfrm flipV="1">
                    <a:off x="9507077" y="4417412"/>
                    <a:ext cx="697203" cy="230464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線コネクタ 228"/>
                  <p:cNvCxnSpPr/>
                  <p:nvPr/>
                </p:nvCxnSpPr>
                <p:spPr>
                  <a:xfrm flipV="1">
                    <a:off x="9507077" y="3897952"/>
                    <a:ext cx="2" cy="7529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線コネクタ 229"/>
                  <p:cNvCxnSpPr/>
                  <p:nvPr/>
                </p:nvCxnSpPr>
                <p:spPr>
                  <a:xfrm flipH="1" flipV="1">
                    <a:off x="8809876" y="4417412"/>
                    <a:ext cx="704890" cy="23046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コネクタ 230"/>
                  <p:cNvCxnSpPr/>
                  <p:nvPr/>
                </p:nvCxnSpPr>
                <p:spPr>
                  <a:xfrm flipV="1">
                    <a:off x="9076183" y="4639025"/>
                    <a:ext cx="429723" cy="61889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楕円 221"/>
                <p:cNvSpPr/>
                <p:nvPr/>
              </p:nvSpPr>
              <p:spPr>
                <a:xfrm>
                  <a:off x="9407165" y="382013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3" name="楕円 222"/>
                <p:cNvSpPr/>
                <p:nvPr/>
              </p:nvSpPr>
              <p:spPr>
                <a:xfrm>
                  <a:off x="10103732" y="43263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" name="楕円 223"/>
                <p:cNvSpPr/>
                <p:nvPr/>
              </p:nvSpPr>
              <p:spPr>
                <a:xfrm>
                  <a:off x="9838059" y="5158004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" name="楕円 224"/>
                <p:cNvSpPr/>
                <p:nvPr/>
              </p:nvSpPr>
              <p:spPr>
                <a:xfrm>
                  <a:off x="8976270" y="51491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6" name="楕円 225"/>
                <p:cNvSpPr/>
                <p:nvPr/>
              </p:nvSpPr>
              <p:spPr>
                <a:xfrm>
                  <a:off x="8736279" y="431750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2" name="フリーフォーム 82"/>
              <p:cNvSpPr/>
              <p:nvPr/>
            </p:nvSpPr>
            <p:spPr>
              <a:xfrm>
                <a:off x="9881684" y="4020457"/>
                <a:ext cx="742773" cy="762105"/>
              </a:xfrm>
              <a:custGeom>
                <a:avLst/>
                <a:gdLst>
                  <a:gd name="connsiteX0" fmla="*/ 191230 w 742773"/>
                  <a:gd name="connsiteY0" fmla="*/ 0 h 762105"/>
                  <a:gd name="connsiteX1" fmla="*/ 31573 w 742773"/>
                  <a:gd name="connsiteY1" fmla="*/ 740229 h 762105"/>
                  <a:gd name="connsiteX2" fmla="*/ 742773 w 742773"/>
                  <a:gd name="connsiteY2" fmla="*/ 493486 h 762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773" h="762105">
                    <a:moveTo>
                      <a:pt x="191230" y="0"/>
                    </a:moveTo>
                    <a:cubicBezTo>
                      <a:pt x="65439" y="328990"/>
                      <a:pt x="-60351" y="657981"/>
                      <a:pt x="31573" y="740229"/>
                    </a:cubicBezTo>
                    <a:cubicBezTo>
                      <a:pt x="123497" y="822477"/>
                      <a:pt x="433135" y="657981"/>
                      <a:pt x="742773" y="49348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正方形/長方形 202"/>
                  <p:cNvSpPr/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3" name="正方形/長方形 2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正方形/長方形 204"/>
                  <p:cNvSpPr/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5" name="正方形/長方形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6" name="グループ化 205"/>
              <p:cNvGrpSpPr/>
              <p:nvPr/>
            </p:nvGrpSpPr>
            <p:grpSpPr>
              <a:xfrm rot="2234721">
                <a:off x="9299876" y="545868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9" name="直線コネクタ 218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線コネクタ 219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グループ化 206"/>
              <p:cNvGrpSpPr/>
              <p:nvPr/>
            </p:nvGrpSpPr>
            <p:grpSpPr>
              <a:xfrm>
                <a:off x="9625095" y="449890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7" name="直線コネクタ 216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線コネクタ 217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グループ化 207"/>
              <p:cNvGrpSpPr/>
              <p:nvPr/>
            </p:nvGrpSpPr>
            <p:grpSpPr>
              <a:xfrm rot="19256558">
                <a:off x="9932322" y="5433990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5" name="直線コネクタ 214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線コネクタ 215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グループ化 208"/>
              <p:cNvGrpSpPr/>
              <p:nvPr/>
            </p:nvGrpSpPr>
            <p:grpSpPr>
              <a:xfrm rot="4404756">
                <a:off x="10130598" y="4870072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3" name="直線コネクタ 212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線コネクタ 213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グループ化 209"/>
              <p:cNvGrpSpPr/>
              <p:nvPr/>
            </p:nvGrpSpPr>
            <p:grpSpPr>
              <a:xfrm rot="17113427">
                <a:off x="9094104" y="4870179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1" name="直線コネクタ 210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線コネクタ 211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" name="次の値と等しい 8"/>
          <p:cNvSpPr/>
          <p:nvPr/>
        </p:nvSpPr>
        <p:spPr>
          <a:xfrm rot="1365466">
            <a:off x="6616466" y="4605385"/>
            <a:ext cx="1426459" cy="66289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フリーフォーム: 図形 13"/>
          <p:cNvSpPr/>
          <p:nvPr/>
        </p:nvSpPr>
        <p:spPr>
          <a:xfrm>
            <a:off x="6137234" y="3482742"/>
            <a:ext cx="699796" cy="483982"/>
          </a:xfrm>
          <a:custGeom>
            <a:avLst/>
            <a:gdLst>
              <a:gd name="connsiteX0" fmla="*/ 0 w 699796"/>
              <a:gd name="connsiteY0" fmla="*/ 0 h 522514"/>
              <a:gd name="connsiteX1" fmla="*/ 494522 w 699796"/>
              <a:gd name="connsiteY1" fmla="*/ 121298 h 522514"/>
              <a:gd name="connsiteX2" fmla="*/ 699796 w 699796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9796" h="522514">
                <a:moveTo>
                  <a:pt x="0" y="0"/>
                </a:moveTo>
                <a:cubicBezTo>
                  <a:pt x="188944" y="17106"/>
                  <a:pt x="377889" y="34212"/>
                  <a:pt x="494522" y="121298"/>
                </a:cubicBezTo>
                <a:cubicBezTo>
                  <a:pt x="611155" y="208384"/>
                  <a:pt x="655475" y="365449"/>
                  <a:pt x="699796" y="52251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正方形/長方形 231"/>
              <p:cNvSpPr/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ja-JP" altLang="en-US" sz="1200" dirty="0"/>
              </a:p>
            </p:txBody>
          </p:sp>
        </mc:Choice>
        <mc:Fallback xmlns="">
          <p:sp>
            <p:nvSpPr>
              <p:cNvPr id="232" name="正方形/長方形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46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261506" y="2681210"/>
            <a:ext cx="3114802" cy="2654752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/>
          <p:cNvGrpSpPr/>
          <p:nvPr/>
        </p:nvGrpSpPr>
        <p:grpSpPr>
          <a:xfrm rot="1677466">
            <a:off x="1388763" y="4335368"/>
            <a:ext cx="2644359" cy="160434"/>
            <a:chOff x="5822280" y="1733542"/>
            <a:chExt cx="3900245" cy="212132"/>
          </a:xfrm>
        </p:grpSpPr>
        <p:cxnSp>
          <p:nvCxnSpPr>
            <p:cNvPr id="54" name="直線コネクタ 53"/>
            <p:cNvCxnSpPr/>
            <p:nvPr/>
          </p:nvCxnSpPr>
          <p:spPr>
            <a:xfrm>
              <a:off x="5924062" y="1825625"/>
              <a:ext cx="372012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/>
            <p:cNvSpPr/>
            <p:nvPr/>
          </p:nvSpPr>
          <p:spPr>
            <a:xfrm>
              <a:off x="6773716" y="1745847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/>
            <p:cNvSpPr/>
            <p:nvPr/>
          </p:nvSpPr>
          <p:spPr>
            <a:xfrm>
              <a:off x="7435982" y="1740868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/>
            <p:cNvSpPr/>
            <p:nvPr/>
          </p:nvSpPr>
          <p:spPr>
            <a:xfrm>
              <a:off x="8696131" y="1735493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/>
            <p:cNvSpPr/>
            <p:nvPr/>
          </p:nvSpPr>
          <p:spPr>
            <a:xfrm>
              <a:off x="9522698" y="1740259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2839696" y="2906412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88" name="グループ化 87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91" name="グループ化 9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98" name="直線コネクタ 9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stCxn id="9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>
                <a:endCxn id="9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>
                <a:stCxn id="9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楕円 9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楕円 9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3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角丸四角形 10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261506" y="2681210"/>
            <a:ext cx="3114802" cy="2654752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/>
          <p:cNvGrpSpPr/>
          <p:nvPr/>
        </p:nvGrpSpPr>
        <p:grpSpPr>
          <a:xfrm rot="1677466">
            <a:off x="1388763" y="4335368"/>
            <a:ext cx="2644359" cy="160434"/>
            <a:chOff x="5822280" y="1733542"/>
            <a:chExt cx="3900245" cy="212132"/>
          </a:xfrm>
        </p:grpSpPr>
        <p:cxnSp>
          <p:nvCxnSpPr>
            <p:cNvPr id="54" name="直線コネクタ 53"/>
            <p:cNvCxnSpPr/>
            <p:nvPr/>
          </p:nvCxnSpPr>
          <p:spPr>
            <a:xfrm>
              <a:off x="5924062" y="1825625"/>
              <a:ext cx="372012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/>
            <p:cNvSpPr/>
            <p:nvPr/>
          </p:nvSpPr>
          <p:spPr>
            <a:xfrm>
              <a:off x="6773716" y="1745847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/>
            <p:cNvSpPr/>
            <p:nvPr/>
          </p:nvSpPr>
          <p:spPr>
            <a:xfrm>
              <a:off x="7435982" y="1740868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/>
            <p:cNvSpPr/>
            <p:nvPr/>
          </p:nvSpPr>
          <p:spPr>
            <a:xfrm>
              <a:off x="8696131" y="1735493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/>
            <p:cNvSpPr/>
            <p:nvPr/>
          </p:nvSpPr>
          <p:spPr>
            <a:xfrm>
              <a:off x="9522698" y="1740259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2839696" y="2906412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515775" y="2944360"/>
            <a:ext cx="923640" cy="523220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b="1" dirty="0">
                <a:solidFill>
                  <a:schemeClr val="accent1"/>
                </a:solidFill>
              </a:rPr>
              <a:t>線分</a:t>
            </a:r>
            <a:endParaRPr lang="en-US" altLang="ja-JP" sz="2800" b="1" dirty="0">
              <a:solidFill>
                <a:schemeClr val="accent1"/>
              </a:solidFill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33" name="グループ化 132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34" name="グループ化 133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41" name="直線コネクタ 140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/>
              <p:cNvCxnSpPr>
                <a:stCxn id="135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/>
              <p:cNvCxnSpPr>
                <a:endCxn id="13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/>
              <p:cNvCxnSpPr>
                <a:stCxn id="140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楕円 134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楕円 13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3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線分の場合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3200" dirty="0"/>
              <a:t>非協力警邏問題 </a:t>
            </a:r>
            <a:r>
              <a:rPr lang="ja-JP" altLang="en-US" sz="3200" dirty="0"/>
              <a:t>→ </a:t>
            </a:r>
            <a:r>
              <a:rPr lang="en-US" altLang="ja-JP" sz="3200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3200" dirty="0"/>
              <a:t>に属する（既知）</a:t>
            </a:r>
            <a:endParaRPr lang="en-US" altLang="ja-JP" sz="3200" dirty="0"/>
          </a:p>
          <a:p>
            <a:pPr>
              <a:lnSpc>
                <a:spcPct val="110000"/>
              </a:lnSpc>
            </a:pPr>
            <a:r>
              <a:rPr lang="ja-JP" altLang="en-US" sz="3200" dirty="0">
                <a:solidFill>
                  <a:srgbClr val="FF0000"/>
                </a:solidFill>
              </a:rPr>
              <a:t>協力警邏問題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ja-JP" altLang="en-US" sz="2800" b="1" dirty="0"/>
              <a:t>許容訪問間隔がすべて等しい → </a:t>
            </a:r>
            <a:r>
              <a:rPr lang="en-US" altLang="ja-JP" sz="2800" b="1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2800" b="1" dirty="0"/>
              <a:t>に属する</a:t>
            </a:r>
            <a:endParaRPr lang="en-US" altLang="ja-JP" sz="2800" b="1" dirty="0"/>
          </a:p>
          <a:p>
            <a:pPr lvl="1">
              <a:lnSpc>
                <a:spcPct val="110000"/>
              </a:lnSpc>
            </a:pPr>
            <a:r>
              <a:rPr kumimoji="1" lang="ja-JP" altLang="en-US" sz="2800" dirty="0"/>
              <a:t>許容訪問間隔が一般の</a:t>
            </a:r>
            <a:r>
              <a:rPr lang="ja-JP" altLang="en-US" sz="2800" dirty="0"/>
              <a:t>場合</a:t>
            </a:r>
            <a:r>
              <a:rPr kumimoji="1" lang="ja-JP" altLang="en-US" sz="2800" dirty="0"/>
              <a:t> → </a:t>
            </a:r>
            <a:r>
              <a:rPr kumimoji="1" lang="ja-JP" altLang="en-US" sz="2800" dirty="0">
                <a:solidFill>
                  <a:srgbClr val="0070C0"/>
                </a:solidFill>
              </a:rPr>
              <a:t>未解決</a:t>
            </a:r>
            <a:endParaRPr lang="en-US" altLang="ja-JP" sz="2800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14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406603" cy="47529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巡査数，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 : </a:t>
                </a:r>
                <a:r>
                  <a:rPr lang="ja-JP" altLang="en-US" dirty="0"/>
                  <a:t>頂点数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endParaRPr lang="en-US" altLang="ja-JP" b="0" i="1" dirty="0">
                  <a:solidFill>
                    <a:srgbClr val="B61C83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B61C8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>
                    <a:solidFill>
                      <a:srgbClr val="B61C83"/>
                    </a:solidFill>
                  </a:rPr>
                  <a:t> 個の区間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ja-JP" i="1">
                        <a:solidFill>
                          <a:srgbClr val="B61C83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srgbClr val="B61C83"/>
                    </a:solidFill>
                  </a:rPr>
                  <a:t> のうち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rgbClr val="B61C8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>
                    <a:solidFill>
                      <a:srgbClr val="B61C83"/>
                    </a:solidFill>
                  </a:rPr>
                  <a:t> 個の区間を，巡査がそれぞれ往復するような運行</a:t>
                </a:r>
                <a:r>
                  <a:rPr lang="en-US" altLang="ja-JP" dirty="0">
                    <a:solidFill>
                      <a:srgbClr val="B61C83"/>
                    </a:solidFill>
                  </a:rPr>
                  <a:t>(=</a:t>
                </a:r>
                <a:r>
                  <a:rPr lang="ja-JP" altLang="en-US" dirty="0">
                    <a:solidFill>
                      <a:srgbClr val="B61C83"/>
                    </a:solidFill>
                  </a:rPr>
                  <a:t>★</a:t>
                </a:r>
                <a:r>
                  <a:rPr lang="en-US" altLang="ja-JP" dirty="0">
                    <a:solidFill>
                      <a:srgbClr val="B61C83"/>
                    </a:solidFill>
                  </a:rPr>
                  <a:t>)</a:t>
                </a:r>
                <a:r>
                  <a:rPr lang="ja-JP" altLang="en-US" dirty="0">
                    <a:solidFill>
                      <a:srgbClr val="B61C83"/>
                    </a:solidFill>
                  </a:rPr>
                  <a:t>で最適解が得られる</a:t>
                </a:r>
                <a:endParaRPr kumimoji="1" lang="en-US" altLang="ja-JP" b="0" i="1" dirty="0">
                  <a:solidFill>
                    <a:srgbClr val="B61C83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利得の合計が最大になる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 dirty="0"/>
                  <a:t> 個の区間は，動的計画法により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で計算できる（省略）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406603" cy="4752976"/>
              </a:xfrm>
              <a:blipFill>
                <a:blip r:embed="rId3"/>
                <a:stretch>
                  <a:fillRect l="-1399" t="-1154" r="-10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グループ化 34"/>
          <p:cNvGrpSpPr/>
          <p:nvPr/>
        </p:nvGrpSpPr>
        <p:grpSpPr>
          <a:xfrm>
            <a:off x="8192694" y="2156109"/>
            <a:ext cx="2947707" cy="262880"/>
            <a:chOff x="5822280" y="1733542"/>
            <a:chExt cx="2410761" cy="214994"/>
          </a:xfrm>
        </p:grpSpPr>
        <p:cxnSp>
          <p:nvCxnSpPr>
            <p:cNvPr id="41" name="直線コネクタ 40"/>
            <p:cNvCxnSpPr/>
            <p:nvPr/>
          </p:nvCxnSpPr>
          <p:spPr>
            <a:xfrm>
              <a:off x="5924062" y="1825625"/>
              <a:ext cx="230897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楕円 42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/>
            <p:cNvSpPr/>
            <p:nvPr/>
          </p:nvSpPr>
          <p:spPr>
            <a:xfrm>
              <a:off x="6340109" y="1742311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/>
            <p:cNvSpPr/>
            <p:nvPr/>
          </p:nvSpPr>
          <p:spPr>
            <a:xfrm>
              <a:off x="7128045" y="1748709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楕円 45"/>
          <p:cNvSpPr/>
          <p:nvPr/>
        </p:nvSpPr>
        <p:spPr>
          <a:xfrm>
            <a:off x="10988428" y="216293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/>
          <p:cNvCxnSpPr/>
          <p:nvPr/>
        </p:nvCxnSpPr>
        <p:spPr>
          <a:xfrm>
            <a:off x="8317147" y="2948633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8945742" y="3218263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endCxn id="43" idx="4"/>
          </p:cNvCxnSpPr>
          <p:nvPr/>
        </p:nvCxnSpPr>
        <p:spPr>
          <a:xfrm flipH="1" flipV="1">
            <a:off x="8314861" y="2400444"/>
            <a:ext cx="2" cy="149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8945743" y="2288999"/>
            <a:ext cx="0" cy="160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9910316" y="2288999"/>
            <a:ext cx="0" cy="160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9910315" y="3423285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11110595" y="2288999"/>
            <a:ext cx="0" cy="160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11110594" y="3646023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グループ化 59"/>
          <p:cNvGrpSpPr/>
          <p:nvPr/>
        </p:nvGrpSpPr>
        <p:grpSpPr>
          <a:xfrm>
            <a:off x="8787673" y="533794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62" name="楕円 6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>
              <a:stCxn id="6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グループ化 74"/>
          <p:cNvGrpSpPr/>
          <p:nvPr/>
        </p:nvGrpSpPr>
        <p:grpSpPr>
          <a:xfrm>
            <a:off x="9604965" y="5370526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76" name="楕円 7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" name="直線コネクタ 76"/>
            <p:cNvCxnSpPr>
              <a:stCxn id="7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線矢印コネクタ 23"/>
          <p:cNvCxnSpPr/>
          <p:nvPr/>
        </p:nvCxnSpPr>
        <p:spPr>
          <a:xfrm flipH="1" flipV="1">
            <a:off x="8670742" y="3104941"/>
            <a:ext cx="182677" cy="2091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 flipV="1">
            <a:off x="9760918" y="3646023"/>
            <a:ext cx="640382" cy="1550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8030456" y="1697905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456" y="1697905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8652101" y="1690688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101" y="1690688"/>
                <a:ext cx="57913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9622351" y="1691689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351" y="1691689"/>
                <a:ext cx="57913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0822630" y="1697904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630" y="1697904"/>
                <a:ext cx="56598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97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dirty="0"/>
              <a:t>巡査の速さは全員同じなので，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すれ違う代わりに互いに引き返してもよい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→ </a:t>
            </a:r>
            <a:r>
              <a:rPr lang="ja-JP" altLang="en-US" dirty="0">
                <a:solidFill>
                  <a:srgbClr val="FF0000"/>
                </a:solidFill>
              </a:rPr>
              <a:t>巡査は初期配置の順序を保って動く（＝</a:t>
            </a:r>
            <a:r>
              <a:rPr lang="ja-JP" altLang="en-US" b="1" dirty="0">
                <a:solidFill>
                  <a:srgbClr val="FF0000"/>
                </a:solidFill>
              </a:rPr>
              <a:t>順序保存運行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2556213" y="3167182"/>
            <a:ext cx="7365240" cy="1903582"/>
            <a:chOff x="3432497" y="3268273"/>
            <a:chExt cx="5453974" cy="1409606"/>
          </a:xfrm>
        </p:grpSpPr>
        <p:cxnSp>
          <p:nvCxnSpPr>
            <p:cNvPr id="6" name="直線矢印コネクタ 5"/>
            <p:cNvCxnSpPr/>
            <p:nvPr/>
          </p:nvCxnSpPr>
          <p:spPr>
            <a:xfrm flipH="1">
              <a:off x="3754934" y="3283627"/>
              <a:ext cx="879008" cy="1145994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/>
            <p:cNvSpPr/>
            <p:nvPr/>
          </p:nvSpPr>
          <p:spPr>
            <a:xfrm>
              <a:off x="4095024" y="3711012"/>
              <a:ext cx="244334" cy="244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矢印コネクタ 7"/>
            <p:cNvCxnSpPr/>
            <p:nvPr/>
          </p:nvCxnSpPr>
          <p:spPr>
            <a:xfrm>
              <a:off x="3754934" y="3283627"/>
              <a:ext cx="955775" cy="114599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H="1">
              <a:off x="7513308" y="3808844"/>
              <a:ext cx="462694" cy="605423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>
              <a:off x="8089554" y="3808844"/>
              <a:ext cx="505571" cy="605423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H="1" flipV="1">
              <a:off x="7513308" y="3288990"/>
              <a:ext cx="462694" cy="553713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8089554" y="3268273"/>
              <a:ext cx="432471" cy="57299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矢印: 右 66"/>
            <p:cNvSpPr/>
            <p:nvPr/>
          </p:nvSpPr>
          <p:spPr>
            <a:xfrm>
              <a:off x="5673507" y="3583769"/>
              <a:ext cx="900187" cy="5457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4783584" y="4203381"/>
              <a:ext cx="247616" cy="473305"/>
              <a:chOff x="1093981" y="4342423"/>
              <a:chExt cx="427174" cy="816522"/>
            </a:xfrm>
          </p:grpSpPr>
          <p:sp>
            <p:nvSpPr>
              <p:cNvPr id="15" name="楕円 14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コネクタ 15"/>
              <p:cNvCxnSpPr>
                <a:stCxn id="15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グループ化 20"/>
            <p:cNvGrpSpPr/>
            <p:nvPr/>
          </p:nvGrpSpPr>
          <p:grpSpPr>
            <a:xfrm>
              <a:off x="3432497" y="4204574"/>
              <a:ext cx="247616" cy="473305"/>
              <a:chOff x="1093981" y="4342423"/>
              <a:chExt cx="427174" cy="816522"/>
            </a:xfrm>
          </p:grpSpPr>
          <p:sp>
            <p:nvSpPr>
              <p:cNvPr id="22" name="楕円 21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コネクタ 22"/>
              <p:cNvCxnSpPr>
                <a:stCxn id="22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グループ化 27"/>
            <p:cNvGrpSpPr/>
            <p:nvPr/>
          </p:nvGrpSpPr>
          <p:grpSpPr>
            <a:xfrm>
              <a:off x="8638855" y="4204574"/>
              <a:ext cx="247616" cy="473305"/>
              <a:chOff x="1093981" y="4342423"/>
              <a:chExt cx="427174" cy="816522"/>
            </a:xfrm>
          </p:grpSpPr>
          <p:sp>
            <p:nvSpPr>
              <p:cNvPr id="29" name="楕円 28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" name="直線コネクタ 29"/>
              <p:cNvCxnSpPr>
                <a:stCxn id="29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グループ化 34"/>
            <p:cNvGrpSpPr/>
            <p:nvPr/>
          </p:nvGrpSpPr>
          <p:grpSpPr>
            <a:xfrm>
              <a:off x="7192817" y="4197766"/>
              <a:ext cx="247616" cy="473305"/>
              <a:chOff x="1093981" y="4342423"/>
              <a:chExt cx="427174" cy="816522"/>
            </a:xfrm>
          </p:grpSpPr>
          <p:sp>
            <p:nvSpPr>
              <p:cNvPr id="36" name="楕円 35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7" name="直線コネクタ 36"/>
              <p:cNvCxnSpPr>
                <a:stCxn id="36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20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警邏（けいら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4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警邏</a:t>
            </a:r>
            <a:r>
              <a:rPr kumimoji="1" lang="en-US" altLang="ja-JP" dirty="0"/>
              <a:t>(patrolling)</a:t>
            </a:r>
            <a:r>
              <a:rPr lang="en-US" altLang="ja-JP" dirty="0"/>
              <a:t>…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ja-JP" altLang="en-US" dirty="0"/>
              <a:t>人または複数の巡査により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lang="ja-JP" altLang="en-US" dirty="0"/>
              <a:t>領域内の指定された場所を十分な頻度で訪問すること」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警邏する対象の例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二次元の領域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線分や閉路などの全体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グラフの頂点</a:t>
            </a:r>
            <a:endParaRPr lang="en-US" altLang="ja-JP" dirty="0"/>
          </a:p>
        </p:txBody>
      </p:sp>
      <p:cxnSp>
        <p:nvCxnSpPr>
          <p:cNvPr id="5" name="直線矢印コネクタ 4"/>
          <p:cNvCxnSpPr>
            <a:stCxn id="8" idx="1"/>
          </p:cNvCxnSpPr>
          <p:nvPr/>
        </p:nvCxnSpPr>
        <p:spPr>
          <a:xfrm flipH="1">
            <a:off x="3853543" y="4807131"/>
            <a:ext cx="118646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040010" y="4576298"/>
            <a:ext cx="2031325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今回扱うもの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21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警邏可能な頂点部分集合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ja-JP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altLang="ja-JP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b="0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を警邏する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/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ja-JP" altLang="en-US" dirty="0">
                    <a:solidFill>
                      <a:schemeClr val="tx1"/>
                    </a:solidFill>
                  </a:rPr>
                  <a:t>任意の順序保存運行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216" cy="4351338"/>
              </a:xfrm>
              <a:blipFill>
                <a:blip r:embed="rId3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77544" y="2767194"/>
            <a:ext cx="1004556" cy="10045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294954" y="3771750"/>
            <a:ext cx="785679" cy="7856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/>
          <p:nvPr/>
        </p:nvCxnSpPr>
        <p:spPr>
          <a:xfrm>
            <a:off x="8280815" y="4557429"/>
            <a:ext cx="446371" cy="44637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7926629" y="5004603"/>
            <a:ext cx="796276" cy="79627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9256758" y="4164589"/>
            <a:ext cx="381830" cy="38183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436408" y="4546419"/>
            <a:ext cx="1202180" cy="120217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8435991" y="5748598"/>
            <a:ext cx="1294797" cy="129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7931490" y="5801752"/>
            <a:ext cx="464886" cy="4648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flipH="1">
            <a:off x="8230844" y="6266870"/>
            <a:ext cx="163679" cy="1636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9172808" y="2779674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9172808" y="3218555"/>
            <a:ext cx="520453" cy="5204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9256758" y="3735731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8228916" y="6430549"/>
            <a:ext cx="464886" cy="4648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7953248" y="2162255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483172" y="2155390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359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線コネクタ 82"/>
          <p:cNvCxnSpPr/>
          <p:nvPr/>
        </p:nvCxnSpPr>
        <p:spPr>
          <a:xfrm>
            <a:off x="8633912" y="5549563"/>
            <a:ext cx="0" cy="4059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6880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巡査は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のうち最も左にある点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より左に行く必要はない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>
                    <a:solidFill>
                      <a:schemeClr val="tx1"/>
                    </a:solidFill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は　 のみで警備される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68808" cy="4351338"/>
              </a:xfrm>
              <a:blipFill>
                <a:blip r:embed="rId3"/>
                <a:stretch>
                  <a:fillRect l="-2341" t="-1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27173" y="3316823"/>
            <a:ext cx="454927" cy="4549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630209" y="3771750"/>
            <a:ext cx="450425" cy="4504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/>
          <p:nvPr/>
        </p:nvCxnSpPr>
        <p:spPr>
          <a:xfrm>
            <a:off x="8625643" y="4902257"/>
            <a:ext cx="101543" cy="10154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8631319" y="5004603"/>
            <a:ext cx="91586" cy="915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9256758" y="4164589"/>
            <a:ext cx="381830" cy="38183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635443" y="4546419"/>
            <a:ext cx="1003145" cy="10031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8633912" y="5946519"/>
            <a:ext cx="1096876" cy="109687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9172808" y="2779674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9172808" y="3218555"/>
            <a:ext cx="520453" cy="5204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9256758" y="3735731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8625643" y="6827276"/>
            <a:ext cx="68159" cy="681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8530379" y="2161240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483172" y="2155390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線コネクタ 62"/>
          <p:cNvCxnSpPr/>
          <p:nvPr/>
        </p:nvCxnSpPr>
        <p:spPr>
          <a:xfrm>
            <a:off x="8633912" y="2781483"/>
            <a:ext cx="0" cy="5353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8633912" y="4207174"/>
            <a:ext cx="0" cy="6950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8633912" y="5095683"/>
            <a:ext cx="0" cy="17623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グループ化 130"/>
          <p:cNvGrpSpPr/>
          <p:nvPr/>
        </p:nvGrpSpPr>
        <p:grpSpPr>
          <a:xfrm>
            <a:off x="2299606" y="3325723"/>
            <a:ext cx="247616" cy="473305"/>
            <a:chOff x="1093981" y="4342423"/>
            <a:chExt cx="427174" cy="816522"/>
          </a:xfrm>
        </p:grpSpPr>
        <p:sp>
          <p:nvSpPr>
            <p:cNvPr id="132" name="楕円 13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3" name="直線コネクタ 132"/>
            <p:cNvCxnSpPr>
              <a:stCxn id="13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640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線コネクタ 82"/>
          <p:cNvCxnSpPr/>
          <p:nvPr/>
        </p:nvCxnSpPr>
        <p:spPr>
          <a:xfrm>
            <a:off x="8633912" y="5549563"/>
            <a:ext cx="0" cy="405943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468808" cy="46912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巡査は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</a:rPr>
                  <a:t> </a:t>
                </a:r>
                <a:r>
                  <a:rPr lang="ja-JP" altLang="en-US" dirty="0"/>
                  <a:t>のうち最も左にある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より左に行く必要はない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>
                    <a:solidFill>
                      <a:schemeClr val="tx1"/>
                    </a:solidFill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は　 のみで警備される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/>
                  <a:t>→　 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までしか動けず逆にこの範囲を往復すれば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元の運行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 　が警備していた点はすべて警備できる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468808" cy="4691289"/>
              </a:xfrm>
              <a:blipFill>
                <a:blip r:embed="rId3"/>
                <a:stretch>
                  <a:fillRect l="-2341" t="-1169" r="-13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30777" y="2798544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638982" y="3673227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/>
          <p:cNvCxnSpPr/>
          <p:nvPr/>
        </p:nvCxnSpPr>
        <p:spPr>
          <a:xfrm>
            <a:off x="9256758" y="4164589"/>
            <a:ext cx="381830" cy="381830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635443" y="4546419"/>
            <a:ext cx="1003145" cy="1003144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8633912" y="5946519"/>
            <a:ext cx="1096876" cy="1096876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9172808" y="2779674"/>
            <a:ext cx="434172" cy="434171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9172808" y="3218555"/>
            <a:ext cx="520453" cy="520453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9256758" y="3735731"/>
            <a:ext cx="434172" cy="434171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8530379" y="2161240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483172" y="2155390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/>
          <p:cNvGrpSpPr/>
          <p:nvPr/>
        </p:nvGrpSpPr>
        <p:grpSpPr>
          <a:xfrm>
            <a:off x="2299606" y="3325723"/>
            <a:ext cx="247616" cy="473305"/>
            <a:chOff x="1093981" y="4342423"/>
            <a:chExt cx="427174" cy="816522"/>
          </a:xfrm>
        </p:grpSpPr>
        <p:sp>
          <p:nvSpPr>
            <p:cNvPr id="92" name="楕円 9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/>
            <p:cNvCxnSpPr>
              <a:stCxn id="9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525012" y="3245582"/>
                <a:ext cx="810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012" y="3245582"/>
                <a:ext cx="810863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/>
          <p:cNvCxnSpPr/>
          <p:nvPr/>
        </p:nvCxnSpPr>
        <p:spPr>
          <a:xfrm>
            <a:off x="8638982" y="3673227"/>
            <a:ext cx="84419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/>
          <p:cNvCxnSpPr/>
          <p:nvPr/>
        </p:nvCxnSpPr>
        <p:spPr>
          <a:xfrm flipH="1">
            <a:off x="8534677" y="2794891"/>
            <a:ext cx="1" cy="17625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吹き出し 76"/>
          <p:cNvSpPr/>
          <p:nvPr/>
        </p:nvSpPr>
        <p:spPr>
          <a:xfrm>
            <a:off x="7039108" y="2657703"/>
            <a:ext cx="705247" cy="2282651"/>
          </a:xfrm>
          <a:prstGeom prst="wedgeRoundRectCallout">
            <a:avLst>
              <a:gd name="adj1" fmla="val 102332"/>
              <a:gd name="adj2" fmla="val -755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許容訪問間隔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pSp>
        <p:nvGrpSpPr>
          <p:cNvPr id="85" name="グループ化 84"/>
          <p:cNvGrpSpPr/>
          <p:nvPr/>
        </p:nvGrpSpPr>
        <p:grpSpPr>
          <a:xfrm>
            <a:off x="1421492" y="4467049"/>
            <a:ext cx="247616" cy="473305"/>
            <a:chOff x="1093981" y="4342423"/>
            <a:chExt cx="427174" cy="816522"/>
          </a:xfrm>
        </p:grpSpPr>
        <p:sp>
          <p:nvSpPr>
            <p:cNvPr id="90" name="楕円 8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" name="直線コネクタ 90"/>
            <p:cNvCxnSpPr>
              <a:stCxn id="9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直線コネクタ 105"/>
          <p:cNvCxnSpPr/>
          <p:nvPr/>
        </p:nvCxnSpPr>
        <p:spPr>
          <a:xfrm>
            <a:off x="8630777" y="4532087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>
            <a:off x="8645364" y="5403504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8637010" y="6265306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グループ化 134"/>
          <p:cNvGrpSpPr/>
          <p:nvPr/>
        </p:nvGrpSpPr>
        <p:grpSpPr>
          <a:xfrm>
            <a:off x="3224892" y="5312910"/>
            <a:ext cx="247616" cy="473305"/>
            <a:chOff x="1093981" y="4342423"/>
            <a:chExt cx="427174" cy="816522"/>
          </a:xfrm>
        </p:grpSpPr>
        <p:sp>
          <p:nvSpPr>
            <p:cNvPr id="136" name="楕円 13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7" name="直線コネクタ 136"/>
            <p:cNvCxnSpPr>
              <a:stCxn id="13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882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695782" cy="46912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は 　により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警備された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　 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を警備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en-US" altLang="ja-JP" dirty="0"/>
                  <a:t>…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/>
                  <a:t>残りの巡査の動きも再帰的に変換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/>
                  <a:t>→ </a:t>
                </a:r>
                <a:r>
                  <a:rPr lang="ja-JP" altLang="en-US" dirty="0">
                    <a:solidFill>
                      <a:srgbClr val="B61C83"/>
                    </a:solidFill>
                  </a:rPr>
                  <a:t>★</a:t>
                </a:r>
                <a:r>
                  <a:rPr lang="ja-JP" altLang="en-US" dirty="0"/>
                  <a:t>の運行に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695782" cy="4691289"/>
              </a:xfrm>
              <a:blipFill>
                <a:blip r:embed="rId3"/>
                <a:stretch>
                  <a:fillRect l="-2248" t="-1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30777" y="2798544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638982" y="3673227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8530379" y="2161240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874912" y="2156898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/>
          <p:cNvCxnSpPr/>
          <p:nvPr/>
        </p:nvCxnSpPr>
        <p:spPr>
          <a:xfrm flipH="1">
            <a:off x="8534677" y="2794891"/>
            <a:ext cx="1" cy="17625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8630777" y="4532087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>
            <a:off x="8645364" y="5403504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8637010" y="6265306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グループ化 143"/>
          <p:cNvGrpSpPr/>
          <p:nvPr/>
        </p:nvGrpSpPr>
        <p:grpSpPr>
          <a:xfrm>
            <a:off x="3845557" y="1816302"/>
            <a:ext cx="247616" cy="473305"/>
            <a:chOff x="1093981" y="4342423"/>
            <a:chExt cx="427174" cy="816522"/>
          </a:xfrm>
        </p:grpSpPr>
        <p:sp>
          <p:nvSpPr>
            <p:cNvPr id="145" name="楕円 14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6" name="直線コネクタ 145"/>
            <p:cNvCxnSpPr>
              <a:stCxn id="14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グループ化 150"/>
          <p:cNvGrpSpPr/>
          <p:nvPr/>
        </p:nvGrpSpPr>
        <p:grpSpPr>
          <a:xfrm>
            <a:off x="1231579" y="2794891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52" name="楕円 15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3" name="直線コネクタ 152"/>
            <p:cNvCxnSpPr>
              <a:stCxn id="15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直線コネクタ 157"/>
          <p:cNvCxnSpPr/>
          <p:nvPr/>
        </p:nvCxnSpPr>
        <p:spPr>
          <a:xfrm>
            <a:off x="9980399" y="2794891"/>
            <a:ext cx="876134" cy="87613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/>
          <p:nvPr/>
        </p:nvCxnSpPr>
        <p:spPr>
          <a:xfrm flipH="1">
            <a:off x="9988604" y="3669574"/>
            <a:ext cx="867780" cy="86777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/>
          <p:nvPr/>
        </p:nvCxnSpPr>
        <p:spPr>
          <a:xfrm>
            <a:off x="9980399" y="4528434"/>
            <a:ext cx="876134" cy="87613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 flipH="1">
            <a:off x="9994986" y="5399851"/>
            <a:ext cx="867780" cy="86777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>
            <a:off x="9986632" y="6261653"/>
            <a:ext cx="876134" cy="87613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6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許容訪問間隔がすべて同じならば，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>
                <a:solidFill>
                  <a:srgbClr val="BC0000"/>
                </a:solidFill>
              </a:rPr>
              <a:t>複数の巡査の協力を考えなくてよい</a:t>
            </a:r>
            <a:r>
              <a:rPr lang="ja-JP" altLang="en-US" dirty="0"/>
              <a:t>ので単純に解けた</a:t>
            </a:r>
            <a:r>
              <a:rPr lang="en-US" altLang="ja-JP" dirty="0">
                <a:solidFill>
                  <a:srgbClr val="FF0000"/>
                </a:solidFill>
              </a:rPr>
              <a:t/>
            </a:r>
            <a:br>
              <a:rPr lang="en-US" altLang="ja-JP" dirty="0">
                <a:solidFill>
                  <a:srgbClr val="FF0000"/>
                </a:solidFill>
              </a:rPr>
            </a:b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許容訪問間隔が一般の場合は，巡査の協力が必要であり，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その運行の機械的な決定も難しそうな例が存在</a:t>
            </a:r>
            <a:endParaRPr lang="en-US" altLang="ja-JP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許容訪問間隔が一般の場合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50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870701" y="1350100"/>
            <a:ext cx="4906330" cy="5006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左の巡査があえて早めに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引き返すと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dirty="0"/>
              <a:t>人で警邏可能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38674" y="2950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03" y="954864"/>
            <a:ext cx="3217991" cy="5676406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66" name="コンテンツ プレースホルダ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" y="818270"/>
            <a:ext cx="3373576" cy="5355144"/>
          </a:xfrm>
          <a:prstGeom prst="rect">
            <a:avLst/>
          </a:prstGeom>
        </p:spPr>
      </p:pic>
      <p:cxnSp>
        <p:nvCxnSpPr>
          <p:cNvPr id="67" name="曲線コネクタ 66"/>
          <p:cNvCxnSpPr/>
          <p:nvPr/>
        </p:nvCxnSpPr>
        <p:spPr>
          <a:xfrm rot="10800000" flipV="1">
            <a:off x="1721438" y="556660"/>
            <a:ext cx="517237" cy="261610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線コネクタ 67"/>
          <p:cNvCxnSpPr>
            <a:cxnSpLocks/>
          </p:cNvCxnSpPr>
          <p:nvPr/>
        </p:nvCxnSpPr>
        <p:spPr>
          <a:xfrm>
            <a:off x="4577776" y="556660"/>
            <a:ext cx="545823" cy="398204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5343346" y="1996374"/>
            <a:ext cx="0" cy="143481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1763886" y="954864"/>
            <a:ext cx="383133" cy="540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/>
          <p:cNvSpPr/>
          <p:nvPr/>
        </p:nvSpPr>
        <p:spPr>
          <a:xfrm>
            <a:off x="5223660" y="954864"/>
            <a:ext cx="383133" cy="540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051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870701" y="1350100"/>
            <a:ext cx="4906330" cy="5006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左の巡査があえて早めに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引き返すと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dirty="0"/>
              <a:t>人で警邏可能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b="1" dirty="0">
                <a:solidFill>
                  <a:srgbClr val="B61C83"/>
                </a:solidFill>
              </a:rPr>
              <a:t>指定訪問時刻</a:t>
            </a:r>
            <a:r>
              <a:rPr lang="ja-JP" altLang="en-US" dirty="0"/>
              <a:t>ならば，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そのような工夫はできない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（どうやっても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ja-JP" altLang="en-US" dirty="0"/>
              <a:t>人必要）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→ 左から巡査の動きを決定できる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38674" y="2950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p:pic>
        <p:nvPicPr>
          <p:cNvPr id="9" name="コンテンツ プレースホルダー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" y="818270"/>
            <a:ext cx="3373576" cy="5355144"/>
          </a:xfr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03" y="954864"/>
            <a:ext cx="3217991" cy="5676406"/>
          </a:xfrm>
          <a:prstGeom prst="rect">
            <a:avLst/>
          </a:prstGeom>
        </p:spPr>
      </p:pic>
      <p:cxnSp>
        <p:nvCxnSpPr>
          <p:cNvPr id="12" name="曲線コネクタ 11"/>
          <p:cNvCxnSpPr>
            <a:stCxn id="7" idx="1"/>
            <a:endCxn id="9" idx="0"/>
          </p:cNvCxnSpPr>
          <p:nvPr/>
        </p:nvCxnSpPr>
        <p:spPr>
          <a:xfrm rot="10800000" flipV="1">
            <a:off x="1721438" y="556660"/>
            <a:ext cx="517237" cy="261610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線コネクタ 14"/>
          <p:cNvCxnSpPr>
            <a:cxnSpLocks/>
            <a:stCxn id="7" idx="3"/>
            <a:endCxn id="10" idx="0"/>
          </p:cNvCxnSpPr>
          <p:nvPr/>
        </p:nvCxnSpPr>
        <p:spPr>
          <a:xfrm>
            <a:off x="4577776" y="556660"/>
            <a:ext cx="545823" cy="398204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/>
          <p:cNvSpPr/>
          <p:nvPr/>
        </p:nvSpPr>
        <p:spPr>
          <a:xfrm>
            <a:off x="1763886" y="954864"/>
            <a:ext cx="383133" cy="540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5223660" y="954864"/>
            <a:ext cx="383133" cy="540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5343346" y="1996374"/>
            <a:ext cx="0" cy="143481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下矢印 13"/>
          <p:cNvSpPr/>
          <p:nvPr/>
        </p:nvSpPr>
        <p:spPr>
          <a:xfrm>
            <a:off x="8811629" y="2312615"/>
            <a:ext cx="463137" cy="59055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29558" y="5354196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8" y="5354196"/>
                <a:ext cx="553998" cy="1072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870268" y="5354196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68" y="5354196"/>
                <a:ext cx="553998" cy="1072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424266" y="5354195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66" y="5354195"/>
                <a:ext cx="553998" cy="10723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711553" y="5354194"/>
                <a:ext cx="553998" cy="13047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+1.5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553" y="5354194"/>
                <a:ext cx="553998" cy="13047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2313803" y="5354194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803" y="5354194"/>
                <a:ext cx="553998" cy="10723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楕円 19"/>
          <p:cNvSpPr/>
          <p:nvPr/>
        </p:nvSpPr>
        <p:spPr>
          <a:xfrm>
            <a:off x="152598" y="1181421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1774989" y="1896738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174424" y="488869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1080366" y="2100755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1080365" y="303535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1080364" y="3969951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1080363" y="4904549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/>
        </p:nvSpPr>
        <p:spPr>
          <a:xfrm>
            <a:off x="1091600" y="1181057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1786006" y="325574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545564" y="1625337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1535734" y="2568022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1525904" y="3510707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/>
        </p:nvSpPr>
        <p:spPr>
          <a:xfrm>
            <a:off x="1516074" y="4453392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1786005" y="466039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2446763" y="257173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/>
        </p:nvSpPr>
        <p:spPr>
          <a:xfrm>
            <a:off x="3602208" y="1198324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/>
          <p:cNvSpPr/>
          <p:nvPr/>
        </p:nvSpPr>
        <p:spPr>
          <a:xfrm>
            <a:off x="5224599" y="1913641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/>
        </p:nvSpPr>
        <p:spPr>
          <a:xfrm>
            <a:off x="3624034" y="4905596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/>
          <p:cNvSpPr/>
          <p:nvPr/>
        </p:nvSpPr>
        <p:spPr>
          <a:xfrm>
            <a:off x="4529976" y="2117658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4529975" y="3052256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/>
          <p:cNvSpPr/>
          <p:nvPr/>
        </p:nvSpPr>
        <p:spPr>
          <a:xfrm>
            <a:off x="4529974" y="3986854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/>
          <p:cNvSpPr/>
          <p:nvPr/>
        </p:nvSpPr>
        <p:spPr>
          <a:xfrm>
            <a:off x="4529973" y="4921452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/>
          <p:cNvSpPr/>
          <p:nvPr/>
        </p:nvSpPr>
        <p:spPr>
          <a:xfrm>
            <a:off x="4541210" y="119796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5235616" y="327264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/>
        </p:nvSpPr>
        <p:spPr>
          <a:xfrm>
            <a:off x="4995174" y="164224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/>
        </p:nvSpPr>
        <p:spPr>
          <a:xfrm>
            <a:off x="4985344" y="2584925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/>
        </p:nvSpPr>
        <p:spPr>
          <a:xfrm>
            <a:off x="4975514" y="352761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/>
        </p:nvSpPr>
        <p:spPr>
          <a:xfrm>
            <a:off x="4965684" y="4470295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/>
        </p:nvSpPr>
        <p:spPr>
          <a:xfrm>
            <a:off x="5235615" y="467729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/>
          <p:cNvSpPr/>
          <p:nvPr/>
        </p:nvSpPr>
        <p:spPr>
          <a:xfrm>
            <a:off x="5896373" y="258863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664653" y="5518331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653" y="5518331"/>
                <a:ext cx="553998" cy="10723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4305363" y="5518331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63" y="5518331"/>
                <a:ext cx="553998" cy="10723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4859361" y="5518330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361" y="5518330"/>
                <a:ext cx="553998" cy="10723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5146648" y="5518329"/>
                <a:ext cx="553998" cy="13047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+1.5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48" y="5518329"/>
                <a:ext cx="553998" cy="13047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5748898" y="5518329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898" y="5518329"/>
                <a:ext cx="553998" cy="107234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楕円 58"/>
          <p:cNvSpPr/>
          <p:nvPr/>
        </p:nvSpPr>
        <p:spPr>
          <a:xfrm>
            <a:off x="5910030" y="5304274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043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27</a:t>
            </a:fld>
            <a:endParaRPr kumimoji="1" lang="ja-JP" altLang="en-US"/>
          </a:p>
        </p:txBody>
      </p:sp>
      <p:cxnSp>
        <p:nvCxnSpPr>
          <p:cNvPr id="5" name="直線コネクタ 4"/>
          <p:cNvCxnSpPr>
            <a:cxnSpLocks/>
            <a:stCxn id="6" idx="6"/>
            <a:endCxn id="63" idx="2"/>
          </p:cNvCxnSpPr>
          <p:nvPr/>
        </p:nvCxnSpPr>
        <p:spPr>
          <a:xfrm>
            <a:off x="472357" y="1176483"/>
            <a:ext cx="29001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316585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52750" y="67292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88137" y="67948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" y="679485"/>
                <a:ext cx="61266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391958" y="67292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958" y="672920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003144" y="67292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144" y="672920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305915" y="67948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15" y="679485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161383" y="672920"/>
                <a:ext cx="578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383" y="672920"/>
                <a:ext cx="57803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楕円 44"/>
          <p:cNvSpPr/>
          <p:nvPr/>
        </p:nvSpPr>
        <p:spPr>
          <a:xfrm>
            <a:off x="622178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/>
          <p:cNvSpPr/>
          <p:nvPr/>
        </p:nvSpPr>
        <p:spPr>
          <a:xfrm>
            <a:off x="927771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/>
          <p:cNvSpPr/>
          <p:nvPr/>
        </p:nvSpPr>
        <p:spPr>
          <a:xfrm>
            <a:off x="1233364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/>
          <p:cNvSpPr/>
          <p:nvPr/>
        </p:nvSpPr>
        <p:spPr>
          <a:xfrm>
            <a:off x="1538957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/>
        </p:nvSpPr>
        <p:spPr>
          <a:xfrm>
            <a:off x="1844550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/>
        </p:nvSpPr>
        <p:spPr>
          <a:xfrm>
            <a:off x="2150143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/>
        </p:nvSpPr>
        <p:spPr>
          <a:xfrm>
            <a:off x="2455736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/>
          <p:cNvSpPr/>
          <p:nvPr/>
        </p:nvSpPr>
        <p:spPr>
          <a:xfrm>
            <a:off x="2761329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/>
          <p:cNvSpPr/>
          <p:nvPr/>
        </p:nvSpPr>
        <p:spPr>
          <a:xfrm>
            <a:off x="3066922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/>
          <p:cNvSpPr/>
          <p:nvPr/>
        </p:nvSpPr>
        <p:spPr>
          <a:xfrm>
            <a:off x="3372515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0" name="グループ化 89"/>
          <p:cNvGrpSpPr/>
          <p:nvPr/>
        </p:nvGrpSpPr>
        <p:grpSpPr>
          <a:xfrm>
            <a:off x="386923" y="1190594"/>
            <a:ext cx="3055930" cy="5870605"/>
            <a:chOff x="386923" y="1190595"/>
            <a:chExt cx="3055930" cy="4627820"/>
          </a:xfrm>
        </p:grpSpPr>
        <p:cxnSp>
          <p:nvCxnSpPr>
            <p:cNvPr id="34" name="直線コネクタ 33"/>
            <p:cNvCxnSpPr/>
            <p:nvPr/>
          </p:nvCxnSpPr>
          <p:spPr>
            <a:xfrm>
              <a:off x="386923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692516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998109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1303702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1609295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1914888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2220481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2526074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2831667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3137260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3442853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線コネクタ 70"/>
          <p:cNvCxnSpPr/>
          <p:nvPr/>
        </p:nvCxnSpPr>
        <p:spPr>
          <a:xfrm>
            <a:off x="384580" y="1452861"/>
            <a:ext cx="1835901" cy="183590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>
            <a:off x="1613333" y="3288762"/>
            <a:ext cx="612664" cy="61266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1606952" y="3901424"/>
            <a:ext cx="619045" cy="6190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392142" y="4520469"/>
            <a:ext cx="1835887" cy="1835881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1614500" y="1448341"/>
            <a:ext cx="1835901" cy="183590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flipH="1">
            <a:off x="2652223" y="3288762"/>
            <a:ext cx="792110" cy="7921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>
            <a:off x="2652223" y="4055269"/>
            <a:ext cx="774513" cy="7656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 flipH="1">
            <a:off x="1922436" y="4819685"/>
            <a:ext cx="1528438" cy="1528432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2526074" y="2301284"/>
            <a:ext cx="0" cy="34391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cxnSpLocks/>
            <a:stCxn id="108" idx="6"/>
            <a:endCxn id="123" idx="2"/>
          </p:cNvCxnSpPr>
          <p:nvPr/>
        </p:nvCxnSpPr>
        <p:spPr>
          <a:xfrm>
            <a:off x="6635509" y="1176483"/>
            <a:ext cx="29001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楕円 107"/>
          <p:cNvSpPr/>
          <p:nvPr/>
        </p:nvSpPr>
        <p:spPr>
          <a:xfrm>
            <a:off x="6479737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6251289" y="67948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289" y="679485"/>
                <a:ext cx="61266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7555110" y="67292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110" y="672920"/>
                <a:ext cx="44275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8166296" y="67292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296" y="672920"/>
                <a:ext cx="44275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8469067" y="67948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067" y="679485"/>
                <a:ext cx="44275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9324535" y="672920"/>
                <a:ext cx="578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535" y="672920"/>
                <a:ext cx="57803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楕円 113"/>
          <p:cNvSpPr/>
          <p:nvPr/>
        </p:nvSpPr>
        <p:spPr>
          <a:xfrm>
            <a:off x="6785330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楕円 114"/>
          <p:cNvSpPr/>
          <p:nvPr/>
        </p:nvSpPr>
        <p:spPr>
          <a:xfrm>
            <a:off x="7090923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/>
          <p:cNvSpPr/>
          <p:nvPr/>
        </p:nvSpPr>
        <p:spPr>
          <a:xfrm>
            <a:off x="7396516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/>
          <p:cNvSpPr/>
          <p:nvPr/>
        </p:nvSpPr>
        <p:spPr>
          <a:xfrm>
            <a:off x="7702109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楕円 117"/>
          <p:cNvSpPr/>
          <p:nvPr/>
        </p:nvSpPr>
        <p:spPr>
          <a:xfrm>
            <a:off x="8007702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/>
          <p:cNvSpPr/>
          <p:nvPr/>
        </p:nvSpPr>
        <p:spPr>
          <a:xfrm>
            <a:off x="8313295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楕円 119"/>
          <p:cNvSpPr/>
          <p:nvPr/>
        </p:nvSpPr>
        <p:spPr>
          <a:xfrm>
            <a:off x="8618888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/>
          <p:cNvSpPr/>
          <p:nvPr/>
        </p:nvSpPr>
        <p:spPr>
          <a:xfrm>
            <a:off x="8924481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楕円 121"/>
          <p:cNvSpPr/>
          <p:nvPr/>
        </p:nvSpPr>
        <p:spPr>
          <a:xfrm>
            <a:off x="9230074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楕円 122"/>
          <p:cNvSpPr/>
          <p:nvPr/>
        </p:nvSpPr>
        <p:spPr>
          <a:xfrm>
            <a:off x="9535667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4" name="グループ化 123"/>
          <p:cNvGrpSpPr/>
          <p:nvPr/>
        </p:nvGrpSpPr>
        <p:grpSpPr>
          <a:xfrm>
            <a:off x="6550075" y="1190594"/>
            <a:ext cx="3055930" cy="5870605"/>
            <a:chOff x="386923" y="1190595"/>
            <a:chExt cx="3055930" cy="4627820"/>
          </a:xfrm>
        </p:grpSpPr>
        <p:cxnSp>
          <p:nvCxnSpPr>
            <p:cNvPr id="125" name="直線コネクタ 124"/>
            <p:cNvCxnSpPr/>
            <p:nvPr/>
          </p:nvCxnSpPr>
          <p:spPr>
            <a:xfrm>
              <a:off x="386923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692516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998109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>
              <a:off x="1303702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>
              <a:off x="1609295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/>
            <p:cNvCxnSpPr/>
            <p:nvPr/>
          </p:nvCxnSpPr>
          <p:spPr>
            <a:xfrm>
              <a:off x="1914888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>
              <a:off x="2220481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/>
            <p:nvPr/>
          </p:nvCxnSpPr>
          <p:spPr>
            <a:xfrm>
              <a:off x="2526074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>
              <a:off x="2831667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3137260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>
            <a:xfrm>
              <a:off x="3442853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直線コネクタ 135"/>
          <p:cNvCxnSpPr/>
          <p:nvPr/>
        </p:nvCxnSpPr>
        <p:spPr>
          <a:xfrm>
            <a:off x="6547732" y="1452861"/>
            <a:ext cx="1835901" cy="183590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 flipH="1">
            <a:off x="6597905" y="3288762"/>
            <a:ext cx="1791244" cy="1791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/>
          <p:nvPr/>
        </p:nvCxnSpPr>
        <p:spPr>
          <a:xfrm>
            <a:off x="7770104" y="3901424"/>
            <a:ext cx="619045" cy="6190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 flipH="1">
            <a:off x="6555294" y="4520469"/>
            <a:ext cx="1835887" cy="1835881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/>
          <p:nvPr/>
        </p:nvCxnSpPr>
        <p:spPr>
          <a:xfrm>
            <a:off x="7777652" y="1448341"/>
            <a:ext cx="1835901" cy="183590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>
          <a:xfrm flipH="1">
            <a:off x="8815375" y="3288762"/>
            <a:ext cx="792110" cy="7921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>
          <a:xfrm>
            <a:off x="8815375" y="4055269"/>
            <a:ext cx="774513" cy="7656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/>
          <p:nvPr/>
        </p:nvCxnSpPr>
        <p:spPr>
          <a:xfrm flipH="1">
            <a:off x="8085588" y="4819685"/>
            <a:ext cx="1528438" cy="1528432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/>
          <p:nvPr/>
        </p:nvCxnSpPr>
        <p:spPr>
          <a:xfrm>
            <a:off x="8689226" y="2301284"/>
            <a:ext cx="0" cy="34391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9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6" name="四角形: 角を丸くする 5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b="1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04" name="グループ化 103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05" name="グループ化 104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5" name="直線コネクタ 124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>
                <a:stCxn id="106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>
                <a:endCxn id="107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>
                <a:stCxn id="124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楕円 105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" name="楕円 120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ボックス 90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62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星の場合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3200" dirty="0" smtClean="0"/>
              <a:t>巡査</a:t>
            </a:r>
            <a:r>
              <a:rPr lang="ja-JP" altLang="en-US" sz="3200" dirty="0"/>
              <a:t>が</a:t>
            </a:r>
            <a:r>
              <a:rPr lang="en-US" altLang="ja-JP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sz="3200" dirty="0"/>
              <a:t>人のとき</a:t>
            </a:r>
            <a:endParaRPr lang="en-US" altLang="ja-JP" sz="3200" dirty="0"/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全点</a:t>
            </a:r>
            <a:r>
              <a:rPr lang="ja-JP" altLang="en-US" sz="2800" dirty="0" smtClean="0"/>
              <a:t>の許容</a:t>
            </a:r>
            <a:r>
              <a:rPr lang="ja-JP" altLang="en-US" sz="2800" dirty="0"/>
              <a:t>訪問間隔が等しい → 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2800" dirty="0"/>
              <a:t>に属する</a:t>
            </a:r>
            <a:endParaRPr lang="en-US" altLang="ja-JP" sz="2800" dirty="0"/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許容訪問間隔</a:t>
            </a:r>
            <a:r>
              <a:rPr lang="ja-JP" altLang="en-US" sz="2800" dirty="0" smtClean="0"/>
              <a:t>が一般の</a:t>
            </a:r>
            <a:r>
              <a:rPr lang="ja-JP" altLang="en-US" sz="2800" dirty="0"/>
              <a:t>場合 → 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800" dirty="0" smtClean="0">
                <a:solidFill>
                  <a:srgbClr val="0070C0"/>
                </a:solidFill>
              </a:rPr>
              <a:t>困難</a:t>
            </a:r>
            <a:endParaRPr lang="en-US" altLang="ja-JP" sz="280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ja-JP" altLang="en-US" sz="3200" dirty="0" smtClean="0"/>
              <a:t>巡査数一般の場合</a:t>
            </a:r>
            <a:endParaRPr lang="en-US" altLang="ja-JP" sz="3200" dirty="0" smtClean="0"/>
          </a:p>
          <a:p>
            <a:pPr lvl="1">
              <a:lnSpc>
                <a:spcPct val="100000"/>
              </a:lnSpc>
            </a:pPr>
            <a:r>
              <a:rPr lang="ja-JP" altLang="en-US" sz="2800" dirty="0" smtClean="0"/>
              <a:t>非協力</a:t>
            </a:r>
            <a:r>
              <a:rPr lang="ja-JP" altLang="en-US" sz="2800" dirty="0"/>
              <a:t>警邏問題なら</a:t>
            </a:r>
            <a:r>
              <a:rPr lang="en-US" altLang="ja-JP" sz="2800" u="sng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800" u="sng" dirty="0">
                <a:solidFill>
                  <a:srgbClr val="0070C0"/>
                </a:solidFill>
              </a:rPr>
              <a:t>困難</a:t>
            </a:r>
            <a:endParaRPr lang="en-US" altLang="ja-JP" sz="2800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協力警邏問題</a:t>
            </a:r>
            <a:endParaRPr lang="en-US" altLang="ja-JP" sz="2800" dirty="0"/>
          </a:p>
          <a:p>
            <a:pPr lvl="2">
              <a:lnSpc>
                <a:spcPct val="100000"/>
              </a:lnSpc>
            </a:pPr>
            <a:r>
              <a:rPr lang="ja-JP" altLang="en-US" sz="2800" b="1" dirty="0"/>
              <a:t>全点</a:t>
            </a:r>
            <a:r>
              <a:rPr lang="ja-JP" altLang="en-US" sz="2800" b="1" dirty="0" smtClean="0"/>
              <a:t>の許容</a:t>
            </a:r>
            <a:r>
              <a:rPr lang="ja-JP" altLang="en-US" sz="2800" b="1" dirty="0"/>
              <a:t>訪問間隔が等しい</a:t>
            </a:r>
            <a:r>
              <a:rPr lang="en-US" altLang="ja-JP" sz="2800" dirty="0"/>
              <a:t> </a:t>
            </a:r>
            <a:r>
              <a:rPr lang="ja-JP" altLang="en-US" sz="2800" dirty="0"/>
              <a:t>→ </a:t>
            </a:r>
            <a:r>
              <a:rPr lang="en-US" altLang="ja-JP" sz="2800" b="1" u="sng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2800" b="1" u="sng" dirty="0"/>
              <a:t>に</a:t>
            </a:r>
            <a:r>
              <a:rPr lang="ja-JP" altLang="en-US" sz="2800" b="1" u="sng" dirty="0" smtClean="0"/>
              <a:t>属する</a:t>
            </a:r>
            <a:endParaRPr lang="en-US" altLang="ja-JP" sz="2800" b="1" u="sng" dirty="0" smtClean="0"/>
          </a:p>
          <a:p>
            <a:pPr lvl="2">
              <a:lnSpc>
                <a:spcPct val="100000"/>
              </a:lnSpc>
            </a:pPr>
            <a:r>
              <a:rPr lang="ja-JP" altLang="en-US" sz="2800" dirty="0"/>
              <a:t>許容訪問間隔が一般の場合 → 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800" dirty="0" smtClean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cxnSp>
        <p:nvCxnSpPr>
          <p:cNvPr id="6" name="直線矢印コネクタ 5"/>
          <p:cNvCxnSpPr>
            <a:cxnSpLocks/>
            <a:stCxn id="9" idx="1"/>
          </p:cNvCxnSpPr>
          <p:nvPr/>
        </p:nvCxnSpPr>
        <p:spPr>
          <a:xfrm flipH="1">
            <a:off x="6015210" y="3618413"/>
            <a:ext cx="2137579" cy="4920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cxnSpLocks/>
            <a:stCxn id="9" idx="2"/>
          </p:cNvCxnSpPr>
          <p:nvPr/>
        </p:nvCxnSpPr>
        <p:spPr>
          <a:xfrm flipH="1">
            <a:off x="8361802" y="4095466"/>
            <a:ext cx="1734087" cy="8370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8152789" y="3141359"/>
            <a:ext cx="3886200" cy="95410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協力を許す場合の方が簡単な場合がある！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05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許容訪問間隔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483167" cy="475805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ja-JP" altLang="en-US" dirty="0"/>
                  <a:t>頂点を警備するのに必要な</a:t>
                </a:r>
                <a:r>
                  <a:rPr kumimoji="1" lang="en-US" altLang="ja-JP" dirty="0"/>
                  <a:t/>
                </a:r>
                <a:br>
                  <a:rPr kumimoji="1" lang="en-US" altLang="ja-JP" dirty="0"/>
                </a:br>
                <a:r>
                  <a:rPr kumimoji="1" lang="ja-JP" altLang="en-US" dirty="0"/>
                  <a:t>訪問の頻度を定める</a:t>
                </a:r>
                <a:endParaRPr kumimoji="1"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各頂点に対してそれぞれ与えられる</a:t>
                </a:r>
                <a:endParaRPr kumimoji="1"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rgbClr val="0070C0"/>
                    </a:solidFill>
                  </a:rPr>
                  <a:t>許容訪問間隔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の頂点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が警備される</a:t>
                </a:r>
                <a:r>
                  <a:rPr lang="en-US" altLang="ja-JP" dirty="0">
                    <a:solidFill>
                      <a:srgbClr val="0070C0"/>
                    </a:solidFill>
                  </a:rPr>
                  <a:t/>
                </a:r>
                <a:br>
                  <a:rPr lang="en-US" altLang="ja-JP" dirty="0">
                    <a:solidFill>
                      <a:srgbClr val="0070C0"/>
                    </a:solidFill>
                  </a:rPr>
                </a:br>
                <a:r>
                  <a:rPr lang="ja-JP" altLang="en-US" dirty="0">
                    <a:solidFill>
                      <a:srgbClr val="0070C0"/>
                    </a:solidFill>
                  </a:rPr>
                  <a:t>⇔ 長さ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のどの時間区間にも</a:t>
                </a:r>
                <a:r>
                  <a:rPr lang="en-US" altLang="ja-JP" dirty="0">
                    <a:solidFill>
                      <a:srgbClr val="0070C0"/>
                    </a:solidFill>
                  </a:rPr>
                  <a:t/>
                </a:r>
                <a:br>
                  <a:rPr lang="en-US" altLang="ja-JP" dirty="0">
                    <a:solidFill>
                      <a:srgbClr val="0070C0"/>
                    </a:solidFill>
                  </a:rPr>
                </a:br>
                <a:r>
                  <a:rPr lang="ja-JP" altLang="en-US" dirty="0">
                    <a:solidFill>
                      <a:srgbClr val="0070C0"/>
                    </a:solidFill>
                  </a:rPr>
                  <a:t>いずれかの巡査が</a:t>
                </a:r>
                <a:r>
                  <a:rPr lang="en-US" altLang="ja-JP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dirty="0">
                    <a:solidFill>
                      <a:srgbClr val="0070C0"/>
                    </a:solidFill>
                  </a:rPr>
                  <a:t>度以上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を訪問している</a:t>
                </a:r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483167" cy="4758055"/>
              </a:xfrm>
              <a:blipFill>
                <a:blip r:embed="rId3"/>
                <a:stretch>
                  <a:fillRect l="-1467" t="-1152" r="-5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/>
          <p:cNvGrpSpPr/>
          <p:nvPr/>
        </p:nvGrpSpPr>
        <p:grpSpPr>
          <a:xfrm>
            <a:off x="9181224" y="1425934"/>
            <a:ext cx="2288325" cy="248926"/>
            <a:chOff x="4986448" y="1732011"/>
            <a:chExt cx="1871490" cy="203582"/>
          </a:xfrm>
        </p:grpSpPr>
        <p:cxnSp>
          <p:nvCxnSpPr>
            <p:cNvPr id="37" name="直線コネクタ 36"/>
            <p:cNvCxnSpPr>
              <a:endCxn id="39" idx="6"/>
            </p:cNvCxnSpPr>
            <p:nvPr/>
          </p:nvCxnSpPr>
          <p:spPr>
            <a:xfrm>
              <a:off x="5120256" y="1833455"/>
              <a:ext cx="1737682" cy="22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楕円 37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" name="直線コネクタ 40"/>
          <p:cNvCxnSpPr/>
          <p:nvPr/>
        </p:nvCxnSpPr>
        <p:spPr>
          <a:xfrm>
            <a:off x="9338519" y="2381164"/>
            <a:ext cx="1997128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9338519" y="3385720"/>
            <a:ext cx="1997128" cy="100371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336235" y="4380752"/>
            <a:ext cx="2024196" cy="99503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9336235" y="5375784"/>
            <a:ext cx="2017565" cy="101324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/>
          <p:cNvGrpSpPr/>
          <p:nvPr/>
        </p:nvGrpSpPr>
        <p:grpSpPr>
          <a:xfrm>
            <a:off x="9181225" y="1761401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56" name="楕円 5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/>
            <p:cNvCxnSpPr>
              <a:stCxn id="5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線矢印コネクタ 65"/>
          <p:cNvCxnSpPr/>
          <p:nvPr/>
        </p:nvCxnSpPr>
        <p:spPr>
          <a:xfrm>
            <a:off x="8860649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8057577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0101727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727" y="554690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11132425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425" y="550115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908197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975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10601457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457" y="1167122"/>
                <a:ext cx="44275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9093267" y="2313619"/>
            <a:ext cx="2260533" cy="4544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9565639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639" y="1170454"/>
                <a:ext cx="44275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コネクタ 75"/>
          <p:cNvCxnSpPr/>
          <p:nvPr/>
        </p:nvCxnSpPr>
        <p:spPr>
          <a:xfrm>
            <a:off x="10349475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11344332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9336741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四角形吹き出し 78"/>
          <p:cNvSpPr/>
          <p:nvPr/>
        </p:nvSpPr>
        <p:spPr>
          <a:xfrm>
            <a:off x="6483241" y="900543"/>
            <a:ext cx="2048146" cy="525391"/>
          </a:xfrm>
          <a:prstGeom prst="wedgeRectCallout">
            <a:avLst>
              <a:gd name="adj1" fmla="val 71089"/>
              <a:gd name="adj2" fmla="val -57718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許容訪問間隔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80" name="直線矢印コネクタ 79"/>
          <p:cNvCxnSpPr/>
          <p:nvPr/>
        </p:nvCxnSpPr>
        <p:spPr>
          <a:xfrm>
            <a:off x="9134900" y="2381164"/>
            <a:ext cx="0" cy="199958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8793072" y="308489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072" y="3084895"/>
                <a:ext cx="44275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9081975" y="550115"/>
            <a:ext cx="2493200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14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0.1681 0.0011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1.66667E-6 0.612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9" grpId="0" animBg="1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91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隣接する枝の短い順に頂点を選べばよい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頂点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に隣接する枝の長さを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とする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≤⋯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で警邏の仕方が異なる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の頂点は全体を巡査が協力して巡回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の頂点は根から遠いので巡査が常駐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9110"/>
              </a:xfrm>
              <a:blipFill>
                <a:blip r:embed="rId2"/>
                <a:stretch>
                  <a:fillRect l="-1043" t="-1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792062" y="223241"/>
                <a:ext cx="2875048" cy="156966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巡査の数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頂点の数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許容訪問間隔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枝の長さ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62" y="223241"/>
                <a:ext cx="2875048" cy="1569660"/>
              </a:xfrm>
              <a:prstGeom prst="rect">
                <a:avLst/>
              </a:prstGeom>
              <a:blipFill>
                <a:blip r:embed="rId3"/>
                <a:stretch>
                  <a:fillRect l="-1048" t="-3053" b="-725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全点</a:t>
            </a:r>
            <a:r>
              <a:rPr lang="ja-JP" altLang="en-US" dirty="0" smtClean="0"/>
              <a:t>の利得・許容</a:t>
            </a:r>
            <a:r>
              <a:rPr lang="ja-JP" altLang="en-US" dirty="0"/>
              <a:t>訪問</a:t>
            </a:r>
            <a:r>
              <a:rPr lang="ja-JP" altLang="en-US" dirty="0" smtClean="0"/>
              <a:t>間隔が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等しい</a:t>
            </a:r>
            <a:r>
              <a:rPr lang="ja-JP" altLang="en-US" dirty="0"/>
              <a:t>場合</a:t>
            </a:r>
            <a:endParaRPr kumimoji="1" lang="ja-JP" altLang="en-US" sz="5400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8976451" y="2769861"/>
            <a:ext cx="1324016" cy="3308160"/>
            <a:chOff x="9505906" y="4566621"/>
            <a:chExt cx="874731" cy="2244290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9505906" y="4639025"/>
              <a:ext cx="770851" cy="2071972"/>
              <a:chOff x="9505906" y="4639025"/>
              <a:chExt cx="770851" cy="2071972"/>
            </a:xfrm>
          </p:grpSpPr>
          <p:cxnSp>
            <p:nvCxnSpPr>
              <p:cNvPr id="29" name="直線コネクタ 28"/>
              <p:cNvCxnSpPr/>
              <p:nvPr/>
            </p:nvCxnSpPr>
            <p:spPr>
              <a:xfrm>
                <a:off x="9505906" y="4639025"/>
                <a:ext cx="770851" cy="2329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>
              <a:xfrm>
                <a:off x="9507077" y="4647877"/>
                <a:ext cx="764808" cy="1447656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>
                <a:off x="9514766" y="4642975"/>
                <a:ext cx="761991" cy="44864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/>
              <p:nvPr/>
            </p:nvCxnSpPr>
            <p:spPr>
              <a:xfrm>
                <a:off x="9514767" y="4647876"/>
                <a:ext cx="761871" cy="2063121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flipH="1" flipV="1">
                <a:off x="9505908" y="4639026"/>
                <a:ext cx="770849" cy="98026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楕円 22"/>
            <p:cNvSpPr/>
            <p:nvPr/>
          </p:nvSpPr>
          <p:spPr>
            <a:xfrm>
              <a:off x="10178995" y="6611084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/>
            <p:cNvSpPr/>
            <p:nvPr/>
          </p:nvSpPr>
          <p:spPr>
            <a:xfrm>
              <a:off x="10180810" y="5995619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/>
            <p:cNvSpPr/>
            <p:nvPr/>
          </p:nvSpPr>
          <p:spPr>
            <a:xfrm>
              <a:off x="10178993" y="4999318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/>
            <p:cNvSpPr/>
            <p:nvPr/>
          </p:nvSpPr>
          <p:spPr>
            <a:xfrm>
              <a:off x="10177620" y="45666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/>
            <p:cNvSpPr/>
            <p:nvPr/>
          </p:nvSpPr>
          <p:spPr>
            <a:xfrm>
              <a:off x="10180810" y="5519429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4" name="直線コネクタ 33"/>
          <p:cNvCxnSpPr/>
          <p:nvPr/>
        </p:nvCxnSpPr>
        <p:spPr>
          <a:xfrm>
            <a:off x="8543038" y="4838153"/>
            <a:ext cx="3505200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リーフォーム 34"/>
          <p:cNvSpPr/>
          <p:nvPr/>
        </p:nvSpPr>
        <p:spPr>
          <a:xfrm>
            <a:off x="8889999" y="2608946"/>
            <a:ext cx="1714561" cy="2093488"/>
          </a:xfrm>
          <a:custGeom>
            <a:avLst/>
            <a:gdLst>
              <a:gd name="connsiteX0" fmla="*/ 190500 w 1714561"/>
              <a:gd name="connsiteY0" fmla="*/ 157441 h 2093488"/>
              <a:gd name="connsiteX1" fmla="*/ 1257300 w 1714561"/>
              <a:gd name="connsiteY1" fmla="*/ 5041 h 2093488"/>
              <a:gd name="connsiteX2" fmla="*/ 1714500 w 1714561"/>
              <a:gd name="connsiteY2" fmla="*/ 322541 h 2093488"/>
              <a:gd name="connsiteX3" fmla="*/ 1282700 w 1714561"/>
              <a:gd name="connsiteY3" fmla="*/ 563841 h 2093488"/>
              <a:gd name="connsiteX4" fmla="*/ 381000 w 1714561"/>
              <a:gd name="connsiteY4" fmla="*/ 360641 h 2093488"/>
              <a:gd name="connsiteX5" fmla="*/ 1371600 w 1714561"/>
              <a:gd name="connsiteY5" fmla="*/ 728941 h 2093488"/>
              <a:gd name="connsiteX6" fmla="*/ 1625600 w 1714561"/>
              <a:gd name="connsiteY6" fmla="*/ 1173441 h 2093488"/>
              <a:gd name="connsiteX7" fmla="*/ 1155700 w 1714561"/>
              <a:gd name="connsiteY7" fmla="*/ 1173441 h 2093488"/>
              <a:gd name="connsiteX8" fmla="*/ 393700 w 1714561"/>
              <a:gd name="connsiteY8" fmla="*/ 563841 h 2093488"/>
              <a:gd name="connsiteX9" fmla="*/ 1422400 w 1714561"/>
              <a:gd name="connsiteY9" fmla="*/ 1554441 h 2093488"/>
              <a:gd name="connsiteX10" fmla="*/ 1524000 w 1714561"/>
              <a:gd name="connsiteY10" fmla="*/ 2062441 h 2093488"/>
              <a:gd name="connsiteX11" fmla="*/ 1066800 w 1714561"/>
              <a:gd name="connsiteY11" fmla="*/ 1871941 h 2093488"/>
              <a:gd name="connsiteX12" fmla="*/ 0 w 1714561"/>
              <a:gd name="connsiteY12" fmla="*/ 525741 h 209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561" h="2093488">
                <a:moveTo>
                  <a:pt x="190500" y="157441"/>
                </a:moveTo>
                <a:cubicBezTo>
                  <a:pt x="596900" y="67482"/>
                  <a:pt x="1003300" y="-22476"/>
                  <a:pt x="1257300" y="5041"/>
                </a:cubicBezTo>
                <a:cubicBezTo>
                  <a:pt x="1511300" y="32558"/>
                  <a:pt x="1710267" y="229408"/>
                  <a:pt x="1714500" y="322541"/>
                </a:cubicBezTo>
                <a:cubicBezTo>
                  <a:pt x="1718733" y="415674"/>
                  <a:pt x="1504950" y="557491"/>
                  <a:pt x="1282700" y="563841"/>
                </a:cubicBezTo>
                <a:cubicBezTo>
                  <a:pt x="1060450" y="570191"/>
                  <a:pt x="366183" y="333124"/>
                  <a:pt x="381000" y="360641"/>
                </a:cubicBezTo>
                <a:cubicBezTo>
                  <a:pt x="395817" y="388158"/>
                  <a:pt x="1164167" y="593474"/>
                  <a:pt x="1371600" y="728941"/>
                </a:cubicBezTo>
                <a:cubicBezTo>
                  <a:pt x="1579033" y="864408"/>
                  <a:pt x="1661583" y="1099358"/>
                  <a:pt x="1625600" y="1173441"/>
                </a:cubicBezTo>
                <a:cubicBezTo>
                  <a:pt x="1589617" y="1247524"/>
                  <a:pt x="1361017" y="1275041"/>
                  <a:pt x="1155700" y="1173441"/>
                </a:cubicBezTo>
                <a:cubicBezTo>
                  <a:pt x="950383" y="1071841"/>
                  <a:pt x="349250" y="500341"/>
                  <a:pt x="393700" y="563841"/>
                </a:cubicBezTo>
                <a:cubicBezTo>
                  <a:pt x="438150" y="627341"/>
                  <a:pt x="1234017" y="1304674"/>
                  <a:pt x="1422400" y="1554441"/>
                </a:cubicBezTo>
                <a:cubicBezTo>
                  <a:pt x="1610783" y="1804208"/>
                  <a:pt x="1583267" y="2009524"/>
                  <a:pt x="1524000" y="2062441"/>
                </a:cubicBezTo>
                <a:cubicBezTo>
                  <a:pt x="1464733" y="2115358"/>
                  <a:pt x="1320800" y="2128058"/>
                  <a:pt x="1066800" y="1871941"/>
                </a:cubicBezTo>
                <a:cubicBezTo>
                  <a:pt x="812800" y="1615824"/>
                  <a:pt x="406400" y="1070782"/>
                  <a:pt x="0" y="5257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中かっこ 37"/>
          <p:cNvSpPr/>
          <p:nvPr/>
        </p:nvSpPr>
        <p:spPr>
          <a:xfrm>
            <a:off x="11197827" y="4919751"/>
            <a:ext cx="314854" cy="1281918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11565078" y="5268322"/>
                <a:ext cx="6938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078" y="5268322"/>
                <a:ext cx="69384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10355391" y="4068003"/>
                <a:ext cx="7275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91" y="4068003"/>
                <a:ext cx="72750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10355390" y="4823787"/>
                <a:ext cx="11186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90" y="4823787"/>
                <a:ext cx="111864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46" name="右中かっこ 45"/>
          <p:cNvSpPr/>
          <p:nvPr/>
        </p:nvSpPr>
        <p:spPr>
          <a:xfrm>
            <a:off x="11197827" y="2876233"/>
            <a:ext cx="342900" cy="1752145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11648646" y="3459917"/>
                <a:ext cx="6843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8646" y="3459917"/>
                <a:ext cx="68435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529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445500" cy="46991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の全点の警邏に必要な最小巡査数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ja-JP" altLang="en-US" dirty="0"/>
                  <a:t> を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計算（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について協力警邏問題を解く）</a:t>
                </a:r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ja-JP" b="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ja-JP" dirty="0">
                    <a:solidFill>
                      <a:srgbClr val="00B050"/>
                    </a:solidFill>
                  </a:rPr>
                  <a:t> </a:t>
                </a:r>
                <a:r>
                  <a:rPr lang="ja-JP" altLang="en-US" dirty="0">
                    <a:solidFill>
                      <a:srgbClr val="00B050"/>
                    </a:solidFill>
                  </a:rPr>
                  <a:t>のとき：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 は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ja-JP" altLang="en-US" dirty="0"/>
                  <a:t>人の巡査で全点警邏できている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の頂点を残りの巡査が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dirty="0" err="1"/>
                  <a:t>つずつ</a:t>
                </a:r>
                <a:r>
                  <a:rPr lang="ja-JP" altLang="en-US" dirty="0"/>
                  <a:t>担当し警備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ja-JP" dirty="0">
                    <a:solidFill>
                      <a:srgbClr val="00B050"/>
                    </a:solidFill>
                  </a:rPr>
                  <a:t> </a:t>
                </a:r>
                <a:r>
                  <a:rPr lang="ja-JP" altLang="en-US" dirty="0">
                    <a:solidFill>
                      <a:srgbClr val="00B050"/>
                    </a:solidFill>
                  </a:rPr>
                  <a:t>のとき：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𝑚𝑄</m:t>
                            </m:r>
                          </m:e>
                        </m:nary>
                      </m:e>
                    </m:d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 の一部しか警備できない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/>
                  <a:t>巡査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 人が時間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err="1"/>
                  <a:t>ずつ</a:t>
                </a:r>
                <a:r>
                  <a:rPr lang="ja-JP" altLang="en-US" dirty="0"/>
                  <a:t>離れて巡回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445500" cy="4699110"/>
              </a:xfrm>
              <a:blipFill>
                <a:blip r:embed="rId2"/>
                <a:stretch>
                  <a:fillRect l="-1300" t="-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792062" y="223241"/>
                <a:ext cx="2875048" cy="156966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巡査の数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頂点の数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許容訪問間隔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枝の長さ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62" y="223241"/>
                <a:ext cx="2875048" cy="1569660"/>
              </a:xfrm>
              <a:prstGeom prst="rect">
                <a:avLst/>
              </a:prstGeom>
              <a:blipFill>
                <a:blip r:embed="rId3"/>
                <a:stretch>
                  <a:fillRect l="-1048" t="-3053" b="-725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/>
          <p:cNvGrpSpPr/>
          <p:nvPr/>
        </p:nvGrpSpPr>
        <p:grpSpPr>
          <a:xfrm>
            <a:off x="8976451" y="2769861"/>
            <a:ext cx="1324016" cy="3308160"/>
            <a:chOff x="9505906" y="4566621"/>
            <a:chExt cx="874731" cy="224429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9505906" y="4639025"/>
              <a:ext cx="770851" cy="2071972"/>
              <a:chOff x="9505906" y="4639025"/>
              <a:chExt cx="770851" cy="2071972"/>
            </a:xfrm>
          </p:grpSpPr>
          <p:cxnSp>
            <p:nvCxnSpPr>
              <p:cNvPr id="14" name="直線コネクタ 13"/>
              <p:cNvCxnSpPr/>
              <p:nvPr/>
            </p:nvCxnSpPr>
            <p:spPr>
              <a:xfrm>
                <a:off x="9505906" y="4639025"/>
                <a:ext cx="770851" cy="2329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>
                <a:off x="9507077" y="4647877"/>
                <a:ext cx="764808" cy="1447656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>
                <a:off x="9514766" y="4642975"/>
                <a:ext cx="761991" cy="44864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9514767" y="4647876"/>
                <a:ext cx="761871" cy="2063121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flipH="1" flipV="1">
                <a:off x="9505908" y="4639026"/>
                <a:ext cx="770849" cy="98026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楕円 8"/>
            <p:cNvSpPr/>
            <p:nvPr/>
          </p:nvSpPr>
          <p:spPr>
            <a:xfrm>
              <a:off x="10178995" y="6611084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/>
            <p:cNvSpPr/>
            <p:nvPr/>
          </p:nvSpPr>
          <p:spPr>
            <a:xfrm>
              <a:off x="10180810" y="5995619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/>
            <p:cNvSpPr/>
            <p:nvPr/>
          </p:nvSpPr>
          <p:spPr>
            <a:xfrm>
              <a:off x="10178993" y="4999318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/>
            <p:cNvSpPr/>
            <p:nvPr/>
          </p:nvSpPr>
          <p:spPr>
            <a:xfrm>
              <a:off x="10177620" y="45666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/>
            <p:cNvSpPr/>
            <p:nvPr/>
          </p:nvSpPr>
          <p:spPr>
            <a:xfrm>
              <a:off x="10180810" y="5519429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" name="直線コネクタ 39"/>
          <p:cNvCxnSpPr/>
          <p:nvPr/>
        </p:nvCxnSpPr>
        <p:spPr>
          <a:xfrm>
            <a:off x="8543038" y="4838153"/>
            <a:ext cx="3505200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リーフォーム 43"/>
          <p:cNvSpPr/>
          <p:nvPr/>
        </p:nvSpPr>
        <p:spPr>
          <a:xfrm>
            <a:off x="8889999" y="2608946"/>
            <a:ext cx="1714561" cy="2093488"/>
          </a:xfrm>
          <a:custGeom>
            <a:avLst/>
            <a:gdLst>
              <a:gd name="connsiteX0" fmla="*/ 190500 w 1714561"/>
              <a:gd name="connsiteY0" fmla="*/ 157441 h 2093488"/>
              <a:gd name="connsiteX1" fmla="*/ 1257300 w 1714561"/>
              <a:gd name="connsiteY1" fmla="*/ 5041 h 2093488"/>
              <a:gd name="connsiteX2" fmla="*/ 1714500 w 1714561"/>
              <a:gd name="connsiteY2" fmla="*/ 322541 h 2093488"/>
              <a:gd name="connsiteX3" fmla="*/ 1282700 w 1714561"/>
              <a:gd name="connsiteY3" fmla="*/ 563841 h 2093488"/>
              <a:gd name="connsiteX4" fmla="*/ 381000 w 1714561"/>
              <a:gd name="connsiteY4" fmla="*/ 360641 h 2093488"/>
              <a:gd name="connsiteX5" fmla="*/ 1371600 w 1714561"/>
              <a:gd name="connsiteY5" fmla="*/ 728941 h 2093488"/>
              <a:gd name="connsiteX6" fmla="*/ 1625600 w 1714561"/>
              <a:gd name="connsiteY6" fmla="*/ 1173441 h 2093488"/>
              <a:gd name="connsiteX7" fmla="*/ 1155700 w 1714561"/>
              <a:gd name="connsiteY7" fmla="*/ 1173441 h 2093488"/>
              <a:gd name="connsiteX8" fmla="*/ 393700 w 1714561"/>
              <a:gd name="connsiteY8" fmla="*/ 563841 h 2093488"/>
              <a:gd name="connsiteX9" fmla="*/ 1422400 w 1714561"/>
              <a:gd name="connsiteY9" fmla="*/ 1554441 h 2093488"/>
              <a:gd name="connsiteX10" fmla="*/ 1524000 w 1714561"/>
              <a:gd name="connsiteY10" fmla="*/ 2062441 h 2093488"/>
              <a:gd name="connsiteX11" fmla="*/ 1066800 w 1714561"/>
              <a:gd name="connsiteY11" fmla="*/ 1871941 h 2093488"/>
              <a:gd name="connsiteX12" fmla="*/ 0 w 1714561"/>
              <a:gd name="connsiteY12" fmla="*/ 525741 h 209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561" h="2093488">
                <a:moveTo>
                  <a:pt x="190500" y="157441"/>
                </a:moveTo>
                <a:cubicBezTo>
                  <a:pt x="596900" y="67482"/>
                  <a:pt x="1003300" y="-22476"/>
                  <a:pt x="1257300" y="5041"/>
                </a:cubicBezTo>
                <a:cubicBezTo>
                  <a:pt x="1511300" y="32558"/>
                  <a:pt x="1710267" y="229408"/>
                  <a:pt x="1714500" y="322541"/>
                </a:cubicBezTo>
                <a:cubicBezTo>
                  <a:pt x="1718733" y="415674"/>
                  <a:pt x="1504950" y="557491"/>
                  <a:pt x="1282700" y="563841"/>
                </a:cubicBezTo>
                <a:cubicBezTo>
                  <a:pt x="1060450" y="570191"/>
                  <a:pt x="366183" y="333124"/>
                  <a:pt x="381000" y="360641"/>
                </a:cubicBezTo>
                <a:cubicBezTo>
                  <a:pt x="395817" y="388158"/>
                  <a:pt x="1164167" y="593474"/>
                  <a:pt x="1371600" y="728941"/>
                </a:cubicBezTo>
                <a:cubicBezTo>
                  <a:pt x="1579033" y="864408"/>
                  <a:pt x="1661583" y="1099358"/>
                  <a:pt x="1625600" y="1173441"/>
                </a:cubicBezTo>
                <a:cubicBezTo>
                  <a:pt x="1589617" y="1247524"/>
                  <a:pt x="1361017" y="1275041"/>
                  <a:pt x="1155700" y="1173441"/>
                </a:cubicBezTo>
                <a:cubicBezTo>
                  <a:pt x="950383" y="1071841"/>
                  <a:pt x="349250" y="500341"/>
                  <a:pt x="393700" y="563841"/>
                </a:cubicBezTo>
                <a:cubicBezTo>
                  <a:pt x="438150" y="627341"/>
                  <a:pt x="1234017" y="1304674"/>
                  <a:pt x="1422400" y="1554441"/>
                </a:cubicBezTo>
                <a:cubicBezTo>
                  <a:pt x="1610783" y="1804208"/>
                  <a:pt x="1583267" y="2009524"/>
                  <a:pt x="1524000" y="2062441"/>
                </a:cubicBezTo>
                <a:cubicBezTo>
                  <a:pt x="1464733" y="2115358"/>
                  <a:pt x="1320800" y="2128058"/>
                  <a:pt x="1066800" y="1871941"/>
                </a:cubicBezTo>
                <a:cubicBezTo>
                  <a:pt x="812800" y="1615824"/>
                  <a:pt x="406400" y="1070782"/>
                  <a:pt x="0" y="5257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中かっこ 50"/>
          <p:cNvSpPr/>
          <p:nvPr/>
        </p:nvSpPr>
        <p:spPr>
          <a:xfrm>
            <a:off x="11197827" y="2876233"/>
            <a:ext cx="342900" cy="1752145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11648646" y="3459917"/>
                <a:ext cx="6843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8646" y="3459917"/>
                <a:ext cx="68435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全点の利得・許容訪問間隔が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等しい場合</a:t>
            </a:r>
            <a:endParaRPr kumimoji="1" lang="ja-JP" altLang="en-US" sz="5400" dirty="0"/>
          </a:p>
        </p:txBody>
      </p:sp>
      <p:sp>
        <p:nvSpPr>
          <p:cNvPr id="22" name="右中かっこ 21"/>
          <p:cNvSpPr/>
          <p:nvPr/>
        </p:nvSpPr>
        <p:spPr>
          <a:xfrm>
            <a:off x="11197827" y="4919751"/>
            <a:ext cx="314854" cy="1281918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11565078" y="5268322"/>
                <a:ext cx="6938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078" y="5268322"/>
                <a:ext cx="69384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10355391" y="4068003"/>
                <a:ext cx="7275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91" y="4068003"/>
                <a:ext cx="72750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10355390" y="4823787"/>
                <a:ext cx="11186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90" y="4823787"/>
                <a:ext cx="111864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648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03" name="グループ化 102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04" name="グループ化 103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4" name="直線コネクタ 123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>
                <a:stCxn id="105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>
                <a:endCxn id="10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3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楕円 104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楕円 10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6" name="グループ化 85"/>
          <p:cNvGrpSpPr/>
          <p:nvPr/>
        </p:nvGrpSpPr>
        <p:grpSpPr>
          <a:xfrm>
            <a:off x="3880181" y="3463178"/>
            <a:ext cx="1748561" cy="3309156"/>
            <a:chOff x="-11686806" y="5094253"/>
            <a:chExt cx="1675984" cy="3309156"/>
          </a:xfrm>
        </p:grpSpPr>
        <p:sp>
          <p:nvSpPr>
            <p:cNvPr id="87" name="正方形/長方形 86"/>
            <p:cNvSpPr/>
            <p:nvPr/>
          </p:nvSpPr>
          <p:spPr>
            <a:xfrm>
              <a:off x="-11686806" y="7387746"/>
              <a:ext cx="1675984" cy="10156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辺の長さが</a:t>
              </a:r>
              <a:endParaRPr lang="en-US" altLang="ja-JP" sz="2000" dirty="0"/>
            </a:p>
            <a:p>
              <a:r>
                <a:rPr lang="ja-JP" altLang="en-US" sz="2000" dirty="0"/>
                <a:t>すべて等しい</a:t>
              </a:r>
              <a:endParaRPr lang="en-US" altLang="ja-JP" sz="2000" dirty="0"/>
            </a:p>
            <a:p>
              <a:r>
                <a:rPr lang="ja-JP" altLang="en-US" sz="2000" dirty="0"/>
                <a:t>完全グラフ</a:t>
              </a:r>
            </a:p>
          </p:txBody>
        </p:sp>
        <p:cxnSp>
          <p:nvCxnSpPr>
            <p:cNvPr id="88" name="直線コネクタ 87"/>
            <p:cNvCxnSpPr>
              <a:stCxn id="87" idx="0"/>
            </p:cNvCxnSpPr>
            <p:nvPr/>
          </p:nvCxnSpPr>
          <p:spPr>
            <a:xfrm flipV="1">
              <a:off x="-10848814" y="5094253"/>
              <a:ext cx="386741" cy="229349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/>
          <p:cNvGrpSpPr/>
          <p:nvPr/>
        </p:nvGrpSpPr>
        <p:grpSpPr>
          <a:xfrm>
            <a:off x="9385263" y="3585744"/>
            <a:ext cx="2637101" cy="1045222"/>
            <a:chOff x="-11657196" y="4886443"/>
            <a:chExt cx="2527644" cy="1045222"/>
          </a:xfrm>
        </p:grpSpPr>
        <p:sp>
          <p:nvSpPr>
            <p:cNvPr id="92" name="正方形/長方形 91"/>
            <p:cNvSpPr/>
            <p:nvPr/>
          </p:nvSpPr>
          <p:spPr>
            <a:xfrm>
              <a:off x="-11657196" y="5531555"/>
              <a:ext cx="2527644" cy="400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巡査が</a:t>
              </a:r>
              <a:r>
                <a:rPr lang="en-US" altLang="ja-JP" sz="2000" dirty="0"/>
                <a:t>1</a:t>
              </a:r>
              <a:r>
                <a:rPr lang="ja-JP" altLang="en-US" sz="2000" dirty="0"/>
                <a:t>人のときは</a:t>
              </a:r>
              <a:r>
                <a:rPr lang="en-US" altLang="ja-JP" sz="20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lang="ja-JP" altLang="en-US" sz="2000" dirty="0"/>
            </a:p>
          </p:txBody>
        </p:sp>
        <p:cxnSp>
          <p:nvCxnSpPr>
            <p:cNvPr id="93" name="直線コネクタ 92"/>
            <p:cNvCxnSpPr>
              <a:cxnSpLocks/>
              <a:stCxn id="92" idx="0"/>
              <a:endCxn id="6" idx="4"/>
            </p:cNvCxnSpPr>
            <p:nvPr/>
          </p:nvCxnSpPr>
          <p:spPr>
            <a:xfrm flipV="1">
              <a:off x="-10393374" y="4886443"/>
              <a:ext cx="3132" cy="64511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楕円 5"/>
          <p:cNvSpPr/>
          <p:nvPr/>
        </p:nvSpPr>
        <p:spPr>
          <a:xfrm>
            <a:off x="10541585" y="3252525"/>
            <a:ext cx="330994" cy="33321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5" name="グループ化 94"/>
          <p:cNvGrpSpPr/>
          <p:nvPr/>
        </p:nvGrpSpPr>
        <p:grpSpPr>
          <a:xfrm>
            <a:off x="8826314" y="273348"/>
            <a:ext cx="1875007" cy="828106"/>
            <a:chOff x="-9042561" y="4982313"/>
            <a:chExt cx="1072751" cy="1589965"/>
          </a:xfrm>
        </p:grpSpPr>
        <p:sp>
          <p:nvSpPr>
            <p:cNvPr id="96" name="正方形/長方形 95"/>
            <p:cNvSpPr/>
            <p:nvPr/>
          </p:nvSpPr>
          <p:spPr>
            <a:xfrm>
              <a:off x="-9042561" y="4982313"/>
              <a:ext cx="1072751" cy="7682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巡査が</a:t>
              </a:r>
              <a:r>
                <a:rPr lang="en-US" altLang="ja-JP" sz="2000" dirty="0"/>
                <a:t>1</a:t>
              </a:r>
              <a:r>
                <a:rPr lang="ja-JP" altLang="en-US" sz="2000" dirty="0"/>
                <a:t>人でも</a:t>
              </a:r>
            </a:p>
          </p:txBody>
        </p:sp>
        <p:cxnSp>
          <p:nvCxnSpPr>
            <p:cNvPr id="97" name="直線コネクタ 96"/>
            <p:cNvCxnSpPr>
              <a:cxnSpLocks/>
              <a:stCxn id="96" idx="2"/>
            </p:cNvCxnSpPr>
            <p:nvPr/>
          </p:nvCxnSpPr>
          <p:spPr>
            <a:xfrm>
              <a:off x="-8506185" y="5750525"/>
              <a:ext cx="4121" cy="82175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32</a:t>
            </a:fld>
            <a:endParaRPr kumimoji="1" lang="ja-JP" altLang="en-US"/>
          </a:p>
        </p:txBody>
      </p:sp>
      <p:grpSp>
        <p:nvGrpSpPr>
          <p:cNvPr id="98" name="グループ化 97"/>
          <p:cNvGrpSpPr/>
          <p:nvPr/>
        </p:nvGrpSpPr>
        <p:grpSpPr>
          <a:xfrm>
            <a:off x="7586776" y="4834508"/>
            <a:ext cx="2091393" cy="1856791"/>
            <a:chOff x="7311550" y="4804292"/>
            <a:chExt cx="2091393" cy="1856791"/>
          </a:xfrm>
        </p:grpSpPr>
        <p:sp>
          <p:nvSpPr>
            <p:cNvPr id="99" name="四角形: 角を丸くする 5"/>
            <p:cNvSpPr/>
            <p:nvPr/>
          </p:nvSpPr>
          <p:spPr>
            <a:xfrm>
              <a:off x="7311550" y="4804292"/>
              <a:ext cx="2091393" cy="1856791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0" name="グループ化 99"/>
            <p:cNvGrpSpPr/>
            <p:nvPr/>
          </p:nvGrpSpPr>
          <p:grpSpPr>
            <a:xfrm>
              <a:off x="7493074" y="4917732"/>
              <a:ext cx="1728344" cy="1651369"/>
              <a:chOff x="8573533" y="3842380"/>
              <a:chExt cx="2372278" cy="2266624"/>
            </a:xfrm>
          </p:grpSpPr>
          <p:grpSp>
            <p:nvGrpSpPr>
              <p:cNvPr id="101" name="グループ化 100"/>
              <p:cNvGrpSpPr/>
              <p:nvPr/>
            </p:nvGrpSpPr>
            <p:grpSpPr>
              <a:xfrm>
                <a:off x="8573533" y="3842380"/>
                <a:ext cx="2372278" cy="2266624"/>
                <a:chOff x="8736279" y="3820131"/>
                <a:chExt cx="1567280" cy="1537700"/>
              </a:xfrm>
            </p:grpSpPr>
            <p:grpSp>
              <p:nvGrpSpPr>
                <p:cNvPr id="177" name="グループ化 176"/>
                <p:cNvGrpSpPr/>
                <p:nvPr/>
              </p:nvGrpSpPr>
              <p:grpSpPr>
                <a:xfrm>
                  <a:off x="8809876" y="3897952"/>
                  <a:ext cx="1394404" cy="1359966"/>
                  <a:chOff x="8809876" y="3897952"/>
                  <a:chExt cx="1394404" cy="1359966"/>
                </a:xfrm>
              </p:grpSpPr>
              <p:cxnSp>
                <p:nvCxnSpPr>
                  <p:cNvPr id="184" name="直線コネクタ 183"/>
                  <p:cNvCxnSpPr/>
                  <p:nvPr/>
                </p:nvCxnSpPr>
                <p:spPr>
                  <a:xfrm>
                    <a:off x="9505906" y="4639025"/>
                    <a:ext cx="432065" cy="6188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直線コネクタ 184"/>
                  <p:cNvCxnSpPr/>
                  <p:nvPr/>
                </p:nvCxnSpPr>
                <p:spPr>
                  <a:xfrm flipV="1">
                    <a:off x="9507077" y="4417412"/>
                    <a:ext cx="697203" cy="230464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線コネクタ 185"/>
                  <p:cNvCxnSpPr/>
                  <p:nvPr/>
                </p:nvCxnSpPr>
                <p:spPr>
                  <a:xfrm flipV="1">
                    <a:off x="9507077" y="3897952"/>
                    <a:ext cx="2" cy="7529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線コネクタ 186"/>
                  <p:cNvCxnSpPr/>
                  <p:nvPr/>
                </p:nvCxnSpPr>
                <p:spPr>
                  <a:xfrm flipH="1" flipV="1">
                    <a:off x="8809876" y="4417412"/>
                    <a:ext cx="704890" cy="23046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線コネクタ 187"/>
                  <p:cNvCxnSpPr/>
                  <p:nvPr/>
                </p:nvCxnSpPr>
                <p:spPr>
                  <a:xfrm flipV="1">
                    <a:off x="9076183" y="4639025"/>
                    <a:ext cx="429723" cy="61889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楕円 178"/>
                <p:cNvSpPr/>
                <p:nvPr/>
              </p:nvSpPr>
              <p:spPr>
                <a:xfrm>
                  <a:off x="9407165" y="382013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0" name="楕円 179"/>
                <p:cNvSpPr/>
                <p:nvPr/>
              </p:nvSpPr>
              <p:spPr>
                <a:xfrm>
                  <a:off x="10103732" y="43263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1" name="楕円 180"/>
                <p:cNvSpPr/>
                <p:nvPr/>
              </p:nvSpPr>
              <p:spPr>
                <a:xfrm>
                  <a:off x="9838059" y="5158004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2" name="楕円 181"/>
                <p:cNvSpPr/>
                <p:nvPr/>
              </p:nvSpPr>
              <p:spPr>
                <a:xfrm>
                  <a:off x="8976270" y="51491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3" name="楕円 182"/>
                <p:cNvSpPr/>
                <p:nvPr/>
              </p:nvSpPr>
              <p:spPr>
                <a:xfrm>
                  <a:off x="8736279" y="431750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2" name="フリーフォーム 82"/>
              <p:cNvSpPr/>
              <p:nvPr/>
            </p:nvSpPr>
            <p:spPr>
              <a:xfrm>
                <a:off x="9881684" y="4020457"/>
                <a:ext cx="742773" cy="762105"/>
              </a:xfrm>
              <a:custGeom>
                <a:avLst/>
                <a:gdLst>
                  <a:gd name="connsiteX0" fmla="*/ 191230 w 742773"/>
                  <a:gd name="connsiteY0" fmla="*/ 0 h 762105"/>
                  <a:gd name="connsiteX1" fmla="*/ 31573 w 742773"/>
                  <a:gd name="connsiteY1" fmla="*/ 740229 h 762105"/>
                  <a:gd name="connsiteX2" fmla="*/ 742773 w 742773"/>
                  <a:gd name="connsiteY2" fmla="*/ 493486 h 762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773" h="762105">
                    <a:moveTo>
                      <a:pt x="191230" y="0"/>
                    </a:moveTo>
                    <a:cubicBezTo>
                      <a:pt x="65439" y="328990"/>
                      <a:pt x="-60351" y="657981"/>
                      <a:pt x="31573" y="740229"/>
                    </a:cubicBezTo>
                    <a:cubicBezTo>
                      <a:pt x="123497" y="822477"/>
                      <a:pt x="433135" y="657981"/>
                      <a:pt x="742773" y="49348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正方形/長方形 129"/>
                  <p:cNvSpPr/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3" name="正方形/長方形 2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正方形/長方形 130"/>
                  <p:cNvSpPr/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5" name="正方形/長方形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2" name="グループ化 131"/>
              <p:cNvGrpSpPr/>
              <p:nvPr/>
            </p:nvGrpSpPr>
            <p:grpSpPr>
              <a:xfrm rot="2234721">
                <a:off x="9299876" y="545868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75" name="直線コネクタ 174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コネクタ 175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グループ化 132"/>
              <p:cNvGrpSpPr/>
              <p:nvPr/>
            </p:nvGrpSpPr>
            <p:grpSpPr>
              <a:xfrm>
                <a:off x="9625095" y="449890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46" name="直線コネクタ 145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グループ化 133"/>
              <p:cNvGrpSpPr/>
              <p:nvPr/>
            </p:nvGrpSpPr>
            <p:grpSpPr>
              <a:xfrm rot="19256558">
                <a:off x="9932322" y="5433990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41" name="直線コネクタ 140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グループ化 134"/>
              <p:cNvGrpSpPr/>
              <p:nvPr/>
            </p:nvGrpSpPr>
            <p:grpSpPr>
              <a:xfrm rot="4404756">
                <a:off x="10130598" y="4870072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39" name="直線コネクタ 138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コネクタ 139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グループ化 135"/>
              <p:cNvGrpSpPr/>
              <p:nvPr/>
            </p:nvGrpSpPr>
            <p:grpSpPr>
              <a:xfrm rot="17113427">
                <a:off x="9094104" y="4870179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37" name="直線コネクタ 136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コネクタ 137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9" name="次の値と等しい 8"/>
          <p:cNvSpPr/>
          <p:nvPr/>
        </p:nvSpPr>
        <p:spPr>
          <a:xfrm rot="1365466">
            <a:off x="6616466" y="4605385"/>
            <a:ext cx="1426459" cy="66289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0" name="フリーフォーム: 図形 13"/>
          <p:cNvSpPr/>
          <p:nvPr/>
        </p:nvSpPr>
        <p:spPr>
          <a:xfrm>
            <a:off x="6137234" y="3482742"/>
            <a:ext cx="699796" cy="483982"/>
          </a:xfrm>
          <a:custGeom>
            <a:avLst/>
            <a:gdLst>
              <a:gd name="connsiteX0" fmla="*/ 0 w 699796"/>
              <a:gd name="connsiteY0" fmla="*/ 0 h 522514"/>
              <a:gd name="connsiteX1" fmla="*/ 494522 w 699796"/>
              <a:gd name="connsiteY1" fmla="*/ 121298 h 522514"/>
              <a:gd name="connsiteX2" fmla="*/ 699796 w 699796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9796" h="522514">
                <a:moveTo>
                  <a:pt x="0" y="0"/>
                </a:moveTo>
                <a:cubicBezTo>
                  <a:pt x="188944" y="17106"/>
                  <a:pt x="377889" y="34212"/>
                  <a:pt x="494522" y="121298"/>
                </a:cubicBezTo>
                <a:cubicBezTo>
                  <a:pt x="611155" y="208384"/>
                  <a:pt x="655475" y="365449"/>
                  <a:pt x="699796" y="52251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正方形/長方形 190"/>
              <p:cNvSpPr/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ja-JP" altLang="en-US" sz="1200" dirty="0"/>
              </a:p>
            </p:txBody>
          </p:sp>
        </mc:Choice>
        <mc:Fallback xmlns="">
          <p:sp>
            <p:nvSpPr>
              <p:cNvPr id="191" name="正方形/長方形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09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ja-JP" altLang="en-US" sz="3200" dirty="0"/>
              <a:t>許容訪問間隔がすべて等しい → </a:t>
            </a:r>
            <a:r>
              <a:rPr lang="en-US" altLang="ja-JP" sz="3200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3200" dirty="0"/>
              <a:t>に属する</a:t>
            </a:r>
            <a:endParaRPr lang="en-US" altLang="ja-JP" sz="3200" dirty="0"/>
          </a:p>
          <a:p>
            <a:pPr>
              <a:lnSpc>
                <a:spcPct val="100000"/>
              </a:lnSpc>
            </a:pPr>
            <a:r>
              <a:rPr lang="ja-JP" altLang="en-US" sz="3200" dirty="0"/>
              <a:t>許容訪問間隔が一般の場合 → </a:t>
            </a:r>
            <a:r>
              <a:rPr lang="ja-JP" altLang="en-US" sz="3200" dirty="0">
                <a:solidFill>
                  <a:srgbClr val="0070C0"/>
                </a:solidFill>
              </a:rPr>
              <a:t>未解決</a:t>
            </a:r>
            <a:endParaRPr lang="en-US" altLang="ja-JP" sz="3200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ja-JP" sz="2800" dirty="0"/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許容訪問間隔の代わりに</a:t>
            </a:r>
            <a:r>
              <a:rPr lang="ja-JP" altLang="en-US" sz="2800" b="1" dirty="0">
                <a:solidFill>
                  <a:srgbClr val="B61C83"/>
                </a:solidFill>
              </a:rPr>
              <a:t>指定訪問時刻</a:t>
            </a:r>
            <a:r>
              <a:rPr lang="en-US" altLang="ja-JP" b="1" dirty="0">
                <a:solidFill>
                  <a:srgbClr val="B61C83"/>
                </a:solidFill>
              </a:rPr>
              <a:t/>
            </a:r>
            <a:br>
              <a:rPr lang="en-US" altLang="ja-JP" b="1" dirty="0">
                <a:solidFill>
                  <a:srgbClr val="B61C83"/>
                </a:solidFill>
              </a:rPr>
            </a:br>
            <a:r>
              <a:rPr lang="ja-JP" altLang="en-US" sz="2800" dirty="0"/>
              <a:t>→ 巡査</a:t>
            </a:r>
            <a:r>
              <a:rPr lang="en-US" altLang="ja-JP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sz="2800" dirty="0"/>
              <a:t>人かつ利得がすべて等しくても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800" dirty="0">
                <a:solidFill>
                  <a:srgbClr val="0070C0"/>
                </a:solidFill>
                <a:latin typeface="Cambria" panose="02040503050406030204" pitchFamily="18" charset="0"/>
              </a:rPr>
              <a:t>困難</a:t>
            </a:r>
            <a:endParaRPr lang="en-US" altLang="ja-JP" sz="2800" dirty="0"/>
          </a:p>
          <a:p>
            <a:pPr lvl="1">
              <a:lnSpc>
                <a:spcPct val="100000"/>
              </a:lnSpc>
            </a:pPr>
            <a:endParaRPr lang="en-US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8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：許容訪問間隔がすべて等しい場合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49146" cy="489585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利得の大きい順に頂点を選べばよい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ja-JP" altLang="en-US" dirty="0"/>
                  <a:t>巡査たちが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dirty="0" err="1"/>
                  <a:t>つずつ</a:t>
                </a:r>
                <a:r>
                  <a:rPr lang="ja-JP" altLang="en-US" dirty="0"/>
                  <a:t>頂点を担当し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停止すると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点警邏できる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ja-JP" altLang="en-US" dirty="0"/>
                  <a:t>巡査たちが距離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err="1"/>
                  <a:t>ずつ</a:t>
                </a:r>
                <a:r>
                  <a:rPr lang="ja-JP" altLang="en-US" dirty="0"/>
                  <a:t>離れて巡回</a:t>
                </a:r>
                <a:r>
                  <a:rPr lang="ja-JP" altLang="en-US" dirty="0" smtClean="0"/>
                  <a:t>すれば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𝑚𝑄</m:t>
                                    </m:r>
                                  </m:num>
                                  <m:den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ja-JP" altLang="en-US" dirty="0" smtClean="0"/>
                  <a:t>点</a:t>
                </a:r>
                <a:r>
                  <a:rPr lang="ja-JP" altLang="en-US" dirty="0"/>
                  <a:t>を警邏できる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ja-JP" altLang="en-US" dirty="0"/>
                  <a:t>選べる最大頂点数は，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dirty="0"/>
                  <a:t> のときは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ja-JP" dirty="0"/>
                  <a:t>, 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のときは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49146" cy="4895850"/>
              </a:xfrm>
              <a:blipFill>
                <a:blip r:embed="rId3"/>
                <a:stretch>
                  <a:fillRect l="-1435" t="-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二等辺三角形 147"/>
          <p:cNvSpPr/>
          <p:nvPr/>
        </p:nvSpPr>
        <p:spPr>
          <a:xfrm>
            <a:off x="8671939" y="3703926"/>
            <a:ext cx="2526951" cy="2178406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10557610" y="4562296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ambria Math" panose="02040503050406030204" pitchFamily="18" charset="0"/>
              </a:rPr>
              <a:t>2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9749220" y="5946817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ambria Math" panose="02040503050406030204" pitchFamily="18" charset="0"/>
              </a:rPr>
              <a:t>2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973431" y="4562296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ambria Math" panose="02040503050406030204" pitchFamily="18" charset="0"/>
              </a:rPr>
              <a:t>2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11198890" y="5681835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ambria Math" panose="02040503050406030204" pitchFamily="18" charset="0"/>
              </a:rPr>
              <a:t>3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8335556" y="5681835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ambria Math" panose="02040503050406030204" pitchFamily="18" charset="0"/>
              </a:rPr>
              <a:t>3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9758122" y="3028987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ambria Math" panose="02040503050406030204" pitchFamily="18" charset="0"/>
              </a:rPr>
              <a:t>3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grpSp>
        <p:nvGrpSpPr>
          <p:cNvPr id="155" name="グループ化 154"/>
          <p:cNvGrpSpPr/>
          <p:nvPr/>
        </p:nvGrpSpPr>
        <p:grpSpPr>
          <a:xfrm>
            <a:off x="9811606" y="3467273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156" name="楕円 15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7" name="直線コネクタ 156"/>
            <p:cNvCxnSpPr>
              <a:stCxn id="15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コネクタ 15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コネクタ 15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グループ化 161"/>
          <p:cNvGrpSpPr/>
          <p:nvPr/>
        </p:nvGrpSpPr>
        <p:grpSpPr>
          <a:xfrm>
            <a:off x="9811606" y="5539611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63" name="楕円 162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4" name="直線コネクタ 163"/>
            <p:cNvCxnSpPr>
              <a:stCxn id="163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コネクタ 164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8655306" y="1391859"/>
                <a:ext cx="2714171" cy="156966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巡査の数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2400" dirty="0">
                    <a:latin typeface="Cambria Math" panose="02040503050406030204" pitchFamily="18" charset="0"/>
                  </a:rPr>
                  <a:t> 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頂点の数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許容訪問間隔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辺の長さ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306" y="1391859"/>
                <a:ext cx="2714171" cy="1569660"/>
              </a:xfrm>
              <a:prstGeom prst="rect">
                <a:avLst/>
              </a:prstGeom>
              <a:blipFill>
                <a:blip r:embed="rId4"/>
                <a:stretch>
                  <a:fillRect l="-1111" t="-3042" b="-6844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0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0.10287 0.31783 L -0.10286 0.31783 L -4.16667E-6 -3.7037E-6 Z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8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1026 1.48148E-6 L -0.04609 -0.16852 L -0.00052 -0.31412 L 0.05013 -0.16019 L 0.10456 0.00139 L -4.16667E-6 1.48148E-6 Z " pathEditMode="relative" rAng="0" ptsTypes="AAAAAAA">
                                      <p:cBhvr>
                                        <p:cTn id="8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：許容訪問間隔が一般の場合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433734" cy="435133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u="sng" dirty="0"/>
                  <a:t>最大独立集合問題（</a:t>
                </a:r>
                <a:r>
                  <a:rPr lang="en-US" altLang="ja-JP" u="sng" dirty="0">
                    <a:latin typeface="Cambria" panose="02040503050406030204" pitchFamily="18" charset="0"/>
                  </a:rPr>
                  <a:t>NP</a:t>
                </a:r>
                <a:r>
                  <a:rPr lang="ja-JP" altLang="en-US" u="sng" dirty="0"/>
                  <a:t>完全問題）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点からなる無向グラフが与えられたときに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独立集合のうち最大のものを求める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endParaRPr lang="en-US" altLang="ja-JP" u="sng" dirty="0">
                  <a:latin typeface="Cambria" panose="02040503050406030204" pitchFamily="18" charset="0"/>
                </a:endParaRPr>
              </a:p>
              <a:p>
                <a:r>
                  <a:rPr lang="ja-JP" altLang="en-US" u="sng" dirty="0">
                    <a:latin typeface="Cambria" panose="02040503050406030204" pitchFamily="18" charset="0"/>
                  </a:rPr>
                  <a:t>協力警邏問題（巡査</a:t>
                </a:r>
                <a:r>
                  <a:rPr lang="en-US" altLang="ja-JP" u="sng" dirty="0">
                    <a:latin typeface="Cambria" panose="02040503050406030204" pitchFamily="18" charset="0"/>
                  </a:rPr>
                  <a:t>1</a:t>
                </a:r>
                <a:r>
                  <a:rPr lang="ja-JP" altLang="en-US" u="sng" dirty="0">
                    <a:latin typeface="Cambria" panose="02040503050406030204" pitchFamily="18" charset="0"/>
                  </a:rPr>
                  <a:t>人，</a:t>
                </a:r>
                <a:r>
                  <a:rPr lang="ja-JP" altLang="en-US" b="1" u="sng" dirty="0">
                    <a:solidFill>
                      <a:srgbClr val="B61C83"/>
                    </a:solidFill>
                  </a:rPr>
                  <a:t>指定訪問時刻</a:t>
                </a:r>
                <a:r>
                  <a:rPr lang="ja-JP" altLang="en-US" u="sng" dirty="0"/>
                  <a:t>）</a:t>
                </a:r>
                <a:r>
                  <a:rPr lang="en-US" altLang="ja-JP" u="sng" dirty="0"/>
                  <a:t/>
                </a:r>
                <a:br>
                  <a:rPr lang="en-US" altLang="ja-JP" u="sng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点からなるある</a:t>
                </a:r>
                <a:r>
                  <a:rPr lang="en-US" altLang="ja-JP" dirty="0">
                    <a:latin typeface="Cambria" panose="02040503050406030204" pitchFamily="18" charset="0"/>
                  </a:rPr>
                  <a:t>Unit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が与えられたときに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警邏できる</a:t>
                </a:r>
                <a:r>
                  <a:rPr lang="ja-JP" altLang="en-US" u="sng" dirty="0"/>
                  <a:t>頂点の数の最大値</a:t>
                </a:r>
                <a:r>
                  <a:rPr lang="ja-JP" altLang="en-US" dirty="0"/>
                  <a:t>を求める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433734" cy="4351338"/>
              </a:xfrm>
              <a:blipFill>
                <a:blip r:embed="rId3"/>
                <a:stretch>
                  <a:fillRect l="-1393" t="-2801" r="-5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/>
          <p:cNvGrpSpPr/>
          <p:nvPr/>
        </p:nvGrpSpPr>
        <p:grpSpPr>
          <a:xfrm>
            <a:off x="3584741" y="3187700"/>
            <a:ext cx="1633423" cy="813594"/>
            <a:chOff x="3135086" y="4057650"/>
            <a:chExt cx="1262489" cy="590550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3699784" y="4122091"/>
              <a:ext cx="697791" cy="37978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>
                  <a:latin typeface="Cambria Math" panose="02040503050406030204" pitchFamily="18" charset="0"/>
                </a:rPr>
                <a:t>帰着</a:t>
              </a:r>
              <a:endParaRPr kumimoji="1" lang="ja-JP" altLang="en-US" sz="2800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下矢印 7"/>
            <p:cNvSpPr/>
            <p:nvPr/>
          </p:nvSpPr>
          <p:spPr>
            <a:xfrm>
              <a:off x="3135086" y="4057650"/>
              <a:ext cx="463137" cy="590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吹き出し: 四角形 8"/>
          <p:cNvSpPr/>
          <p:nvPr/>
        </p:nvSpPr>
        <p:spPr>
          <a:xfrm>
            <a:off x="8373496" y="1690688"/>
            <a:ext cx="3658676" cy="2064738"/>
          </a:xfrm>
          <a:prstGeom prst="wedgeRectCallout">
            <a:avLst>
              <a:gd name="adj1" fmla="val -125530"/>
              <a:gd name="adj2" fmla="val 3733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dirty="0">
                <a:solidFill>
                  <a:schemeClr val="tx1"/>
                </a:solidFill>
              </a:rPr>
              <a:t>「</a:t>
            </a:r>
            <a:r>
              <a:rPr lang="en-US" altLang="ja-JP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sz="2400" dirty="0">
                <a:solidFill>
                  <a:schemeClr val="tx1"/>
                </a:solidFill>
              </a:rPr>
              <a:t>点間に辺がある</a:t>
            </a:r>
            <a:r>
              <a:rPr lang="en-US" altLang="ja-JP" sz="2400" dirty="0">
                <a:solidFill>
                  <a:schemeClr val="tx1"/>
                </a:solidFill>
              </a:rPr>
              <a:t/>
            </a:r>
            <a:br>
              <a:rPr lang="en-US" altLang="ja-JP" sz="2400" dirty="0">
                <a:solidFill>
                  <a:schemeClr val="tx1"/>
                </a:solidFill>
              </a:rPr>
            </a:br>
            <a:r>
              <a:rPr lang="ja-JP" altLang="en-US" sz="2400" dirty="0">
                <a:solidFill>
                  <a:schemeClr val="tx1"/>
                </a:solidFill>
              </a:rPr>
              <a:t>⇔</a:t>
            </a:r>
            <a:r>
              <a:rPr lang="en-US" altLang="ja-JP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sz="2400" dirty="0">
                <a:solidFill>
                  <a:schemeClr val="tx1"/>
                </a:solidFill>
              </a:rPr>
              <a:t>点の指定訪問時刻が重複している」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となるように各点の訪問時刻を設定（詳細略）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吹き出し: 四角形 9"/>
          <p:cNvSpPr/>
          <p:nvPr/>
        </p:nvSpPr>
        <p:spPr>
          <a:xfrm>
            <a:off x="7934814" y="4821766"/>
            <a:ext cx="4094771" cy="1490134"/>
          </a:xfrm>
          <a:prstGeom prst="wedgeRectCallout">
            <a:avLst>
              <a:gd name="adj1" fmla="val -60324"/>
              <a:gd name="adj2" fmla="val -3678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dirty="0">
                <a:solidFill>
                  <a:srgbClr val="B61C83"/>
                </a:solidFill>
              </a:rPr>
              <a:t>指定訪問時刻</a:t>
            </a:r>
            <a:r>
              <a:rPr lang="ja-JP" altLang="en-US" sz="2400" dirty="0">
                <a:solidFill>
                  <a:schemeClr val="tx1"/>
                </a:solidFill>
              </a:rPr>
              <a:t>なら，</a:t>
            </a:r>
            <a:r>
              <a:rPr lang="en-US" altLang="ja-JP" sz="2400" dirty="0">
                <a:solidFill>
                  <a:schemeClr val="tx1"/>
                </a:solidFill>
              </a:rPr>
              <a:t/>
            </a:r>
            <a:br>
              <a:rPr lang="en-US" altLang="ja-JP" sz="2400" dirty="0">
                <a:solidFill>
                  <a:schemeClr val="tx1"/>
                </a:solidFill>
              </a:rPr>
            </a:br>
            <a:r>
              <a:rPr lang="ja-JP" altLang="en-US" sz="2400" dirty="0">
                <a:solidFill>
                  <a:schemeClr val="tx1"/>
                </a:solidFill>
              </a:rPr>
              <a:t>巡査が</a:t>
            </a:r>
            <a:r>
              <a:rPr lang="en-US" altLang="ja-JP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sz="2400" dirty="0" smtClean="0">
                <a:solidFill>
                  <a:schemeClr val="tx1"/>
                </a:solidFill>
              </a:rPr>
              <a:t>人で</a:t>
            </a:r>
            <a:r>
              <a:rPr lang="ja-JP" altLang="en-US" sz="2400" dirty="0">
                <a:solidFill>
                  <a:schemeClr val="tx1"/>
                </a:solidFill>
              </a:rPr>
              <a:t>も</a:t>
            </a:r>
            <a:r>
              <a:rPr lang="en-US" altLang="ja-JP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  <a:endParaRPr kumimoji="1" lang="ja-JP" altLang="en-US" sz="2400" dirty="0">
              <a:solidFill>
                <a:srgbClr val="B61C83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455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ja-JP" altLang="en-US" dirty="0"/>
              <a:t>本研究の動機：非協力警邏ではなく</a:t>
            </a:r>
            <a:r>
              <a:rPr lang="ja-JP" altLang="en-US" dirty="0">
                <a:solidFill>
                  <a:srgbClr val="FF0000"/>
                </a:solidFill>
              </a:rPr>
              <a:t>協力警邏</a:t>
            </a:r>
            <a:r>
              <a:rPr lang="ja-JP" altLang="en-US" dirty="0"/>
              <a:t>を考えたい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巡査の</a:t>
            </a:r>
            <a:r>
              <a:rPr kumimoji="1" lang="ja-JP" altLang="en-US" dirty="0">
                <a:solidFill>
                  <a:srgbClr val="00B050"/>
                </a:solidFill>
              </a:rPr>
              <a:t>協力が不要な場合</a:t>
            </a:r>
            <a:r>
              <a:rPr kumimoji="1" lang="ja-JP" altLang="en-US" dirty="0"/>
              <a:t>や，</a:t>
            </a:r>
            <a:r>
              <a:rPr kumimoji="1" lang="ja-JP" altLang="en-US" dirty="0">
                <a:solidFill>
                  <a:srgbClr val="00B050"/>
                </a:solidFill>
              </a:rPr>
              <a:t>協力の仕方が簡単になる場合</a:t>
            </a:r>
            <a:r>
              <a:rPr kumimoji="1" lang="ja-JP" altLang="en-US" dirty="0"/>
              <a:t>は，</a:t>
            </a:r>
            <a:r>
              <a:rPr lang="ja-JP" altLang="en-US" dirty="0"/>
              <a:t>簡単に解くことができる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線分</a:t>
            </a:r>
            <a:r>
              <a:rPr lang="en-US" altLang="ja-JP" dirty="0"/>
              <a:t>/</a:t>
            </a:r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で許容訪問間隔がすべて等しい場合 → </a:t>
            </a:r>
            <a:r>
              <a:rPr lang="en-US" altLang="ja-JP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dirty="0"/>
              <a:t>に属する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星で利得と許容訪問間隔がすべて等しい場合 → </a:t>
            </a:r>
            <a:r>
              <a:rPr lang="en-US" altLang="ja-JP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dirty="0"/>
              <a:t>に属する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許容訪問間隔が一般の場合は複雑な協力が発生して難しい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>
                <a:solidFill>
                  <a:srgbClr val="B61C83"/>
                </a:solidFill>
              </a:rPr>
              <a:t>指定訪問時刻</a:t>
            </a:r>
            <a:r>
              <a:rPr kumimoji="1" lang="ja-JP" altLang="en-US" dirty="0"/>
              <a:t>なら困難性を示せた場合がある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は巡査が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dirty="0"/>
              <a:t>人</a:t>
            </a:r>
            <a:r>
              <a:rPr lang="en-US" altLang="ja-JP" dirty="0"/>
              <a:t>&amp;</a:t>
            </a:r>
            <a:r>
              <a:rPr lang="ja-JP" altLang="en-US" dirty="0"/>
              <a:t>利得がすべて等しくても</a:t>
            </a:r>
            <a:r>
              <a:rPr lang="en-US" altLang="ja-JP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dirty="0">
                <a:solidFill>
                  <a:srgbClr val="0070C0"/>
                </a:solidFill>
              </a:rPr>
              <a:t>困難</a:t>
            </a:r>
            <a:endParaRPr lang="en-US" altLang="ja-JP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ja-JP" altLang="en-US" dirty="0"/>
              <a:t>今後の課題：①木の場合，②指定訪問時刻</a:t>
            </a:r>
            <a:r>
              <a:rPr lang="ja-JP" altLang="en-US" dirty="0"/>
              <a:t>で色々，</a:t>
            </a:r>
            <a:r>
              <a:rPr lang="en-US" altLang="ja-JP" dirty="0"/>
              <a:t>…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20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>
                <a:latin typeface="Cambria" panose="02040503050406030204" pitchFamily="18" charset="0"/>
              </a:rPr>
              <a:t>協力警邏問題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77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/>
                  <a:t>辺に長さのついた無向グラフと，各頂点の許容訪問間隔・利得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/>
                  <a:t>巡査の人数（≦ 頂点数）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出力：</a:t>
                </a:r>
                <a:r>
                  <a:rPr lang="ja-JP" altLang="en-US" u="sng" dirty="0"/>
                  <a:t>警邏可能</a:t>
                </a:r>
                <a:r>
                  <a:rPr lang="ja-JP" altLang="en-US" dirty="0"/>
                  <a:t>な頂点集合のうち，これに含まれる頂点の持つ利得の合計が最大のもの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/>
                  <a:t>頂点集合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dirty="0"/>
                  <a:t>が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人の巡査により</a:t>
                </a:r>
                <a:r>
                  <a:rPr lang="ja-JP" altLang="en-US" u="sng" dirty="0"/>
                  <a:t>警邏可能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⇔ 巡査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人によるある</a:t>
                </a:r>
                <a:r>
                  <a:rPr lang="ja-JP" altLang="en-US" u="sng" dirty="0"/>
                  <a:t>運行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 err="1"/>
                  <a:t>が存</a:t>
                </a:r>
                <a:r>
                  <a:rPr lang="ja-JP" altLang="en-US" dirty="0"/>
                  <a:t>在して，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/>
                  <a:t>により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のすべての頂点が警備される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7732"/>
              </a:xfrm>
              <a:blipFill>
                <a:blip r:embed="rId3"/>
                <a:stretch>
                  <a:fillRect l="-1217" t="-11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吹き出し: 四角形 4"/>
              <p:cNvSpPr/>
              <p:nvPr/>
            </p:nvSpPr>
            <p:spPr>
              <a:xfrm>
                <a:off x="3956921" y="5809650"/>
                <a:ext cx="4867590" cy="928644"/>
              </a:xfrm>
              <a:prstGeom prst="wedgeRectCallout">
                <a:avLst>
                  <a:gd name="adj1" fmla="val -29369"/>
                  <a:gd name="adj2" fmla="val -74928"/>
                </a:avLst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2400" dirty="0">
                    <a:solidFill>
                      <a:schemeClr val="tx1"/>
                    </a:solidFill>
                  </a:rPr>
                  <a:t>速さ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以下で動く巡査たちの</a:t>
                </a:r>
                <a:r>
                  <a:rPr lang="en-US" altLang="ja-JP" sz="2400" dirty="0">
                    <a:solidFill>
                      <a:schemeClr val="tx1"/>
                    </a:solidFill>
                  </a:rPr>
                  <a:t/>
                </a:r>
                <a:br>
                  <a:rPr lang="en-US" altLang="ja-JP" sz="2400" dirty="0">
                    <a:solidFill>
                      <a:schemeClr val="tx1"/>
                    </a:solidFill>
                  </a:rPr>
                </a:br>
                <a:r>
                  <a:rPr lang="ja-JP" altLang="en-US" sz="2400" dirty="0">
                    <a:solidFill>
                      <a:schemeClr val="tx1"/>
                    </a:solidFill>
                  </a:rPr>
                  <a:t>時刻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400" dirty="0">
                    <a:solidFill>
                      <a:schemeClr val="tx1"/>
                    </a:solidFill>
                  </a:rPr>
                  <a:t> における位置を定めたもの</a:t>
                </a:r>
                <a:endParaRPr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吹き出し: 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921" y="5809650"/>
                <a:ext cx="4867590" cy="928644"/>
              </a:xfrm>
              <a:prstGeom prst="wedgeRectCallout">
                <a:avLst>
                  <a:gd name="adj1" fmla="val -29369"/>
                  <a:gd name="adj2" fmla="val -74928"/>
                </a:avLst>
              </a:prstGeom>
              <a:blipFill>
                <a:blip r:embed="rId4"/>
                <a:stretch>
                  <a:fillRect l="-1617" b="-612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31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8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44642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/>
              <a:t>巡査が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dirty="0"/>
              <a:t>人</a:t>
            </a:r>
          </a:p>
        </p:txBody>
      </p:sp>
      <p:grpSp>
        <p:nvGrpSpPr>
          <p:cNvPr id="38" name="グループ化 37"/>
          <p:cNvGrpSpPr/>
          <p:nvPr/>
        </p:nvGrpSpPr>
        <p:grpSpPr>
          <a:xfrm>
            <a:off x="3437606" y="1851438"/>
            <a:ext cx="247616" cy="473305"/>
            <a:chOff x="1093981" y="4342423"/>
            <a:chExt cx="427174" cy="816522"/>
          </a:xfrm>
        </p:grpSpPr>
        <p:sp>
          <p:nvSpPr>
            <p:cNvPr id="39" name="楕円 38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>
              <a:stCxn id="39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グループ化 48"/>
          <p:cNvGrpSpPr/>
          <p:nvPr/>
        </p:nvGrpSpPr>
        <p:grpSpPr>
          <a:xfrm>
            <a:off x="3956011" y="1840708"/>
            <a:ext cx="247616" cy="473305"/>
            <a:chOff x="1093981" y="4342423"/>
            <a:chExt cx="427174" cy="816522"/>
          </a:xfrm>
        </p:grpSpPr>
        <p:sp>
          <p:nvSpPr>
            <p:cNvPr id="51" name="楕円 5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/>
            <p:cNvCxnSpPr>
              <a:stCxn id="5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グループ化 128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130" name="直線コネクタ 129"/>
            <p:cNvCxnSpPr>
              <a:endCxn id="134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楕円 130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楕円 133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8" name="直線矢印コネクタ 207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テキスト ボックス 208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grpSp>
        <p:nvGrpSpPr>
          <p:cNvPr id="54" name="グループ化 53"/>
          <p:cNvGrpSpPr/>
          <p:nvPr/>
        </p:nvGrpSpPr>
        <p:grpSpPr>
          <a:xfrm>
            <a:off x="2604072" y="2400653"/>
            <a:ext cx="1895071" cy="1037507"/>
            <a:chOff x="3854282" y="188280"/>
            <a:chExt cx="1895071" cy="1037507"/>
          </a:xfrm>
        </p:grpSpPr>
        <p:sp>
          <p:nvSpPr>
            <p:cNvPr id="55" name="正方形/長方形 54"/>
            <p:cNvSpPr/>
            <p:nvPr/>
          </p:nvSpPr>
          <p:spPr>
            <a:xfrm>
              <a:off x="3854282" y="764122"/>
              <a:ext cx="1895071" cy="461665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400" dirty="0"/>
                <a:t>速さは</a:t>
              </a:r>
              <a:r>
                <a:rPr lang="en-US" altLang="ja-JP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ja-JP" altLang="en-US" sz="2400" dirty="0"/>
                <a:t>以下</a:t>
              </a:r>
              <a:endParaRPr lang="en-US" altLang="ja-JP" sz="2400" dirty="0"/>
            </a:p>
          </p:txBody>
        </p:sp>
        <p:cxnSp>
          <p:nvCxnSpPr>
            <p:cNvPr id="56" name="直線コネクタ 55"/>
            <p:cNvCxnSpPr>
              <a:stCxn id="55" idx="0"/>
            </p:cNvCxnSpPr>
            <p:nvPr/>
          </p:nvCxnSpPr>
          <p:spPr>
            <a:xfrm flipH="1" flipV="1">
              <a:off x="4801612" y="188280"/>
              <a:ext cx="206" cy="575842"/>
            </a:xfrm>
            <a:prstGeom prst="line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55" idx="0"/>
            </p:cNvCxnSpPr>
            <p:nvPr/>
          </p:nvCxnSpPr>
          <p:spPr>
            <a:xfrm flipV="1">
              <a:off x="4801818" y="203338"/>
              <a:ext cx="518198" cy="560784"/>
            </a:xfrm>
            <a:prstGeom prst="line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テキスト ボックス 57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9" name="テキスト ボックス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47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8" name="直線コネクタ 7"/>
            <p:cNvCxnSpPr>
              <a:endCxn id="50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6879037" y="2381164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6879036" y="3376196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876753" y="4380752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6876752" y="5375784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8887891" y="2420336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8887890" y="3415368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8885607" y="4419924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8885606" y="5414956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ja-JP" altLang="en-US" dirty="0"/>
                  <a:t>人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kumimoji="1" lang="ja-JP" altLang="en-US" dirty="0">
                    <a:solidFill>
                      <a:srgbClr val="0070C0"/>
                    </a:solidFill>
                  </a:rPr>
                  <a:t>青</a:t>
                </a:r>
                <a:r>
                  <a:rPr kumimoji="1" lang="ja-JP" altLang="en-US" dirty="0"/>
                  <a:t>の</a:t>
                </a:r>
                <a:r>
                  <a:rPr lang="ja-JP" altLang="en-US" dirty="0"/>
                  <a:t>運行ならば</a:t>
                </a:r>
                <a:r>
                  <a:rPr kumimoji="1" lang="ja-JP" altLang="en-US" dirty="0"/>
                  <a:t>利得は</a:t>
                </a:r>
                <a:r>
                  <a:rPr kumimoji="1" lang="en-US" altLang="ja-JP" dirty="0"/>
                  <a:t/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10+80+70+10=</m:t>
                    </m:r>
                    <m:r>
                      <a:rPr kumimoji="1"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170</m:t>
                    </m:r>
                  </m:oMath>
                </a14:m>
                <a:endParaRPr kumimoji="1" lang="en-US" altLang="ja-JP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  <a:blipFill>
                <a:blip r:embed="rId2"/>
                <a:stretch>
                  <a:fillRect l="-2016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グループ化 89"/>
          <p:cNvGrpSpPr/>
          <p:nvPr/>
        </p:nvGrpSpPr>
        <p:grpSpPr>
          <a:xfrm>
            <a:off x="6721743" y="1761401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91" name="楕円 9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/>
            <p:cNvCxnSpPr>
              <a:stCxn id="9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線矢印コネクタ 61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グループ化 80"/>
          <p:cNvGrpSpPr/>
          <p:nvPr/>
        </p:nvGrpSpPr>
        <p:grpSpPr>
          <a:xfrm>
            <a:off x="8772166" y="176139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正方形/長方形 16"/>
          <p:cNvSpPr/>
          <p:nvPr/>
        </p:nvSpPr>
        <p:spPr>
          <a:xfrm>
            <a:off x="6633785" y="2313619"/>
            <a:ext cx="4420274" cy="4544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25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08372 4.8148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08372 4.81481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6.25E-7 0.6120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ja-JP" altLang="en-US" dirty="0"/>
                  <a:t>人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  <a:t/>
                </a:r>
                <a:br>
                  <a:rPr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</a:br>
                <a:endParaRPr lang="en-US" altLang="ja-JP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rgbClr val="00B050"/>
                    </a:solidFill>
                  </a:rPr>
                  <a:t>緑</a:t>
                </a:r>
                <a:r>
                  <a:rPr lang="ja-JP" altLang="en-US" dirty="0"/>
                  <a:t>の運行ならば利得は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0+70+100=</m:t>
                    </m:r>
                    <m:r>
                      <a:rPr lang="en-US" altLang="ja-JP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250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  <a:blipFill>
                <a:blip r:embed="rId2"/>
                <a:stretch>
                  <a:fillRect l="-2016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グループ化 89"/>
          <p:cNvGrpSpPr/>
          <p:nvPr/>
        </p:nvGrpSpPr>
        <p:grpSpPr>
          <a:xfrm>
            <a:off x="7743739" y="176338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91" name="楕円 9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/>
            <p:cNvCxnSpPr>
              <a:stCxn id="9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線矢印コネクタ 61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グループ化 80"/>
          <p:cNvGrpSpPr/>
          <p:nvPr/>
        </p:nvGrpSpPr>
        <p:grpSpPr>
          <a:xfrm>
            <a:off x="10798061" y="1775675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線コネクタ 87"/>
          <p:cNvCxnSpPr/>
          <p:nvPr/>
        </p:nvCxnSpPr>
        <p:spPr>
          <a:xfrm>
            <a:off x="7880541" y="2373258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H="1">
            <a:off x="7880540" y="3368290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7878257" y="4372846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7878256" y="5367878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10936626" y="2419457"/>
            <a:ext cx="0" cy="4025225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グループ化 99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101" name="直線コネクタ 100"/>
            <p:cNvCxnSpPr>
              <a:endCxn id="115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楕円 101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7" name="正方形/長方形 116"/>
          <p:cNvSpPr/>
          <p:nvPr/>
        </p:nvSpPr>
        <p:spPr>
          <a:xfrm>
            <a:off x="6633785" y="2313619"/>
            <a:ext cx="4420274" cy="4544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95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8373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6.25E-7 0.612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cxnSp>
        <p:nvCxnSpPr>
          <p:cNvPr id="12" name="直線コネクタ 11"/>
          <p:cNvCxnSpPr/>
          <p:nvPr/>
        </p:nvCxnSpPr>
        <p:spPr>
          <a:xfrm>
            <a:off x="6879037" y="2381164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6879036" y="3376196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876753" y="4380752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6876752" y="5375784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8887891" y="2420336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8887890" y="3415368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8885607" y="4419924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8885606" y="5414956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ja-JP" altLang="en-US" dirty="0"/>
                  <a:t>人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chemeClr val="bg1">
                        <a:lumMod val="75000"/>
                      </a:schemeClr>
                    </a:solidFill>
                  </a:rPr>
                  <a:t>青の運行ならば利得は</a:t>
                </a:r>
                <a:r>
                  <a:rPr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  <a:t/>
                </a:r>
                <a:br>
                  <a:rPr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10+80+70+10=170</m:t>
                    </m:r>
                  </m:oMath>
                </a14:m>
                <a:endParaRPr lang="en-US" altLang="ja-JP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rgbClr val="00B050"/>
                    </a:solidFill>
                  </a:rPr>
                  <a:t>緑</a:t>
                </a:r>
                <a:r>
                  <a:rPr lang="ja-JP" altLang="en-US" dirty="0"/>
                  <a:t>の運行ならば利得は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0+70+100=</m:t>
                    </m:r>
                    <m:r>
                      <a:rPr lang="en-US" altLang="ja-JP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250</m:t>
                    </m:r>
                  </m:oMath>
                </a14:m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ja-JP" dirty="0"/>
                  <a:t>…</a:t>
                </a:r>
                <a:r>
                  <a:rPr lang="ja-JP" altLang="en-US" dirty="0"/>
                  <a:t>⇒ 出力：</a:t>
                </a:r>
                <a:r>
                  <a:rPr lang="en-US" altLang="ja-JP" dirty="0"/>
                  <a:t>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ja-JP" dirty="0"/>
                  <a:t>”</a:t>
                </a:r>
              </a:p>
              <a:p>
                <a:pPr>
                  <a:lnSpc>
                    <a:spcPct val="100000"/>
                  </a:lnSpc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8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  <a:blipFill>
                <a:blip r:embed="rId2"/>
                <a:stretch>
                  <a:fillRect l="-2352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グループ化 89"/>
          <p:cNvGrpSpPr/>
          <p:nvPr/>
        </p:nvGrpSpPr>
        <p:grpSpPr>
          <a:xfrm>
            <a:off x="7743739" y="176338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91" name="楕円 9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/>
            <p:cNvCxnSpPr>
              <a:stCxn id="9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線矢印コネクタ 61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グループ化 80"/>
          <p:cNvGrpSpPr/>
          <p:nvPr/>
        </p:nvGrpSpPr>
        <p:grpSpPr>
          <a:xfrm>
            <a:off x="10798061" y="1775675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線コネクタ 87"/>
          <p:cNvCxnSpPr/>
          <p:nvPr/>
        </p:nvCxnSpPr>
        <p:spPr>
          <a:xfrm>
            <a:off x="7867841" y="2373258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H="1">
            <a:off x="7867840" y="3368290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7865557" y="4372846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7865556" y="5367878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10936626" y="2419457"/>
            <a:ext cx="0" cy="4025225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グループ化 99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101" name="直線コネクタ 100"/>
            <p:cNvCxnSpPr>
              <a:endCxn id="115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楕円 101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60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5107483" y="133617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2781170" y="135928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170" y="1359284"/>
                <a:ext cx="44275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363306" y="135928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06" y="1359284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4547620" y="135545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620" y="1355457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593774" y="136386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774" y="1363860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2716172" y="184158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72" y="1841583"/>
                <a:ext cx="57913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3301023" y="1838686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023" y="1838686"/>
                <a:ext cx="57913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486001" y="1844115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01" y="1844115"/>
                <a:ext cx="56598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538455" y="1836087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455" y="1836087"/>
                <a:ext cx="57201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077821" y="197629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821" y="1976292"/>
                <a:ext cx="44275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945210" y="19762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10" y="1976290"/>
                <a:ext cx="44275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2195555" y="1976291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55" y="1976291"/>
                <a:ext cx="44275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/>
          <p:cNvGrpSpPr/>
          <p:nvPr/>
        </p:nvGrpSpPr>
        <p:grpSpPr>
          <a:xfrm>
            <a:off x="1702340" y="2235106"/>
            <a:ext cx="3189433" cy="265141"/>
            <a:chOff x="4986448" y="1732011"/>
            <a:chExt cx="2608454" cy="216843"/>
          </a:xfrm>
        </p:grpSpPr>
        <p:cxnSp>
          <p:nvCxnSpPr>
            <p:cNvPr id="51" name="直線コネクタ 50"/>
            <p:cNvCxnSpPr>
              <a:stCxn id="55" idx="2"/>
              <a:endCxn id="69" idx="6"/>
            </p:cNvCxnSpPr>
            <p:nvPr/>
          </p:nvCxnSpPr>
          <p:spPr>
            <a:xfrm>
              <a:off x="4986448" y="1831925"/>
              <a:ext cx="2608454" cy="1701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/>
            <p:cNvSpPr/>
            <p:nvPr/>
          </p:nvSpPr>
          <p:spPr>
            <a:xfrm>
              <a:off x="5949898" y="173881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/>
            <p:cNvSpPr/>
            <p:nvPr/>
          </p:nvSpPr>
          <p:spPr>
            <a:xfrm>
              <a:off x="6431623" y="17422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/>
            <p:cNvSpPr/>
            <p:nvPr/>
          </p:nvSpPr>
          <p:spPr>
            <a:xfrm>
              <a:off x="7395075" y="174902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1685265" y="2569612"/>
            <a:ext cx="247616" cy="473305"/>
            <a:chOff x="1093981" y="4342423"/>
            <a:chExt cx="427174" cy="816522"/>
          </a:xfrm>
        </p:grpSpPr>
        <p:sp>
          <p:nvSpPr>
            <p:cNvPr id="75" name="楕円 7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6" name="直線コネクタ 75"/>
            <p:cNvCxnSpPr>
              <a:stCxn id="7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グループ化 80"/>
          <p:cNvGrpSpPr/>
          <p:nvPr/>
        </p:nvGrpSpPr>
        <p:grpSpPr>
          <a:xfrm>
            <a:off x="4647439" y="2562829"/>
            <a:ext cx="247616" cy="473305"/>
            <a:chOff x="1093981" y="4342423"/>
            <a:chExt cx="427174" cy="816522"/>
          </a:xfrm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線コネクタ 94"/>
          <p:cNvCxnSpPr/>
          <p:nvPr/>
        </p:nvCxnSpPr>
        <p:spPr>
          <a:xfrm>
            <a:off x="3002545" y="3246905"/>
            <a:ext cx="577212" cy="57721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3007734" y="3801484"/>
            <a:ext cx="572023" cy="5720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2995715" y="6061603"/>
            <a:ext cx="569624" cy="569626"/>
          </a:xfrm>
          <a:prstGeom prst="line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グループ化 98"/>
          <p:cNvGrpSpPr/>
          <p:nvPr/>
        </p:nvGrpSpPr>
        <p:grpSpPr>
          <a:xfrm>
            <a:off x="2881919" y="2573201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00" name="楕円 9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1" name="直線コネクタ 100"/>
            <p:cNvCxnSpPr>
              <a:stCxn id="10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直線コネクタ 108"/>
          <p:cNvCxnSpPr/>
          <p:nvPr/>
        </p:nvCxnSpPr>
        <p:spPr>
          <a:xfrm>
            <a:off x="3002545" y="4363999"/>
            <a:ext cx="583713" cy="5837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002545" y="4936218"/>
            <a:ext cx="574010" cy="57400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>
            <a:off x="2998209" y="5487594"/>
            <a:ext cx="583713" cy="5837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4770921" y="3246905"/>
            <a:ext cx="0" cy="3384324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>
            <a:off x="1815149" y="3244056"/>
            <a:ext cx="0" cy="338432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/>
              <p:cNvSpPr txBox="1"/>
              <p:nvPr/>
            </p:nvSpPr>
            <p:spPr>
              <a:xfrm>
                <a:off x="8685198" y="136643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4" name="テキスト ボックス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198" y="1366430"/>
                <a:ext cx="44275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/>
              <p:cNvSpPr txBox="1"/>
              <p:nvPr/>
            </p:nvSpPr>
            <p:spPr>
              <a:xfrm>
                <a:off x="9267334" y="136643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5" name="テキスト ボックス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334" y="1366430"/>
                <a:ext cx="44275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/>
              <p:cNvSpPr txBox="1"/>
              <p:nvPr/>
            </p:nvSpPr>
            <p:spPr>
              <a:xfrm>
                <a:off x="10451648" y="1362603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6" name="テキスト ボックス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648" y="1362603"/>
                <a:ext cx="44275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/>
              <p:cNvSpPr txBox="1"/>
              <p:nvPr/>
            </p:nvSpPr>
            <p:spPr>
              <a:xfrm>
                <a:off x="7497802" y="1371006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7" name="テキスト ボックス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802" y="1371006"/>
                <a:ext cx="44275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/>
              <p:cNvSpPr txBox="1"/>
              <p:nvPr/>
            </p:nvSpPr>
            <p:spPr>
              <a:xfrm>
                <a:off x="8620200" y="1848729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8" name="テキスト ボックス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200" y="1848729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9205051" y="1845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051" y="1845832"/>
                <a:ext cx="579133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/>
              <p:cNvSpPr txBox="1"/>
              <p:nvPr/>
            </p:nvSpPr>
            <p:spPr>
              <a:xfrm>
                <a:off x="10390029" y="1851261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0" name="テキスト ボックス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029" y="1851261"/>
                <a:ext cx="565988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/>
              <p:cNvSpPr txBox="1"/>
              <p:nvPr/>
            </p:nvSpPr>
            <p:spPr>
              <a:xfrm>
                <a:off x="7442483" y="1843233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1" name="テキスト ボックス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483" y="1843233"/>
                <a:ext cx="572015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/>
              <p:cNvSpPr txBox="1"/>
              <p:nvPr/>
            </p:nvSpPr>
            <p:spPr>
              <a:xfrm>
                <a:off x="8981849" y="19834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2" name="テキスト ボックス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849" y="1983438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/>
              <p:cNvSpPr txBox="1"/>
              <p:nvPr/>
            </p:nvSpPr>
            <p:spPr>
              <a:xfrm>
                <a:off x="9849238" y="1983436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3" name="テキスト ボックス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238" y="1983436"/>
                <a:ext cx="442750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/>
              <p:cNvSpPr txBox="1"/>
              <p:nvPr/>
            </p:nvSpPr>
            <p:spPr>
              <a:xfrm>
                <a:off x="8099583" y="198343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4" name="テキスト ボックス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583" y="1983437"/>
                <a:ext cx="442750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グループ化 134"/>
          <p:cNvGrpSpPr/>
          <p:nvPr/>
        </p:nvGrpSpPr>
        <p:grpSpPr>
          <a:xfrm>
            <a:off x="7606368" y="2242252"/>
            <a:ext cx="3189433" cy="265141"/>
            <a:chOff x="4986448" y="1732011"/>
            <a:chExt cx="2608454" cy="216843"/>
          </a:xfrm>
        </p:grpSpPr>
        <p:cxnSp>
          <p:nvCxnSpPr>
            <p:cNvPr id="136" name="直線コネクタ 135"/>
            <p:cNvCxnSpPr>
              <a:stCxn id="137" idx="2"/>
              <a:endCxn id="140" idx="6"/>
            </p:cNvCxnSpPr>
            <p:nvPr/>
          </p:nvCxnSpPr>
          <p:spPr>
            <a:xfrm>
              <a:off x="4986448" y="1831925"/>
              <a:ext cx="2608454" cy="1701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楕円 136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/>
            <p:cNvSpPr/>
            <p:nvPr/>
          </p:nvSpPr>
          <p:spPr>
            <a:xfrm>
              <a:off x="5949898" y="173881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/>
            <p:cNvSpPr/>
            <p:nvPr/>
          </p:nvSpPr>
          <p:spPr>
            <a:xfrm>
              <a:off x="6431623" y="17422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/>
            <p:cNvSpPr/>
            <p:nvPr/>
          </p:nvSpPr>
          <p:spPr>
            <a:xfrm>
              <a:off x="7395075" y="174902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7" name="グループ化 146"/>
          <p:cNvGrpSpPr/>
          <p:nvPr/>
        </p:nvGrpSpPr>
        <p:grpSpPr>
          <a:xfrm>
            <a:off x="7589293" y="2576758"/>
            <a:ext cx="247616" cy="473305"/>
            <a:chOff x="1093981" y="4342423"/>
            <a:chExt cx="427174" cy="816522"/>
          </a:xfrm>
        </p:grpSpPr>
        <p:sp>
          <p:nvSpPr>
            <p:cNvPr id="148" name="楕円 147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9" name="直線コネクタ 148"/>
            <p:cNvCxnSpPr>
              <a:stCxn id="148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コネクタ 150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コネクタ 152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グループ化 182"/>
          <p:cNvGrpSpPr/>
          <p:nvPr/>
        </p:nvGrpSpPr>
        <p:grpSpPr>
          <a:xfrm>
            <a:off x="8785958" y="2569610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84" name="楕円 18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5" name="直線コネクタ 184"/>
            <p:cNvCxnSpPr>
              <a:stCxn id="18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非協力</a:t>
            </a:r>
            <a:r>
              <a:rPr kumimoji="1" lang="ja-JP" altLang="en-US" dirty="0"/>
              <a:t>警邏・協力警邏</a:t>
            </a:r>
          </a:p>
        </p:txBody>
      </p:sp>
      <p:cxnSp>
        <p:nvCxnSpPr>
          <p:cNvPr id="176" name="直線コネクタ 175"/>
          <p:cNvCxnSpPr/>
          <p:nvPr/>
        </p:nvCxnSpPr>
        <p:spPr>
          <a:xfrm>
            <a:off x="7722568" y="3244056"/>
            <a:ext cx="1761216" cy="89614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 flipH="1">
            <a:off x="7700785" y="5962650"/>
            <a:ext cx="1782999" cy="841901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正方形/長方形 192"/>
          <p:cNvSpPr/>
          <p:nvPr/>
        </p:nvSpPr>
        <p:spPr>
          <a:xfrm>
            <a:off x="1529036" y="3221769"/>
            <a:ext cx="3389768" cy="3484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/>
          <p:cNvCxnSpPr/>
          <p:nvPr/>
        </p:nvCxnSpPr>
        <p:spPr>
          <a:xfrm>
            <a:off x="1815149" y="306221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3001594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3583730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4768995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2416930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4166585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9</a:t>
            </a:fld>
            <a:endParaRPr kumimoji="1" lang="ja-JP" altLang="en-US"/>
          </a:p>
        </p:txBody>
      </p:sp>
      <p:cxnSp>
        <p:nvCxnSpPr>
          <p:cNvPr id="107" name="直線コネクタ 106"/>
          <p:cNvCxnSpPr/>
          <p:nvPr/>
        </p:nvCxnSpPr>
        <p:spPr>
          <a:xfrm flipV="1">
            <a:off x="7712001" y="4140200"/>
            <a:ext cx="1771783" cy="8982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7722568" y="5038452"/>
            <a:ext cx="1761216" cy="9241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>
            <a:off x="8907628" y="3197487"/>
            <a:ext cx="1761216" cy="9427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H="1">
            <a:off x="8885845" y="5962650"/>
            <a:ext cx="1775178" cy="79533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V="1">
            <a:off x="8897061" y="4140200"/>
            <a:ext cx="1763962" cy="8516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8907628" y="4991883"/>
            <a:ext cx="1761216" cy="9707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正方形/長方形 193"/>
          <p:cNvSpPr/>
          <p:nvPr/>
        </p:nvSpPr>
        <p:spPr>
          <a:xfrm>
            <a:off x="7333856" y="3197489"/>
            <a:ext cx="3560542" cy="36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7719177" y="3069357"/>
            <a:ext cx="2953846" cy="4641471"/>
            <a:chOff x="7719177" y="3069357"/>
            <a:chExt cx="2953846" cy="4641471"/>
          </a:xfrm>
        </p:grpSpPr>
        <p:cxnSp>
          <p:nvCxnSpPr>
            <p:cNvPr id="141" name="直線コネクタ 140"/>
            <p:cNvCxnSpPr/>
            <p:nvPr/>
          </p:nvCxnSpPr>
          <p:spPr>
            <a:xfrm>
              <a:off x="7719177" y="3069357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>
              <a:off x="8905622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>
              <a:off x="9487758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>
            <a:xfrm>
              <a:off x="10673023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/>
            <p:cNvCxnSpPr/>
            <p:nvPr/>
          </p:nvCxnSpPr>
          <p:spPr>
            <a:xfrm>
              <a:off x="8320958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/>
            <p:nvPr/>
          </p:nvCxnSpPr>
          <p:spPr>
            <a:xfrm>
              <a:off x="10070613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644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3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0474 -2.22222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-2.91667E-6 0.50949 " pathEditMode="relative" rAng="0" ptsTypes="AA">
                                      <p:cBhvr>
                                        <p:cTn id="8" dur="18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800"/>
                            </p:stCondLst>
                            <p:childTnLst>
                              <p:par>
                                <p:cTn id="10" presetID="63" presetClass="path" presetSubtype="0" repeatCount="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14558 4.81481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4557 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3.95833E-6 0.525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1620</Words>
  <Application>Microsoft Office PowerPoint</Application>
  <PresentationFormat>ワイド画面</PresentationFormat>
  <Paragraphs>524</Paragraphs>
  <Slides>36</Slides>
  <Notes>12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2" baseType="lpstr">
      <vt:lpstr>游ゴシック</vt:lpstr>
      <vt:lpstr>游ゴシック Light</vt:lpstr>
      <vt:lpstr>Arial</vt:lpstr>
      <vt:lpstr>Cambria</vt:lpstr>
      <vt:lpstr>Cambria Math</vt:lpstr>
      <vt:lpstr>Office テーマ</vt:lpstr>
      <vt:lpstr>複数の巡査による 指定地点の警邏について</vt:lpstr>
      <vt:lpstr>警邏（けいら）</vt:lpstr>
      <vt:lpstr>許容訪問間隔</vt:lpstr>
      <vt:lpstr>協力警邏問題</vt:lpstr>
      <vt:lpstr>例</vt:lpstr>
      <vt:lpstr>例</vt:lpstr>
      <vt:lpstr>例</vt:lpstr>
      <vt:lpstr>例</vt:lpstr>
      <vt:lpstr>非協力警邏・協力警邏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線分の場合</vt:lpstr>
      <vt:lpstr>許容訪問間隔がすべて等しい場合</vt:lpstr>
      <vt:lpstr>許容訪問間隔がすべて等しい場合</vt:lpstr>
      <vt:lpstr>許容訪問間隔がすべて等しい場合</vt:lpstr>
      <vt:lpstr>許容訪問間隔がすべて等しい場合</vt:lpstr>
      <vt:lpstr>許容訪問間隔がすべて等しい場合</vt:lpstr>
      <vt:lpstr>許容訪問間隔がすべて等しい場合</vt:lpstr>
      <vt:lpstr>許容訪問間隔が一般の場合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星の場合</vt:lpstr>
      <vt:lpstr>全点の利得・許容訪問間隔が 等しい場合</vt:lpstr>
      <vt:lpstr>全点の利得・許容訪問間隔が 等しい場合</vt:lpstr>
      <vt:lpstr>PowerPoint プレゼンテーション</vt:lpstr>
      <vt:lpstr>Unitの場合</vt:lpstr>
      <vt:lpstr>Unit：許容訪問間隔がすべて等しい場合</vt:lpstr>
      <vt:lpstr>Unit：許容訪問間隔が一般の場合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複数の巡査による 指定地点の警邏について</dc:title>
  <dc:creator>Hideaki Noshiro</dc:creator>
  <cp:lastModifiedBy>Hideaki Noshiro</cp:lastModifiedBy>
  <cp:revision>384</cp:revision>
  <dcterms:created xsi:type="dcterms:W3CDTF">2017-03-11T23:04:54Z</dcterms:created>
  <dcterms:modified xsi:type="dcterms:W3CDTF">2017-07-03T11:33:50Z</dcterms:modified>
</cp:coreProperties>
</file>