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58" r:id="rId3"/>
    <p:sldId id="259" r:id="rId4"/>
    <p:sldId id="378" r:id="rId5"/>
    <p:sldId id="316" r:id="rId6"/>
    <p:sldId id="360" r:id="rId7"/>
    <p:sldId id="376" r:id="rId8"/>
    <p:sldId id="317" r:id="rId9"/>
    <p:sldId id="344" r:id="rId10"/>
    <p:sldId id="377" r:id="rId11"/>
    <p:sldId id="354" r:id="rId12"/>
    <p:sldId id="346" r:id="rId13"/>
    <p:sldId id="359" r:id="rId14"/>
    <p:sldId id="362" r:id="rId15"/>
    <p:sldId id="356" r:id="rId16"/>
    <p:sldId id="357" r:id="rId17"/>
    <p:sldId id="358" r:id="rId18"/>
    <p:sldId id="351" r:id="rId19"/>
    <p:sldId id="364" r:id="rId20"/>
    <p:sldId id="365" r:id="rId21"/>
    <p:sldId id="366" r:id="rId22"/>
    <p:sldId id="370" r:id="rId23"/>
    <p:sldId id="374" r:id="rId24"/>
    <p:sldId id="375" r:id="rId25"/>
    <p:sldId id="367" r:id="rId26"/>
    <p:sldId id="373" r:id="rId27"/>
    <p:sldId id="323"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A1E3"/>
    <a:srgbClr val="B61C83"/>
    <a:srgbClr val="B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86451" autoAdjust="0"/>
  </p:normalViewPr>
  <p:slideViewPr>
    <p:cSldViewPr snapToGrid="0">
      <p:cViewPr varScale="1">
        <p:scale>
          <a:sx n="87" d="100"/>
          <a:sy n="87" d="100"/>
        </p:scale>
        <p:origin x="5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43"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8E9F3-8700-4D12-B380-798AE9E7D13C}" type="datetimeFigureOut">
              <a:rPr kumimoji="1" lang="ja-JP" altLang="en-US" smtClean="0"/>
              <a:t>2017/8/30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25300-117E-4507-9DEC-50C33D5149CE}" type="slidenum">
              <a:rPr kumimoji="1" lang="ja-JP" altLang="en-US" smtClean="0"/>
              <a:t>‹#›</a:t>
            </a:fld>
            <a:endParaRPr kumimoji="1" lang="ja-JP" altLang="en-US"/>
          </a:p>
        </p:txBody>
      </p:sp>
    </p:spTree>
    <p:extLst>
      <p:ext uri="{BB962C8B-B14F-4D97-AF65-F5344CB8AC3E}">
        <p14:creationId xmlns:p14="http://schemas.microsoft.com/office/powerpoint/2010/main" val="489093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925300-117E-4507-9DEC-50C33D5149CE}" type="slidenum">
              <a:rPr kumimoji="1" lang="ja-JP" altLang="en-US" smtClean="0"/>
              <a:t>1</a:t>
            </a:fld>
            <a:endParaRPr kumimoji="1" lang="ja-JP" altLang="en-US"/>
          </a:p>
        </p:txBody>
      </p:sp>
    </p:spTree>
    <p:extLst>
      <p:ext uri="{BB962C8B-B14F-4D97-AF65-F5344CB8AC3E}">
        <p14:creationId xmlns:p14="http://schemas.microsoft.com/office/powerpoint/2010/main" val="463135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925300-117E-4507-9DEC-50C33D5149CE}" type="slidenum">
              <a:rPr kumimoji="1" lang="ja-JP" altLang="en-US" smtClean="0"/>
              <a:t>21</a:t>
            </a:fld>
            <a:endParaRPr kumimoji="1" lang="ja-JP" altLang="en-US"/>
          </a:p>
        </p:txBody>
      </p:sp>
    </p:spTree>
    <p:extLst>
      <p:ext uri="{BB962C8B-B14F-4D97-AF65-F5344CB8AC3E}">
        <p14:creationId xmlns:p14="http://schemas.microsoft.com/office/powerpoint/2010/main" val="3125429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925300-117E-4507-9DEC-50C33D5149CE}" type="slidenum">
              <a:rPr kumimoji="1" lang="ja-JP" altLang="en-US" smtClean="0"/>
              <a:t>25</a:t>
            </a:fld>
            <a:endParaRPr kumimoji="1" lang="ja-JP" altLang="en-US"/>
          </a:p>
        </p:txBody>
      </p:sp>
    </p:spTree>
    <p:extLst>
      <p:ext uri="{BB962C8B-B14F-4D97-AF65-F5344CB8AC3E}">
        <p14:creationId xmlns:p14="http://schemas.microsoft.com/office/powerpoint/2010/main" val="948760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AC22023-199D-4037-9C91-B94A465F13A9}" type="slidenum">
              <a:rPr kumimoji="1" lang="ja-JP" altLang="en-US" smtClean="0"/>
              <a:t>26</a:t>
            </a:fld>
            <a:endParaRPr kumimoji="1" lang="ja-JP" altLang="en-US"/>
          </a:p>
        </p:txBody>
      </p:sp>
    </p:spTree>
    <p:extLst>
      <p:ext uri="{BB962C8B-B14F-4D97-AF65-F5344CB8AC3E}">
        <p14:creationId xmlns:p14="http://schemas.microsoft.com/office/powerpoint/2010/main" val="3295939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925300-117E-4507-9DEC-50C33D5149CE}" type="slidenum">
              <a:rPr kumimoji="1" lang="ja-JP" altLang="en-US" smtClean="0"/>
              <a:t>27</a:t>
            </a:fld>
            <a:endParaRPr kumimoji="1" lang="ja-JP" altLang="en-US"/>
          </a:p>
        </p:txBody>
      </p:sp>
    </p:spTree>
    <p:extLst>
      <p:ext uri="{BB962C8B-B14F-4D97-AF65-F5344CB8AC3E}">
        <p14:creationId xmlns:p14="http://schemas.microsoft.com/office/powerpoint/2010/main" val="1469256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925300-117E-4507-9DEC-50C33D5149CE}" type="slidenum">
              <a:rPr kumimoji="1" lang="ja-JP" altLang="en-US" smtClean="0"/>
              <a:t>2</a:t>
            </a:fld>
            <a:endParaRPr kumimoji="1" lang="ja-JP" altLang="en-US"/>
          </a:p>
        </p:txBody>
      </p:sp>
    </p:spTree>
    <p:extLst>
      <p:ext uri="{BB962C8B-B14F-4D97-AF65-F5344CB8AC3E}">
        <p14:creationId xmlns:p14="http://schemas.microsoft.com/office/powerpoint/2010/main" val="293503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925300-117E-4507-9DEC-50C33D5149CE}" type="slidenum">
              <a:rPr kumimoji="1" lang="ja-JP" altLang="en-US" smtClean="0"/>
              <a:t>3</a:t>
            </a:fld>
            <a:endParaRPr kumimoji="1" lang="ja-JP" altLang="en-US"/>
          </a:p>
        </p:txBody>
      </p:sp>
    </p:spTree>
    <p:extLst>
      <p:ext uri="{BB962C8B-B14F-4D97-AF65-F5344CB8AC3E}">
        <p14:creationId xmlns:p14="http://schemas.microsoft.com/office/powerpoint/2010/main" val="1304409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925300-117E-4507-9DEC-50C33D5149CE}" type="slidenum">
              <a:rPr kumimoji="1" lang="ja-JP" altLang="en-US" smtClean="0"/>
              <a:t>11</a:t>
            </a:fld>
            <a:endParaRPr kumimoji="1" lang="ja-JP" altLang="en-US"/>
          </a:p>
        </p:txBody>
      </p:sp>
    </p:spTree>
    <p:extLst>
      <p:ext uri="{BB962C8B-B14F-4D97-AF65-F5344CB8AC3E}">
        <p14:creationId xmlns:p14="http://schemas.microsoft.com/office/powerpoint/2010/main" val="2451114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1" dirty="0" smtClean="0">
                    <a:latin typeface="Cambria Math" panose="02040503050406030204" pitchFamily="18" charset="0"/>
                  </a:rPr>
                  <a:t>巡査が</a:t>
                </a:r>
                <a:r>
                  <a:rPr lang="ja-JP" altLang="en-US" sz="1200" dirty="0" smtClean="0"/>
                  <a:t>巡査は初期配置の順番を保って</a:t>
                </a:r>
                <a:r>
                  <a:rPr lang="ja-JP" altLang="en-US" sz="1200" dirty="0" smtClean="0"/>
                  <a:t>動く場合，</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最も左を動く巡査 </a:t>
                </a:r>
                <a:r>
                  <a:rPr kumimoji="1" lang="en-US" altLang="ja-JP" b="0" i="0" smtClean="0">
                    <a:latin typeface="Cambria Math" panose="02040503050406030204" pitchFamily="18" charset="0"/>
                  </a:rPr>
                  <a:t>𝑠_1</a:t>
                </a:r>
                <a:r>
                  <a:rPr kumimoji="1" lang="ja-JP" altLang="en-US" dirty="0"/>
                  <a:t> </a:t>
                </a:r>
                <a:r>
                  <a:rPr kumimoji="1" lang="ja-JP" altLang="en-US" dirty="0" smtClean="0"/>
                  <a:t>以外の巡査 </a:t>
                </a:r>
                <a:r>
                  <a:rPr kumimoji="1" lang="en-US" altLang="ja-JP" b="0" i="0" smtClean="0">
                    <a:latin typeface="Cambria Math" panose="02040503050406030204" pitchFamily="18" charset="0"/>
                  </a:rPr>
                  <a:t>𝑠_𝑖</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が</a:t>
                </a:r>
                <a:r>
                  <a:rPr kumimoji="1" lang="ja-JP" altLang="en-US" b="0" i="1" baseline="0" dirty="0" smtClean="0">
                    <a:latin typeface="Cambria Math" panose="02040503050406030204" pitchFamily="18" charset="0"/>
                  </a:rPr>
                  <a:t> </a:t>
                </a:r>
                <a:r>
                  <a:rPr kumimoji="1" lang="en-US" altLang="ja-JP" b="0" i="0" baseline="0" smtClean="0">
                    <a:latin typeface="Cambria Math" panose="02040503050406030204" pitchFamily="18" charset="0"/>
                  </a:rPr>
                  <a:t>𝑥_1^′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を訪問するときには </a:t>
                </a:r>
                <a:r>
                  <a:rPr kumimoji="1" lang="en-US" altLang="ja-JP" b="0" i="0" smtClean="0">
                    <a:latin typeface="Cambria Math" panose="02040503050406030204" pitchFamily="18" charset="0"/>
                  </a:rPr>
                  <a:t>𝑠_1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も </a:t>
                </a:r>
                <a:r>
                  <a:rPr kumimoji="1" lang="en-US" altLang="ja-JP" b="0" i="0" smtClean="0">
                    <a:latin typeface="Cambria Math" panose="02040503050406030204" pitchFamily="18" charset="0"/>
                  </a:rPr>
                  <a:t>𝑥_1^′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を訪問していなければならないことから，</a:t>
                </a:r>
                <a:endParaRPr kumimoji="1" lang="en-US" altLang="ja-JP"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dirty="0" smtClean="0">
                    <a:latin typeface="+mn-lt"/>
                  </a:rPr>
                  <a:t>最も左にある点 </a:t>
                </a:r>
                <a:r>
                  <a:rPr kumimoji="1" lang="en-US" altLang="ja-JP" b="0" i="0" smtClean="0">
                    <a:latin typeface="Cambria Math" panose="02040503050406030204" pitchFamily="18" charset="0"/>
                  </a:rPr>
                  <a:t>𝑥_1^′</a:t>
                </a:r>
                <a:r>
                  <a:rPr kumimoji="1" lang="ja-JP" altLang="en-US" dirty="0"/>
                  <a:t> </a:t>
                </a:r>
                <a:r>
                  <a:rPr kumimoji="1" lang="ja-JP" altLang="en-US" dirty="0" smtClean="0"/>
                  <a:t>は，により警備</a:t>
                </a:r>
                <a:r>
                  <a:rPr lang="ja-JP" altLang="en-US" dirty="0" smtClean="0"/>
                  <a:t>されるとしてよいことが分かります．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p:txBody>
          </p:sp>
        </mc:Fallback>
      </mc:AlternateContent>
      <p:sp>
        <p:nvSpPr>
          <p:cNvPr id="4" name="スライド番号プレースホルダー 3"/>
          <p:cNvSpPr>
            <a:spLocks noGrp="1"/>
          </p:cNvSpPr>
          <p:nvPr>
            <p:ph type="sldNum" sz="quarter" idx="10"/>
          </p:nvPr>
        </p:nvSpPr>
        <p:spPr/>
        <p:txBody>
          <a:bodyPr/>
          <a:lstStyle/>
          <a:p>
            <a:fld id="{5AC22023-199D-4037-9C91-B94A465F13A9}" type="slidenum">
              <a:rPr kumimoji="1" lang="ja-JP" altLang="en-US" smtClean="0"/>
              <a:t>13</a:t>
            </a:fld>
            <a:endParaRPr kumimoji="1" lang="ja-JP" altLang="en-US"/>
          </a:p>
        </p:txBody>
      </p:sp>
    </p:spTree>
    <p:extLst>
      <p:ext uri="{BB962C8B-B14F-4D97-AF65-F5344CB8AC3E}">
        <p14:creationId xmlns:p14="http://schemas.microsoft.com/office/powerpoint/2010/main" val="3217707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1" dirty="0" smtClean="0">
                    <a:latin typeface="Cambria Math" panose="02040503050406030204" pitchFamily="18" charset="0"/>
                  </a:rPr>
                  <a:t>巡査が</a:t>
                </a:r>
                <a:r>
                  <a:rPr lang="ja-JP" altLang="en-US" sz="1200" dirty="0" smtClean="0"/>
                  <a:t>巡査は初期配置の順番を保って</a:t>
                </a:r>
                <a:r>
                  <a:rPr lang="ja-JP" altLang="en-US" sz="1200" dirty="0" smtClean="0"/>
                  <a:t>動く場合，</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最も左を動く巡査 </a:t>
                </a:r>
                <a:r>
                  <a:rPr kumimoji="1" lang="en-US" altLang="ja-JP" b="0" i="0" smtClean="0">
                    <a:latin typeface="Cambria Math" panose="02040503050406030204" pitchFamily="18" charset="0"/>
                  </a:rPr>
                  <a:t>𝑠_1</a:t>
                </a:r>
                <a:r>
                  <a:rPr kumimoji="1" lang="ja-JP" altLang="en-US" dirty="0"/>
                  <a:t> </a:t>
                </a:r>
                <a:r>
                  <a:rPr kumimoji="1" lang="ja-JP" altLang="en-US" dirty="0" smtClean="0"/>
                  <a:t>以外の巡査 </a:t>
                </a:r>
                <a:r>
                  <a:rPr kumimoji="1" lang="en-US" altLang="ja-JP" b="0" i="0" smtClean="0">
                    <a:latin typeface="Cambria Math" panose="02040503050406030204" pitchFamily="18" charset="0"/>
                  </a:rPr>
                  <a:t>𝑠_𝑖</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が</a:t>
                </a:r>
                <a:r>
                  <a:rPr kumimoji="1" lang="ja-JP" altLang="en-US" b="0" i="1" baseline="0" dirty="0" smtClean="0">
                    <a:latin typeface="Cambria Math" panose="02040503050406030204" pitchFamily="18" charset="0"/>
                  </a:rPr>
                  <a:t> </a:t>
                </a:r>
                <a:r>
                  <a:rPr kumimoji="1" lang="en-US" altLang="ja-JP" b="0" i="0" baseline="0" smtClean="0">
                    <a:latin typeface="Cambria Math" panose="02040503050406030204" pitchFamily="18" charset="0"/>
                  </a:rPr>
                  <a:t>𝑥_1^′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を訪問するときには </a:t>
                </a:r>
                <a:r>
                  <a:rPr kumimoji="1" lang="en-US" altLang="ja-JP" b="0" i="0" smtClean="0">
                    <a:latin typeface="Cambria Math" panose="02040503050406030204" pitchFamily="18" charset="0"/>
                  </a:rPr>
                  <a:t>𝑠_1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も </a:t>
                </a:r>
                <a:r>
                  <a:rPr kumimoji="1" lang="en-US" altLang="ja-JP" b="0" i="0" smtClean="0">
                    <a:latin typeface="Cambria Math" panose="02040503050406030204" pitchFamily="18" charset="0"/>
                  </a:rPr>
                  <a:t>𝑥_1^′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を訪問していなければならないことから，</a:t>
                </a:r>
                <a:endParaRPr kumimoji="1" lang="en-US" altLang="ja-JP"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dirty="0" smtClean="0">
                    <a:latin typeface="+mn-lt"/>
                  </a:rPr>
                  <a:t>最も左にある点 </a:t>
                </a:r>
                <a:r>
                  <a:rPr kumimoji="1" lang="en-US" altLang="ja-JP" b="0" i="0" smtClean="0">
                    <a:latin typeface="Cambria Math" panose="02040503050406030204" pitchFamily="18" charset="0"/>
                  </a:rPr>
                  <a:t>𝑥_1^′</a:t>
                </a:r>
                <a:r>
                  <a:rPr kumimoji="1" lang="ja-JP" altLang="en-US" dirty="0"/>
                  <a:t> </a:t>
                </a:r>
                <a:r>
                  <a:rPr kumimoji="1" lang="ja-JP" altLang="en-US" dirty="0" smtClean="0"/>
                  <a:t>は，により警備</a:t>
                </a:r>
                <a:r>
                  <a:rPr lang="ja-JP" altLang="en-US" dirty="0" smtClean="0"/>
                  <a:t>されるとしてよいことが分かります．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p:txBody>
          </p:sp>
        </mc:Fallback>
      </mc:AlternateContent>
      <p:sp>
        <p:nvSpPr>
          <p:cNvPr id="4" name="スライド番号プレースホルダー 3"/>
          <p:cNvSpPr>
            <a:spLocks noGrp="1"/>
          </p:cNvSpPr>
          <p:nvPr>
            <p:ph type="sldNum" sz="quarter" idx="10"/>
          </p:nvPr>
        </p:nvSpPr>
        <p:spPr/>
        <p:txBody>
          <a:bodyPr/>
          <a:lstStyle/>
          <a:p>
            <a:fld id="{5AC22023-199D-4037-9C91-B94A465F13A9}" type="slidenum">
              <a:rPr kumimoji="1" lang="ja-JP" altLang="en-US" smtClean="0"/>
              <a:t>14</a:t>
            </a:fld>
            <a:endParaRPr kumimoji="1" lang="ja-JP" altLang="en-US"/>
          </a:p>
        </p:txBody>
      </p:sp>
    </p:spTree>
    <p:extLst>
      <p:ext uri="{BB962C8B-B14F-4D97-AF65-F5344CB8AC3E}">
        <p14:creationId xmlns:p14="http://schemas.microsoft.com/office/powerpoint/2010/main" val="2390540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1" dirty="0" smtClean="0">
                    <a:latin typeface="Cambria Math" panose="02040503050406030204" pitchFamily="18" charset="0"/>
                  </a:rPr>
                  <a:t>巡査が</a:t>
                </a:r>
                <a:r>
                  <a:rPr lang="ja-JP" altLang="en-US" sz="1200" dirty="0" smtClean="0"/>
                  <a:t>巡査は初期配置の順番を保って</a:t>
                </a:r>
                <a:r>
                  <a:rPr lang="ja-JP" altLang="en-US" sz="1200" dirty="0" smtClean="0"/>
                  <a:t>動く場合，</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最も左を動く巡査 </a:t>
                </a:r>
                <a:r>
                  <a:rPr kumimoji="1" lang="en-US" altLang="ja-JP" b="0" i="0" smtClean="0">
                    <a:latin typeface="Cambria Math" panose="02040503050406030204" pitchFamily="18" charset="0"/>
                  </a:rPr>
                  <a:t>𝑠_1</a:t>
                </a:r>
                <a:r>
                  <a:rPr kumimoji="1" lang="ja-JP" altLang="en-US" dirty="0"/>
                  <a:t> </a:t>
                </a:r>
                <a:r>
                  <a:rPr kumimoji="1" lang="ja-JP" altLang="en-US" dirty="0" smtClean="0"/>
                  <a:t>以外の巡査 </a:t>
                </a:r>
                <a:r>
                  <a:rPr kumimoji="1" lang="en-US" altLang="ja-JP" b="0" i="0" smtClean="0">
                    <a:latin typeface="Cambria Math" panose="02040503050406030204" pitchFamily="18" charset="0"/>
                  </a:rPr>
                  <a:t>𝑠_𝑖</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が</a:t>
                </a:r>
                <a:r>
                  <a:rPr kumimoji="1" lang="ja-JP" altLang="en-US" b="0" i="1" baseline="0" dirty="0" smtClean="0">
                    <a:latin typeface="Cambria Math" panose="02040503050406030204" pitchFamily="18" charset="0"/>
                  </a:rPr>
                  <a:t> </a:t>
                </a:r>
                <a:r>
                  <a:rPr kumimoji="1" lang="en-US" altLang="ja-JP" b="0" i="0" baseline="0" smtClean="0">
                    <a:latin typeface="Cambria Math" panose="02040503050406030204" pitchFamily="18" charset="0"/>
                  </a:rPr>
                  <a:t>𝑥_1^′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を訪問するときには </a:t>
                </a:r>
                <a:r>
                  <a:rPr kumimoji="1" lang="en-US" altLang="ja-JP" b="0" i="0" smtClean="0">
                    <a:latin typeface="Cambria Math" panose="02040503050406030204" pitchFamily="18" charset="0"/>
                  </a:rPr>
                  <a:t>𝑠_1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も </a:t>
                </a:r>
                <a:r>
                  <a:rPr kumimoji="1" lang="en-US" altLang="ja-JP" b="0" i="0" smtClean="0">
                    <a:latin typeface="Cambria Math" panose="02040503050406030204" pitchFamily="18" charset="0"/>
                  </a:rPr>
                  <a:t>𝑥_1^′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を訪問していなければならないことから，</a:t>
                </a:r>
                <a:endParaRPr kumimoji="1" lang="en-US" altLang="ja-JP"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dirty="0" smtClean="0">
                    <a:latin typeface="+mn-lt"/>
                  </a:rPr>
                  <a:t>最も左にある点 </a:t>
                </a:r>
                <a:r>
                  <a:rPr kumimoji="1" lang="en-US" altLang="ja-JP" b="0" i="0" smtClean="0">
                    <a:latin typeface="Cambria Math" panose="02040503050406030204" pitchFamily="18" charset="0"/>
                  </a:rPr>
                  <a:t>𝑥_1^′</a:t>
                </a:r>
                <a:r>
                  <a:rPr kumimoji="1" lang="ja-JP" altLang="en-US" dirty="0"/>
                  <a:t> </a:t>
                </a:r>
                <a:r>
                  <a:rPr kumimoji="1" lang="ja-JP" altLang="en-US" dirty="0" smtClean="0"/>
                  <a:t>は，により警備</a:t>
                </a:r>
                <a:r>
                  <a:rPr lang="ja-JP" altLang="en-US" dirty="0" smtClean="0"/>
                  <a:t>されるとしてよいことが分かります．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p:txBody>
          </p:sp>
        </mc:Fallback>
      </mc:AlternateContent>
      <p:sp>
        <p:nvSpPr>
          <p:cNvPr id="4" name="スライド番号プレースホルダー 3"/>
          <p:cNvSpPr>
            <a:spLocks noGrp="1"/>
          </p:cNvSpPr>
          <p:nvPr>
            <p:ph type="sldNum" sz="quarter" idx="10"/>
          </p:nvPr>
        </p:nvSpPr>
        <p:spPr/>
        <p:txBody>
          <a:bodyPr/>
          <a:lstStyle/>
          <a:p>
            <a:fld id="{5AC22023-199D-4037-9C91-B94A465F13A9}" type="slidenum">
              <a:rPr kumimoji="1" lang="ja-JP" altLang="en-US" smtClean="0"/>
              <a:t>15</a:t>
            </a:fld>
            <a:endParaRPr kumimoji="1" lang="ja-JP" altLang="en-US"/>
          </a:p>
        </p:txBody>
      </p:sp>
    </p:spTree>
    <p:extLst>
      <p:ext uri="{BB962C8B-B14F-4D97-AF65-F5344CB8AC3E}">
        <p14:creationId xmlns:p14="http://schemas.microsoft.com/office/powerpoint/2010/main" val="1749353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1" dirty="0" smtClean="0">
                    <a:latin typeface="Cambria Math" panose="02040503050406030204" pitchFamily="18" charset="0"/>
                  </a:rPr>
                  <a:t>巡査が</a:t>
                </a:r>
                <a:r>
                  <a:rPr lang="ja-JP" altLang="en-US" sz="1200" dirty="0" smtClean="0"/>
                  <a:t>巡査は初期配置の順番を保って</a:t>
                </a:r>
                <a:r>
                  <a:rPr lang="ja-JP" altLang="en-US" sz="1200" dirty="0" smtClean="0"/>
                  <a:t>動く場合，</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最も左を動く巡査 </a:t>
                </a:r>
                <a:r>
                  <a:rPr kumimoji="1" lang="en-US" altLang="ja-JP" b="0" i="0" smtClean="0">
                    <a:latin typeface="Cambria Math" panose="02040503050406030204" pitchFamily="18" charset="0"/>
                  </a:rPr>
                  <a:t>𝑠_1</a:t>
                </a:r>
                <a:r>
                  <a:rPr kumimoji="1" lang="ja-JP" altLang="en-US" dirty="0"/>
                  <a:t> </a:t>
                </a:r>
                <a:r>
                  <a:rPr kumimoji="1" lang="ja-JP" altLang="en-US" dirty="0" smtClean="0"/>
                  <a:t>以外の巡査 </a:t>
                </a:r>
                <a:r>
                  <a:rPr kumimoji="1" lang="en-US" altLang="ja-JP" b="0" i="0" smtClean="0">
                    <a:latin typeface="Cambria Math" panose="02040503050406030204" pitchFamily="18" charset="0"/>
                  </a:rPr>
                  <a:t>𝑠_𝑖</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が</a:t>
                </a:r>
                <a:r>
                  <a:rPr kumimoji="1" lang="ja-JP" altLang="en-US" b="0" i="1" baseline="0" dirty="0" smtClean="0">
                    <a:latin typeface="Cambria Math" panose="02040503050406030204" pitchFamily="18" charset="0"/>
                  </a:rPr>
                  <a:t> </a:t>
                </a:r>
                <a:r>
                  <a:rPr kumimoji="1" lang="en-US" altLang="ja-JP" b="0" i="0" baseline="0" smtClean="0">
                    <a:latin typeface="Cambria Math" panose="02040503050406030204" pitchFamily="18" charset="0"/>
                  </a:rPr>
                  <a:t>𝑥_1^′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を訪問するときには </a:t>
                </a:r>
                <a:r>
                  <a:rPr kumimoji="1" lang="en-US" altLang="ja-JP" b="0" i="0" smtClean="0">
                    <a:latin typeface="Cambria Math" panose="02040503050406030204" pitchFamily="18" charset="0"/>
                  </a:rPr>
                  <a:t>𝑠_1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も </a:t>
                </a:r>
                <a:r>
                  <a:rPr kumimoji="1" lang="en-US" altLang="ja-JP" b="0" i="0" smtClean="0">
                    <a:latin typeface="Cambria Math" panose="02040503050406030204" pitchFamily="18" charset="0"/>
                  </a:rPr>
                  <a:t>𝑥_1^′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を訪問していなければならないことから，</a:t>
                </a:r>
                <a:endParaRPr kumimoji="1" lang="en-US" altLang="ja-JP"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dirty="0" smtClean="0">
                    <a:latin typeface="+mn-lt"/>
                  </a:rPr>
                  <a:t>最も左にある点 </a:t>
                </a:r>
                <a:r>
                  <a:rPr kumimoji="1" lang="en-US" altLang="ja-JP" b="0" i="0" smtClean="0">
                    <a:latin typeface="Cambria Math" panose="02040503050406030204" pitchFamily="18" charset="0"/>
                  </a:rPr>
                  <a:t>𝑥_1^′</a:t>
                </a:r>
                <a:r>
                  <a:rPr kumimoji="1" lang="ja-JP" altLang="en-US" dirty="0"/>
                  <a:t> </a:t>
                </a:r>
                <a:r>
                  <a:rPr kumimoji="1" lang="ja-JP" altLang="en-US" dirty="0" smtClean="0"/>
                  <a:t>は，により警備</a:t>
                </a:r>
                <a:r>
                  <a:rPr lang="ja-JP" altLang="en-US" dirty="0" smtClean="0"/>
                  <a:t>されるとしてよいことが分かります．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p:txBody>
          </p:sp>
        </mc:Fallback>
      </mc:AlternateContent>
      <p:sp>
        <p:nvSpPr>
          <p:cNvPr id="4" name="スライド番号プレースホルダー 3"/>
          <p:cNvSpPr>
            <a:spLocks noGrp="1"/>
          </p:cNvSpPr>
          <p:nvPr>
            <p:ph type="sldNum" sz="quarter" idx="10"/>
          </p:nvPr>
        </p:nvSpPr>
        <p:spPr/>
        <p:txBody>
          <a:bodyPr/>
          <a:lstStyle/>
          <a:p>
            <a:fld id="{5AC22023-199D-4037-9C91-B94A465F13A9}" type="slidenum">
              <a:rPr kumimoji="1" lang="ja-JP" altLang="en-US" smtClean="0"/>
              <a:t>16</a:t>
            </a:fld>
            <a:endParaRPr kumimoji="1" lang="ja-JP" altLang="en-US"/>
          </a:p>
        </p:txBody>
      </p:sp>
    </p:spTree>
    <p:extLst>
      <p:ext uri="{BB962C8B-B14F-4D97-AF65-F5344CB8AC3E}">
        <p14:creationId xmlns:p14="http://schemas.microsoft.com/office/powerpoint/2010/main" val="1676205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1" dirty="0" smtClean="0">
                    <a:latin typeface="Cambria Math" panose="02040503050406030204" pitchFamily="18" charset="0"/>
                  </a:rPr>
                  <a:t>巡査が</a:t>
                </a:r>
                <a:r>
                  <a:rPr lang="ja-JP" altLang="en-US" sz="1200" dirty="0" smtClean="0"/>
                  <a:t>巡査は初期配置の順番を保って</a:t>
                </a:r>
                <a:r>
                  <a:rPr lang="ja-JP" altLang="en-US" sz="1200" dirty="0" smtClean="0"/>
                  <a:t>動く場合，</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最も左を動く巡査 </a:t>
                </a:r>
                <a:r>
                  <a:rPr kumimoji="1" lang="en-US" altLang="ja-JP" b="0" i="0" smtClean="0">
                    <a:latin typeface="Cambria Math" panose="02040503050406030204" pitchFamily="18" charset="0"/>
                  </a:rPr>
                  <a:t>𝑠_1</a:t>
                </a:r>
                <a:r>
                  <a:rPr kumimoji="1" lang="ja-JP" altLang="en-US" dirty="0"/>
                  <a:t> </a:t>
                </a:r>
                <a:r>
                  <a:rPr kumimoji="1" lang="ja-JP" altLang="en-US" dirty="0" smtClean="0"/>
                  <a:t>以外の巡査 </a:t>
                </a:r>
                <a:r>
                  <a:rPr kumimoji="1" lang="en-US" altLang="ja-JP" b="0" i="0" smtClean="0">
                    <a:latin typeface="Cambria Math" panose="02040503050406030204" pitchFamily="18" charset="0"/>
                  </a:rPr>
                  <a:t>𝑠_𝑖</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が</a:t>
                </a:r>
                <a:r>
                  <a:rPr kumimoji="1" lang="ja-JP" altLang="en-US" b="0" i="1" baseline="0" dirty="0" smtClean="0">
                    <a:latin typeface="Cambria Math" panose="02040503050406030204" pitchFamily="18" charset="0"/>
                  </a:rPr>
                  <a:t> </a:t>
                </a:r>
                <a:r>
                  <a:rPr kumimoji="1" lang="en-US" altLang="ja-JP" b="0" i="0" baseline="0" smtClean="0">
                    <a:latin typeface="Cambria Math" panose="02040503050406030204" pitchFamily="18" charset="0"/>
                  </a:rPr>
                  <a:t>𝑥_1^′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を訪問するときには </a:t>
                </a:r>
                <a:r>
                  <a:rPr kumimoji="1" lang="en-US" altLang="ja-JP" b="0" i="0" smtClean="0">
                    <a:latin typeface="Cambria Math" panose="02040503050406030204" pitchFamily="18" charset="0"/>
                  </a:rPr>
                  <a:t>𝑠_1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も </a:t>
                </a:r>
                <a:r>
                  <a:rPr kumimoji="1" lang="en-US" altLang="ja-JP" b="0" i="0" smtClean="0">
                    <a:latin typeface="Cambria Math" panose="02040503050406030204" pitchFamily="18" charset="0"/>
                  </a:rPr>
                  <a:t>𝑥_1^′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を訪問していなければならないことから，</a:t>
                </a:r>
                <a:endParaRPr kumimoji="1" lang="en-US" altLang="ja-JP"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dirty="0" smtClean="0">
                    <a:latin typeface="+mn-lt"/>
                  </a:rPr>
                  <a:t>最も左にある点 </a:t>
                </a:r>
                <a:r>
                  <a:rPr kumimoji="1" lang="en-US" altLang="ja-JP" b="0" i="0" smtClean="0">
                    <a:latin typeface="Cambria Math" panose="02040503050406030204" pitchFamily="18" charset="0"/>
                  </a:rPr>
                  <a:t>𝑥_1^′</a:t>
                </a:r>
                <a:r>
                  <a:rPr kumimoji="1" lang="ja-JP" altLang="en-US" dirty="0"/>
                  <a:t> </a:t>
                </a:r>
                <a:r>
                  <a:rPr kumimoji="1" lang="ja-JP" altLang="en-US" dirty="0" smtClean="0"/>
                  <a:t>は，により警備</a:t>
                </a:r>
                <a:r>
                  <a:rPr lang="ja-JP" altLang="en-US" dirty="0" smtClean="0"/>
                  <a:t>されるとしてよいことが分かります．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p:txBody>
          </p:sp>
        </mc:Fallback>
      </mc:AlternateContent>
      <p:sp>
        <p:nvSpPr>
          <p:cNvPr id="4" name="スライド番号プレースホルダー 3"/>
          <p:cNvSpPr>
            <a:spLocks noGrp="1"/>
          </p:cNvSpPr>
          <p:nvPr>
            <p:ph type="sldNum" sz="quarter" idx="10"/>
          </p:nvPr>
        </p:nvSpPr>
        <p:spPr/>
        <p:txBody>
          <a:bodyPr/>
          <a:lstStyle/>
          <a:p>
            <a:fld id="{5AC22023-199D-4037-9C91-B94A465F13A9}" type="slidenum">
              <a:rPr kumimoji="1" lang="ja-JP" altLang="en-US" smtClean="0"/>
              <a:t>17</a:t>
            </a:fld>
            <a:endParaRPr kumimoji="1" lang="ja-JP" altLang="en-US"/>
          </a:p>
        </p:txBody>
      </p:sp>
    </p:spTree>
    <p:extLst>
      <p:ext uri="{BB962C8B-B14F-4D97-AF65-F5344CB8AC3E}">
        <p14:creationId xmlns:p14="http://schemas.microsoft.com/office/powerpoint/2010/main" val="2667419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34A97A7-E79B-4F18-B61D-247BEDD6C31E}" type="datetime1">
              <a:rPr kumimoji="1" lang="ja-JP" altLang="en-US" smtClean="0"/>
              <a:t>2017/8/30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2842268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FA4A46F-FE76-465C-8E01-17D1032BE66A}" type="datetime1">
              <a:rPr kumimoji="1" lang="ja-JP" altLang="en-US" smtClean="0"/>
              <a:t>2017/8/30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653696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F0DDA42-DB23-4F2D-BA45-1B69ADAF5837}" type="datetime1">
              <a:rPr kumimoji="1" lang="ja-JP" altLang="en-US" smtClean="0"/>
              <a:t>2017/8/30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138125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A14912C6-BE53-439E-8AD4-0EE70CB30F63}" type="datetime1">
              <a:rPr kumimoji="1" lang="ja-JP" altLang="en-US" smtClean="0"/>
              <a:t>2017/8/30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2841206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64C1F3A0-630E-4946-A8DC-68DDBBD4FB4A}" type="datetime1">
              <a:rPr kumimoji="1" lang="ja-JP" altLang="en-US" smtClean="0"/>
              <a:t>2017/8/30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775941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AB1378F-BC09-40CD-BDBD-1A326D623502}" type="datetime1">
              <a:rPr kumimoji="1" lang="ja-JP" altLang="en-US" smtClean="0"/>
              <a:t>2017/8/30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26980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DDC65A16-2C6D-4BC3-A50B-9076E1529536}" type="datetime1">
              <a:rPr kumimoji="1" lang="ja-JP" altLang="en-US" smtClean="0"/>
              <a:t>2017/8/30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2788855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C769760-F7AD-450D-AFAD-8C4B1F9A56EC}" type="datetime1">
              <a:rPr kumimoji="1" lang="ja-JP" altLang="en-US" smtClean="0"/>
              <a:t>2017/8/30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625708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95CB60A-ABDE-4265-9698-013864A8898A}" type="datetime1">
              <a:rPr kumimoji="1" lang="ja-JP" altLang="en-US" smtClean="0"/>
              <a:t>2017/8/30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1700847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0FC8756-15E0-4DDB-BC0B-F78A054E68DE}" type="datetime1">
              <a:rPr kumimoji="1" lang="ja-JP" altLang="en-US" smtClean="0"/>
              <a:t>2017/8/30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4262272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9B968A2-A6BC-4087-BCA9-6A7A0EFD9A7D}" type="datetime1">
              <a:rPr kumimoji="1" lang="ja-JP" altLang="en-US" smtClean="0"/>
              <a:t>2017/8/30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4119814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E50679-6438-4F99-A750-927D88AEF0FA}" type="datetime1">
              <a:rPr kumimoji="1" lang="ja-JP" altLang="en-US" smtClean="0"/>
              <a:t>2017/8/30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881071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2.png"/><Relationship Id="rId7" Type="http://schemas.openxmlformats.org/officeDocument/2006/relationships/image" Target="../media/image37.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1.png"/><Relationship Id="rId5" Type="http://schemas.openxmlformats.org/officeDocument/2006/relationships/image" Target="../media/image34.png"/><Relationship Id="rId10" Type="http://schemas.openxmlformats.org/officeDocument/2006/relationships/image" Target="../media/image40.png"/><Relationship Id="rId4" Type="http://schemas.openxmlformats.org/officeDocument/2006/relationships/image" Target="../media/image33.png"/><Relationship Id="rId9" Type="http://schemas.openxmlformats.org/officeDocument/2006/relationships/image" Target="../media/image3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6.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7.png"/><Relationship Id="rId9" Type="http://schemas.openxmlformats.org/officeDocument/2006/relationships/image" Target="../media/image15.png"/><Relationship Id="rId1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dirty="0"/>
              <a:t>複数の</a:t>
            </a:r>
            <a:r>
              <a:rPr kumimoji="1" lang="ja-JP" altLang="en-US" dirty="0" smtClean="0"/>
              <a:t>巡査の協力に</a:t>
            </a:r>
            <a:r>
              <a:rPr kumimoji="1" lang="ja-JP" altLang="en-US" dirty="0"/>
              <a:t>よる</a:t>
            </a:r>
            <a:r>
              <a:rPr kumimoji="1" lang="en-US" altLang="ja-JP" dirty="0"/>
              <a:t/>
            </a:r>
            <a:br>
              <a:rPr kumimoji="1" lang="en-US" altLang="ja-JP" dirty="0"/>
            </a:br>
            <a:r>
              <a:rPr kumimoji="1" lang="ja-JP" altLang="en-US" dirty="0"/>
              <a:t>指定地点の警邏について</a:t>
            </a:r>
          </a:p>
        </p:txBody>
      </p:sp>
      <p:sp>
        <p:nvSpPr>
          <p:cNvPr id="3" name="サブタイトル 2"/>
          <p:cNvSpPr>
            <a:spLocks noGrp="1"/>
          </p:cNvSpPr>
          <p:nvPr>
            <p:ph type="subTitle" idx="1"/>
          </p:nvPr>
        </p:nvSpPr>
        <p:spPr/>
        <p:txBody>
          <a:bodyPr anchor="ctr"/>
          <a:lstStyle/>
          <a:p>
            <a:r>
              <a:rPr kumimoji="1" lang="ja-JP" altLang="en-US" dirty="0"/>
              <a:t>東京大学 総合文化研究科 広域科学専攻 広域システム科学系</a:t>
            </a:r>
            <a:r>
              <a:rPr kumimoji="1" lang="en-US" altLang="ja-JP" dirty="0"/>
              <a:t/>
            </a:r>
            <a:br>
              <a:rPr kumimoji="1" lang="en-US" altLang="ja-JP" dirty="0"/>
            </a:br>
            <a:r>
              <a:rPr kumimoji="1" lang="ja-JP" altLang="en-US" dirty="0"/>
              <a:t>河村研究室</a:t>
            </a:r>
            <a:endParaRPr kumimoji="1" lang="en-US" altLang="ja-JP" dirty="0"/>
          </a:p>
          <a:p>
            <a:r>
              <a:rPr kumimoji="1" lang="ja-JP" altLang="en-US" dirty="0"/>
              <a:t>能城秀彬</a:t>
            </a:r>
            <a:endParaRPr lang="en-US" altLang="ja-JP" dirty="0"/>
          </a:p>
        </p:txBody>
      </p:sp>
    </p:spTree>
    <p:extLst>
      <p:ext uri="{BB962C8B-B14F-4D97-AF65-F5344CB8AC3E}">
        <p14:creationId xmlns:p14="http://schemas.microsoft.com/office/powerpoint/2010/main" val="27922943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楕円 14"/>
          <p:cNvSpPr/>
          <p:nvPr/>
        </p:nvSpPr>
        <p:spPr>
          <a:xfrm>
            <a:off x="2532460" y="2878158"/>
            <a:ext cx="655624" cy="655624"/>
          </a:xfrm>
          <a:prstGeom prst="ellipse">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角丸四角形 134"/>
          <p:cNvSpPr/>
          <p:nvPr/>
        </p:nvSpPr>
        <p:spPr>
          <a:xfrm>
            <a:off x="4223846" y="2706532"/>
            <a:ext cx="6735408" cy="2609679"/>
          </a:xfrm>
          <a:prstGeom prst="roundRect">
            <a:avLst/>
          </a:prstGeom>
          <a:no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4">
                  <a:lumMod val="50000"/>
                </a:schemeClr>
              </a:solidFill>
            </a:endParaRPr>
          </a:p>
        </p:txBody>
      </p:sp>
      <p:grpSp>
        <p:nvGrpSpPr>
          <p:cNvPr id="3" name="グループ化 2"/>
          <p:cNvGrpSpPr/>
          <p:nvPr/>
        </p:nvGrpSpPr>
        <p:grpSpPr>
          <a:xfrm>
            <a:off x="564662" y="810784"/>
            <a:ext cx="11125200" cy="5124089"/>
            <a:chOff x="508000" y="781410"/>
            <a:chExt cx="11125200" cy="5124089"/>
          </a:xfrm>
        </p:grpSpPr>
        <p:sp>
          <p:nvSpPr>
            <p:cNvPr id="4" name="角丸四角形 3"/>
            <p:cNvSpPr/>
            <p:nvPr/>
          </p:nvSpPr>
          <p:spPr>
            <a:xfrm>
              <a:off x="508000" y="781410"/>
              <a:ext cx="11125200" cy="5124089"/>
            </a:xfrm>
            <a:prstGeom prst="roundRect">
              <a:avLst/>
            </a:prstGeom>
            <a:noFill/>
            <a:ln w="38100">
              <a:solidFill>
                <a:srgbClr val="B61C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B61C83"/>
                </a:solidFill>
              </a:endParaRPr>
            </a:p>
          </p:txBody>
        </p:sp>
        <p:sp>
          <p:nvSpPr>
            <p:cNvPr id="10" name="正方形/長方形 9"/>
            <p:cNvSpPr/>
            <p:nvPr/>
          </p:nvSpPr>
          <p:spPr>
            <a:xfrm>
              <a:off x="1052005" y="979803"/>
              <a:ext cx="2527570" cy="523220"/>
            </a:xfrm>
            <a:prstGeom prst="rect">
              <a:avLst/>
            </a:prstGeom>
            <a:ln w="28575">
              <a:solidFill>
                <a:srgbClr val="B61C83"/>
              </a:solidFill>
            </a:ln>
          </p:spPr>
          <p:txBody>
            <a:bodyPr wrap="square" anchor="ctr">
              <a:spAutoFit/>
            </a:bodyPr>
            <a:lstStyle/>
            <a:p>
              <a:pPr algn="ctr">
                <a:lnSpc>
                  <a:spcPct val="100000"/>
                </a:lnSpc>
              </a:pPr>
              <a:r>
                <a:rPr lang="ja-JP" altLang="en-US" sz="2800" dirty="0">
                  <a:solidFill>
                    <a:srgbClr val="B61C83"/>
                  </a:solidFill>
                </a:rPr>
                <a:t>一般のグラフ</a:t>
              </a:r>
              <a:endParaRPr lang="en-US" altLang="ja-JP" sz="2800" dirty="0">
                <a:solidFill>
                  <a:srgbClr val="B61C83"/>
                </a:solidFill>
              </a:endParaRPr>
            </a:p>
          </p:txBody>
        </p:sp>
      </p:grpSp>
      <p:sp>
        <p:nvSpPr>
          <p:cNvPr id="8" name="正方形/長方形 7"/>
          <p:cNvSpPr/>
          <p:nvPr/>
        </p:nvSpPr>
        <p:spPr>
          <a:xfrm>
            <a:off x="1515775" y="2944360"/>
            <a:ext cx="923640" cy="523220"/>
          </a:xfrm>
          <a:prstGeom prst="rect">
            <a:avLst/>
          </a:prstGeom>
          <a:ln w="28575">
            <a:solidFill>
              <a:schemeClr val="accent1"/>
            </a:solidFill>
          </a:ln>
        </p:spPr>
        <p:txBody>
          <a:bodyPr wrap="square" anchor="ctr">
            <a:spAutoFit/>
          </a:bodyPr>
          <a:lstStyle/>
          <a:p>
            <a:pPr algn="ctr">
              <a:lnSpc>
                <a:spcPct val="100000"/>
              </a:lnSpc>
            </a:pPr>
            <a:r>
              <a:rPr lang="ja-JP" altLang="en-US" sz="2800" dirty="0">
                <a:solidFill>
                  <a:schemeClr val="accent1"/>
                </a:solidFill>
              </a:rPr>
              <a:t>線分</a:t>
            </a:r>
            <a:endParaRPr lang="en-US" altLang="ja-JP" sz="2800" dirty="0">
              <a:solidFill>
                <a:schemeClr val="accent1"/>
              </a:solidFill>
            </a:endParaRPr>
          </a:p>
        </p:txBody>
      </p:sp>
      <p:sp>
        <p:nvSpPr>
          <p:cNvPr id="13" name="角丸四角形 12"/>
          <p:cNvSpPr/>
          <p:nvPr/>
        </p:nvSpPr>
        <p:spPr>
          <a:xfrm>
            <a:off x="1261506" y="2681210"/>
            <a:ext cx="3114802" cy="2654752"/>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620026" y="269522"/>
            <a:ext cx="7007046" cy="523220"/>
          </a:xfrm>
          <a:prstGeom prst="rect">
            <a:avLst/>
          </a:prstGeom>
        </p:spPr>
        <p:txBody>
          <a:bodyPr wrap="none">
            <a:spAutoFit/>
          </a:bodyPr>
          <a:lstStyle/>
          <a:p>
            <a:r>
              <a:rPr lang="ja-JP" altLang="en-US" sz="2800" dirty="0"/>
              <a:t>巡査数が一般の場合：</a:t>
            </a:r>
            <a:r>
              <a:rPr lang="ja-JP" altLang="en-US" sz="2800" b="1" dirty="0">
                <a:solidFill>
                  <a:srgbClr val="FF0000"/>
                </a:solidFill>
              </a:rPr>
              <a:t>協力あり</a:t>
            </a:r>
            <a:r>
              <a:rPr lang="ja-JP" altLang="en-US" sz="2800" dirty="0">
                <a:sym typeface="Wingdings" panose="05000000000000000000" pitchFamily="2" charset="2"/>
              </a:rPr>
              <a:t>（</a:t>
            </a:r>
            <a:r>
              <a:rPr lang="ja-JP" altLang="en-US" sz="2800" dirty="0"/>
              <a:t>本研究）</a:t>
            </a:r>
          </a:p>
        </p:txBody>
      </p:sp>
      <p:grpSp>
        <p:nvGrpSpPr>
          <p:cNvPr id="5" name="グループ化 4"/>
          <p:cNvGrpSpPr/>
          <p:nvPr/>
        </p:nvGrpSpPr>
        <p:grpSpPr>
          <a:xfrm>
            <a:off x="1059962" y="1752669"/>
            <a:ext cx="10134600" cy="3838264"/>
            <a:chOff x="1003300" y="1747216"/>
            <a:chExt cx="10134600" cy="3838264"/>
          </a:xfrm>
        </p:grpSpPr>
        <p:sp>
          <p:nvSpPr>
            <p:cNvPr id="11" name="正方形/長方形 10"/>
            <p:cNvSpPr/>
            <p:nvPr/>
          </p:nvSpPr>
          <p:spPr>
            <a:xfrm>
              <a:off x="1642163" y="1913797"/>
              <a:ext cx="923639" cy="523220"/>
            </a:xfrm>
            <a:prstGeom prst="rect">
              <a:avLst/>
            </a:prstGeom>
            <a:ln w="28575">
              <a:solidFill>
                <a:srgbClr val="00B050"/>
              </a:solidFill>
            </a:ln>
          </p:spPr>
          <p:txBody>
            <a:bodyPr wrap="square" anchor="ctr">
              <a:spAutoFit/>
            </a:bodyPr>
            <a:lstStyle/>
            <a:p>
              <a:pPr algn="ctr">
                <a:lnSpc>
                  <a:spcPct val="100000"/>
                </a:lnSpc>
              </a:pPr>
              <a:r>
                <a:rPr lang="ja-JP" altLang="en-US" sz="2800" dirty="0">
                  <a:solidFill>
                    <a:srgbClr val="00B050"/>
                  </a:solidFill>
                </a:rPr>
                <a:t>木</a:t>
              </a:r>
              <a:endParaRPr lang="en-US" altLang="ja-JP" sz="2800" dirty="0">
                <a:solidFill>
                  <a:srgbClr val="00B050"/>
                </a:solidFill>
              </a:endParaRPr>
            </a:p>
          </p:txBody>
        </p:sp>
        <p:sp>
          <p:nvSpPr>
            <p:cNvPr id="16" name="角丸四角形 15"/>
            <p:cNvSpPr/>
            <p:nvPr/>
          </p:nvSpPr>
          <p:spPr>
            <a:xfrm>
              <a:off x="1003300" y="1747216"/>
              <a:ext cx="10134600" cy="383826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9" name="正方形/長方形 78"/>
          <p:cNvSpPr/>
          <p:nvPr/>
        </p:nvSpPr>
        <p:spPr>
          <a:xfrm>
            <a:off x="4687158" y="2939958"/>
            <a:ext cx="941584" cy="523220"/>
          </a:xfrm>
          <a:prstGeom prst="rect">
            <a:avLst/>
          </a:prstGeom>
          <a:ln w="28575">
            <a:solidFill>
              <a:srgbClr val="FF0000"/>
            </a:solidFill>
          </a:ln>
        </p:spPr>
        <p:txBody>
          <a:bodyPr wrap="square" anchor="ctr">
            <a:spAutoFit/>
          </a:bodyPr>
          <a:lstStyle/>
          <a:p>
            <a:pPr algn="ctr">
              <a:lnSpc>
                <a:spcPct val="100000"/>
              </a:lnSpc>
            </a:pPr>
            <a:r>
              <a:rPr lang="en-US" altLang="ja-JP" sz="2800" dirty="0">
                <a:solidFill>
                  <a:srgbClr val="FF0000"/>
                </a:solidFill>
                <a:latin typeface="Cambria" panose="02040503050406030204" pitchFamily="18" charset="0"/>
              </a:rPr>
              <a:t>Unit</a:t>
            </a:r>
          </a:p>
        </p:txBody>
      </p:sp>
      <p:sp>
        <p:nvSpPr>
          <p:cNvPr id="204" name="角丸四角形 203"/>
          <p:cNvSpPr/>
          <p:nvPr/>
        </p:nvSpPr>
        <p:spPr>
          <a:xfrm>
            <a:off x="4320222" y="2815572"/>
            <a:ext cx="3008183" cy="239644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p:cNvSpPr txBox="1"/>
          <p:nvPr/>
        </p:nvSpPr>
        <p:spPr>
          <a:xfrm>
            <a:off x="6030917" y="2835634"/>
            <a:ext cx="971741" cy="584775"/>
          </a:xfrm>
          <a:prstGeom prst="rect">
            <a:avLst/>
          </a:prstGeom>
          <a:noFill/>
          <a:ln w="28575">
            <a:noFill/>
          </a:ln>
        </p:spPr>
        <p:txBody>
          <a:bodyPr wrap="none" rtlCol="0">
            <a:spAutoFit/>
          </a:bodyPr>
          <a:lstStyle/>
          <a:p>
            <a:r>
              <a:rPr lang="en-US" altLang="ja-JP" sz="3200" b="1" dirty="0">
                <a:solidFill>
                  <a:srgbClr val="FF0000"/>
                </a:solidFill>
                <a:latin typeface="Cambria Math" panose="02040503050406030204" pitchFamily="18" charset="0"/>
              </a:rPr>
              <a:t>P</a:t>
            </a:r>
            <a:r>
              <a:rPr kumimoji="1" lang="en-US" altLang="ja-JP" sz="3200" dirty="0" smtClean="0">
                <a:solidFill>
                  <a:srgbClr val="FF0000"/>
                </a:solidFill>
                <a:latin typeface="Cambria Math" panose="02040503050406030204" pitchFamily="18" charset="0"/>
              </a:rPr>
              <a:t> / ?</a:t>
            </a:r>
            <a:endParaRPr kumimoji="1" lang="ja-JP" altLang="en-US" sz="3200" dirty="0">
              <a:solidFill>
                <a:srgbClr val="FF0000"/>
              </a:solidFill>
              <a:latin typeface="Cambria Math" panose="02040503050406030204" pitchFamily="18" charset="0"/>
            </a:endParaRPr>
          </a:p>
        </p:txBody>
      </p:sp>
      <p:grpSp>
        <p:nvGrpSpPr>
          <p:cNvPr id="107" name="グループ化 106"/>
          <p:cNvGrpSpPr/>
          <p:nvPr/>
        </p:nvGrpSpPr>
        <p:grpSpPr>
          <a:xfrm>
            <a:off x="7544888" y="3921873"/>
            <a:ext cx="1328158" cy="1306172"/>
            <a:chOff x="8770825" y="2262566"/>
            <a:chExt cx="1457505" cy="1488272"/>
          </a:xfrm>
          <a:solidFill>
            <a:schemeClr val="accent4">
              <a:lumMod val="50000"/>
            </a:schemeClr>
          </a:solidFill>
        </p:grpSpPr>
        <p:grpSp>
          <p:nvGrpSpPr>
            <p:cNvPr id="121" name="グループ化 120"/>
            <p:cNvGrpSpPr/>
            <p:nvPr/>
          </p:nvGrpSpPr>
          <p:grpSpPr>
            <a:xfrm>
              <a:off x="8970657" y="2433130"/>
              <a:ext cx="1206388" cy="1232287"/>
              <a:chOff x="8515146" y="2345761"/>
              <a:chExt cx="1814868" cy="1697036"/>
            </a:xfrm>
            <a:grpFill/>
          </p:grpSpPr>
          <p:cxnSp>
            <p:nvCxnSpPr>
              <p:cNvPr id="128" name="直線コネクタ 127"/>
              <p:cNvCxnSpPr/>
              <p:nvPr/>
            </p:nvCxnSpPr>
            <p:spPr>
              <a:xfrm>
                <a:off x="9429262" y="3104948"/>
                <a:ext cx="160215" cy="937849"/>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22" idx="5"/>
              </p:cNvCxnSpPr>
              <p:nvPr/>
            </p:nvCxnSpPr>
            <p:spPr>
              <a:xfrm>
                <a:off x="8772830" y="2345761"/>
                <a:ext cx="652106" cy="75918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V="1">
                <a:off x="8659446" y="3112523"/>
                <a:ext cx="769816" cy="604103"/>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a:endCxn id="123" idx="4"/>
              </p:cNvCxnSpPr>
              <p:nvPr/>
            </p:nvCxnSpPr>
            <p:spPr>
              <a:xfrm flipV="1">
                <a:off x="9429262" y="2474883"/>
                <a:ext cx="198728" cy="630070"/>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cxnSpLocks/>
              </p:cNvCxnSpPr>
              <p:nvPr/>
            </p:nvCxnSpPr>
            <p:spPr>
              <a:xfrm>
                <a:off x="9434180" y="3090101"/>
                <a:ext cx="895834" cy="47494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a:stCxn id="127" idx="6"/>
              </p:cNvCxnSpPr>
              <p:nvPr/>
            </p:nvCxnSpPr>
            <p:spPr>
              <a:xfrm>
                <a:off x="8515146" y="2802802"/>
                <a:ext cx="909789" cy="332356"/>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22" name="楕円 121"/>
            <p:cNvSpPr/>
            <p:nvPr/>
          </p:nvSpPr>
          <p:spPr>
            <a:xfrm>
              <a:off x="8971379" y="2262566"/>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楕円 122"/>
            <p:cNvSpPr/>
            <p:nvPr/>
          </p:nvSpPr>
          <p:spPr>
            <a:xfrm>
              <a:off x="9610470" y="2327063"/>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楕円 123"/>
            <p:cNvSpPr/>
            <p:nvPr/>
          </p:nvSpPr>
          <p:spPr>
            <a:xfrm>
              <a:off x="10028503" y="3195167"/>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楕円 124"/>
            <p:cNvSpPr/>
            <p:nvPr/>
          </p:nvSpPr>
          <p:spPr>
            <a:xfrm>
              <a:off x="9584873" y="3551011"/>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楕円 125"/>
            <p:cNvSpPr/>
            <p:nvPr/>
          </p:nvSpPr>
          <p:spPr>
            <a:xfrm>
              <a:off x="8993921" y="3326490"/>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楕円 126"/>
            <p:cNvSpPr/>
            <p:nvPr/>
          </p:nvSpPr>
          <p:spPr>
            <a:xfrm>
              <a:off x="8770825" y="2665092"/>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4" name="正方形/長方形 133"/>
          <p:cNvSpPr/>
          <p:nvPr/>
        </p:nvSpPr>
        <p:spPr>
          <a:xfrm>
            <a:off x="7510542" y="2944435"/>
            <a:ext cx="632928" cy="523220"/>
          </a:xfrm>
          <a:prstGeom prst="rect">
            <a:avLst/>
          </a:prstGeom>
          <a:ln w="28575">
            <a:solidFill>
              <a:schemeClr val="accent4">
                <a:lumMod val="50000"/>
              </a:schemeClr>
            </a:solidFill>
          </a:ln>
        </p:spPr>
        <p:txBody>
          <a:bodyPr wrap="square" anchor="ctr">
            <a:spAutoFit/>
          </a:bodyPr>
          <a:lstStyle/>
          <a:p>
            <a:pPr algn="ctr">
              <a:lnSpc>
                <a:spcPct val="100000"/>
              </a:lnSpc>
            </a:pPr>
            <a:r>
              <a:rPr lang="ja-JP" altLang="en-US" sz="2800" dirty="0">
                <a:solidFill>
                  <a:schemeClr val="accent4">
                    <a:lumMod val="50000"/>
                  </a:schemeClr>
                </a:solidFill>
              </a:rPr>
              <a:t>星</a:t>
            </a:r>
            <a:endParaRPr lang="en-US" altLang="ja-JP" sz="2800" dirty="0">
              <a:solidFill>
                <a:schemeClr val="accent4">
                  <a:lumMod val="50000"/>
                </a:schemeClr>
              </a:solidFill>
            </a:endParaRPr>
          </a:p>
        </p:txBody>
      </p:sp>
      <p:grpSp>
        <p:nvGrpSpPr>
          <p:cNvPr id="7" name="グループ化 6"/>
          <p:cNvGrpSpPr/>
          <p:nvPr/>
        </p:nvGrpSpPr>
        <p:grpSpPr>
          <a:xfrm>
            <a:off x="7586776" y="4834508"/>
            <a:ext cx="2091393" cy="1856791"/>
            <a:chOff x="7311550" y="4804292"/>
            <a:chExt cx="2091393" cy="1856791"/>
          </a:xfrm>
        </p:grpSpPr>
        <p:sp>
          <p:nvSpPr>
            <p:cNvPr id="6" name="四角形: 角を丸くする 5"/>
            <p:cNvSpPr/>
            <p:nvPr/>
          </p:nvSpPr>
          <p:spPr>
            <a:xfrm>
              <a:off x="7311550" y="4804292"/>
              <a:ext cx="2091393" cy="185679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0" name="グループ化 199"/>
            <p:cNvGrpSpPr/>
            <p:nvPr/>
          </p:nvGrpSpPr>
          <p:grpSpPr>
            <a:xfrm>
              <a:off x="7493074" y="4917732"/>
              <a:ext cx="1728344" cy="1651369"/>
              <a:chOff x="8573533" y="3842380"/>
              <a:chExt cx="2372278" cy="2266624"/>
            </a:xfrm>
          </p:grpSpPr>
          <p:grpSp>
            <p:nvGrpSpPr>
              <p:cNvPr id="201" name="グループ化 200"/>
              <p:cNvGrpSpPr/>
              <p:nvPr/>
            </p:nvGrpSpPr>
            <p:grpSpPr>
              <a:xfrm>
                <a:off x="8573533" y="3842380"/>
                <a:ext cx="2372278" cy="2266624"/>
                <a:chOff x="8736279" y="3820131"/>
                <a:chExt cx="1567280" cy="1537700"/>
              </a:xfrm>
            </p:grpSpPr>
            <p:grpSp>
              <p:nvGrpSpPr>
                <p:cNvPr id="221" name="グループ化 220"/>
                <p:cNvGrpSpPr/>
                <p:nvPr/>
              </p:nvGrpSpPr>
              <p:grpSpPr>
                <a:xfrm>
                  <a:off x="8809876" y="3897952"/>
                  <a:ext cx="1394404" cy="1359966"/>
                  <a:chOff x="8809876" y="3897952"/>
                  <a:chExt cx="1394404" cy="1359966"/>
                </a:xfrm>
              </p:grpSpPr>
              <p:cxnSp>
                <p:nvCxnSpPr>
                  <p:cNvPr id="227" name="直線コネクタ 226"/>
                  <p:cNvCxnSpPr/>
                  <p:nvPr/>
                </p:nvCxnSpPr>
                <p:spPr>
                  <a:xfrm>
                    <a:off x="9505906" y="4639025"/>
                    <a:ext cx="432065" cy="61889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9507077" y="4417412"/>
                    <a:ext cx="697203" cy="23046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flipV="1">
                    <a:off x="9507077" y="3897952"/>
                    <a:ext cx="2" cy="75299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flipH="1" flipV="1">
                    <a:off x="8809876" y="4417412"/>
                    <a:ext cx="704890" cy="230463"/>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flipV="1">
                    <a:off x="9076183" y="4639025"/>
                    <a:ext cx="429723" cy="618893"/>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2" name="楕円 221"/>
                <p:cNvSpPr/>
                <p:nvPr/>
              </p:nvSpPr>
              <p:spPr>
                <a:xfrm>
                  <a:off x="9407165" y="382013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楕円 222"/>
                <p:cNvSpPr/>
                <p:nvPr/>
              </p:nvSpPr>
              <p:spPr>
                <a:xfrm>
                  <a:off x="10103732" y="432635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楕円 223"/>
                <p:cNvSpPr/>
                <p:nvPr/>
              </p:nvSpPr>
              <p:spPr>
                <a:xfrm>
                  <a:off x="9838059" y="5158004"/>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楕円 224"/>
                <p:cNvSpPr/>
                <p:nvPr/>
              </p:nvSpPr>
              <p:spPr>
                <a:xfrm>
                  <a:off x="8976270" y="514915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 name="楕円 225"/>
                <p:cNvSpPr/>
                <p:nvPr/>
              </p:nvSpPr>
              <p:spPr>
                <a:xfrm>
                  <a:off x="8736279" y="431750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2" name="フリーフォーム 82"/>
              <p:cNvSpPr/>
              <p:nvPr/>
            </p:nvSpPr>
            <p:spPr>
              <a:xfrm>
                <a:off x="9881684" y="4020457"/>
                <a:ext cx="742773" cy="762105"/>
              </a:xfrm>
              <a:custGeom>
                <a:avLst/>
                <a:gdLst>
                  <a:gd name="connsiteX0" fmla="*/ 191230 w 742773"/>
                  <a:gd name="connsiteY0" fmla="*/ 0 h 762105"/>
                  <a:gd name="connsiteX1" fmla="*/ 31573 w 742773"/>
                  <a:gd name="connsiteY1" fmla="*/ 740229 h 762105"/>
                  <a:gd name="connsiteX2" fmla="*/ 742773 w 742773"/>
                  <a:gd name="connsiteY2" fmla="*/ 493486 h 762105"/>
                </a:gdLst>
                <a:ahLst/>
                <a:cxnLst>
                  <a:cxn ang="0">
                    <a:pos x="connsiteX0" y="connsiteY0"/>
                  </a:cxn>
                  <a:cxn ang="0">
                    <a:pos x="connsiteX1" y="connsiteY1"/>
                  </a:cxn>
                  <a:cxn ang="0">
                    <a:pos x="connsiteX2" y="connsiteY2"/>
                  </a:cxn>
                </a:cxnLst>
                <a:rect l="l" t="t" r="r" b="b"/>
                <a:pathLst>
                  <a:path w="742773" h="762105">
                    <a:moveTo>
                      <a:pt x="191230" y="0"/>
                    </a:moveTo>
                    <a:cubicBezTo>
                      <a:pt x="65439" y="328990"/>
                      <a:pt x="-60351" y="657981"/>
                      <a:pt x="31573" y="740229"/>
                    </a:cubicBezTo>
                    <a:cubicBezTo>
                      <a:pt x="123497" y="822477"/>
                      <a:pt x="433135" y="657981"/>
                      <a:pt x="742773" y="493486"/>
                    </a:cubicBezTo>
                  </a:path>
                </a:pathLst>
              </a:custGeom>
              <a:noFill/>
              <a:ln w="38100">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3" name="正方形/長方形 202"/>
                  <p:cNvSpPr/>
                  <p:nvPr/>
                </p:nvSpPr>
                <p:spPr>
                  <a:xfrm>
                    <a:off x="10081579" y="3908402"/>
                    <a:ext cx="570478" cy="5491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𝑑</m:t>
                          </m:r>
                        </m:oMath>
                      </m:oMathPara>
                    </a14:m>
                    <a:endParaRPr lang="ja-JP" altLang="en-US" sz="1200" dirty="0"/>
                  </a:p>
                </p:txBody>
              </p:sp>
            </mc:Choice>
            <mc:Fallback xmlns="">
              <p:sp>
                <p:nvSpPr>
                  <p:cNvPr id="203" name="正方形/長方形 202"/>
                  <p:cNvSpPr>
                    <a:spLocks noRot="1" noChangeAspect="1" noMove="1" noResize="1" noEditPoints="1" noAdjustHandles="1" noChangeArrowheads="1" noChangeShapeType="1" noTextEdit="1"/>
                  </p:cNvSpPr>
                  <p:nvPr/>
                </p:nvSpPr>
                <p:spPr>
                  <a:xfrm>
                    <a:off x="10081579" y="3908402"/>
                    <a:ext cx="570478" cy="54918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5" name="正方形/長方形 204"/>
                  <p:cNvSpPr/>
                  <p:nvPr/>
                </p:nvSpPr>
                <p:spPr>
                  <a:xfrm>
                    <a:off x="8832247" y="4234639"/>
                    <a:ext cx="937919" cy="5491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𝑑</m:t>
                          </m:r>
                          <m:r>
                            <a:rPr lang="en-US" altLang="ja-JP" sz="2000" b="0" i="1" smtClean="0">
                              <a:latin typeface="Cambria Math" panose="02040503050406030204" pitchFamily="18" charset="0"/>
                            </a:rPr>
                            <m:t>/2</m:t>
                          </m:r>
                        </m:oMath>
                      </m:oMathPara>
                    </a14:m>
                    <a:endParaRPr lang="ja-JP" altLang="en-US" sz="1200" dirty="0"/>
                  </a:p>
                </p:txBody>
              </p:sp>
            </mc:Choice>
            <mc:Fallback xmlns="">
              <p:sp>
                <p:nvSpPr>
                  <p:cNvPr id="205" name="正方形/長方形 204"/>
                  <p:cNvSpPr>
                    <a:spLocks noRot="1" noChangeAspect="1" noMove="1" noResize="1" noEditPoints="1" noAdjustHandles="1" noChangeArrowheads="1" noChangeShapeType="1" noTextEdit="1"/>
                  </p:cNvSpPr>
                  <p:nvPr/>
                </p:nvSpPr>
                <p:spPr>
                  <a:xfrm>
                    <a:off x="8832247" y="4234639"/>
                    <a:ext cx="937919" cy="549180"/>
                  </a:xfrm>
                  <a:prstGeom prst="rect">
                    <a:avLst/>
                  </a:prstGeom>
                  <a:blipFill>
                    <a:blip r:embed="rId3"/>
                    <a:stretch>
                      <a:fillRect b="-15385"/>
                    </a:stretch>
                  </a:blipFill>
                </p:spPr>
                <p:txBody>
                  <a:bodyPr/>
                  <a:lstStyle/>
                  <a:p>
                    <a:r>
                      <a:rPr lang="ja-JP" altLang="en-US">
                        <a:noFill/>
                      </a:rPr>
                      <a:t> </a:t>
                    </a:r>
                  </a:p>
                </p:txBody>
              </p:sp>
            </mc:Fallback>
          </mc:AlternateContent>
          <p:grpSp>
            <p:nvGrpSpPr>
              <p:cNvPr id="206" name="グループ化 205"/>
              <p:cNvGrpSpPr/>
              <p:nvPr/>
            </p:nvGrpSpPr>
            <p:grpSpPr>
              <a:xfrm rot="2234721">
                <a:off x="9299876" y="5458683"/>
                <a:ext cx="226731" cy="63500"/>
                <a:chOff x="8458200" y="5344783"/>
                <a:chExt cx="226731" cy="63500"/>
              </a:xfrm>
            </p:grpSpPr>
            <p:cxnSp>
              <p:nvCxnSpPr>
                <p:cNvPr id="219" name="直線コネクタ 218"/>
                <p:cNvCxnSpPr/>
                <p:nvPr/>
              </p:nvCxnSpPr>
              <p:spPr>
                <a:xfrm>
                  <a:off x="8458200" y="53447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8458200" y="54082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7" name="グループ化 206"/>
              <p:cNvGrpSpPr/>
              <p:nvPr/>
            </p:nvGrpSpPr>
            <p:grpSpPr>
              <a:xfrm>
                <a:off x="9625095" y="4498903"/>
                <a:ext cx="226731" cy="63500"/>
                <a:chOff x="8458200" y="5344783"/>
                <a:chExt cx="226731" cy="63500"/>
              </a:xfrm>
            </p:grpSpPr>
            <p:cxnSp>
              <p:nvCxnSpPr>
                <p:cNvPr id="217" name="直線コネクタ 216"/>
                <p:cNvCxnSpPr/>
                <p:nvPr/>
              </p:nvCxnSpPr>
              <p:spPr>
                <a:xfrm>
                  <a:off x="8458200" y="53447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8458200" y="54082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8" name="グループ化 207"/>
              <p:cNvGrpSpPr/>
              <p:nvPr/>
            </p:nvGrpSpPr>
            <p:grpSpPr>
              <a:xfrm rot="19256558">
                <a:off x="9932322" y="5433990"/>
                <a:ext cx="226731" cy="63500"/>
                <a:chOff x="8458200" y="5344783"/>
                <a:chExt cx="226731" cy="63500"/>
              </a:xfrm>
            </p:grpSpPr>
            <p:cxnSp>
              <p:nvCxnSpPr>
                <p:cNvPr id="215" name="直線コネクタ 214"/>
                <p:cNvCxnSpPr/>
                <p:nvPr/>
              </p:nvCxnSpPr>
              <p:spPr>
                <a:xfrm>
                  <a:off x="8458200" y="53447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a:off x="8458200" y="54082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9" name="グループ化 208"/>
              <p:cNvGrpSpPr/>
              <p:nvPr/>
            </p:nvGrpSpPr>
            <p:grpSpPr>
              <a:xfrm rot="4404756">
                <a:off x="10130598" y="4870072"/>
                <a:ext cx="226731" cy="63500"/>
                <a:chOff x="8458200" y="5344783"/>
                <a:chExt cx="226731" cy="63500"/>
              </a:xfrm>
            </p:grpSpPr>
            <p:cxnSp>
              <p:nvCxnSpPr>
                <p:cNvPr id="213" name="直線コネクタ 212"/>
                <p:cNvCxnSpPr/>
                <p:nvPr/>
              </p:nvCxnSpPr>
              <p:spPr>
                <a:xfrm>
                  <a:off x="8458200" y="53447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a:off x="8458200" y="54082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10" name="グループ化 209"/>
              <p:cNvGrpSpPr/>
              <p:nvPr/>
            </p:nvGrpSpPr>
            <p:grpSpPr>
              <a:xfrm rot="17113427">
                <a:off x="9094104" y="4870179"/>
                <a:ext cx="226731" cy="63500"/>
                <a:chOff x="8458200" y="5344783"/>
                <a:chExt cx="226731" cy="63500"/>
              </a:xfrm>
            </p:grpSpPr>
            <p:cxnSp>
              <p:nvCxnSpPr>
                <p:cNvPr id="211" name="直線コネクタ 210"/>
                <p:cNvCxnSpPr/>
                <p:nvPr/>
              </p:nvCxnSpPr>
              <p:spPr>
                <a:xfrm>
                  <a:off x="8458200" y="53447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8458200" y="54082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grpSp>
      <p:sp>
        <p:nvSpPr>
          <p:cNvPr id="9" name="次の値と等しい 8"/>
          <p:cNvSpPr/>
          <p:nvPr/>
        </p:nvSpPr>
        <p:spPr>
          <a:xfrm rot="1365466">
            <a:off x="6616466" y="4605385"/>
            <a:ext cx="1426459" cy="662899"/>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フリーフォーム: 図形 13"/>
          <p:cNvSpPr/>
          <p:nvPr/>
        </p:nvSpPr>
        <p:spPr>
          <a:xfrm>
            <a:off x="6137234" y="3482742"/>
            <a:ext cx="699796" cy="483982"/>
          </a:xfrm>
          <a:custGeom>
            <a:avLst/>
            <a:gdLst>
              <a:gd name="connsiteX0" fmla="*/ 0 w 699796"/>
              <a:gd name="connsiteY0" fmla="*/ 0 h 522514"/>
              <a:gd name="connsiteX1" fmla="*/ 494522 w 699796"/>
              <a:gd name="connsiteY1" fmla="*/ 121298 h 522514"/>
              <a:gd name="connsiteX2" fmla="*/ 699796 w 699796"/>
              <a:gd name="connsiteY2" fmla="*/ 522514 h 522514"/>
            </a:gdLst>
            <a:ahLst/>
            <a:cxnLst>
              <a:cxn ang="0">
                <a:pos x="connsiteX0" y="connsiteY0"/>
              </a:cxn>
              <a:cxn ang="0">
                <a:pos x="connsiteX1" y="connsiteY1"/>
              </a:cxn>
              <a:cxn ang="0">
                <a:pos x="connsiteX2" y="connsiteY2"/>
              </a:cxn>
            </a:cxnLst>
            <a:rect l="l" t="t" r="r" b="b"/>
            <a:pathLst>
              <a:path w="699796" h="522514">
                <a:moveTo>
                  <a:pt x="0" y="0"/>
                </a:moveTo>
                <a:cubicBezTo>
                  <a:pt x="188944" y="17106"/>
                  <a:pt x="377889" y="34212"/>
                  <a:pt x="494522" y="121298"/>
                </a:cubicBezTo>
                <a:cubicBezTo>
                  <a:pt x="611155" y="208384"/>
                  <a:pt x="655475" y="365449"/>
                  <a:pt x="699796" y="522514"/>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2" name="正方形/長方形 231"/>
              <p:cNvSpPr/>
              <p:nvPr/>
            </p:nvSpPr>
            <p:spPr>
              <a:xfrm>
                <a:off x="6370823" y="3362032"/>
                <a:ext cx="415627" cy="400110"/>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𝑑</m:t>
                      </m:r>
                    </m:oMath>
                  </m:oMathPara>
                </a14:m>
                <a:endParaRPr lang="ja-JP" altLang="en-US" sz="1200" dirty="0"/>
              </a:p>
            </p:txBody>
          </p:sp>
        </mc:Choice>
        <mc:Fallback xmlns="">
          <p:sp>
            <p:nvSpPr>
              <p:cNvPr id="232" name="正方形/長方形 231"/>
              <p:cNvSpPr>
                <a:spLocks noRot="1" noChangeAspect="1" noMove="1" noResize="1" noEditPoints="1" noAdjustHandles="1" noChangeArrowheads="1" noChangeShapeType="1" noTextEdit="1"/>
              </p:cNvSpPr>
              <p:nvPr/>
            </p:nvSpPr>
            <p:spPr>
              <a:xfrm>
                <a:off x="6370823" y="3362032"/>
                <a:ext cx="415627" cy="400110"/>
              </a:xfrm>
              <a:prstGeom prst="rect">
                <a:avLst/>
              </a:prstGeom>
              <a:blipFill>
                <a:blip r:embed="rId4"/>
                <a:stretch>
                  <a:fillRect/>
                </a:stretch>
              </a:blipFill>
            </p:spPr>
            <p:txBody>
              <a:bodyPr/>
              <a:lstStyle/>
              <a:p>
                <a:r>
                  <a:rPr lang="ja-JP" altLang="en-US">
                    <a:noFill/>
                  </a:rPr>
                  <a:t> </a:t>
                </a:r>
              </a:p>
            </p:txBody>
          </p:sp>
        </mc:Fallback>
      </mc:AlternateContent>
      <p:grpSp>
        <p:nvGrpSpPr>
          <p:cNvPr id="178" name="グループ化 177"/>
          <p:cNvGrpSpPr/>
          <p:nvPr/>
        </p:nvGrpSpPr>
        <p:grpSpPr>
          <a:xfrm>
            <a:off x="5175921" y="3419135"/>
            <a:ext cx="1723884" cy="1647108"/>
            <a:chOff x="7429435" y="3491187"/>
            <a:chExt cx="1723884" cy="1647108"/>
          </a:xfrm>
        </p:grpSpPr>
        <p:grpSp>
          <p:nvGrpSpPr>
            <p:cNvPr id="108" name="グループ化 107"/>
            <p:cNvGrpSpPr/>
            <p:nvPr/>
          </p:nvGrpSpPr>
          <p:grpSpPr>
            <a:xfrm>
              <a:off x="7429435" y="3491187"/>
              <a:ext cx="1723884" cy="1647108"/>
              <a:chOff x="8736279" y="3820131"/>
              <a:chExt cx="1567280" cy="1537700"/>
            </a:xfrm>
          </p:grpSpPr>
          <p:grpSp>
            <p:nvGrpSpPr>
              <p:cNvPr id="109" name="グループ化 108"/>
              <p:cNvGrpSpPr/>
              <p:nvPr/>
            </p:nvGrpSpPr>
            <p:grpSpPr>
              <a:xfrm>
                <a:off x="8809874" y="3897952"/>
                <a:ext cx="1394407" cy="1359968"/>
                <a:chOff x="8809874" y="3897952"/>
                <a:chExt cx="1394407" cy="1359968"/>
              </a:xfrm>
            </p:grpSpPr>
            <p:cxnSp>
              <p:nvCxnSpPr>
                <p:cNvPr id="115" name="直線コネクタ 114"/>
                <p:cNvCxnSpPr>
                  <a:stCxn id="116" idx="0"/>
                  <a:endCxn id="116" idx="4"/>
                </p:cNvCxnSpPr>
                <p:nvPr/>
              </p:nvCxnSpPr>
              <p:spPr>
                <a:xfrm>
                  <a:off x="9507078" y="3897952"/>
                  <a:ext cx="430894" cy="13599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6" name="五角形 115"/>
                <p:cNvSpPr/>
                <p:nvPr/>
              </p:nvSpPr>
              <p:spPr>
                <a:xfrm>
                  <a:off x="8809874" y="3897952"/>
                  <a:ext cx="1394407" cy="1359968"/>
                </a:xfrm>
                <a:prstGeom prst="pentagon">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直線コネクタ 116"/>
                <p:cNvCxnSpPr>
                  <a:stCxn id="116" idx="1"/>
                  <a:endCxn id="116" idx="5"/>
                </p:cNvCxnSpPr>
                <p:nvPr/>
              </p:nvCxnSpPr>
              <p:spPr>
                <a:xfrm>
                  <a:off x="8809876" y="4417412"/>
                  <a:ext cx="139440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a:stCxn id="116" idx="2"/>
                  <a:endCxn id="116" idx="0"/>
                </p:cNvCxnSpPr>
                <p:nvPr/>
              </p:nvCxnSpPr>
              <p:spPr>
                <a:xfrm flipV="1">
                  <a:off x="9076183" y="3897952"/>
                  <a:ext cx="430895" cy="13599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a:stCxn id="116" idx="4"/>
                  <a:endCxn id="116" idx="1"/>
                </p:cNvCxnSpPr>
                <p:nvPr/>
              </p:nvCxnSpPr>
              <p:spPr>
                <a:xfrm flipH="1" flipV="1">
                  <a:off x="8809875" y="4417412"/>
                  <a:ext cx="1128097" cy="8405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a:stCxn id="116" idx="2"/>
                  <a:endCxn id="116" idx="5"/>
                </p:cNvCxnSpPr>
                <p:nvPr/>
              </p:nvCxnSpPr>
              <p:spPr>
                <a:xfrm flipV="1">
                  <a:off x="9076183" y="4417412"/>
                  <a:ext cx="1128097" cy="8405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0" name="楕円 109"/>
              <p:cNvSpPr/>
              <p:nvPr/>
            </p:nvSpPr>
            <p:spPr>
              <a:xfrm>
                <a:off x="9407165" y="382013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楕円 110"/>
              <p:cNvSpPr/>
              <p:nvPr/>
            </p:nvSpPr>
            <p:spPr>
              <a:xfrm>
                <a:off x="10103732" y="432635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楕円 111"/>
              <p:cNvSpPr/>
              <p:nvPr/>
            </p:nvSpPr>
            <p:spPr>
              <a:xfrm>
                <a:off x="9838059" y="5158004"/>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楕円 112"/>
              <p:cNvSpPr/>
              <p:nvPr/>
            </p:nvSpPr>
            <p:spPr>
              <a:xfrm>
                <a:off x="8976270" y="514915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p:cNvSpPr/>
              <p:nvPr/>
            </p:nvSpPr>
            <p:spPr>
              <a:xfrm>
                <a:off x="8736279" y="431750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4" name="グループ化 143"/>
            <p:cNvGrpSpPr/>
            <p:nvPr/>
          </p:nvGrpSpPr>
          <p:grpSpPr>
            <a:xfrm rot="5400000">
              <a:off x="8177345" y="4107992"/>
              <a:ext cx="171450" cy="61747"/>
              <a:chOff x="9424988" y="3724865"/>
              <a:chExt cx="171450" cy="61747"/>
            </a:xfrm>
          </p:grpSpPr>
          <p:cxnSp>
            <p:nvCxnSpPr>
              <p:cNvPr id="142" name="直線コネクタ 141"/>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8" name="グループ化 147"/>
            <p:cNvGrpSpPr/>
            <p:nvPr/>
          </p:nvGrpSpPr>
          <p:grpSpPr>
            <a:xfrm rot="16200000">
              <a:off x="8196679" y="5003840"/>
              <a:ext cx="171450" cy="61747"/>
              <a:chOff x="9424988" y="3724865"/>
              <a:chExt cx="171450" cy="61747"/>
            </a:xfrm>
          </p:grpSpPr>
          <p:cxnSp>
            <p:nvCxnSpPr>
              <p:cNvPr id="149" name="直線コネクタ 148"/>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1" name="グループ化 150"/>
            <p:cNvGrpSpPr/>
            <p:nvPr/>
          </p:nvGrpSpPr>
          <p:grpSpPr>
            <a:xfrm rot="3440342">
              <a:off x="7786771" y="3837094"/>
              <a:ext cx="171450" cy="61747"/>
              <a:chOff x="9424988" y="3724865"/>
              <a:chExt cx="171450" cy="61747"/>
            </a:xfrm>
          </p:grpSpPr>
          <p:cxnSp>
            <p:nvCxnSpPr>
              <p:cNvPr id="152" name="直線コネクタ 151"/>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4" name="グループ化 153"/>
            <p:cNvGrpSpPr/>
            <p:nvPr/>
          </p:nvGrpSpPr>
          <p:grpSpPr>
            <a:xfrm rot="7617376">
              <a:off x="8568006" y="3821882"/>
              <a:ext cx="171450" cy="61747"/>
              <a:chOff x="9424988" y="3724865"/>
              <a:chExt cx="171450" cy="61747"/>
            </a:xfrm>
          </p:grpSpPr>
          <p:cxnSp>
            <p:nvCxnSpPr>
              <p:cNvPr id="155" name="直線コネクタ 154"/>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7" name="グループ化 156"/>
            <p:cNvGrpSpPr/>
            <p:nvPr/>
          </p:nvGrpSpPr>
          <p:grpSpPr>
            <a:xfrm rot="1116761">
              <a:off x="8811531" y="4545937"/>
              <a:ext cx="171450" cy="61747"/>
              <a:chOff x="9424988" y="3724865"/>
              <a:chExt cx="171450" cy="61747"/>
            </a:xfrm>
          </p:grpSpPr>
          <p:cxnSp>
            <p:nvCxnSpPr>
              <p:cNvPr id="158" name="直線コネクタ 157"/>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0" name="グループ化 159"/>
            <p:cNvGrpSpPr/>
            <p:nvPr/>
          </p:nvGrpSpPr>
          <p:grpSpPr>
            <a:xfrm rot="9530287">
              <a:off x="7561034" y="4516929"/>
              <a:ext cx="171450" cy="61747"/>
              <a:chOff x="9424988" y="3724865"/>
              <a:chExt cx="171450" cy="61747"/>
            </a:xfrm>
          </p:grpSpPr>
          <p:cxnSp>
            <p:nvCxnSpPr>
              <p:cNvPr id="161" name="直線コネクタ 160"/>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3" name="グループ化 162"/>
            <p:cNvGrpSpPr/>
            <p:nvPr/>
          </p:nvGrpSpPr>
          <p:grpSpPr>
            <a:xfrm rot="9530287">
              <a:off x="8417971" y="4263820"/>
              <a:ext cx="171450" cy="61747"/>
              <a:chOff x="9424988" y="3724865"/>
              <a:chExt cx="171450" cy="61747"/>
            </a:xfrm>
          </p:grpSpPr>
          <p:cxnSp>
            <p:nvCxnSpPr>
              <p:cNvPr id="164" name="直線コネクタ 163"/>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6" name="グループ化 165"/>
            <p:cNvGrpSpPr/>
            <p:nvPr/>
          </p:nvGrpSpPr>
          <p:grpSpPr>
            <a:xfrm rot="7617376">
              <a:off x="8030762" y="4544478"/>
              <a:ext cx="171450" cy="61747"/>
              <a:chOff x="9424988" y="3724865"/>
              <a:chExt cx="171450" cy="61747"/>
            </a:xfrm>
          </p:grpSpPr>
          <p:cxnSp>
            <p:nvCxnSpPr>
              <p:cNvPr id="167" name="直線コネクタ 166"/>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9" name="グループ化 168"/>
            <p:cNvGrpSpPr/>
            <p:nvPr/>
          </p:nvGrpSpPr>
          <p:grpSpPr>
            <a:xfrm rot="1116761">
              <a:off x="7944769" y="4278951"/>
              <a:ext cx="171450" cy="61747"/>
              <a:chOff x="9424988" y="3724865"/>
              <a:chExt cx="171450" cy="61747"/>
            </a:xfrm>
          </p:grpSpPr>
          <p:cxnSp>
            <p:nvCxnSpPr>
              <p:cNvPr id="170" name="直線コネクタ 169"/>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2" name="グループ化 171"/>
            <p:cNvGrpSpPr/>
            <p:nvPr/>
          </p:nvGrpSpPr>
          <p:grpSpPr>
            <a:xfrm rot="3440342">
              <a:off x="8334572" y="4542371"/>
              <a:ext cx="171450" cy="61747"/>
              <a:chOff x="9424988" y="3724865"/>
              <a:chExt cx="171450" cy="61747"/>
            </a:xfrm>
          </p:grpSpPr>
          <p:cxnSp>
            <p:nvCxnSpPr>
              <p:cNvPr id="173" name="直線コネクタ 172"/>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2" name="スライド番号プレースホルダー 11"/>
          <p:cNvSpPr>
            <a:spLocks noGrp="1"/>
          </p:cNvSpPr>
          <p:nvPr>
            <p:ph type="sldNum" sz="quarter" idx="12"/>
          </p:nvPr>
        </p:nvSpPr>
        <p:spPr/>
        <p:txBody>
          <a:bodyPr/>
          <a:lstStyle/>
          <a:p>
            <a:fld id="{4FE2F19B-FD66-4130-81C4-04099E634EF7}" type="slidenum">
              <a:rPr kumimoji="1" lang="ja-JP" altLang="en-US" smtClean="0"/>
              <a:t>10</a:t>
            </a:fld>
            <a:endParaRPr kumimoji="1" lang="ja-JP" altLang="en-US"/>
          </a:p>
        </p:txBody>
      </p:sp>
      <p:grpSp>
        <p:nvGrpSpPr>
          <p:cNvPr id="146" name="グループ化 145"/>
          <p:cNvGrpSpPr/>
          <p:nvPr/>
        </p:nvGrpSpPr>
        <p:grpSpPr>
          <a:xfrm>
            <a:off x="3880181" y="3463178"/>
            <a:ext cx="1748561" cy="3309156"/>
            <a:chOff x="-11686806" y="5094253"/>
            <a:chExt cx="1675984" cy="3309156"/>
          </a:xfrm>
        </p:grpSpPr>
        <p:sp>
          <p:nvSpPr>
            <p:cNvPr id="147" name="正方形/長方形 146"/>
            <p:cNvSpPr/>
            <p:nvPr/>
          </p:nvSpPr>
          <p:spPr>
            <a:xfrm>
              <a:off x="-11686806" y="7387746"/>
              <a:ext cx="1675984" cy="1015663"/>
            </a:xfrm>
            <a:prstGeom prst="rect">
              <a:avLst/>
            </a:prstGeom>
            <a:solidFill>
              <a:schemeClr val="bg1"/>
            </a:solidFill>
            <a:ln w="57150">
              <a:solidFill>
                <a:schemeClr val="tx1"/>
              </a:solidFill>
            </a:ln>
          </p:spPr>
          <p:txBody>
            <a:bodyPr wrap="square">
              <a:spAutoFit/>
            </a:bodyPr>
            <a:lstStyle/>
            <a:p>
              <a:r>
                <a:rPr lang="ja-JP" altLang="en-US" sz="2000" dirty="0"/>
                <a:t>辺の長さが</a:t>
              </a:r>
              <a:endParaRPr lang="en-US" altLang="ja-JP" sz="2000" dirty="0"/>
            </a:p>
            <a:p>
              <a:r>
                <a:rPr lang="ja-JP" altLang="en-US" sz="2000" dirty="0"/>
                <a:t>すべて等しい</a:t>
              </a:r>
              <a:endParaRPr lang="en-US" altLang="ja-JP" sz="2000" dirty="0"/>
            </a:p>
            <a:p>
              <a:r>
                <a:rPr lang="ja-JP" altLang="en-US" sz="2000" dirty="0"/>
                <a:t>完全グラフ</a:t>
              </a:r>
            </a:p>
          </p:txBody>
        </p:sp>
        <p:cxnSp>
          <p:nvCxnSpPr>
            <p:cNvPr id="179" name="直線コネクタ 178"/>
            <p:cNvCxnSpPr>
              <a:stCxn id="147" idx="0"/>
            </p:cNvCxnSpPr>
            <p:nvPr/>
          </p:nvCxnSpPr>
          <p:spPr>
            <a:xfrm flipV="1">
              <a:off x="-10848814" y="5094253"/>
              <a:ext cx="386741" cy="2293493"/>
            </a:xfrm>
            <a:prstGeom prst="line">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6" name="テキスト ボックス 135"/>
          <p:cNvSpPr txBox="1"/>
          <p:nvPr/>
        </p:nvSpPr>
        <p:spPr>
          <a:xfrm>
            <a:off x="3605321" y="1004349"/>
            <a:ext cx="3736256" cy="584775"/>
          </a:xfrm>
          <a:prstGeom prst="rect">
            <a:avLst/>
          </a:prstGeom>
          <a:noFill/>
        </p:spPr>
        <p:txBody>
          <a:bodyPr wrap="square" rtlCol="0">
            <a:spAutoFit/>
          </a:bodyPr>
          <a:lstStyle/>
          <a:p>
            <a:pPr algn="ctr"/>
            <a:r>
              <a:rPr lang="en-US" altLang="ja-JP" sz="3200" dirty="0">
                <a:solidFill>
                  <a:srgbClr val="0070C0"/>
                </a:solidFill>
                <a:latin typeface="Cambria Math" panose="02040503050406030204" pitchFamily="18" charset="0"/>
              </a:rPr>
              <a:t>NP</a:t>
            </a:r>
            <a:r>
              <a:rPr lang="ja-JP" altLang="en-US" sz="3200" dirty="0" smtClean="0">
                <a:solidFill>
                  <a:srgbClr val="0070C0"/>
                </a:solidFill>
              </a:rPr>
              <a:t>困難 </a:t>
            </a:r>
            <a:r>
              <a:rPr lang="en-US" altLang="ja-JP" sz="3200" dirty="0" smtClean="0">
                <a:solidFill>
                  <a:srgbClr val="0070C0"/>
                </a:solidFill>
                <a:latin typeface="Cambria Math" panose="02040503050406030204" pitchFamily="18" charset="0"/>
              </a:rPr>
              <a:t>/ NP</a:t>
            </a:r>
            <a:r>
              <a:rPr lang="ja-JP" altLang="en-US" sz="3200" dirty="0">
                <a:solidFill>
                  <a:srgbClr val="0070C0"/>
                </a:solidFill>
              </a:rPr>
              <a:t>困難</a:t>
            </a:r>
            <a:endParaRPr kumimoji="1" lang="ja-JP" altLang="en-US" sz="3200" dirty="0">
              <a:solidFill>
                <a:srgbClr val="0070C0"/>
              </a:solidFill>
            </a:endParaRPr>
          </a:p>
        </p:txBody>
      </p:sp>
      <p:sp>
        <p:nvSpPr>
          <p:cNvPr id="137" name="テキスト ボックス 136"/>
          <p:cNvSpPr txBox="1"/>
          <p:nvPr/>
        </p:nvSpPr>
        <p:spPr>
          <a:xfrm>
            <a:off x="2664151" y="1909041"/>
            <a:ext cx="2365341" cy="584775"/>
          </a:xfrm>
          <a:prstGeom prst="rect">
            <a:avLst/>
          </a:prstGeom>
          <a:noFill/>
        </p:spPr>
        <p:txBody>
          <a:bodyPr wrap="square" rtlCol="0">
            <a:spAutoFit/>
          </a:bodyPr>
          <a:lstStyle/>
          <a:p>
            <a:pPr algn="ctr"/>
            <a:r>
              <a:rPr lang="en-US" altLang="ja-JP" sz="3200" dirty="0">
                <a:solidFill>
                  <a:srgbClr val="FF0000"/>
                </a:solidFill>
                <a:latin typeface="Cambria Math" panose="02040503050406030204" pitchFamily="18" charset="0"/>
              </a:rPr>
              <a:t>?</a:t>
            </a:r>
            <a:r>
              <a:rPr lang="en-US" altLang="ja-JP" sz="3200" dirty="0" smtClean="0">
                <a:solidFill>
                  <a:srgbClr val="0070C0"/>
                </a:solidFill>
                <a:latin typeface="Cambria Math" panose="02040503050406030204" pitchFamily="18" charset="0"/>
              </a:rPr>
              <a:t> / NP</a:t>
            </a:r>
            <a:r>
              <a:rPr lang="ja-JP" altLang="en-US" sz="3200" dirty="0">
                <a:solidFill>
                  <a:srgbClr val="0070C0"/>
                </a:solidFill>
              </a:rPr>
              <a:t>困難</a:t>
            </a:r>
            <a:endParaRPr kumimoji="1" lang="ja-JP" altLang="en-US" sz="3200" dirty="0">
              <a:solidFill>
                <a:srgbClr val="0070C0"/>
              </a:solidFill>
            </a:endParaRPr>
          </a:p>
        </p:txBody>
      </p:sp>
      <p:sp>
        <p:nvSpPr>
          <p:cNvPr id="138" name="テキスト ボックス 137"/>
          <p:cNvSpPr txBox="1"/>
          <p:nvPr/>
        </p:nvSpPr>
        <p:spPr>
          <a:xfrm>
            <a:off x="2651561" y="2906483"/>
            <a:ext cx="971741" cy="584775"/>
          </a:xfrm>
          <a:prstGeom prst="rect">
            <a:avLst/>
          </a:prstGeom>
          <a:noFill/>
          <a:ln w="28575">
            <a:noFill/>
          </a:ln>
        </p:spPr>
        <p:txBody>
          <a:bodyPr wrap="none" rtlCol="0">
            <a:spAutoFit/>
          </a:bodyPr>
          <a:lstStyle/>
          <a:p>
            <a:r>
              <a:rPr lang="en-US" altLang="ja-JP" sz="3200" b="1" dirty="0" smtClean="0">
                <a:solidFill>
                  <a:srgbClr val="FF0000"/>
                </a:solidFill>
                <a:latin typeface="Cambria Math" panose="02040503050406030204" pitchFamily="18" charset="0"/>
              </a:rPr>
              <a:t>P</a:t>
            </a:r>
            <a:r>
              <a:rPr lang="en-US" altLang="ja-JP" sz="3200" dirty="0" smtClean="0">
                <a:solidFill>
                  <a:srgbClr val="FF0000"/>
                </a:solidFill>
                <a:latin typeface="Cambria Math" panose="02040503050406030204" pitchFamily="18" charset="0"/>
              </a:rPr>
              <a:t> / ?</a:t>
            </a:r>
            <a:endParaRPr kumimoji="1" lang="ja-JP" altLang="en-US" sz="3200" dirty="0">
              <a:solidFill>
                <a:srgbClr val="FF0000"/>
              </a:solidFill>
              <a:latin typeface="Cambria Math" panose="02040503050406030204" pitchFamily="18" charset="0"/>
            </a:endParaRPr>
          </a:p>
        </p:txBody>
      </p:sp>
      <p:sp>
        <p:nvSpPr>
          <p:cNvPr id="139" name="テキスト ボックス 138"/>
          <p:cNvSpPr txBox="1"/>
          <p:nvPr/>
        </p:nvSpPr>
        <p:spPr>
          <a:xfrm>
            <a:off x="8313973" y="2922760"/>
            <a:ext cx="2365341" cy="584775"/>
          </a:xfrm>
          <a:prstGeom prst="rect">
            <a:avLst/>
          </a:prstGeom>
          <a:noFill/>
        </p:spPr>
        <p:txBody>
          <a:bodyPr wrap="square" rtlCol="0">
            <a:spAutoFit/>
          </a:bodyPr>
          <a:lstStyle/>
          <a:p>
            <a:pPr algn="ctr"/>
            <a:r>
              <a:rPr lang="en-US" altLang="ja-JP" sz="3200" b="1" dirty="0">
                <a:solidFill>
                  <a:srgbClr val="FF0000"/>
                </a:solidFill>
                <a:latin typeface="Cambria Math" panose="02040503050406030204" pitchFamily="18" charset="0"/>
              </a:rPr>
              <a:t>P</a:t>
            </a:r>
            <a:r>
              <a:rPr lang="en-US" altLang="ja-JP" sz="3200" dirty="0" smtClean="0">
                <a:solidFill>
                  <a:srgbClr val="0070C0"/>
                </a:solidFill>
                <a:latin typeface="Cambria Math" panose="02040503050406030204" pitchFamily="18" charset="0"/>
              </a:rPr>
              <a:t> / NP</a:t>
            </a:r>
            <a:r>
              <a:rPr lang="ja-JP" altLang="en-US" sz="3200" dirty="0">
                <a:solidFill>
                  <a:srgbClr val="0070C0"/>
                </a:solidFill>
              </a:rPr>
              <a:t>困難</a:t>
            </a:r>
            <a:endParaRPr kumimoji="1" lang="ja-JP" altLang="en-US" sz="3200" dirty="0">
              <a:solidFill>
                <a:srgbClr val="0070C0"/>
              </a:solidFill>
            </a:endParaRPr>
          </a:p>
        </p:txBody>
      </p:sp>
      <p:grpSp>
        <p:nvGrpSpPr>
          <p:cNvPr id="181" name="グループ化 180"/>
          <p:cNvGrpSpPr/>
          <p:nvPr/>
        </p:nvGrpSpPr>
        <p:grpSpPr>
          <a:xfrm>
            <a:off x="1535314" y="4425213"/>
            <a:ext cx="2465943" cy="144998"/>
            <a:chOff x="2066618" y="4569809"/>
            <a:chExt cx="3114546" cy="183136"/>
          </a:xfrm>
        </p:grpSpPr>
        <p:sp>
          <p:nvSpPr>
            <p:cNvPr id="182" name="楕円 181"/>
            <p:cNvSpPr/>
            <p:nvPr/>
          </p:nvSpPr>
          <p:spPr>
            <a:xfrm>
              <a:off x="2066618" y="4577568"/>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83" name="直線コネクタ 182"/>
            <p:cNvCxnSpPr/>
            <p:nvPr/>
          </p:nvCxnSpPr>
          <p:spPr>
            <a:xfrm>
              <a:off x="2160644" y="4665257"/>
              <a:ext cx="296527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4" name="楕円 183"/>
            <p:cNvSpPr/>
            <p:nvPr/>
          </p:nvSpPr>
          <p:spPr>
            <a:xfrm>
              <a:off x="2720380" y="457326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楕円 184"/>
            <p:cNvSpPr/>
            <p:nvPr/>
          </p:nvSpPr>
          <p:spPr>
            <a:xfrm>
              <a:off x="3677632" y="456980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楕円 185"/>
            <p:cNvSpPr/>
            <p:nvPr/>
          </p:nvSpPr>
          <p:spPr>
            <a:xfrm>
              <a:off x="4334620" y="4569810"/>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楕円 186"/>
            <p:cNvSpPr/>
            <p:nvPr/>
          </p:nvSpPr>
          <p:spPr>
            <a:xfrm>
              <a:off x="4999071" y="4574692"/>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88" name="楕円 187"/>
          <p:cNvSpPr/>
          <p:nvPr/>
        </p:nvSpPr>
        <p:spPr>
          <a:xfrm>
            <a:off x="5896423" y="2801484"/>
            <a:ext cx="655624" cy="655624"/>
          </a:xfrm>
          <a:prstGeom prst="ellipse">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9" name="楕円 188"/>
          <p:cNvSpPr/>
          <p:nvPr/>
        </p:nvSpPr>
        <p:spPr>
          <a:xfrm>
            <a:off x="8310958" y="2894240"/>
            <a:ext cx="655624" cy="655624"/>
          </a:xfrm>
          <a:prstGeom prst="ellipse">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9569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角丸四角形 203"/>
          <p:cNvSpPr/>
          <p:nvPr/>
        </p:nvSpPr>
        <p:spPr>
          <a:xfrm>
            <a:off x="4320222" y="2815572"/>
            <a:ext cx="3008183" cy="2396445"/>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4223846" y="2706532"/>
            <a:ext cx="6735408" cy="2609679"/>
          </a:xfrm>
          <a:prstGeom prst="roundRect">
            <a:avLst/>
          </a:prstGeom>
          <a:no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p:cNvSpPr/>
          <p:nvPr/>
        </p:nvSpPr>
        <p:spPr>
          <a:xfrm>
            <a:off x="1261506" y="2681210"/>
            <a:ext cx="3114802" cy="2654752"/>
          </a:xfrm>
          <a:prstGeom prst="roundRect">
            <a:avLst/>
          </a:prstGeom>
          <a:solidFill>
            <a:srgbClr val="FFFF00"/>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515775" y="2944360"/>
            <a:ext cx="923640" cy="523220"/>
          </a:xfrm>
          <a:prstGeom prst="rect">
            <a:avLst/>
          </a:prstGeom>
          <a:ln w="28575">
            <a:solidFill>
              <a:schemeClr val="accent1"/>
            </a:solidFill>
          </a:ln>
        </p:spPr>
        <p:txBody>
          <a:bodyPr wrap="square" anchor="ctr">
            <a:spAutoFit/>
          </a:bodyPr>
          <a:lstStyle/>
          <a:p>
            <a:pPr algn="ctr">
              <a:lnSpc>
                <a:spcPct val="100000"/>
              </a:lnSpc>
            </a:pPr>
            <a:r>
              <a:rPr lang="ja-JP" altLang="en-US" sz="2800" b="1" dirty="0">
                <a:solidFill>
                  <a:schemeClr val="accent1"/>
                </a:solidFill>
              </a:rPr>
              <a:t>線分</a:t>
            </a:r>
            <a:endParaRPr lang="en-US" altLang="ja-JP" sz="2800" b="1" dirty="0">
              <a:solidFill>
                <a:schemeClr val="accent1"/>
              </a:solidFill>
            </a:endParaRPr>
          </a:p>
        </p:txBody>
      </p:sp>
      <p:sp>
        <p:nvSpPr>
          <p:cNvPr id="64" name="正方形/長方形 63"/>
          <p:cNvSpPr/>
          <p:nvPr/>
        </p:nvSpPr>
        <p:spPr>
          <a:xfrm>
            <a:off x="620026" y="269522"/>
            <a:ext cx="7007046" cy="523220"/>
          </a:xfrm>
          <a:prstGeom prst="rect">
            <a:avLst/>
          </a:prstGeom>
        </p:spPr>
        <p:txBody>
          <a:bodyPr wrap="none">
            <a:spAutoFit/>
          </a:bodyPr>
          <a:lstStyle/>
          <a:p>
            <a:r>
              <a:rPr lang="ja-JP" altLang="en-US" sz="2800" dirty="0"/>
              <a:t>巡査数が一般の場合：</a:t>
            </a:r>
            <a:r>
              <a:rPr lang="ja-JP" altLang="en-US" sz="2800" b="1" dirty="0">
                <a:solidFill>
                  <a:srgbClr val="FF0000"/>
                </a:solidFill>
              </a:rPr>
              <a:t>協力あり</a:t>
            </a:r>
            <a:r>
              <a:rPr lang="ja-JP" altLang="en-US" sz="2800" dirty="0">
                <a:sym typeface="Wingdings" panose="05000000000000000000" pitchFamily="2" charset="2"/>
              </a:rPr>
              <a:t>（</a:t>
            </a:r>
            <a:r>
              <a:rPr lang="ja-JP" altLang="en-US" sz="2800" dirty="0"/>
              <a:t>本研究）</a:t>
            </a:r>
          </a:p>
        </p:txBody>
      </p:sp>
      <p:grpSp>
        <p:nvGrpSpPr>
          <p:cNvPr id="5" name="グループ化 4"/>
          <p:cNvGrpSpPr/>
          <p:nvPr/>
        </p:nvGrpSpPr>
        <p:grpSpPr>
          <a:xfrm>
            <a:off x="1059962" y="1752669"/>
            <a:ext cx="10134600" cy="3838264"/>
            <a:chOff x="1003300" y="1747216"/>
            <a:chExt cx="10134600" cy="3838264"/>
          </a:xfrm>
        </p:grpSpPr>
        <p:sp>
          <p:nvSpPr>
            <p:cNvPr id="11" name="正方形/長方形 10"/>
            <p:cNvSpPr/>
            <p:nvPr/>
          </p:nvSpPr>
          <p:spPr>
            <a:xfrm>
              <a:off x="1642163" y="1913797"/>
              <a:ext cx="923639" cy="523220"/>
            </a:xfrm>
            <a:prstGeom prst="rect">
              <a:avLst/>
            </a:prstGeom>
            <a:ln w="28575">
              <a:solidFill>
                <a:srgbClr val="00B050"/>
              </a:solidFill>
            </a:ln>
          </p:spPr>
          <p:txBody>
            <a:bodyPr wrap="square" anchor="ctr">
              <a:spAutoFit/>
            </a:bodyPr>
            <a:lstStyle/>
            <a:p>
              <a:pPr algn="ctr">
                <a:lnSpc>
                  <a:spcPct val="100000"/>
                </a:lnSpc>
              </a:pPr>
              <a:r>
                <a:rPr lang="ja-JP" altLang="en-US" sz="2800" dirty="0">
                  <a:solidFill>
                    <a:srgbClr val="00B050"/>
                  </a:solidFill>
                </a:rPr>
                <a:t>木</a:t>
              </a:r>
              <a:endParaRPr lang="en-US" altLang="ja-JP" sz="2800" dirty="0">
                <a:solidFill>
                  <a:srgbClr val="00B050"/>
                </a:solidFill>
              </a:endParaRPr>
            </a:p>
          </p:txBody>
        </p:sp>
        <p:sp>
          <p:nvSpPr>
            <p:cNvPr id="16" name="角丸四角形 15"/>
            <p:cNvSpPr/>
            <p:nvPr/>
          </p:nvSpPr>
          <p:spPr>
            <a:xfrm>
              <a:off x="1003300" y="1747216"/>
              <a:ext cx="10134600" cy="383826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正方形/長方形 11"/>
          <p:cNvSpPr/>
          <p:nvPr/>
        </p:nvSpPr>
        <p:spPr>
          <a:xfrm>
            <a:off x="7510542" y="2944435"/>
            <a:ext cx="632928" cy="523220"/>
          </a:xfrm>
          <a:prstGeom prst="rect">
            <a:avLst/>
          </a:prstGeom>
          <a:ln w="28575">
            <a:solidFill>
              <a:schemeClr val="accent4">
                <a:lumMod val="50000"/>
              </a:schemeClr>
            </a:solidFill>
          </a:ln>
        </p:spPr>
        <p:txBody>
          <a:bodyPr wrap="square" anchor="ctr">
            <a:spAutoFit/>
          </a:bodyPr>
          <a:lstStyle/>
          <a:p>
            <a:pPr algn="ctr">
              <a:lnSpc>
                <a:spcPct val="100000"/>
              </a:lnSpc>
            </a:pPr>
            <a:r>
              <a:rPr lang="ja-JP" altLang="en-US" sz="2800" b="1" dirty="0">
                <a:solidFill>
                  <a:schemeClr val="accent4">
                    <a:lumMod val="50000"/>
                  </a:schemeClr>
                </a:solidFill>
              </a:rPr>
              <a:t>星</a:t>
            </a:r>
            <a:endParaRPr lang="en-US" altLang="ja-JP" sz="2800" b="1" dirty="0">
              <a:solidFill>
                <a:schemeClr val="accent4">
                  <a:lumMod val="50000"/>
                </a:schemeClr>
              </a:solidFill>
            </a:endParaRPr>
          </a:p>
        </p:txBody>
      </p:sp>
      <p:sp>
        <p:nvSpPr>
          <p:cNvPr id="79" name="正方形/長方形 78"/>
          <p:cNvSpPr/>
          <p:nvPr/>
        </p:nvSpPr>
        <p:spPr>
          <a:xfrm>
            <a:off x="4687158" y="2939958"/>
            <a:ext cx="941584" cy="523220"/>
          </a:xfrm>
          <a:prstGeom prst="rect">
            <a:avLst/>
          </a:prstGeom>
          <a:ln w="28575">
            <a:solidFill>
              <a:srgbClr val="FF0000"/>
            </a:solidFill>
          </a:ln>
        </p:spPr>
        <p:txBody>
          <a:bodyPr wrap="square" anchor="ctr">
            <a:spAutoFit/>
          </a:bodyPr>
          <a:lstStyle/>
          <a:p>
            <a:pPr algn="ctr">
              <a:lnSpc>
                <a:spcPct val="100000"/>
              </a:lnSpc>
            </a:pPr>
            <a:r>
              <a:rPr lang="en-US" altLang="ja-JP" sz="2800" b="1" dirty="0">
                <a:solidFill>
                  <a:srgbClr val="FF0000"/>
                </a:solidFill>
                <a:latin typeface="Cambria" panose="02040503050406030204" pitchFamily="18" charset="0"/>
              </a:rPr>
              <a:t>Unit</a:t>
            </a:r>
          </a:p>
        </p:txBody>
      </p:sp>
      <p:grpSp>
        <p:nvGrpSpPr>
          <p:cNvPr id="178" name="グループ化 177"/>
          <p:cNvGrpSpPr/>
          <p:nvPr/>
        </p:nvGrpSpPr>
        <p:grpSpPr>
          <a:xfrm>
            <a:off x="5175921" y="3419135"/>
            <a:ext cx="1723884" cy="1647108"/>
            <a:chOff x="7429435" y="3491187"/>
            <a:chExt cx="1723884" cy="1647108"/>
          </a:xfrm>
        </p:grpSpPr>
        <p:grpSp>
          <p:nvGrpSpPr>
            <p:cNvPr id="108" name="グループ化 107"/>
            <p:cNvGrpSpPr/>
            <p:nvPr/>
          </p:nvGrpSpPr>
          <p:grpSpPr>
            <a:xfrm>
              <a:off x="7429435" y="3491187"/>
              <a:ext cx="1723884" cy="1647108"/>
              <a:chOff x="8736279" y="3820131"/>
              <a:chExt cx="1567280" cy="1537700"/>
            </a:xfrm>
          </p:grpSpPr>
          <p:grpSp>
            <p:nvGrpSpPr>
              <p:cNvPr id="109" name="グループ化 108"/>
              <p:cNvGrpSpPr/>
              <p:nvPr/>
            </p:nvGrpSpPr>
            <p:grpSpPr>
              <a:xfrm>
                <a:off x="8809874" y="3897952"/>
                <a:ext cx="1394407" cy="1359968"/>
                <a:chOff x="8809874" y="3897952"/>
                <a:chExt cx="1394407" cy="1359968"/>
              </a:xfrm>
            </p:grpSpPr>
            <p:cxnSp>
              <p:nvCxnSpPr>
                <p:cNvPr id="115" name="直線コネクタ 114"/>
                <p:cNvCxnSpPr>
                  <a:stCxn id="116" idx="0"/>
                  <a:endCxn id="116" idx="4"/>
                </p:cNvCxnSpPr>
                <p:nvPr/>
              </p:nvCxnSpPr>
              <p:spPr>
                <a:xfrm>
                  <a:off x="9507078" y="3897952"/>
                  <a:ext cx="430894" cy="13599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6" name="五角形 115"/>
                <p:cNvSpPr/>
                <p:nvPr/>
              </p:nvSpPr>
              <p:spPr>
                <a:xfrm>
                  <a:off x="8809874" y="3897952"/>
                  <a:ext cx="1394407" cy="1359968"/>
                </a:xfrm>
                <a:prstGeom prst="pentagon">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直線コネクタ 116"/>
                <p:cNvCxnSpPr>
                  <a:stCxn id="116" idx="1"/>
                  <a:endCxn id="116" idx="5"/>
                </p:cNvCxnSpPr>
                <p:nvPr/>
              </p:nvCxnSpPr>
              <p:spPr>
                <a:xfrm>
                  <a:off x="8809876" y="4417412"/>
                  <a:ext cx="139440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a:stCxn id="116" idx="2"/>
                  <a:endCxn id="116" idx="0"/>
                </p:cNvCxnSpPr>
                <p:nvPr/>
              </p:nvCxnSpPr>
              <p:spPr>
                <a:xfrm flipV="1">
                  <a:off x="9076183" y="3897952"/>
                  <a:ext cx="430895" cy="13599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a:stCxn id="116" idx="4"/>
                  <a:endCxn id="116" idx="1"/>
                </p:cNvCxnSpPr>
                <p:nvPr/>
              </p:nvCxnSpPr>
              <p:spPr>
                <a:xfrm flipH="1" flipV="1">
                  <a:off x="8809875" y="4417412"/>
                  <a:ext cx="1128097" cy="8405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a:stCxn id="116" idx="2"/>
                  <a:endCxn id="116" idx="5"/>
                </p:cNvCxnSpPr>
                <p:nvPr/>
              </p:nvCxnSpPr>
              <p:spPr>
                <a:xfrm flipV="1">
                  <a:off x="9076183" y="4417412"/>
                  <a:ext cx="1128097" cy="8405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0" name="楕円 109"/>
              <p:cNvSpPr/>
              <p:nvPr/>
            </p:nvSpPr>
            <p:spPr>
              <a:xfrm>
                <a:off x="9407165" y="382013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楕円 110"/>
              <p:cNvSpPr/>
              <p:nvPr/>
            </p:nvSpPr>
            <p:spPr>
              <a:xfrm>
                <a:off x="10103732" y="432635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楕円 111"/>
              <p:cNvSpPr/>
              <p:nvPr/>
            </p:nvSpPr>
            <p:spPr>
              <a:xfrm>
                <a:off x="9838059" y="5158004"/>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楕円 112"/>
              <p:cNvSpPr/>
              <p:nvPr/>
            </p:nvSpPr>
            <p:spPr>
              <a:xfrm>
                <a:off x="8976270" y="514915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p:cNvSpPr/>
              <p:nvPr/>
            </p:nvSpPr>
            <p:spPr>
              <a:xfrm>
                <a:off x="8736279" y="431750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4" name="グループ化 143"/>
            <p:cNvGrpSpPr/>
            <p:nvPr/>
          </p:nvGrpSpPr>
          <p:grpSpPr>
            <a:xfrm rot="5400000">
              <a:off x="8177345" y="4107992"/>
              <a:ext cx="171450" cy="61747"/>
              <a:chOff x="9424988" y="3724865"/>
              <a:chExt cx="171450" cy="61747"/>
            </a:xfrm>
          </p:grpSpPr>
          <p:cxnSp>
            <p:nvCxnSpPr>
              <p:cNvPr id="142" name="直線コネクタ 141"/>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8" name="グループ化 147"/>
            <p:cNvGrpSpPr/>
            <p:nvPr/>
          </p:nvGrpSpPr>
          <p:grpSpPr>
            <a:xfrm rot="16200000">
              <a:off x="8196679" y="5003840"/>
              <a:ext cx="171450" cy="61747"/>
              <a:chOff x="9424988" y="3724865"/>
              <a:chExt cx="171450" cy="61747"/>
            </a:xfrm>
          </p:grpSpPr>
          <p:cxnSp>
            <p:nvCxnSpPr>
              <p:cNvPr id="149" name="直線コネクタ 148"/>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1" name="グループ化 150"/>
            <p:cNvGrpSpPr/>
            <p:nvPr/>
          </p:nvGrpSpPr>
          <p:grpSpPr>
            <a:xfrm rot="3440342">
              <a:off x="7786771" y="3837094"/>
              <a:ext cx="171450" cy="61747"/>
              <a:chOff x="9424988" y="3724865"/>
              <a:chExt cx="171450" cy="61747"/>
            </a:xfrm>
          </p:grpSpPr>
          <p:cxnSp>
            <p:nvCxnSpPr>
              <p:cNvPr id="152" name="直線コネクタ 151"/>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4" name="グループ化 153"/>
            <p:cNvGrpSpPr/>
            <p:nvPr/>
          </p:nvGrpSpPr>
          <p:grpSpPr>
            <a:xfrm rot="7617376">
              <a:off x="8568006" y="3821882"/>
              <a:ext cx="171450" cy="61747"/>
              <a:chOff x="9424988" y="3724865"/>
              <a:chExt cx="171450" cy="61747"/>
            </a:xfrm>
          </p:grpSpPr>
          <p:cxnSp>
            <p:nvCxnSpPr>
              <p:cNvPr id="155" name="直線コネクタ 154"/>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7" name="グループ化 156"/>
            <p:cNvGrpSpPr/>
            <p:nvPr/>
          </p:nvGrpSpPr>
          <p:grpSpPr>
            <a:xfrm rot="1116761">
              <a:off x="8811531" y="4545937"/>
              <a:ext cx="171450" cy="61747"/>
              <a:chOff x="9424988" y="3724865"/>
              <a:chExt cx="171450" cy="61747"/>
            </a:xfrm>
          </p:grpSpPr>
          <p:cxnSp>
            <p:nvCxnSpPr>
              <p:cNvPr id="158" name="直線コネクタ 157"/>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0" name="グループ化 159"/>
            <p:cNvGrpSpPr/>
            <p:nvPr/>
          </p:nvGrpSpPr>
          <p:grpSpPr>
            <a:xfrm rot="9530287">
              <a:off x="7561034" y="4516929"/>
              <a:ext cx="171450" cy="61747"/>
              <a:chOff x="9424988" y="3724865"/>
              <a:chExt cx="171450" cy="61747"/>
            </a:xfrm>
          </p:grpSpPr>
          <p:cxnSp>
            <p:nvCxnSpPr>
              <p:cNvPr id="161" name="直線コネクタ 160"/>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3" name="グループ化 162"/>
            <p:cNvGrpSpPr/>
            <p:nvPr/>
          </p:nvGrpSpPr>
          <p:grpSpPr>
            <a:xfrm rot="9530287">
              <a:off x="8417971" y="4263820"/>
              <a:ext cx="171450" cy="61747"/>
              <a:chOff x="9424988" y="3724865"/>
              <a:chExt cx="171450" cy="61747"/>
            </a:xfrm>
          </p:grpSpPr>
          <p:cxnSp>
            <p:nvCxnSpPr>
              <p:cNvPr id="164" name="直線コネクタ 163"/>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6" name="グループ化 165"/>
            <p:cNvGrpSpPr/>
            <p:nvPr/>
          </p:nvGrpSpPr>
          <p:grpSpPr>
            <a:xfrm rot="7617376">
              <a:off x="8030762" y="4544478"/>
              <a:ext cx="171450" cy="61747"/>
              <a:chOff x="9424988" y="3724865"/>
              <a:chExt cx="171450" cy="61747"/>
            </a:xfrm>
          </p:grpSpPr>
          <p:cxnSp>
            <p:nvCxnSpPr>
              <p:cNvPr id="167" name="直線コネクタ 166"/>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9" name="グループ化 168"/>
            <p:cNvGrpSpPr/>
            <p:nvPr/>
          </p:nvGrpSpPr>
          <p:grpSpPr>
            <a:xfrm rot="1116761">
              <a:off x="7944769" y="4278951"/>
              <a:ext cx="171450" cy="61747"/>
              <a:chOff x="9424988" y="3724865"/>
              <a:chExt cx="171450" cy="61747"/>
            </a:xfrm>
          </p:grpSpPr>
          <p:cxnSp>
            <p:nvCxnSpPr>
              <p:cNvPr id="170" name="直線コネクタ 169"/>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2" name="グループ化 171"/>
            <p:cNvGrpSpPr/>
            <p:nvPr/>
          </p:nvGrpSpPr>
          <p:grpSpPr>
            <a:xfrm rot="3440342">
              <a:off x="8334572" y="4542371"/>
              <a:ext cx="171450" cy="61747"/>
              <a:chOff x="9424988" y="3724865"/>
              <a:chExt cx="171450" cy="61747"/>
            </a:xfrm>
          </p:grpSpPr>
          <p:cxnSp>
            <p:nvCxnSpPr>
              <p:cNvPr id="173" name="直線コネクタ 172"/>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88" name="グループ化 87"/>
          <p:cNvGrpSpPr/>
          <p:nvPr/>
        </p:nvGrpSpPr>
        <p:grpSpPr>
          <a:xfrm>
            <a:off x="7544888" y="3921873"/>
            <a:ext cx="1328158" cy="1306172"/>
            <a:chOff x="8770825" y="2262566"/>
            <a:chExt cx="1457505" cy="1488272"/>
          </a:xfrm>
          <a:solidFill>
            <a:schemeClr val="accent4">
              <a:lumMod val="50000"/>
            </a:schemeClr>
          </a:solidFill>
        </p:grpSpPr>
        <p:grpSp>
          <p:nvGrpSpPr>
            <p:cNvPr id="91" name="グループ化 90"/>
            <p:cNvGrpSpPr/>
            <p:nvPr/>
          </p:nvGrpSpPr>
          <p:grpSpPr>
            <a:xfrm>
              <a:off x="8970657" y="2433130"/>
              <a:ext cx="1206388" cy="1232287"/>
              <a:chOff x="8515146" y="2345761"/>
              <a:chExt cx="1814868" cy="1697036"/>
            </a:xfrm>
            <a:grpFill/>
          </p:grpSpPr>
          <p:cxnSp>
            <p:nvCxnSpPr>
              <p:cNvPr id="98" name="直線コネクタ 97"/>
              <p:cNvCxnSpPr/>
              <p:nvPr/>
            </p:nvCxnSpPr>
            <p:spPr>
              <a:xfrm>
                <a:off x="9429262" y="3104948"/>
                <a:ext cx="160215" cy="937849"/>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a:stCxn id="92" idx="5"/>
              </p:cNvCxnSpPr>
              <p:nvPr/>
            </p:nvCxnSpPr>
            <p:spPr>
              <a:xfrm>
                <a:off x="8772830" y="2345761"/>
                <a:ext cx="652106" cy="75918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flipV="1">
                <a:off x="8659446" y="3112523"/>
                <a:ext cx="769816" cy="604103"/>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a:endCxn id="93" idx="4"/>
              </p:cNvCxnSpPr>
              <p:nvPr/>
            </p:nvCxnSpPr>
            <p:spPr>
              <a:xfrm flipV="1">
                <a:off x="9429262" y="2474883"/>
                <a:ext cx="198728" cy="630070"/>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cxnSpLocks/>
              </p:cNvCxnSpPr>
              <p:nvPr/>
            </p:nvCxnSpPr>
            <p:spPr>
              <a:xfrm>
                <a:off x="9434180" y="3090101"/>
                <a:ext cx="895834" cy="47494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a:stCxn id="97" idx="6"/>
              </p:cNvCxnSpPr>
              <p:nvPr/>
            </p:nvCxnSpPr>
            <p:spPr>
              <a:xfrm>
                <a:off x="8515146" y="2802802"/>
                <a:ext cx="909789" cy="332356"/>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92" name="楕円 91"/>
            <p:cNvSpPr/>
            <p:nvPr/>
          </p:nvSpPr>
          <p:spPr>
            <a:xfrm>
              <a:off x="8971379" y="2262566"/>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楕円 92"/>
            <p:cNvSpPr/>
            <p:nvPr/>
          </p:nvSpPr>
          <p:spPr>
            <a:xfrm>
              <a:off x="9610470" y="2327063"/>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楕円 93"/>
            <p:cNvSpPr/>
            <p:nvPr/>
          </p:nvSpPr>
          <p:spPr>
            <a:xfrm>
              <a:off x="10028503" y="3195167"/>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楕円 94"/>
            <p:cNvSpPr/>
            <p:nvPr/>
          </p:nvSpPr>
          <p:spPr>
            <a:xfrm>
              <a:off x="9584873" y="3551011"/>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楕円 95"/>
            <p:cNvSpPr/>
            <p:nvPr/>
          </p:nvSpPr>
          <p:spPr>
            <a:xfrm>
              <a:off x="8993921" y="3326490"/>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楕円 96"/>
            <p:cNvSpPr/>
            <p:nvPr/>
          </p:nvSpPr>
          <p:spPr>
            <a:xfrm>
              <a:off x="8770825" y="2665092"/>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スライド番号プレースホルダー 1"/>
          <p:cNvSpPr>
            <a:spLocks noGrp="1"/>
          </p:cNvSpPr>
          <p:nvPr>
            <p:ph type="sldNum" sz="quarter" idx="12"/>
          </p:nvPr>
        </p:nvSpPr>
        <p:spPr/>
        <p:txBody>
          <a:bodyPr/>
          <a:lstStyle/>
          <a:p>
            <a:fld id="{4FE2F19B-FD66-4130-81C4-04099E634EF7}" type="slidenum">
              <a:rPr kumimoji="1" lang="ja-JP" altLang="en-US" smtClean="0"/>
              <a:t>11</a:t>
            </a:fld>
            <a:endParaRPr kumimoji="1" lang="ja-JP" altLang="en-US"/>
          </a:p>
        </p:txBody>
      </p:sp>
      <p:sp>
        <p:nvSpPr>
          <p:cNvPr id="86" name="テキスト ボックス 85"/>
          <p:cNvSpPr txBox="1"/>
          <p:nvPr/>
        </p:nvSpPr>
        <p:spPr>
          <a:xfrm>
            <a:off x="6030917" y="2835634"/>
            <a:ext cx="971741" cy="584775"/>
          </a:xfrm>
          <a:prstGeom prst="rect">
            <a:avLst/>
          </a:prstGeom>
          <a:noFill/>
          <a:ln w="28575">
            <a:noFill/>
          </a:ln>
        </p:spPr>
        <p:txBody>
          <a:bodyPr wrap="none" rtlCol="0">
            <a:spAutoFit/>
          </a:bodyPr>
          <a:lstStyle/>
          <a:p>
            <a:r>
              <a:rPr lang="en-US" altLang="ja-JP" sz="3200" dirty="0">
                <a:solidFill>
                  <a:srgbClr val="FF0000"/>
                </a:solidFill>
                <a:latin typeface="Cambria Math" panose="02040503050406030204" pitchFamily="18" charset="0"/>
              </a:rPr>
              <a:t>P</a:t>
            </a:r>
            <a:r>
              <a:rPr kumimoji="1" lang="en-US" altLang="ja-JP" sz="3200" dirty="0" smtClean="0">
                <a:solidFill>
                  <a:srgbClr val="FF0000"/>
                </a:solidFill>
                <a:latin typeface="Cambria Math" panose="02040503050406030204" pitchFamily="18" charset="0"/>
              </a:rPr>
              <a:t> / ?</a:t>
            </a:r>
            <a:endParaRPr kumimoji="1" lang="ja-JP" altLang="en-US" sz="3200" dirty="0">
              <a:solidFill>
                <a:srgbClr val="FF0000"/>
              </a:solidFill>
              <a:latin typeface="Cambria Math" panose="02040503050406030204" pitchFamily="18" charset="0"/>
            </a:endParaRPr>
          </a:p>
        </p:txBody>
      </p:sp>
      <p:sp>
        <p:nvSpPr>
          <p:cNvPr id="90" name="テキスト ボックス 89"/>
          <p:cNvSpPr txBox="1"/>
          <p:nvPr/>
        </p:nvSpPr>
        <p:spPr>
          <a:xfrm>
            <a:off x="3605321" y="1004349"/>
            <a:ext cx="3736256" cy="584775"/>
          </a:xfrm>
          <a:prstGeom prst="rect">
            <a:avLst/>
          </a:prstGeom>
          <a:noFill/>
        </p:spPr>
        <p:txBody>
          <a:bodyPr wrap="square" rtlCol="0">
            <a:spAutoFit/>
          </a:bodyPr>
          <a:lstStyle/>
          <a:p>
            <a:pPr algn="ctr"/>
            <a:r>
              <a:rPr lang="en-US" altLang="ja-JP" sz="3200" dirty="0">
                <a:solidFill>
                  <a:srgbClr val="0070C0"/>
                </a:solidFill>
                <a:latin typeface="Cambria Math" panose="02040503050406030204" pitchFamily="18" charset="0"/>
              </a:rPr>
              <a:t>NP</a:t>
            </a:r>
            <a:r>
              <a:rPr lang="ja-JP" altLang="en-US" sz="3200" dirty="0" smtClean="0">
                <a:solidFill>
                  <a:srgbClr val="0070C0"/>
                </a:solidFill>
              </a:rPr>
              <a:t>困難 </a:t>
            </a:r>
            <a:r>
              <a:rPr lang="en-US" altLang="ja-JP" sz="3200" dirty="0" smtClean="0">
                <a:solidFill>
                  <a:srgbClr val="0070C0"/>
                </a:solidFill>
                <a:latin typeface="Cambria Math" panose="02040503050406030204" pitchFamily="18" charset="0"/>
              </a:rPr>
              <a:t>/ NP</a:t>
            </a:r>
            <a:r>
              <a:rPr lang="ja-JP" altLang="en-US" sz="3200" dirty="0">
                <a:solidFill>
                  <a:srgbClr val="0070C0"/>
                </a:solidFill>
              </a:rPr>
              <a:t>困難</a:t>
            </a:r>
            <a:endParaRPr kumimoji="1" lang="ja-JP" altLang="en-US" sz="3200" dirty="0">
              <a:solidFill>
                <a:srgbClr val="0070C0"/>
              </a:solidFill>
            </a:endParaRPr>
          </a:p>
        </p:txBody>
      </p:sp>
      <p:sp>
        <p:nvSpPr>
          <p:cNvPr id="102" name="テキスト ボックス 101"/>
          <p:cNvSpPr txBox="1"/>
          <p:nvPr/>
        </p:nvSpPr>
        <p:spPr>
          <a:xfrm>
            <a:off x="2664151" y="1909041"/>
            <a:ext cx="2365341" cy="584775"/>
          </a:xfrm>
          <a:prstGeom prst="rect">
            <a:avLst/>
          </a:prstGeom>
          <a:noFill/>
        </p:spPr>
        <p:txBody>
          <a:bodyPr wrap="square" rtlCol="0">
            <a:spAutoFit/>
          </a:bodyPr>
          <a:lstStyle/>
          <a:p>
            <a:pPr algn="ctr"/>
            <a:r>
              <a:rPr lang="en-US" altLang="ja-JP" sz="3200" dirty="0">
                <a:solidFill>
                  <a:srgbClr val="FF0000"/>
                </a:solidFill>
                <a:latin typeface="Cambria Math" panose="02040503050406030204" pitchFamily="18" charset="0"/>
              </a:rPr>
              <a:t>?</a:t>
            </a:r>
            <a:r>
              <a:rPr lang="en-US" altLang="ja-JP" sz="3200" dirty="0" smtClean="0">
                <a:solidFill>
                  <a:srgbClr val="0070C0"/>
                </a:solidFill>
                <a:latin typeface="Cambria Math" panose="02040503050406030204" pitchFamily="18" charset="0"/>
              </a:rPr>
              <a:t> / NP</a:t>
            </a:r>
            <a:r>
              <a:rPr lang="ja-JP" altLang="en-US" sz="3200" dirty="0">
                <a:solidFill>
                  <a:srgbClr val="0070C0"/>
                </a:solidFill>
              </a:rPr>
              <a:t>困難</a:t>
            </a:r>
            <a:endParaRPr kumimoji="1" lang="ja-JP" altLang="en-US" sz="3200" dirty="0">
              <a:solidFill>
                <a:srgbClr val="0070C0"/>
              </a:solidFill>
            </a:endParaRPr>
          </a:p>
        </p:txBody>
      </p:sp>
      <p:sp>
        <p:nvSpPr>
          <p:cNvPr id="103" name="テキスト ボックス 102"/>
          <p:cNvSpPr txBox="1"/>
          <p:nvPr/>
        </p:nvSpPr>
        <p:spPr>
          <a:xfrm>
            <a:off x="2651561" y="2906483"/>
            <a:ext cx="971741" cy="584775"/>
          </a:xfrm>
          <a:prstGeom prst="rect">
            <a:avLst/>
          </a:prstGeom>
          <a:noFill/>
          <a:ln w="28575">
            <a:noFill/>
          </a:ln>
        </p:spPr>
        <p:txBody>
          <a:bodyPr wrap="none" rtlCol="0">
            <a:spAutoFit/>
          </a:bodyPr>
          <a:lstStyle/>
          <a:p>
            <a:r>
              <a:rPr lang="en-US" altLang="ja-JP" sz="3200" dirty="0" smtClean="0">
                <a:solidFill>
                  <a:srgbClr val="FF0000"/>
                </a:solidFill>
                <a:latin typeface="Cambria Math" panose="02040503050406030204" pitchFamily="18" charset="0"/>
              </a:rPr>
              <a:t>P / ?</a:t>
            </a:r>
            <a:endParaRPr kumimoji="1" lang="ja-JP" altLang="en-US" sz="3200" dirty="0">
              <a:solidFill>
                <a:srgbClr val="FF0000"/>
              </a:solidFill>
              <a:latin typeface="Cambria Math" panose="02040503050406030204" pitchFamily="18" charset="0"/>
            </a:endParaRPr>
          </a:p>
        </p:txBody>
      </p:sp>
      <p:sp>
        <p:nvSpPr>
          <p:cNvPr id="104" name="テキスト ボックス 103"/>
          <p:cNvSpPr txBox="1"/>
          <p:nvPr/>
        </p:nvSpPr>
        <p:spPr>
          <a:xfrm>
            <a:off x="8313973" y="2922760"/>
            <a:ext cx="2365341" cy="584775"/>
          </a:xfrm>
          <a:prstGeom prst="rect">
            <a:avLst/>
          </a:prstGeom>
          <a:noFill/>
        </p:spPr>
        <p:txBody>
          <a:bodyPr wrap="square" rtlCol="0">
            <a:spAutoFit/>
          </a:bodyPr>
          <a:lstStyle/>
          <a:p>
            <a:pPr algn="ctr"/>
            <a:r>
              <a:rPr lang="en-US" altLang="ja-JP" sz="3200" dirty="0">
                <a:solidFill>
                  <a:srgbClr val="FF0000"/>
                </a:solidFill>
                <a:latin typeface="Cambria Math" panose="02040503050406030204" pitchFamily="18" charset="0"/>
              </a:rPr>
              <a:t>P</a:t>
            </a:r>
            <a:r>
              <a:rPr lang="en-US" altLang="ja-JP" sz="3200" dirty="0" smtClean="0">
                <a:solidFill>
                  <a:srgbClr val="0070C0"/>
                </a:solidFill>
                <a:latin typeface="Cambria Math" panose="02040503050406030204" pitchFamily="18" charset="0"/>
              </a:rPr>
              <a:t> / NP</a:t>
            </a:r>
            <a:r>
              <a:rPr lang="ja-JP" altLang="en-US" sz="3200" dirty="0">
                <a:solidFill>
                  <a:srgbClr val="0070C0"/>
                </a:solidFill>
              </a:rPr>
              <a:t>困難</a:t>
            </a:r>
            <a:endParaRPr kumimoji="1" lang="ja-JP" altLang="en-US" sz="3200" dirty="0">
              <a:solidFill>
                <a:srgbClr val="0070C0"/>
              </a:solidFill>
            </a:endParaRPr>
          </a:p>
        </p:txBody>
      </p:sp>
      <p:grpSp>
        <p:nvGrpSpPr>
          <p:cNvPr id="105" name="グループ化 104"/>
          <p:cNvGrpSpPr/>
          <p:nvPr/>
        </p:nvGrpSpPr>
        <p:grpSpPr>
          <a:xfrm>
            <a:off x="564662" y="810784"/>
            <a:ext cx="11125200" cy="5124089"/>
            <a:chOff x="508000" y="781410"/>
            <a:chExt cx="11125200" cy="5124089"/>
          </a:xfrm>
        </p:grpSpPr>
        <p:sp>
          <p:nvSpPr>
            <p:cNvPr id="106" name="角丸四角形 105"/>
            <p:cNvSpPr/>
            <p:nvPr/>
          </p:nvSpPr>
          <p:spPr>
            <a:xfrm>
              <a:off x="508000" y="781410"/>
              <a:ext cx="11125200" cy="5124089"/>
            </a:xfrm>
            <a:prstGeom prst="roundRect">
              <a:avLst/>
            </a:prstGeom>
            <a:noFill/>
            <a:ln w="38100">
              <a:solidFill>
                <a:srgbClr val="B61C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B61C83"/>
                </a:solidFill>
              </a:endParaRPr>
            </a:p>
          </p:txBody>
        </p:sp>
        <p:sp>
          <p:nvSpPr>
            <p:cNvPr id="107" name="正方形/長方形 106"/>
            <p:cNvSpPr/>
            <p:nvPr/>
          </p:nvSpPr>
          <p:spPr>
            <a:xfrm>
              <a:off x="1052005" y="979803"/>
              <a:ext cx="2527570" cy="523220"/>
            </a:xfrm>
            <a:prstGeom prst="rect">
              <a:avLst/>
            </a:prstGeom>
            <a:ln w="28575">
              <a:solidFill>
                <a:srgbClr val="B61C83"/>
              </a:solidFill>
            </a:ln>
          </p:spPr>
          <p:txBody>
            <a:bodyPr wrap="square" anchor="ctr">
              <a:spAutoFit/>
            </a:bodyPr>
            <a:lstStyle/>
            <a:p>
              <a:pPr algn="ctr">
                <a:lnSpc>
                  <a:spcPct val="100000"/>
                </a:lnSpc>
              </a:pPr>
              <a:r>
                <a:rPr lang="ja-JP" altLang="en-US" sz="2800" dirty="0">
                  <a:solidFill>
                    <a:srgbClr val="B61C83"/>
                  </a:solidFill>
                </a:rPr>
                <a:t>一般のグラフ</a:t>
              </a:r>
              <a:endParaRPr lang="en-US" altLang="ja-JP" sz="2800" dirty="0">
                <a:solidFill>
                  <a:srgbClr val="B61C83"/>
                </a:solidFill>
              </a:endParaRPr>
            </a:p>
          </p:txBody>
        </p:sp>
      </p:grpSp>
      <p:grpSp>
        <p:nvGrpSpPr>
          <p:cNvPr id="121" name="グループ化 120"/>
          <p:cNvGrpSpPr/>
          <p:nvPr/>
        </p:nvGrpSpPr>
        <p:grpSpPr>
          <a:xfrm>
            <a:off x="1535314" y="4425213"/>
            <a:ext cx="2465943" cy="144998"/>
            <a:chOff x="2066618" y="4569809"/>
            <a:chExt cx="3114546" cy="183136"/>
          </a:xfrm>
        </p:grpSpPr>
        <p:sp>
          <p:nvSpPr>
            <p:cNvPr id="122" name="楕円 121"/>
            <p:cNvSpPr/>
            <p:nvPr/>
          </p:nvSpPr>
          <p:spPr>
            <a:xfrm>
              <a:off x="2066618" y="4577568"/>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3" name="直線コネクタ 122"/>
            <p:cNvCxnSpPr/>
            <p:nvPr/>
          </p:nvCxnSpPr>
          <p:spPr>
            <a:xfrm>
              <a:off x="2160644" y="4665257"/>
              <a:ext cx="296527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4" name="楕円 123"/>
            <p:cNvSpPr/>
            <p:nvPr/>
          </p:nvSpPr>
          <p:spPr>
            <a:xfrm>
              <a:off x="2720380" y="457326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楕円 124"/>
            <p:cNvSpPr/>
            <p:nvPr/>
          </p:nvSpPr>
          <p:spPr>
            <a:xfrm>
              <a:off x="3677632" y="456980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楕円 125"/>
            <p:cNvSpPr/>
            <p:nvPr/>
          </p:nvSpPr>
          <p:spPr>
            <a:xfrm>
              <a:off x="4334620" y="4569810"/>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7" name="楕円 126"/>
            <p:cNvSpPr/>
            <p:nvPr/>
          </p:nvSpPr>
          <p:spPr>
            <a:xfrm>
              <a:off x="4999071" y="4574692"/>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4287104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pPr>
              <a:lnSpc>
                <a:spcPct val="100000"/>
              </a:lnSpc>
            </a:pPr>
            <a:r>
              <a:rPr lang="ja-JP" altLang="en-US" dirty="0"/>
              <a:t>巡査</a:t>
            </a:r>
            <a:r>
              <a:rPr lang="ja-JP" altLang="en-US" dirty="0" smtClean="0"/>
              <a:t>の最高</a:t>
            </a:r>
            <a:r>
              <a:rPr lang="ja-JP" altLang="en-US" dirty="0"/>
              <a:t>速度</a:t>
            </a:r>
            <a:r>
              <a:rPr lang="ja-JP" altLang="en-US" dirty="0" smtClean="0"/>
              <a:t>は</a:t>
            </a:r>
            <a:r>
              <a:rPr lang="ja-JP" altLang="en-US" dirty="0"/>
              <a:t>全員同じなので，</a:t>
            </a:r>
            <a:r>
              <a:rPr lang="en-US" altLang="ja-JP" dirty="0"/>
              <a:t/>
            </a:r>
            <a:br>
              <a:rPr lang="en-US" altLang="ja-JP" dirty="0"/>
            </a:br>
            <a:r>
              <a:rPr lang="ja-JP" altLang="en-US" dirty="0"/>
              <a:t>すれ違う代わりに互いに引き返してもよい</a:t>
            </a:r>
            <a:endParaRPr lang="en-US" altLang="ja-JP" dirty="0"/>
          </a:p>
          <a:p>
            <a:pPr>
              <a:lnSpc>
                <a:spcPct val="100000"/>
              </a:lnSpc>
            </a:pPr>
            <a:endParaRPr lang="en-US" altLang="ja-JP" dirty="0"/>
          </a:p>
          <a:p>
            <a:pPr>
              <a:lnSpc>
                <a:spcPct val="100000"/>
              </a:lnSpc>
            </a:pPr>
            <a:endParaRPr lang="en-US" altLang="ja-JP" dirty="0"/>
          </a:p>
          <a:p>
            <a:pPr>
              <a:lnSpc>
                <a:spcPct val="100000"/>
              </a:lnSpc>
            </a:pPr>
            <a:endParaRPr lang="en-US" altLang="ja-JP" dirty="0"/>
          </a:p>
          <a:p>
            <a:pPr marL="0" indent="0">
              <a:lnSpc>
                <a:spcPct val="100000"/>
              </a:lnSpc>
              <a:buNone/>
            </a:pPr>
            <a:endParaRPr lang="en-US" altLang="ja-JP" dirty="0"/>
          </a:p>
          <a:p>
            <a:pPr marL="0" indent="0">
              <a:lnSpc>
                <a:spcPct val="100000"/>
              </a:lnSpc>
              <a:buNone/>
            </a:pPr>
            <a:endParaRPr lang="en-US" altLang="ja-JP" dirty="0"/>
          </a:p>
          <a:p>
            <a:pPr marL="0" indent="0">
              <a:lnSpc>
                <a:spcPct val="100000"/>
              </a:lnSpc>
              <a:buNone/>
            </a:pPr>
            <a:r>
              <a:rPr lang="ja-JP" altLang="en-US" dirty="0"/>
              <a:t>→ </a:t>
            </a:r>
            <a:r>
              <a:rPr lang="ja-JP" altLang="en-US" dirty="0">
                <a:solidFill>
                  <a:srgbClr val="FF0000"/>
                </a:solidFill>
              </a:rPr>
              <a:t>巡査は初期配置の順序を保って動く（＝</a:t>
            </a:r>
            <a:r>
              <a:rPr lang="ja-JP" altLang="en-US" b="1" dirty="0">
                <a:solidFill>
                  <a:srgbClr val="FF0000"/>
                </a:solidFill>
              </a:rPr>
              <a:t>順序保存運行</a:t>
            </a:r>
            <a:r>
              <a:rPr lang="ja-JP" altLang="en-US" dirty="0">
                <a:solidFill>
                  <a:srgbClr val="FF0000"/>
                </a:solidFill>
              </a:rPr>
              <a:t>）</a:t>
            </a:r>
            <a:endParaRPr lang="en-US" altLang="ja-JP" dirty="0"/>
          </a:p>
          <a:p>
            <a:endParaRPr kumimoji="1" lang="ja-JP" altLang="en-US" dirty="0"/>
          </a:p>
        </p:txBody>
      </p:sp>
      <p:sp>
        <p:nvSpPr>
          <p:cNvPr id="5" name="タイトル 1"/>
          <p:cNvSpPr>
            <a:spLocks noGrp="1"/>
          </p:cNvSpPr>
          <p:nvPr>
            <p:ph type="title"/>
          </p:nvPr>
        </p:nvSpPr>
        <p:spPr>
          <a:xfrm>
            <a:off x="838200" y="365125"/>
            <a:ext cx="10515600" cy="1325563"/>
          </a:xfrm>
        </p:spPr>
        <p:txBody>
          <a:bodyPr>
            <a:normAutofit/>
          </a:bodyPr>
          <a:lstStyle/>
          <a:p>
            <a:r>
              <a:rPr lang="ja-JP" altLang="en-US" dirty="0" smtClean="0"/>
              <a:t>線分の場合</a:t>
            </a:r>
            <a:endParaRPr kumimoji="1" lang="ja-JP" altLang="en-US" dirty="0"/>
          </a:p>
        </p:txBody>
      </p:sp>
      <p:grpSp>
        <p:nvGrpSpPr>
          <p:cNvPr id="42" name="グループ化 41"/>
          <p:cNvGrpSpPr/>
          <p:nvPr/>
        </p:nvGrpSpPr>
        <p:grpSpPr>
          <a:xfrm>
            <a:off x="2556213" y="3167182"/>
            <a:ext cx="7365240" cy="1903582"/>
            <a:chOff x="3432497" y="3268273"/>
            <a:chExt cx="5453974" cy="1409606"/>
          </a:xfrm>
        </p:grpSpPr>
        <p:cxnSp>
          <p:nvCxnSpPr>
            <p:cNvPr id="6" name="直線矢印コネクタ 5"/>
            <p:cNvCxnSpPr/>
            <p:nvPr/>
          </p:nvCxnSpPr>
          <p:spPr>
            <a:xfrm flipH="1">
              <a:off x="3754934" y="3283627"/>
              <a:ext cx="879008" cy="1145994"/>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 name="楕円 6"/>
            <p:cNvSpPr/>
            <p:nvPr/>
          </p:nvSpPr>
          <p:spPr>
            <a:xfrm>
              <a:off x="4095024" y="3711012"/>
              <a:ext cx="244334" cy="2443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p:nvPr/>
          </p:nvCxnSpPr>
          <p:spPr>
            <a:xfrm>
              <a:off x="3754934" y="3283627"/>
              <a:ext cx="955775" cy="1145994"/>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H="1">
              <a:off x="7513308" y="3808844"/>
              <a:ext cx="462694" cy="605423"/>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8089554" y="3808844"/>
              <a:ext cx="505571" cy="605423"/>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H="1" flipV="1">
              <a:off x="7513308" y="3288990"/>
              <a:ext cx="462694" cy="553713"/>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8089554" y="3268273"/>
              <a:ext cx="432471" cy="57299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矢印: 右 66"/>
            <p:cNvSpPr/>
            <p:nvPr/>
          </p:nvSpPr>
          <p:spPr>
            <a:xfrm>
              <a:off x="5673507" y="3583769"/>
              <a:ext cx="900187" cy="545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p:nvGrpSpPr>
          <p:grpSpPr>
            <a:xfrm>
              <a:off x="4783584" y="4203381"/>
              <a:ext cx="247616" cy="473305"/>
              <a:chOff x="1093981" y="4342423"/>
              <a:chExt cx="427174" cy="816522"/>
            </a:xfrm>
          </p:grpSpPr>
          <p:sp>
            <p:nvSpPr>
              <p:cNvPr id="15" name="楕円 14"/>
              <p:cNvSpPr/>
              <p:nvPr/>
            </p:nvSpPr>
            <p:spPr>
              <a:xfrm>
                <a:off x="1140223" y="4342423"/>
                <a:ext cx="300142" cy="30014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p:cNvCxnSpPr>
                <a:stCxn id="15" idx="4"/>
              </p:cNvCxnSpPr>
              <p:nvPr/>
            </p:nvCxnSpPr>
            <p:spPr>
              <a:xfrm>
                <a:off x="1290294" y="4642565"/>
                <a:ext cx="4680" cy="272854"/>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1293070" y="4897771"/>
                <a:ext cx="228085" cy="26117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1293071" y="4698350"/>
                <a:ext cx="228084" cy="21706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H="1">
                <a:off x="1093981" y="4698350"/>
                <a:ext cx="199094" cy="21706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a:off x="1093981" y="4895850"/>
                <a:ext cx="202031" cy="26309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21" name="グループ化 20"/>
            <p:cNvGrpSpPr/>
            <p:nvPr/>
          </p:nvGrpSpPr>
          <p:grpSpPr>
            <a:xfrm>
              <a:off x="3432497" y="4204574"/>
              <a:ext cx="247616" cy="473305"/>
              <a:chOff x="1093981" y="4342423"/>
              <a:chExt cx="427174" cy="816522"/>
            </a:xfrm>
          </p:grpSpPr>
          <p:sp>
            <p:nvSpPr>
              <p:cNvPr id="22" name="楕円 21"/>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a:stCxn id="22"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8" name="グループ化 27"/>
            <p:cNvGrpSpPr/>
            <p:nvPr/>
          </p:nvGrpSpPr>
          <p:grpSpPr>
            <a:xfrm>
              <a:off x="8638855" y="4204574"/>
              <a:ext cx="247616" cy="473305"/>
              <a:chOff x="1093981" y="4342423"/>
              <a:chExt cx="427174" cy="816522"/>
            </a:xfrm>
          </p:grpSpPr>
          <p:sp>
            <p:nvSpPr>
              <p:cNvPr id="29" name="楕円 28"/>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p:cNvCxnSpPr>
                <a:stCxn id="29"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5" name="グループ化 34"/>
            <p:cNvGrpSpPr/>
            <p:nvPr/>
          </p:nvGrpSpPr>
          <p:grpSpPr>
            <a:xfrm>
              <a:off x="7192817" y="4197766"/>
              <a:ext cx="247616" cy="473305"/>
              <a:chOff x="1093981" y="4342423"/>
              <a:chExt cx="427174" cy="816522"/>
            </a:xfrm>
          </p:grpSpPr>
          <p:sp>
            <p:nvSpPr>
              <p:cNvPr id="36" name="楕円 35"/>
              <p:cNvSpPr/>
              <p:nvPr/>
            </p:nvSpPr>
            <p:spPr>
              <a:xfrm>
                <a:off x="1140223" y="4342423"/>
                <a:ext cx="300142" cy="30014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コネクタ 36"/>
              <p:cNvCxnSpPr>
                <a:stCxn id="36" idx="4"/>
              </p:cNvCxnSpPr>
              <p:nvPr/>
            </p:nvCxnSpPr>
            <p:spPr>
              <a:xfrm>
                <a:off x="1290294" y="4642565"/>
                <a:ext cx="4680" cy="272854"/>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1293070" y="4897771"/>
                <a:ext cx="228085" cy="26117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1293071" y="4698350"/>
                <a:ext cx="228084" cy="21706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flipH="1">
                <a:off x="1093981" y="4698350"/>
                <a:ext cx="199094" cy="21706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flipH="1">
                <a:off x="1093981" y="4895850"/>
                <a:ext cx="202031" cy="26309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grpSp>
      <p:sp>
        <p:nvSpPr>
          <p:cNvPr id="2" name="スライド番号プレースホルダー 1"/>
          <p:cNvSpPr>
            <a:spLocks noGrp="1"/>
          </p:cNvSpPr>
          <p:nvPr>
            <p:ph type="sldNum" sz="quarter" idx="12"/>
          </p:nvPr>
        </p:nvSpPr>
        <p:spPr/>
        <p:txBody>
          <a:bodyPr/>
          <a:lstStyle/>
          <a:p>
            <a:fld id="{4FE2F19B-FD66-4130-81C4-04099E634EF7}" type="slidenum">
              <a:rPr kumimoji="1" lang="ja-JP" altLang="en-US" smtClean="0"/>
              <a:t>12</a:t>
            </a:fld>
            <a:endParaRPr kumimoji="1" lang="ja-JP" altLang="en-US"/>
          </a:p>
        </p:txBody>
      </p:sp>
    </p:spTree>
    <p:extLst>
      <p:ext uri="{BB962C8B-B14F-4D97-AF65-F5344CB8AC3E}">
        <p14:creationId xmlns:p14="http://schemas.microsoft.com/office/powerpoint/2010/main" val="3891763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線コネクタ 49"/>
          <p:cNvCxnSpPr/>
          <p:nvPr/>
        </p:nvCxnSpPr>
        <p:spPr>
          <a:xfrm>
            <a:off x="7648445" y="2329370"/>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8294954" y="2333917"/>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9587972" y="2343011"/>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10234481" y="2347558"/>
            <a:ext cx="0" cy="462782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199" y="1825625"/>
                <a:ext cx="5969072" cy="4351338"/>
              </a:xfrm>
            </p:spPr>
            <p:txBody>
              <a:bodyPr>
                <a:normAutofit/>
              </a:bodyPr>
              <a:lstStyle/>
              <a:p>
                <a:pPr>
                  <a:lnSpc>
                    <a:spcPct val="100000"/>
                  </a:lnSpc>
                </a:pPr>
                <a:r>
                  <a:rPr lang="ja-JP" altLang="en-US" dirty="0">
                    <a:latin typeface="Cambria Math" panose="02040503050406030204" pitchFamily="18" charset="0"/>
                  </a:rPr>
                  <a:t>許容訪問間隔はすべて</a:t>
                </a:r>
                <a14:m>
                  <m:oMath xmlns:m="http://schemas.openxmlformats.org/officeDocument/2006/math">
                    <m:r>
                      <a:rPr lang="en-US" altLang="ja-JP" i="1">
                        <a:latin typeface="Cambria Math" panose="02040503050406030204" pitchFamily="18" charset="0"/>
                      </a:rPr>
                      <m:t>1</m:t>
                    </m:r>
                  </m:oMath>
                </a14:m>
                <a:r>
                  <a:rPr lang="ja-JP" altLang="en-US" dirty="0">
                    <a:latin typeface="Cambria Math" panose="02040503050406030204" pitchFamily="18" charset="0"/>
                  </a:rPr>
                  <a:t>としてよい</a:t>
                </a:r>
                <a:endParaRPr lang="en-US" altLang="ja-JP" dirty="0">
                  <a:latin typeface="Cambria Math" panose="02040503050406030204" pitchFamily="18" charset="0"/>
                </a:endParaRPr>
              </a:p>
              <a:p>
                <a:pPr>
                  <a:lnSpc>
                    <a:spcPct val="100000"/>
                  </a:lnSpc>
                </a:pPr>
                <a:r>
                  <a:rPr lang="ja-JP" altLang="en-US" dirty="0"/>
                  <a:t>任意の順序保存運行を</a:t>
                </a:r>
                <a:r>
                  <a:rPr lang="en-US" altLang="ja-JP" dirty="0"/>
                  <a:t/>
                </a:r>
                <a:br>
                  <a:rPr lang="en-US" altLang="ja-JP" dirty="0"/>
                </a:br>
                <a:r>
                  <a:rPr lang="ja-JP" altLang="en-US" b="1" dirty="0">
                    <a:solidFill>
                      <a:srgbClr val="FF0000"/>
                    </a:solidFill>
                  </a:rPr>
                  <a:t>区間往復運行</a:t>
                </a:r>
                <a:r>
                  <a:rPr lang="ja-JP" altLang="en-US" dirty="0"/>
                  <a:t>に変換できることを示す</a:t>
                </a:r>
                <a:endParaRPr lang="en-US" altLang="ja-JP" dirty="0"/>
              </a:p>
              <a:p>
                <a:pPr>
                  <a:lnSpc>
                    <a:spcPct val="100000"/>
                  </a:lnSpc>
                </a:pP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199" y="1825625"/>
                <a:ext cx="5969072" cy="4351338"/>
              </a:xfrm>
              <a:blipFill>
                <a:blip r:embed="rId3"/>
                <a:stretch>
                  <a:fillRect l="-1735" t="-1261" r="-1122"/>
                </a:stretch>
              </a:blipFill>
            </p:spPr>
            <p:txBody>
              <a:bodyPr/>
              <a:lstStyle/>
              <a:p>
                <a:r>
                  <a:rPr lang="ja-JP" altLang="en-US">
                    <a:noFill/>
                  </a:rPr>
                  <a:t> </a:t>
                </a:r>
              </a:p>
            </p:txBody>
          </p:sp>
        </mc:Fallback>
      </mc:AlternateContent>
      <p:cxnSp>
        <p:nvCxnSpPr>
          <p:cNvPr id="13" name="直線コネクタ 12"/>
          <p:cNvCxnSpPr/>
          <p:nvPr/>
        </p:nvCxnSpPr>
        <p:spPr>
          <a:xfrm>
            <a:off x="7634271" y="2396786"/>
            <a:ext cx="657305" cy="65730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H="1">
            <a:off x="7633921" y="3052834"/>
            <a:ext cx="661943" cy="66194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9575460" y="2396199"/>
            <a:ext cx="652483" cy="65248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6936175" y="2321689"/>
            <a:ext cx="0" cy="44714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6090815" y="6159873"/>
            <a:ext cx="800219" cy="461665"/>
          </a:xfrm>
          <a:prstGeom prst="rect">
            <a:avLst/>
          </a:prstGeom>
          <a:noFill/>
          <a:ln w="28575">
            <a:noFill/>
          </a:ln>
        </p:spPr>
        <p:txBody>
          <a:bodyPr wrap="none" rtlCol="0">
            <a:spAutoFit/>
          </a:bodyPr>
          <a:lstStyle/>
          <a:p>
            <a:r>
              <a:rPr kumimoji="1" lang="ja-JP" altLang="en-US" sz="2400" dirty="0">
                <a:latin typeface="Cambria Math" panose="02040503050406030204" pitchFamily="18" charset="0"/>
              </a:rPr>
              <a:t>時刻</a:t>
            </a:r>
          </a:p>
        </p:txBody>
      </p:sp>
      <p:cxnSp>
        <p:nvCxnSpPr>
          <p:cNvPr id="80" name="直線コネクタ 79"/>
          <p:cNvCxnSpPr/>
          <p:nvPr/>
        </p:nvCxnSpPr>
        <p:spPr>
          <a:xfrm>
            <a:off x="7647499" y="4273018"/>
            <a:ext cx="665184" cy="66518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flipH="1">
            <a:off x="7648445" y="4923523"/>
            <a:ext cx="663292" cy="66329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7640530" y="3915934"/>
            <a:ext cx="1305323" cy="130532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8931083" y="6214362"/>
            <a:ext cx="667793" cy="667792"/>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7647499" y="5573805"/>
            <a:ext cx="663158" cy="66454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939182" y="2396420"/>
            <a:ext cx="0" cy="21747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7640691" y="2613890"/>
            <a:ext cx="1311391" cy="131139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flipH="1">
            <a:off x="9573178" y="3052679"/>
            <a:ext cx="673143" cy="67313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63" name="タイトル 1"/>
          <p:cNvSpPr>
            <a:spLocks noGrp="1"/>
          </p:cNvSpPr>
          <p:nvPr>
            <p:ph type="title"/>
          </p:nvPr>
        </p:nvSpPr>
        <p:spPr>
          <a:xfrm>
            <a:off x="838200" y="365125"/>
            <a:ext cx="10515600" cy="1325563"/>
          </a:xfrm>
        </p:spPr>
        <p:txBody>
          <a:bodyPr>
            <a:normAutofit/>
          </a:bodyPr>
          <a:lstStyle/>
          <a:p>
            <a:r>
              <a:rPr lang="ja-JP" altLang="en-US" dirty="0"/>
              <a:t>線分：許容訪問間隔がすべて等しい場合</a:t>
            </a:r>
            <a:endParaRPr kumimoji="1" lang="ja-JP" altLang="en-US" dirty="0"/>
          </a:p>
        </p:txBody>
      </p:sp>
      <p:sp>
        <p:nvSpPr>
          <p:cNvPr id="9" name="スライド番号プレースホルダー 8"/>
          <p:cNvSpPr>
            <a:spLocks noGrp="1"/>
          </p:cNvSpPr>
          <p:nvPr>
            <p:ph type="sldNum" sz="quarter" idx="12"/>
          </p:nvPr>
        </p:nvSpPr>
        <p:spPr/>
        <p:txBody>
          <a:bodyPr/>
          <a:lstStyle/>
          <a:p>
            <a:fld id="{4FE2F19B-FD66-4130-81C4-04099E634EF7}" type="slidenum">
              <a:rPr kumimoji="1" lang="ja-JP" altLang="en-US" smtClean="0"/>
              <a:t>13</a:t>
            </a:fld>
            <a:endParaRPr kumimoji="1" lang="ja-JP" altLang="en-US"/>
          </a:p>
        </p:txBody>
      </p:sp>
      <p:cxnSp>
        <p:nvCxnSpPr>
          <p:cNvPr id="131" name="直線コネクタ 130"/>
          <p:cNvCxnSpPr/>
          <p:nvPr/>
        </p:nvCxnSpPr>
        <p:spPr>
          <a:xfrm>
            <a:off x="8936902" y="5221257"/>
            <a:ext cx="0" cy="35254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a:off x="9585858" y="3714776"/>
            <a:ext cx="652483" cy="65248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H="1">
            <a:off x="9578284" y="4345719"/>
            <a:ext cx="673143" cy="67313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a:off x="9590964" y="5007816"/>
            <a:ext cx="643517" cy="64351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a:off x="8930593" y="5554011"/>
            <a:ext cx="668774" cy="66877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flipH="1">
            <a:off x="7635041" y="6238345"/>
            <a:ext cx="663292" cy="66329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a:off x="10234481" y="5651333"/>
            <a:ext cx="6540" cy="133716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7647499" y="3692998"/>
            <a:ext cx="0" cy="58002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a:cxnSpLocks/>
            <a:stCxn id="73" idx="2"/>
            <a:endCxn id="140" idx="6"/>
          </p:cNvCxnSpPr>
          <p:nvPr/>
        </p:nvCxnSpPr>
        <p:spPr>
          <a:xfrm>
            <a:off x="7526278" y="1924148"/>
            <a:ext cx="2830370" cy="1818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3" name="楕円 72"/>
          <p:cNvSpPr/>
          <p:nvPr/>
        </p:nvSpPr>
        <p:spPr>
          <a:xfrm>
            <a:off x="7526278" y="1801980"/>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4" name="グループ化 73"/>
          <p:cNvGrpSpPr/>
          <p:nvPr/>
        </p:nvGrpSpPr>
        <p:grpSpPr>
          <a:xfrm>
            <a:off x="7526857" y="1274411"/>
            <a:ext cx="247616" cy="473305"/>
            <a:chOff x="1093981" y="4342423"/>
            <a:chExt cx="427174" cy="816522"/>
          </a:xfrm>
        </p:grpSpPr>
        <p:sp>
          <p:nvSpPr>
            <p:cNvPr id="75" name="楕円 74"/>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 name="直線コネクタ 75"/>
            <p:cNvCxnSpPr>
              <a:stCxn id="75"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8815374" y="1326489"/>
            <a:ext cx="247616" cy="473305"/>
            <a:chOff x="1093981" y="4342423"/>
            <a:chExt cx="427174" cy="816522"/>
          </a:xfrm>
          <a:solidFill>
            <a:srgbClr val="7030A0"/>
          </a:solidFill>
        </p:grpSpPr>
        <p:sp>
          <p:nvSpPr>
            <p:cNvPr id="94" name="楕円 93"/>
            <p:cNvSpPr/>
            <p:nvPr/>
          </p:nvSpPr>
          <p:spPr>
            <a:xfrm>
              <a:off x="1140223" y="4342423"/>
              <a:ext cx="300142" cy="300142"/>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コネクタ 94"/>
            <p:cNvCxnSpPr>
              <a:stCxn id="94" idx="4"/>
            </p:cNvCxnSpPr>
            <p:nvPr/>
          </p:nvCxnSpPr>
          <p:spPr>
            <a:xfrm>
              <a:off x="1290294" y="4642565"/>
              <a:ext cx="4680" cy="272854"/>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a:off x="1293070" y="4897771"/>
              <a:ext cx="228085" cy="261171"/>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a:off x="1293071" y="4698350"/>
              <a:ext cx="22808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H="1">
              <a:off x="1093981" y="4698350"/>
              <a:ext cx="19909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flipH="1">
              <a:off x="1093981" y="4895850"/>
              <a:ext cx="202031" cy="263095"/>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38" name="楕円 137"/>
          <p:cNvSpPr/>
          <p:nvPr/>
        </p:nvSpPr>
        <p:spPr>
          <a:xfrm>
            <a:off x="8172787" y="1806527"/>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楕円 138"/>
          <p:cNvSpPr/>
          <p:nvPr/>
        </p:nvSpPr>
        <p:spPr>
          <a:xfrm>
            <a:off x="9465805" y="1815621"/>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楕円 139"/>
          <p:cNvSpPr/>
          <p:nvPr/>
        </p:nvSpPr>
        <p:spPr>
          <a:xfrm>
            <a:off x="10112314" y="1820168"/>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1" name="テキスト ボックス 140"/>
              <p:cNvSpPr txBox="1"/>
              <p:nvPr/>
            </p:nvSpPr>
            <p:spPr>
              <a:xfrm>
                <a:off x="7569809" y="1879566"/>
                <a:ext cx="7633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41" name="テキスト ボックス 140"/>
              <p:cNvSpPr txBox="1">
                <a:spLocks noRot="1" noChangeAspect="1" noMove="1" noResize="1" noEditPoints="1" noAdjustHandles="1" noChangeArrowheads="1" noChangeShapeType="1" noTextEdit="1"/>
              </p:cNvSpPr>
              <p:nvPr/>
            </p:nvSpPr>
            <p:spPr>
              <a:xfrm>
                <a:off x="7569809" y="1879566"/>
                <a:ext cx="763351" cy="461665"/>
              </a:xfrm>
              <a:prstGeom prst="rect">
                <a:avLst/>
              </a:prstGeom>
              <a:blipFill>
                <a:blip r:embed="rId4"/>
                <a:stretch>
                  <a:fillRect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2" name="テキスト ボックス 141"/>
              <p:cNvSpPr txBox="1"/>
              <p:nvPr/>
            </p:nvSpPr>
            <p:spPr>
              <a:xfrm>
                <a:off x="9504427" y="1897039"/>
                <a:ext cx="7633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42" name="テキスト ボックス 141"/>
              <p:cNvSpPr txBox="1">
                <a:spLocks noRot="1" noChangeAspect="1" noMove="1" noResize="1" noEditPoints="1" noAdjustHandles="1" noChangeArrowheads="1" noChangeShapeType="1" noTextEdit="1"/>
              </p:cNvSpPr>
              <p:nvPr/>
            </p:nvSpPr>
            <p:spPr>
              <a:xfrm>
                <a:off x="9504427" y="1897039"/>
                <a:ext cx="763351" cy="461665"/>
              </a:xfrm>
              <a:prstGeom prst="rect">
                <a:avLst/>
              </a:prstGeom>
              <a:blipFill>
                <a:blip r:embed="rId5"/>
                <a:stretch>
                  <a:fillRect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3" name="テキスト ボックス 142"/>
              <p:cNvSpPr txBox="1"/>
              <p:nvPr/>
            </p:nvSpPr>
            <p:spPr>
              <a:xfrm>
                <a:off x="8663191" y="187067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oMath>
                  </m:oMathPara>
                </a14:m>
                <a:endParaRPr kumimoji="1" lang="ja-JP" altLang="en-US" sz="2400" dirty="0"/>
              </a:p>
            </p:txBody>
          </p:sp>
        </mc:Choice>
        <mc:Fallback xmlns="">
          <p:sp>
            <p:nvSpPr>
              <p:cNvPr id="143" name="テキスト ボックス 142"/>
              <p:cNvSpPr txBox="1">
                <a:spLocks noRot="1" noChangeAspect="1" noMove="1" noResize="1" noEditPoints="1" noAdjustHandles="1" noChangeArrowheads="1" noChangeShapeType="1" noTextEdit="1"/>
              </p:cNvSpPr>
              <p:nvPr/>
            </p:nvSpPr>
            <p:spPr>
              <a:xfrm>
                <a:off x="8663191" y="1870673"/>
                <a:ext cx="442750" cy="461665"/>
              </a:xfrm>
              <a:prstGeom prst="rect">
                <a:avLst/>
              </a:prstGeom>
              <a:blipFill>
                <a:blip r:embed="rId6"/>
                <a:stretch>
                  <a:fillRect/>
                </a:stretch>
              </a:blipFill>
            </p:spPr>
            <p:txBody>
              <a:bodyPr/>
              <a:lstStyle/>
              <a:p>
                <a:r>
                  <a:rPr lang="ja-JP" altLang="en-US">
                    <a:noFill/>
                  </a:rPr>
                  <a:t> </a:t>
                </a:r>
              </a:p>
            </p:txBody>
          </p:sp>
        </mc:Fallback>
      </mc:AlternateContent>
      <p:grpSp>
        <p:nvGrpSpPr>
          <p:cNvPr id="144" name="グループ化 143"/>
          <p:cNvGrpSpPr/>
          <p:nvPr/>
        </p:nvGrpSpPr>
        <p:grpSpPr>
          <a:xfrm>
            <a:off x="9465805" y="1326784"/>
            <a:ext cx="247616" cy="473305"/>
            <a:chOff x="1093981" y="4342423"/>
            <a:chExt cx="427174" cy="816522"/>
          </a:xfrm>
          <a:solidFill>
            <a:srgbClr val="00B050"/>
          </a:solidFill>
        </p:grpSpPr>
        <p:sp>
          <p:nvSpPr>
            <p:cNvPr id="145" name="楕円 144"/>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6" name="直線コネクタ 145"/>
            <p:cNvCxnSpPr>
              <a:stCxn id="145"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p:cNvCxnSpPr/>
            <p:nvPr/>
          </p:nvCxnSpPr>
          <p:spPr>
            <a:xfrm>
              <a:off x="1293070" y="4897771"/>
              <a:ext cx="228085" cy="26117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1293071" y="4698350"/>
              <a:ext cx="22808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H="1">
              <a:off x="1093981" y="4698350"/>
              <a:ext cx="19909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flipH="1">
              <a:off x="1093981" y="4895850"/>
              <a:ext cx="202031" cy="263095"/>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399887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線コネクタ 49"/>
          <p:cNvCxnSpPr/>
          <p:nvPr/>
        </p:nvCxnSpPr>
        <p:spPr>
          <a:xfrm>
            <a:off x="7648445" y="2329370"/>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8294954" y="2333917"/>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9587972" y="2343011"/>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10234481" y="2347558"/>
            <a:ext cx="0" cy="462782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199" y="1825625"/>
                <a:ext cx="6110514" cy="4351338"/>
              </a:xfrm>
            </p:spPr>
            <p:txBody>
              <a:bodyPr>
                <a:normAutofit/>
              </a:bodyPr>
              <a:lstStyle/>
              <a:p>
                <a:pPr>
                  <a:lnSpc>
                    <a:spcPct val="100000"/>
                  </a:lnSpc>
                </a:pPr>
                <a:r>
                  <a:rPr lang="ja-JP" altLang="en-US" dirty="0" smtClean="0"/>
                  <a:t>左端</a:t>
                </a:r>
                <a:r>
                  <a:rPr lang="ja-JP" altLang="en-US" dirty="0"/>
                  <a:t>の点は　のみで警備されて</a:t>
                </a:r>
                <a:r>
                  <a:rPr lang="ja-JP" altLang="en-US" dirty="0" smtClean="0"/>
                  <a:t>いる</a:t>
                </a:r>
                <a:r>
                  <a:rPr lang="en-US" altLang="ja-JP" dirty="0" smtClean="0"/>
                  <a:t/>
                </a:r>
                <a:br>
                  <a:rPr lang="en-US" altLang="ja-JP" dirty="0" smtClean="0"/>
                </a:br>
                <a:r>
                  <a:rPr lang="ja-JP" altLang="en-US" dirty="0" smtClean="0"/>
                  <a:t>→　は左端</a:t>
                </a:r>
                <a14:m>
                  <m:oMath xmlns:m="http://schemas.openxmlformats.org/officeDocument/2006/math">
                    <m:r>
                      <a:rPr lang="en-US" altLang="ja-JP" i="1">
                        <a:latin typeface="Cambria Math" panose="02040503050406030204" pitchFamily="18" charset="0"/>
                      </a:rPr>
                      <m:t>+1/2</m:t>
                    </m:r>
                  </m:oMath>
                </a14:m>
                <a:r>
                  <a:rPr lang="ja-JP" altLang="en-US" dirty="0" smtClean="0"/>
                  <a:t>より右にはいない</a:t>
                </a:r>
                <a:endParaRPr lang="en-US" altLang="ja-JP" dirty="0"/>
              </a:p>
              <a:p>
                <a:pPr>
                  <a:lnSpc>
                    <a:spcPct val="100000"/>
                  </a:lnSpc>
                </a:pP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199" y="1825625"/>
                <a:ext cx="6110514" cy="4351338"/>
              </a:xfrm>
              <a:blipFill>
                <a:blip r:embed="rId3"/>
                <a:stretch>
                  <a:fillRect l="-1695" t="-1261" r="-1595"/>
                </a:stretch>
              </a:blipFill>
            </p:spPr>
            <p:txBody>
              <a:bodyPr/>
              <a:lstStyle/>
              <a:p>
                <a:r>
                  <a:rPr lang="ja-JP" altLang="en-US">
                    <a:noFill/>
                  </a:rPr>
                  <a:t> </a:t>
                </a:r>
              </a:p>
            </p:txBody>
          </p:sp>
        </mc:Fallback>
      </mc:AlternateContent>
      <p:cxnSp>
        <p:nvCxnSpPr>
          <p:cNvPr id="13" name="直線コネクタ 12"/>
          <p:cNvCxnSpPr/>
          <p:nvPr/>
        </p:nvCxnSpPr>
        <p:spPr>
          <a:xfrm>
            <a:off x="7634271" y="2396786"/>
            <a:ext cx="657305" cy="65730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H="1">
            <a:off x="7633921" y="3052834"/>
            <a:ext cx="661943" cy="66194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9575460" y="2396199"/>
            <a:ext cx="652483" cy="65248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6936175" y="2321689"/>
            <a:ext cx="0" cy="44714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6090815" y="6159873"/>
            <a:ext cx="800219" cy="461665"/>
          </a:xfrm>
          <a:prstGeom prst="rect">
            <a:avLst/>
          </a:prstGeom>
          <a:noFill/>
          <a:ln w="28575">
            <a:noFill/>
          </a:ln>
        </p:spPr>
        <p:txBody>
          <a:bodyPr wrap="none" rtlCol="0">
            <a:spAutoFit/>
          </a:bodyPr>
          <a:lstStyle/>
          <a:p>
            <a:r>
              <a:rPr kumimoji="1" lang="ja-JP" altLang="en-US" sz="2400" dirty="0">
                <a:latin typeface="Cambria Math" panose="02040503050406030204" pitchFamily="18" charset="0"/>
              </a:rPr>
              <a:t>時刻</a:t>
            </a:r>
          </a:p>
        </p:txBody>
      </p:sp>
      <p:cxnSp>
        <p:nvCxnSpPr>
          <p:cNvPr id="80" name="直線コネクタ 79"/>
          <p:cNvCxnSpPr/>
          <p:nvPr/>
        </p:nvCxnSpPr>
        <p:spPr>
          <a:xfrm>
            <a:off x="7647499" y="4273018"/>
            <a:ext cx="665184" cy="66518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flipH="1">
            <a:off x="7648445" y="4923523"/>
            <a:ext cx="663292" cy="66329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7640530" y="3915934"/>
            <a:ext cx="1305323" cy="130532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8931083" y="6214362"/>
            <a:ext cx="667793" cy="667792"/>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7647499" y="5573805"/>
            <a:ext cx="663158" cy="66454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939182" y="2396420"/>
            <a:ext cx="0" cy="21747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7640691" y="2613890"/>
            <a:ext cx="1311391" cy="131139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flipH="1">
            <a:off x="9573178" y="3052679"/>
            <a:ext cx="673143" cy="67313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63" name="タイトル 1"/>
          <p:cNvSpPr>
            <a:spLocks noGrp="1"/>
          </p:cNvSpPr>
          <p:nvPr>
            <p:ph type="title"/>
          </p:nvPr>
        </p:nvSpPr>
        <p:spPr>
          <a:xfrm>
            <a:off x="838200" y="365125"/>
            <a:ext cx="10515600" cy="1325563"/>
          </a:xfrm>
        </p:spPr>
        <p:txBody>
          <a:bodyPr>
            <a:normAutofit/>
          </a:bodyPr>
          <a:lstStyle/>
          <a:p>
            <a:r>
              <a:rPr lang="ja-JP" altLang="en-US" dirty="0"/>
              <a:t>線分：許容訪問間隔がすべて等しい場合</a:t>
            </a:r>
            <a:endParaRPr kumimoji="1" lang="ja-JP" altLang="en-US" dirty="0"/>
          </a:p>
        </p:txBody>
      </p:sp>
      <p:sp>
        <p:nvSpPr>
          <p:cNvPr id="9" name="スライド番号プレースホルダー 8"/>
          <p:cNvSpPr>
            <a:spLocks noGrp="1"/>
          </p:cNvSpPr>
          <p:nvPr>
            <p:ph type="sldNum" sz="quarter" idx="12"/>
          </p:nvPr>
        </p:nvSpPr>
        <p:spPr/>
        <p:txBody>
          <a:bodyPr/>
          <a:lstStyle/>
          <a:p>
            <a:fld id="{4FE2F19B-FD66-4130-81C4-04099E634EF7}" type="slidenum">
              <a:rPr kumimoji="1" lang="ja-JP" altLang="en-US" smtClean="0"/>
              <a:t>14</a:t>
            </a:fld>
            <a:endParaRPr kumimoji="1" lang="ja-JP" altLang="en-US"/>
          </a:p>
        </p:txBody>
      </p:sp>
      <p:cxnSp>
        <p:nvCxnSpPr>
          <p:cNvPr id="131" name="直線コネクタ 130"/>
          <p:cNvCxnSpPr/>
          <p:nvPr/>
        </p:nvCxnSpPr>
        <p:spPr>
          <a:xfrm>
            <a:off x="8936902" y="5221257"/>
            <a:ext cx="0" cy="35254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a:off x="9585858" y="3714776"/>
            <a:ext cx="652483" cy="65248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H="1">
            <a:off x="9578284" y="4345719"/>
            <a:ext cx="673143" cy="67313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a:off x="8930593" y="5554011"/>
            <a:ext cx="668774" cy="66877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flipH="1">
            <a:off x="7635041" y="6238345"/>
            <a:ext cx="663292" cy="66329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7647499" y="3692998"/>
            <a:ext cx="0" cy="58002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8" name="グループ化 57"/>
          <p:cNvGrpSpPr/>
          <p:nvPr/>
        </p:nvGrpSpPr>
        <p:grpSpPr>
          <a:xfrm>
            <a:off x="2994247" y="1797716"/>
            <a:ext cx="247616" cy="473305"/>
            <a:chOff x="1093981" y="4342423"/>
            <a:chExt cx="427174" cy="816522"/>
          </a:xfrm>
        </p:grpSpPr>
        <p:sp>
          <p:nvSpPr>
            <p:cNvPr id="60" name="楕円 59"/>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p:cNvCxnSpPr>
              <a:stCxn id="60"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70" name="直線コネクタ 69"/>
          <p:cNvCxnSpPr>
            <a:cxnSpLocks/>
            <a:stCxn id="73" idx="2"/>
            <a:endCxn id="140" idx="6"/>
          </p:cNvCxnSpPr>
          <p:nvPr/>
        </p:nvCxnSpPr>
        <p:spPr>
          <a:xfrm>
            <a:off x="7526278" y="1924148"/>
            <a:ext cx="2830370" cy="1818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3" name="楕円 72"/>
          <p:cNvSpPr/>
          <p:nvPr/>
        </p:nvSpPr>
        <p:spPr>
          <a:xfrm>
            <a:off x="7526278" y="1801980"/>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4" name="グループ化 73"/>
          <p:cNvGrpSpPr/>
          <p:nvPr/>
        </p:nvGrpSpPr>
        <p:grpSpPr>
          <a:xfrm>
            <a:off x="7526857" y="1274411"/>
            <a:ext cx="247616" cy="473305"/>
            <a:chOff x="1093981" y="4342423"/>
            <a:chExt cx="427174" cy="816522"/>
          </a:xfrm>
        </p:grpSpPr>
        <p:sp>
          <p:nvSpPr>
            <p:cNvPr id="75" name="楕円 74"/>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 name="直線コネクタ 75"/>
            <p:cNvCxnSpPr>
              <a:stCxn id="75"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8815374" y="1326489"/>
            <a:ext cx="247616" cy="473305"/>
            <a:chOff x="1093981" y="4342423"/>
            <a:chExt cx="427174" cy="816522"/>
          </a:xfrm>
          <a:solidFill>
            <a:srgbClr val="7030A0"/>
          </a:solidFill>
        </p:grpSpPr>
        <p:sp>
          <p:nvSpPr>
            <p:cNvPr id="94" name="楕円 93"/>
            <p:cNvSpPr/>
            <p:nvPr/>
          </p:nvSpPr>
          <p:spPr>
            <a:xfrm>
              <a:off x="1140223" y="4342423"/>
              <a:ext cx="300142" cy="300142"/>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コネクタ 94"/>
            <p:cNvCxnSpPr>
              <a:stCxn id="94" idx="4"/>
            </p:cNvCxnSpPr>
            <p:nvPr/>
          </p:nvCxnSpPr>
          <p:spPr>
            <a:xfrm>
              <a:off x="1290294" y="4642565"/>
              <a:ext cx="4680" cy="272854"/>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a:off x="1293070" y="4897771"/>
              <a:ext cx="228085" cy="261171"/>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a:off x="1293071" y="4698350"/>
              <a:ext cx="22808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H="1">
              <a:off x="1093981" y="4698350"/>
              <a:ext cx="19909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flipH="1">
              <a:off x="1093981" y="4895850"/>
              <a:ext cx="202031" cy="263095"/>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38" name="楕円 137"/>
          <p:cNvSpPr/>
          <p:nvPr/>
        </p:nvSpPr>
        <p:spPr>
          <a:xfrm>
            <a:off x="8172787" y="1806527"/>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楕円 138"/>
          <p:cNvSpPr/>
          <p:nvPr/>
        </p:nvSpPr>
        <p:spPr>
          <a:xfrm>
            <a:off x="9465805" y="1815621"/>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楕円 139"/>
          <p:cNvSpPr/>
          <p:nvPr/>
        </p:nvSpPr>
        <p:spPr>
          <a:xfrm>
            <a:off x="10112314" y="1820168"/>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1" name="テキスト ボックス 140"/>
              <p:cNvSpPr txBox="1"/>
              <p:nvPr/>
            </p:nvSpPr>
            <p:spPr>
              <a:xfrm>
                <a:off x="7569809" y="1879566"/>
                <a:ext cx="7633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41" name="テキスト ボックス 140"/>
              <p:cNvSpPr txBox="1">
                <a:spLocks noRot="1" noChangeAspect="1" noMove="1" noResize="1" noEditPoints="1" noAdjustHandles="1" noChangeArrowheads="1" noChangeShapeType="1" noTextEdit="1"/>
              </p:cNvSpPr>
              <p:nvPr/>
            </p:nvSpPr>
            <p:spPr>
              <a:xfrm>
                <a:off x="7569809" y="1879566"/>
                <a:ext cx="763351" cy="461665"/>
              </a:xfrm>
              <a:prstGeom prst="rect">
                <a:avLst/>
              </a:prstGeom>
              <a:blipFill>
                <a:blip r:embed="rId4"/>
                <a:stretch>
                  <a:fillRect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2" name="テキスト ボックス 141"/>
              <p:cNvSpPr txBox="1"/>
              <p:nvPr/>
            </p:nvSpPr>
            <p:spPr>
              <a:xfrm>
                <a:off x="9504427" y="1897039"/>
                <a:ext cx="7633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42" name="テキスト ボックス 141"/>
              <p:cNvSpPr txBox="1">
                <a:spLocks noRot="1" noChangeAspect="1" noMove="1" noResize="1" noEditPoints="1" noAdjustHandles="1" noChangeArrowheads="1" noChangeShapeType="1" noTextEdit="1"/>
              </p:cNvSpPr>
              <p:nvPr/>
            </p:nvSpPr>
            <p:spPr>
              <a:xfrm>
                <a:off x="9504427" y="1897039"/>
                <a:ext cx="763351" cy="461665"/>
              </a:xfrm>
              <a:prstGeom prst="rect">
                <a:avLst/>
              </a:prstGeom>
              <a:blipFill>
                <a:blip r:embed="rId5"/>
                <a:stretch>
                  <a:fillRect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3" name="テキスト ボックス 142"/>
              <p:cNvSpPr txBox="1"/>
              <p:nvPr/>
            </p:nvSpPr>
            <p:spPr>
              <a:xfrm>
                <a:off x="8663191" y="187067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oMath>
                  </m:oMathPara>
                </a14:m>
                <a:endParaRPr kumimoji="1" lang="ja-JP" altLang="en-US" sz="2400" dirty="0"/>
              </a:p>
            </p:txBody>
          </p:sp>
        </mc:Choice>
        <mc:Fallback xmlns="">
          <p:sp>
            <p:nvSpPr>
              <p:cNvPr id="143" name="テキスト ボックス 142"/>
              <p:cNvSpPr txBox="1">
                <a:spLocks noRot="1" noChangeAspect="1" noMove="1" noResize="1" noEditPoints="1" noAdjustHandles="1" noChangeArrowheads="1" noChangeShapeType="1" noTextEdit="1"/>
              </p:cNvSpPr>
              <p:nvPr/>
            </p:nvSpPr>
            <p:spPr>
              <a:xfrm>
                <a:off x="8663191" y="1870673"/>
                <a:ext cx="442750" cy="461665"/>
              </a:xfrm>
              <a:prstGeom prst="rect">
                <a:avLst/>
              </a:prstGeom>
              <a:blipFill>
                <a:blip r:embed="rId6"/>
                <a:stretch>
                  <a:fillRect/>
                </a:stretch>
              </a:blipFill>
            </p:spPr>
            <p:txBody>
              <a:bodyPr/>
              <a:lstStyle/>
              <a:p>
                <a:r>
                  <a:rPr lang="ja-JP" altLang="en-US">
                    <a:noFill/>
                  </a:rPr>
                  <a:t> </a:t>
                </a:r>
              </a:p>
            </p:txBody>
          </p:sp>
        </mc:Fallback>
      </mc:AlternateContent>
      <p:cxnSp>
        <p:nvCxnSpPr>
          <p:cNvPr id="102" name="直線コネクタ 101"/>
          <p:cNvCxnSpPr/>
          <p:nvPr/>
        </p:nvCxnSpPr>
        <p:spPr>
          <a:xfrm>
            <a:off x="9590964" y="5007816"/>
            <a:ext cx="643517" cy="64351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a:off x="10234481" y="5651333"/>
            <a:ext cx="6540" cy="133716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p:nvPr/>
        </p:nvCxnSpPr>
        <p:spPr>
          <a:xfrm flipH="1">
            <a:off x="7485535" y="2411358"/>
            <a:ext cx="1" cy="1327006"/>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p:cNvSpPr txBox="1"/>
              <p:nvPr/>
            </p:nvSpPr>
            <p:spPr>
              <a:xfrm>
                <a:off x="7110912" y="2844028"/>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oMath>
                  </m:oMathPara>
                </a14:m>
                <a:endParaRPr kumimoji="1" lang="ja-JP" altLang="en-US" sz="2400" dirty="0"/>
              </a:p>
            </p:txBody>
          </p:sp>
        </mc:Choice>
        <mc:Fallback xmlns="">
          <p:sp>
            <p:nvSpPr>
              <p:cNvPr id="110" name="テキスト ボックス 109"/>
              <p:cNvSpPr txBox="1">
                <a:spLocks noRot="1" noChangeAspect="1" noMove="1" noResize="1" noEditPoints="1" noAdjustHandles="1" noChangeArrowheads="1" noChangeShapeType="1" noTextEdit="1"/>
              </p:cNvSpPr>
              <p:nvPr/>
            </p:nvSpPr>
            <p:spPr>
              <a:xfrm>
                <a:off x="7110912" y="2844028"/>
                <a:ext cx="442750" cy="461665"/>
              </a:xfrm>
              <a:prstGeom prst="rect">
                <a:avLst/>
              </a:prstGeom>
              <a:blipFill>
                <a:blip r:embed="rId7"/>
                <a:stretch>
                  <a:fillRect/>
                </a:stretch>
              </a:blipFill>
            </p:spPr>
            <p:txBody>
              <a:bodyPr/>
              <a:lstStyle/>
              <a:p>
                <a:r>
                  <a:rPr lang="ja-JP" altLang="en-US">
                    <a:noFill/>
                  </a:rPr>
                  <a:t> </a:t>
                </a:r>
              </a:p>
            </p:txBody>
          </p:sp>
        </mc:Fallback>
      </mc:AlternateContent>
      <p:grpSp>
        <p:nvGrpSpPr>
          <p:cNvPr id="111" name="グループ化 110"/>
          <p:cNvGrpSpPr/>
          <p:nvPr/>
        </p:nvGrpSpPr>
        <p:grpSpPr>
          <a:xfrm>
            <a:off x="9465805" y="1326784"/>
            <a:ext cx="247616" cy="473305"/>
            <a:chOff x="1093981" y="4342423"/>
            <a:chExt cx="427174" cy="816522"/>
          </a:xfrm>
          <a:solidFill>
            <a:srgbClr val="00B050"/>
          </a:solidFill>
        </p:grpSpPr>
        <p:sp>
          <p:nvSpPr>
            <p:cNvPr id="112" name="楕円 111"/>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 name="直線コネクタ 112"/>
            <p:cNvCxnSpPr>
              <a:stCxn id="112"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p:cNvCxnSpPr/>
            <p:nvPr/>
          </p:nvCxnSpPr>
          <p:spPr>
            <a:xfrm>
              <a:off x="1293070" y="4897771"/>
              <a:ext cx="228085" cy="26117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a:off x="1293071" y="4698350"/>
              <a:ext cx="22808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a:xfrm flipH="1">
              <a:off x="1093981" y="4698350"/>
              <a:ext cx="19909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flipH="1">
              <a:off x="1093981" y="4895850"/>
              <a:ext cx="202031" cy="263095"/>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18" name="グループ化 117"/>
          <p:cNvGrpSpPr/>
          <p:nvPr/>
        </p:nvGrpSpPr>
        <p:grpSpPr>
          <a:xfrm>
            <a:off x="1577422" y="2271019"/>
            <a:ext cx="247616" cy="473305"/>
            <a:chOff x="1093981" y="4342423"/>
            <a:chExt cx="427174" cy="816522"/>
          </a:xfrm>
        </p:grpSpPr>
        <p:sp>
          <p:nvSpPr>
            <p:cNvPr id="119" name="楕円 118"/>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0" name="直線コネクタ 119"/>
            <p:cNvCxnSpPr>
              <a:stCxn id="119"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23945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線コネクタ 49"/>
          <p:cNvCxnSpPr/>
          <p:nvPr/>
        </p:nvCxnSpPr>
        <p:spPr>
          <a:xfrm>
            <a:off x="7648445" y="2329370"/>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8294954" y="2333917"/>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9587972" y="2343011"/>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10234481" y="2347558"/>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9575460" y="2396199"/>
            <a:ext cx="652483" cy="652483"/>
          </a:xfrm>
          <a:prstGeom prst="lin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6936175" y="2321689"/>
            <a:ext cx="0" cy="44714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6090815" y="6159873"/>
            <a:ext cx="800219" cy="461665"/>
          </a:xfrm>
          <a:prstGeom prst="rect">
            <a:avLst/>
          </a:prstGeom>
          <a:noFill/>
          <a:ln w="28575">
            <a:noFill/>
          </a:ln>
        </p:spPr>
        <p:txBody>
          <a:bodyPr wrap="none" rtlCol="0">
            <a:spAutoFit/>
          </a:bodyPr>
          <a:lstStyle/>
          <a:p>
            <a:r>
              <a:rPr kumimoji="1" lang="ja-JP" altLang="en-US" sz="2400" dirty="0">
                <a:latin typeface="Cambria Math" panose="02040503050406030204" pitchFamily="18" charset="0"/>
              </a:rPr>
              <a:t>時刻</a:t>
            </a:r>
          </a:p>
        </p:txBody>
      </p:sp>
      <p:cxnSp>
        <p:nvCxnSpPr>
          <p:cNvPr id="84" name="直線コネクタ 83"/>
          <p:cNvCxnSpPr/>
          <p:nvPr/>
        </p:nvCxnSpPr>
        <p:spPr>
          <a:xfrm>
            <a:off x="7640530" y="3915934"/>
            <a:ext cx="1305323" cy="1305323"/>
          </a:xfrm>
          <a:prstGeom prst="line">
            <a:avLst/>
          </a:prstGeom>
          <a:ln w="38100">
            <a:solidFill>
              <a:srgbClr val="C7A1E3"/>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8931083" y="6214362"/>
            <a:ext cx="667793" cy="667792"/>
          </a:xfrm>
          <a:prstGeom prst="line">
            <a:avLst/>
          </a:prstGeom>
          <a:ln w="38100">
            <a:solidFill>
              <a:srgbClr val="C7A1E3"/>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939182" y="2396420"/>
            <a:ext cx="0" cy="217470"/>
          </a:xfrm>
          <a:prstGeom prst="line">
            <a:avLst/>
          </a:prstGeom>
          <a:ln w="38100">
            <a:solidFill>
              <a:srgbClr val="C7A1E3"/>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7640691" y="2613890"/>
            <a:ext cx="1311391" cy="1311390"/>
          </a:xfrm>
          <a:prstGeom prst="line">
            <a:avLst/>
          </a:prstGeom>
          <a:ln w="38100">
            <a:solidFill>
              <a:srgbClr val="C7A1E3"/>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flipH="1">
            <a:off x="9573178" y="3052679"/>
            <a:ext cx="673143" cy="673139"/>
          </a:xfrm>
          <a:prstGeom prst="lin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3" name="タイトル 1"/>
          <p:cNvSpPr>
            <a:spLocks noGrp="1"/>
          </p:cNvSpPr>
          <p:nvPr>
            <p:ph type="title"/>
          </p:nvPr>
        </p:nvSpPr>
        <p:spPr>
          <a:xfrm>
            <a:off x="838200" y="365125"/>
            <a:ext cx="10515600" cy="1325563"/>
          </a:xfrm>
        </p:spPr>
        <p:txBody>
          <a:bodyPr>
            <a:normAutofit/>
          </a:bodyPr>
          <a:lstStyle/>
          <a:p>
            <a:r>
              <a:rPr lang="ja-JP" altLang="en-US" dirty="0"/>
              <a:t>線分：許容訪問間隔がすべて等しい場合</a:t>
            </a:r>
            <a:endParaRPr kumimoji="1" lang="ja-JP" altLang="en-US" dirty="0"/>
          </a:p>
        </p:txBody>
      </p:sp>
      <p:sp>
        <p:nvSpPr>
          <p:cNvPr id="9" name="スライド番号プレースホルダー 8"/>
          <p:cNvSpPr>
            <a:spLocks noGrp="1"/>
          </p:cNvSpPr>
          <p:nvPr>
            <p:ph type="sldNum" sz="quarter" idx="12"/>
          </p:nvPr>
        </p:nvSpPr>
        <p:spPr/>
        <p:txBody>
          <a:bodyPr/>
          <a:lstStyle/>
          <a:p>
            <a:fld id="{4FE2F19B-FD66-4130-81C4-04099E634EF7}" type="slidenum">
              <a:rPr kumimoji="1" lang="ja-JP" altLang="en-US" smtClean="0"/>
              <a:t>15</a:t>
            </a:fld>
            <a:endParaRPr kumimoji="1" lang="ja-JP" altLang="en-US"/>
          </a:p>
        </p:txBody>
      </p:sp>
      <p:cxnSp>
        <p:nvCxnSpPr>
          <p:cNvPr id="131" name="直線コネクタ 130"/>
          <p:cNvCxnSpPr/>
          <p:nvPr/>
        </p:nvCxnSpPr>
        <p:spPr>
          <a:xfrm>
            <a:off x="8936902" y="5221257"/>
            <a:ext cx="0" cy="352548"/>
          </a:xfrm>
          <a:prstGeom prst="line">
            <a:avLst/>
          </a:prstGeom>
          <a:ln w="38100">
            <a:solidFill>
              <a:srgbClr val="C7A1E3"/>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a:off x="9585858" y="3714776"/>
            <a:ext cx="652483" cy="652483"/>
          </a:xfrm>
          <a:prstGeom prst="lin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H="1">
            <a:off x="9578284" y="4345719"/>
            <a:ext cx="673143" cy="673139"/>
          </a:xfrm>
          <a:prstGeom prst="lin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a:off x="8930593" y="5554011"/>
            <a:ext cx="668774" cy="668774"/>
          </a:xfrm>
          <a:prstGeom prst="line">
            <a:avLst/>
          </a:prstGeom>
          <a:ln w="38100">
            <a:solidFill>
              <a:srgbClr val="C7A1E3"/>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7621752" y="2398812"/>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a:off x="7640530" y="3057749"/>
            <a:ext cx="680617" cy="68061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7615738" y="3700513"/>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flipH="1">
            <a:off x="7634516" y="4359450"/>
            <a:ext cx="680617" cy="68061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609724" y="5002214"/>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H="1">
            <a:off x="7628502" y="5661151"/>
            <a:ext cx="680617" cy="68061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a:off x="7603710" y="6303915"/>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flipH="1">
            <a:off x="7485535" y="2411358"/>
            <a:ext cx="1" cy="1327006"/>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テキスト ボックス 73"/>
              <p:cNvSpPr txBox="1"/>
              <p:nvPr/>
            </p:nvSpPr>
            <p:spPr>
              <a:xfrm>
                <a:off x="7110912" y="2844028"/>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oMath>
                  </m:oMathPara>
                </a14:m>
                <a:endParaRPr kumimoji="1" lang="ja-JP" altLang="en-US" sz="2400" dirty="0"/>
              </a:p>
            </p:txBody>
          </p:sp>
        </mc:Choice>
        <mc:Fallback xmlns="">
          <p:sp>
            <p:nvSpPr>
              <p:cNvPr id="74" name="テキスト ボックス 73"/>
              <p:cNvSpPr txBox="1">
                <a:spLocks noRot="1" noChangeAspect="1" noMove="1" noResize="1" noEditPoints="1" noAdjustHandles="1" noChangeArrowheads="1" noChangeShapeType="1" noTextEdit="1"/>
              </p:cNvSpPr>
              <p:nvPr/>
            </p:nvSpPr>
            <p:spPr>
              <a:xfrm>
                <a:off x="7110912" y="2844028"/>
                <a:ext cx="442750" cy="461665"/>
              </a:xfrm>
              <a:prstGeom prst="rect">
                <a:avLst/>
              </a:prstGeom>
              <a:blipFill>
                <a:blip r:embed="rId3"/>
                <a:stretch>
                  <a:fillRect/>
                </a:stretch>
              </a:blipFill>
            </p:spPr>
            <p:txBody>
              <a:bodyPr/>
              <a:lstStyle/>
              <a:p>
                <a:r>
                  <a:rPr lang="ja-JP" altLang="en-US">
                    <a:noFill/>
                  </a:rPr>
                  <a:t> </a:t>
                </a:r>
              </a:p>
            </p:txBody>
          </p:sp>
        </mc:Fallback>
      </mc:AlternateContent>
      <p:cxnSp>
        <p:nvCxnSpPr>
          <p:cNvPr id="71" name="直線コネクタ 70"/>
          <p:cNvCxnSpPr>
            <a:cxnSpLocks/>
            <a:stCxn id="73" idx="2"/>
            <a:endCxn id="145" idx="6"/>
          </p:cNvCxnSpPr>
          <p:nvPr/>
        </p:nvCxnSpPr>
        <p:spPr>
          <a:xfrm>
            <a:off x="7526278" y="1924148"/>
            <a:ext cx="2830370" cy="1818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3" name="楕円 72"/>
          <p:cNvSpPr/>
          <p:nvPr/>
        </p:nvSpPr>
        <p:spPr>
          <a:xfrm>
            <a:off x="7526278" y="1801980"/>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0" name="グループ化 79"/>
          <p:cNvGrpSpPr/>
          <p:nvPr/>
        </p:nvGrpSpPr>
        <p:grpSpPr>
          <a:xfrm>
            <a:off x="7526857" y="1274411"/>
            <a:ext cx="247616" cy="473305"/>
            <a:chOff x="1093981" y="4342423"/>
            <a:chExt cx="427174" cy="816522"/>
          </a:xfrm>
        </p:grpSpPr>
        <p:sp>
          <p:nvSpPr>
            <p:cNvPr id="82" name="楕円 81"/>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6" name="直線コネクタ 85"/>
            <p:cNvCxnSpPr>
              <a:stCxn id="82"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8" name="グループ化 107"/>
          <p:cNvGrpSpPr/>
          <p:nvPr/>
        </p:nvGrpSpPr>
        <p:grpSpPr>
          <a:xfrm>
            <a:off x="8815374" y="1326489"/>
            <a:ext cx="247616" cy="473305"/>
            <a:chOff x="1093981" y="4342423"/>
            <a:chExt cx="427174" cy="816522"/>
          </a:xfrm>
          <a:solidFill>
            <a:srgbClr val="7030A0"/>
          </a:solidFill>
        </p:grpSpPr>
        <p:sp>
          <p:nvSpPr>
            <p:cNvPr id="136" name="楕円 135"/>
            <p:cNvSpPr/>
            <p:nvPr/>
          </p:nvSpPr>
          <p:spPr>
            <a:xfrm>
              <a:off x="1140223" y="4342423"/>
              <a:ext cx="300142" cy="300142"/>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8" name="直線コネクタ 137"/>
            <p:cNvCxnSpPr>
              <a:stCxn id="136" idx="4"/>
            </p:cNvCxnSpPr>
            <p:nvPr/>
          </p:nvCxnSpPr>
          <p:spPr>
            <a:xfrm>
              <a:off x="1290294" y="4642565"/>
              <a:ext cx="4680" cy="272854"/>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a:off x="1293070" y="4897771"/>
              <a:ext cx="228085" cy="261171"/>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a:xfrm>
              <a:off x="1293071" y="4698350"/>
              <a:ext cx="22808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a:xfrm flipH="1">
              <a:off x="1093981" y="4698350"/>
              <a:ext cx="19909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p:nvPr/>
          </p:nvCxnSpPr>
          <p:spPr>
            <a:xfrm flipH="1">
              <a:off x="1093981" y="4895850"/>
              <a:ext cx="202031" cy="263095"/>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43" name="楕円 142"/>
          <p:cNvSpPr/>
          <p:nvPr/>
        </p:nvSpPr>
        <p:spPr>
          <a:xfrm>
            <a:off x="8172787" y="1806527"/>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楕円 143"/>
          <p:cNvSpPr/>
          <p:nvPr/>
        </p:nvSpPr>
        <p:spPr>
          <a:xfrm>
            <a:off x="9465805" y="1815621"/>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楕円 144"/>
          <p:cNvSpPr/>
          <p:nvPr/>
        </p:nvSpPr>
        <p:spPr>
          <a:xfrm>
            <a:off x="10112314" y="1820168"/>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6" name="テキスト ボックス 145"/>
              <p:cNvSpPr txBox="1"/>
              <p:nvPr/>
            </p:nvSpPr>
            <p:spPr>
              <a:xfrm>
                <a:off x="7569809" y="1879566"/>
                <a:ext cx="7633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46" name="テキスト ボックス 145"/>
              <p:cNvSpPr txBox="1">
                <a:spLocks noRot="1" noChangeAspect="1" noMove="1" noResize="1" noEditPoints="1" noAdjustHandles="1" noChangeArrowheads="1" noChangeShapeType="1" noTextEdit="1"/>
              </p:cNvSpPr>
              <p:nvPr/>
            </p:nvSpPr>
            <p:spPr>
              <a:xfrm>
                <a:off x="7569809" y="1879566"/>
                <a:ext cx="763351" cy="461665"/>
              </a:xfrm>
              <a:prstGeom prst="rect">
                <a:avLst/>
              </a:prstGeom>
              <a:blipFill>
                <a:blip r:embed="rId4"/>
                <a:stretch>
                  <a:fillRect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p:cNvSpPr txBox="1"/>
              <p:nvPr/>
            </p:nvSpPr>
            <p:spPr>
              <a:xfrm>
                <a:off x="9504427" y="1897039"/>
                <a:ext cx="7633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47" name="テキスト ボックス 146"/>
              <p:cNvSpPr txBox="1">
                <a:spLocks noRot="1" noChangeAspect="1" noMove="1" noResize="1" noEditPoints="1" noAdjustHandles="1" noChangeArrowheads="1" noChangeShapeType="1" noTextEdit="1"/>
              </p:cNvSpPr>
              <p:nvPr/>
            </p:nvSpPr>
            <p:spPr>
              <a:xfrm>
                <a:off x="9504427" y="1897039"/>
                <a:ext cx="763351" cy="461665"/>
              </a:xfrm>
              <a:prstGeom prst="rect">
                <a:avLst/>
              </a:prstGeom>
              <a:blipFill>
                <a:blip r:embed="rId5"/>
                <a:stretch>
                  <a:fillRect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テキスト ボックス 147"/>
              <p:cNvSpPr txBox="1"/>
              <p:nvPr/>
            </p:nvSpPr>
            <p:spPr>
              <a:xfrm>
                <a:off x="8663191" y="187067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oMath>
                  </m:oMathPara>
                </a14:m>
                <a:endParaRPr kumimoji="1" lang="ja-JP" altLang="en-US" sz="2400" dirty="0"/>
              </a:p>
            </p:txBody>
          </p:sp>
        </mc:Choice>
        <mc:Fallback xmlns="">
          <p:sp>
            <p:nvSpPr>
              <p:cNvPr id="148" name="テキスト ボックス 147"/>
              <p:cNvSpPr txBox="1">
                <a:spLocks noRot="1" noChangeAspect="1" noMove="1" noResize="1" noEditPoints="1" noAdjustHandles="1" noChangeArrowheads="1" noChangeShapeType="1" noTextEdit="1"/>
              </p:cNvSpPr>
              <p:nvPr/>
            </p:nvSpPr>
            <p:spPr>
              <a:xfrm>
                <a:off x="8663191" y="1870673"/>
                <a:ext cx="442750" cy="461665"/>
              </a:xfrm>
              <a:prstGeom prst="rect">
                <a:avLst/>
              </a:prstGeom>
              <a:blipFill>
                <a:blip r:embed="rId6"/>
                <a:stretch>
                  <a:fillRect/>
                </a:stretch>
              </a:blipFill>
            </p:spPr>
            <p:txBody>
              <a:bodyPr/>
              <a:lstStyle/>
              <a:p>
                <a:r>
                  <a:rPr lang="ja-JP" altLang="en-US">
                    <a:noFill/>
                  </a:rPr>
                  <a:t> </a:t>
                </a:r>
              </a:p>
            </p:txBody>
          </p:sp>
        </mc:Fallback>
      </mc:AlternateContent>
      <p:cxnSp>
        <p:nvCxnSpPr>
          <p:cNvPr id="149" name="直線コネクタ 148"/>
          <p:cNvCxnSpPr/>
          <p:nvPr/>
        </p:nvCxnSpPr>
        <p:spPr>
          <a:xfrm>
            <a:off x="9590964" y="5007816"/>
            <a:ext cx="643517" cy="643517"/>
          </a:xfrm>
          <a:prstGeom prst="lin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10234481" y="5651333"/>
            <a:ext cx="6540" cy="1337163"/>
          </a:xfrm>
          <a:prstGeom prst="lin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58" name="グループ化 157"/>
          <p:cNvGrpSpPr/>
          <p:nvPr/>
        </p:nvGrpSpPr>
        <p:grpSpPr>
          <a:xfrm>
            <a:off x="9465805" y="1326784"/>
            <a:ext cx="247616" cy="473305"/>
            <a:chOff x="1093981" y="4342423"/>
            <a:chExt cx="427174" cy="816522"/>
          </a:xfrm>
          <a:solidFill>
            <a:srgbClr val="00B050"/>
          </a:solidFill>
        </p:grpSpPr>
        <p:sp>
          <p:nvSpPr>
            <p:cNvPr id="159" name="楕円 158"/>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0" name="直線コネクタ 159"/>
            <p:cNvCxnSpPr>
              <a:stCxn id="159"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p:cNvCxnSpPr/>
            <p:nvPr/>
          </p:nvCxnSpPr>
          <p:spPr>
            <a:xfrm>
              <a:off x="1293070" y="4897771"/>
              <a:ext cx="228085" cy="26117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a:off x="1293071" y="4698350"/>
              <a:ext cx="22808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flipH="1">
              <a:off x="1093981" y="4698350"/>
              <a:ext cx="19909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flipH="1">
              <a:off x="1093981" y="4895850"/>
              <a:ext cx="202031" cy="263095"/>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5" name="コンテンツ プレースホルダー 2"/>
              <p:cNvSpPr>
                <a:spLocks noGrp="1"/>
              </p:cNvSpPr>
              <p:nvPr>
                <p:ph idx="1"/>
              </p:nvPr>
            </p:nvSpPr>
            <p:spPr>
              <a:xfrm>
                <a:off x="838199" y="1825625"/>
                <a:ext cx="6110514" cy="4351338"/>
              </a:xfrm>
            </p:spPr>
            <p:txBody>
              <a:bodyPr>
                <a:normAutofit/>
              </a:bodyPr>
              <a:lstStyle/>
              <a:p>
                <a:pPr>
                  <a:lnSpc>
                    <a:spcPct val="100000"/>
                  </a:lnSpc>
                </a:pPr>
                <a:r>
                  <a:rPr lang="ja-JP" altLang="en-US" dirty="0" smtClean="0"/>
                  <a:t>左端</a:t>
                </a:r>
                <a:r>
                  <a:rPr lang="ja-JP" altLang="en-US" dirty="0"/>
                  <a:t>の点は　のみで警備されて</a:t>
                </a:r>
                <a:r>
                  <a:rPr lang="ja-JP" altLang="en-US" dirty="0" smtClean="0"/>
                  <a:t>いる</a:t>
                </a:r>
                <a:r>
                  <a:rPr lang="en-US" altLang="ja-JP" dirty="0" smtClean="0"/>
                  <a:t/>
                </a:r>
                <a:br>
                  <a:rPr lang="en-US" altLang="ja-JP" dirty="0" smtClean="0"/>
                </a:br>
                <a:r>
                  <a:rPr lang="ja-JP" altLang="en-US" dirty="0" smtClean="0"/>
                  <a:t>→　は左端</a:t>
                </a:r>
                <a14:m>
                  <m:oMath xmlns:m="http://schemas.openxmlformats.org/officeDocument/2006/math">
                    <m:r>
                      <a:rPr lang="en-US" altLang="ja-JP" i="1">
                        <a:latin typeface="Cambria Math" panose="02040503050406030204" pitchFamily="18" charset="0"/>
                      </a:rPr>
                      <m:t>+1/2</m:t>
                    </m:r>
                  </m:oMath>
                </a14:m>
                <a:r>
                  <a:rPr lang="ja-JP" altLang="en-US" dirty="0" smtClean="0"/>
                  <a:t>より右にはいない</a:t>
                </a:r>
                <a:endParaRPr lang="en-US" altLang="ja-JP" dirty="0"/>
              </a:p>
              <a:p>
                <a:pPr>
                  <a:lnSpc>
                    <a:spcPct val="100000"/>
                  </a:lnSpc>
                </a:pPr>
                <a14:m>
                  <m:oMath xmlns:m="http://schemas.openxmlformats.org/officeDocument/2006/math">
                    <m:r>
                      <a:rPr lang="en-US" altLang="ja-JP" i="1">
                        <a:latin typeface="Cambria Math" panose="02040503050406030204" pitchFamily="18" charset="0"/>
                      </a:rPr>
                      <m:t>[0, 1/2]</m:t>
                    </m:r>
                  </m:oMath>
                </a14:m>
                <a:r>
                  <a:rPr lang="ja-JP" altLang="en-US" dirty="0"/>
                  <a:t>を往復するのが最適</a:t>
                </a:r>
                <a:endParaRPr lang="en-US" altLang="ja-JP" dirty="0"/>
              </a:p>
              <a:p>
                <a:pPr>
                  <a:lnSpc>
                    <a:spcPct val="100000"/>
                  </a:lnSpc>
                </a:pPr>
                <a:endParaRPr lang="en-US" altLang="ja-JP" dirty="0"/>
              </a:p>
            </p:txBody>
          </p:sp>
        </mc:Choice>
        <mc:Fallback xmlns="">
          <p:sp>
            <p:nvSpPr>
              <p:cNvPr id="165" name="コンテンツ プレースホルダー 2"/>
              <p:cNvSpPr>
                <a:spLocks noGrp="1" noRot="1" noChangeAspect="1" noMove="1" noResize="1" noEditPoints="1" noAdjustHandles="1" noChangeArrowheads="1" noChangeShapeType="1" noTextEdit="1"/>
              </p:cNvSpPr>
              <p:nvPr>
                <p:ph idx="1"/>
              </p:nvPr>
            </p:nvSpPr>
            <p:spPr>
              <a:xfrm>
                <a:off x="838199" y="1825625"/>
                <a:ext cx="6110514" cy="4351338"/>
              </a:xfrm>
              <a:blipFill>
                <a:blip r:embed="rId7"/>
                <a:stretch>
                  <a:fillRect l="-1695" t="-1261" r="-1595"/>
                </a:stretch>
              </a:blipFill>
            </p:spPr>
            <p:txBody>
              <a:bodyPr/>
              <a:lstStyle/>
              <a:p>
                <a:r>
                  <a:rPr lang="ja-JP" altLang="en-US">
                    <a:noFill/>
                  </a:rPr>
                  <a:t> </a:t>
                </a:r>
              </a:p>
            </p:txBody>
          </p:sp>
        </mc:Fallback>
      </mc:AlternateContent>
      <p:grpSp>
        <p:nvGrpSpPr>
          <p:cNvPr id="166" name="グループ化 165"/>
          <p:cNvGrpSpPr/>
          <p:nvPr/>
        </p:nvGrpSpPr>
        <p:grpSpPr>
          <a:xfrm>
            <a:off x="2994247" y="1797716"/>
            <a:ext cx="247616" cy="473305"/>
            <a:chOff x="1093981" y="4342423"/>
            <a:chExt cx="427174" cy="816522"/>
          </a:xfrm>
        </p:grpSpPr>
        <p:sp>
          <p:nvSpPr>
            <p:cNvPr id="167" name="楕円 166"/>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8" name="直線コネクタ 167"/>
            <p:cNvCxnSpPr>
              <a:stCxn id="167"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73" name="グループ化 172"/>
          <p:cNvGrpSpPr/>
          <p:nvPr/>
        </p:nvGrpSpPr>
        <p:grpSpPr>
          <a:xfrm>
            <a:off x="1577422" y="2271019"/>
            <a:ext cx="247616" cy="473305"/>
            <a:chOff x="1093981" y="4342423"/>
            <a:chExt cx="427174" cy="816522"/>
          </a:xfrm>
        </p:grpSpPr>
        <p:sp>
          <p:nvSpPr>
            <p:cNvPr id="174" name="楕円 173"/>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5" name="直線コネクタ 174"/>
            <p:cNvCxnSpPr>
              <a:stCxn id="174"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63351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線コネクタ 49"/>
          <p:cNvCxnSpPr/>
          <p:nvPr/>
        </p:nvCxnSpPr>
        <p:spPr>
          <a:xfrm>
            <a:off x="7648445" y="2329370"/>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8294954" y="2333917"/>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9587972" y="2343011"/>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10234481" y="2347558"/>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9575460" y="2396199"/>
            <a:ext cx="652483" cy="652483"/>
          </a:xfrm>
          <a:prstGeom prst="lin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6936175" y="2321689"/>
            <a:ext cx="0" cy="44714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6090815" y="6159873"/>
            <a:ext cx="800219" cy="461665"/>
          </a:xfrm>
          <a:prstGeom prst="rect">
            <a:avLst/>
          </a:prstGeom>
          <a:noFill/>
          <a:ln w="28575">
            <a:noFill/>
          </a:ln>
        </p:spPr>
        <p:txBody>
          <a:bodyPr wrap="none" rtlCol="0">
            <a:spAutoFit/>
          </a:bodyPr>
          <a:lstStyle/>
          <a:p>
            <a:r>
              <a:rPr kumimoji="1" lang="ja-JP" altLang="en-US" sz="2400" dirty="0">
                <a:latin typeface="Cambria Math" panose="02040503050406030204" pitchFamily="18" charset="0"/>
              </a:rPr>
              <a:t>時刻</a:t>
            </a:r>
          </a:p>
        </p:txBody>
      </p:sp>
      <p:cxnSp>
        <p:nvCxnSpPr>
          <p:cNvPr id="101" name="直線コネクタ 100"/>
          <p:cNvCxnSpPr/>
          <p:nvPr/>
        </p:nvCxnSpPr>
        <p:spPr>
          <a:xfrm flipH="1">
            <a:off x="9573178" y="3052679"/>
            <a:ext cx="673143" cy="673139"/>
          </a:xfrm>
          <a:prstGeom prst="lin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16" name="グループ化 115"/>
          <p:cNvGrpSpPr/>
          <p:nvPr/>
        </p:nvGrpSpPr>
        <p:grpSpPr>
          <a:xfrm rot="16747962">
            <a:off x="11067991" y="2241931"/>
            <a:ext cx="381955" cy="520111"/>
            <a:chOff x="979858" y="4342423"/>
            <a:chExt cx="658930" cy="897269"/>
          </a:xfrm>
          <a:solidFill>
            <a:srgbClr val="00B050"/>
          </a:solidFill>
        </p:grpSpPr>
        <p:sp>
          <p:nvSpPr>
            <p:cNvPr id="117" name="楕円 116"/>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コネクタ 117"/>
            <p:cNvCxnSpPr>
              <a:stCxn id="117"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rot="4852038" flipV="1">
              <a:off x="1288380" y="4903274"/>
              <a:ext cx="231412" cy="187683"/>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rot="4852038" flipH="1">
              <a:off x="1045676" y="4487550"/>
              <a:ext cx="169998" cy="301633"/>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rot="4852038" flipH="1" flipV="1">
              <a:off x="1373038" y="4404992"/>
              <a:ext cx="170001" cy="361498"/>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rot="4852038">
              <a:off x="1111738" y="5027954"/>
              <a:ext cx="339315" cy="8416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63" name="タイトル 1"/>
          <p:cNvSpPr>
            <a:spLocks noGrp="1"/>
          </p:cNvSpPr>
          <p:nvPr>
            <p:ph type="title"/>
          </p:nvPr>
        </p:nvSpPr>
        <p:spPr>
          <a:xfrm>
            <a:off x="838200" y="365125"/>
            <a:ext cx="10515600" cy="1325563"/>
          </a:xfrm>
        </p:spPr>
        <p:txBody>
          <a:bodyPr>
            <a:normAutofit/>
          </a:bodyPr>
          <a:lstStyle/>
          <a:p>
            <a:r>
              <a:rPr lang="ja-JP" altLang="en-US" dirty="0"/>
              <a:t>線分：許容訪問間隔がすべて等しい場合</a:t>
            </a:r>
            <a:endParaRPr kumimoji="1" lang="ja-JP" altLang="en-US" dirty="0"/>
          </a:p>
        </p:txBody>
      </p:sp>
      <p:sp>
        <p:nvSpPr>
          <p:cNvPr id="9" name="スライド番号プレースホルダー 8"/>
          <p:cNvSpPr>
            <a:spLocks noGrp="1"/>
          </p:cNvSpPr>
          <p:nvPr>
            <p:ph type="sldNum" sz="quarter" idx="12"/>
          </p:nvPr>
        </p:nvSpPr>
        <p:spPr/>
        <p:txBody>
          <a:bodyPr/>
          <a:lstStyle/>
          <a:p>
            <a:fld id="{4FE2F19B-FD66-4130-81C4-04099E634EF7}" type="slidenum">
              <a:rPr kumimoji="1" lang="ja-JP" altLang="en-US" smtClean="0"/>
              <a:t>16</a:t>
            </a:fld>
            <a:endParaRPr kumimoji="1" lang="ja-JP" altLang="en-US"/>
          </a:p>
        </p:txBody>
      </p:sp>
      <p:cxnSp>
        <p:nvCxnSpPr>
          <p:cNvPr id="132" name="直線コネクタ 131"/>
          <p:cNvCxnSpPr/>
          <p:nvPr/>
        </p:nvCxnSpPr>
        <p:spPr>
          <a:xfrm>
            <a:off x="9585858" y="3714776"/>
            <a:ext cx="652483" cy="652483"/>
          </a:xfrm>
          <a:prstGeom prst="lin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H="1">
            <a:off x="9578284" y="4345719"/>
            <a:ext cx="673143" cy="673139"/>
          </a:xfrm>
          <a:prstGeom prst="lin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7621752" y="2398812"/>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a:off x="7640530" y="3057749"/>
            <a:ext cx="680617" cy="68061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7615738" y="3700513"/>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flipH="1">
            <a:off x="7634516" y="4359450"/>
            <a:ext cx="680617" cy="68061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609724" y="5002214"/>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H="1">
            <a:off x="7628502" y="5661151"/>
            <a:ext cx="680617" cy="68061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a:off x="7603710" y="6303915"/>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flipH="1">
            <a:off x="9394772" y="2398086"/>
            <a:ext cx="1" cy="1327006"/>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テキスト ボックス 73"/>
              <p:cNvSpPr txBox="1"/>
              <p:nvPr/>
            </p:nvSpPr>
            <p:spPr>
              <a:xfrm>
                <a:off x="9061247" y="2719507"/>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oMath>
                  </m:oMathPara>
                </a14:m>
                <a:endParaRPr kumimoji="1" lang="ja-JP" altLang="en-US" sz="2400" dirty="0"/>
              </a:p>
            </p:txBody>
          </p:sp>
        </mc:Choice>
        <mc:Fallback xmlns="">
          <p:sp>
            <p:nvSpPr>
              <p:cNvPr id="74" name="テキスト ボックス 73"/>
              <p:cNvSpPr txBox="1">
                <a:spLocks noRot="1" noChangeAspect="1" noMove="1" noResize="1" noEditPoints="1" noAdjustHandles="1" noChangeArrowheads="1" noChangeShapeType="1" noTextEdit="1"/>
              </p:cNvSpPr>
              <p:nvPr/>
            </p:nvSpPr>
            <p:spPr>
              <a:xfrm>
                <a:off x="9061247" y="2719507"/>
                <a:ext cx="442750" cy="461665"/>
              </a:xfrm>
              <a:prstGeom prst="rect">
                <a:avLst/>
              </a:prstGeom>
              <a:blipFill>
                <a:blip r:embed="rId5"/>
                <a:stretch>
                  <a:fillRect/>
                </a:stretch>
              </a:blipFill>
            </p:spPr>
            <p:txBody>
              <a:bodyPr/>
              <a:lstStyle/>
              <a:p>
                <a:r>
                  <a:rPr lang="ja-JP" altLang="en-US">
                    <a:noFill/>
                  </a:rPr>
                  <a:t> </a:t>
                </a:r>
              </a:p>
            </p:txBody>
          </p:sp>
        </mc:Fallback>
      </mc:AlternateContent>
      <p:cxnSp>
        <p:nvCxnSpPr>
          <p:cNvPr id="71" name="直線コネクタ 70"/>
          <p:cNvCxnSpPr/>
          <p:nvPr/>
        </p:nvCxnSpPr>
        <p:spPr>
          <a:xfrm>
            <a:off x="9562998" y="2391953"/>
            <a:ext cx="696908" cy="696908"/>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flipH="1">
            <a:off x="9581776" y="3050890"/>
            <a:ext cx="680617" cy="680615"/>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a:off x="9556984" y="3693654"/>
            <a:ext cx="696908" cy="696908"/>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a:off x="9575762" y="4352591"/>
            <a:ext cx="680617" cy="680615"/>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9550970" y="4995355"/>
            <a:ext cx="696908" cy="696908"/>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flipH="1">
            <a:off x="9569748" y="5654292"/>
            <a:ext cx="680617" cy="680615"/>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a:off x="9544956" y="6297056"/>
            <a:ext cx="696908" cy="696908"/>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cxnSpLocks/>
            <a:stCxn id="88" idx="2"/>
            <a:endCxn id="151" idx="6"/>
          </p:cNvCxnSpPr>
          <p:nvPr/>
        </p:nvCxnSpPr>
        <p:spPr>
          <a:xfrm>
            <a:off x="7526278" y="1924148"/>
            <a:ext cx="2830370" cy="1818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8" name="楕円 87"/>
          <p:cNvSpPr/>
          <p:nvPr/>
        </p:nvSpPr>
        <p:spPr>
          <a:xfrm>
            <a:off x="7526278" y="1801980"/>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6" name="グループ化 95"/>
          <p:cNvGrpSpPr/>
          <p:nvPr/>
        </p:nvGrpSpPr>
        <p:grpSpPr>
          <a:xfrm>
            <a:off x="7526857" y="1274411"/>
            <a:ext cx="247616" cy="473305"/>
            <a:chOff x="1093981" y="4342423"/>
            <a:chExt cx="427174" cy="816522"/>
          </a:xfrm>
        </p:grpSpPr>
        <p:sp>
          <p:nvSpPr>
            <p:cNvPr id="98" name="楕円 97"/>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コネクタ 98"/>
            <p:cNvCxnSpPr>
              <a:stCxn id="98"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42" name="グループ化 141"/>
          <p:cNvGrpSpPr/>
          <p:nvPr/>
        </p:nvGrpSpPr>
        <p:grpSpPr>
          <a:xfrm>
            <a:off x="9465805" y="1326784"/>
            <a:ext cx="247616" cy="473305"/>
            <a:chOff x="1093981" y="4342423"/>
            <a:chExt cx="427174" cy="816522"/>
          </a:xfrm>
          <a:solidFill>
            <a:srgbClr val="7030A0"/>
          </a:solidFill>
        </p:grpSpPr>
        <p:sp>
          <p:nvSpPr>
            <p:cNvPr id="143" name="楕円 142"/>
            <p:cNvSpPr/>
            <p:nvPr/>
          </p:nvSpPr>
          <p:spPr>
            <a:xfrm>
              <a:off x="1140223" y="4342423"/>
              <a:ext cx="300142" cy="300142"/>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4" name="直線コネクタ 143"/>
            <p:cNvCxnSpPr>
              <a:stCxn id="143" idx="4"/>
            </p:cNvCxnSpPr>
            <p:nvPr/>
          </p:nvCxnSpPr>
          <p:spPr>
            <a:xfrm>
              <a:off x="1290294" y="4642565"/>
              <a:ext cx="4680" cy="272854"/>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a:xfrm>
              <a:off x="1293070" y="4897771"/>
              <a:ext cx="228085" cy="261171"/>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a:xfrm>
              <a:off x="1293071" y="4698350"/>
              <a:ext cx="22808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p:cNvCxnSpPr/>
            <p:nvPr/>
          </p:nvCxnSpPr>
          <p:spPr>
            <a:xfrm flipH="1">
              <a:off x="1093981" y="4698350"/>
              <a:ext cx="19909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flipH="1">
              <a:off x="1093981" y="4895850"/>
              <a:ext cx="202031" cy="263095"/>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49" name="楕円 148"/>
          <p:cNvSpPr/>
          <p:nvPr/>
        </p:nvSpPr>
        <p:spPr>
          <a:xfrm>
            <a:off x="8172787" y="1806527"/>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楕円 149"/>
          <p:cNvSpPr/>
          <p:nvPr/>
        </p:nvSpPr>
        <p:spPr>
          <a:xfrm>
            <a:off x="9465805" y="1815621"/>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楕円 150"/>
          <p:cNvSpPr/>
          <p:nvPr/>
        </p:nvSpPr>
        <p:spPr>
          <a:xfrm>
            <a:off x="10112314" y="1820168"/>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2" name="テキスト ボックス 151"/>
              <p:cNvSpPr txBox="1"/>
              <p:nvPr/>
            </p:nvSpPr>
            <p:spPr>
              <a:xfrm>
                <a:off x="7569809" y="1879566"/>
                <a:ext cx="7633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52" name="テキスト ボックス 151"/>
              <p:cNvSpPr txBox="1">
                <a:spLocks noRot="1" noChangeAspect="1" noMove="1" noResize="1" noEditPoints="1" noAdjustHandles="1" noChangeArrowheads="1" noChangeShapeType="1" noTextEdit="1"/>
              </p:cNvSpPr>
              <p:nvPr/>
            </p:nvSpPr>
            <p:spPr>
              <a:xfrm>
                <a:off x="7569809" y="1879566"/>
                <a:ext cx="763351" cy="461665"/>
              </a:xfrm>
              <a:prstGeom prst="rect">
                <a:avLst/>
              </a:prstGeom>
              <a:blipFill>
                <a:blip r:embed="rId5"/>
                <a:stretch>
                  <a:fillRect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3" name="テキスト ボックス 152"/>
              <p:cNvSpPr txBox="1"/>
              <p:nvPr/>
            </p:nvSpPr>
            <p:spPr>
              <a:xfrm>
                <a:off x="9504427" y="1897039"/>
                <a:ext cx="7633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53" name="テキスト ボックス 152"/>
              <p:cNvSpPr txBox="1">
                <a:spLocks noRot="1" noChangeAspect="1" noMove="1" noResize="1" noEditPoints="1" noAdjustHandles="1" noChangeArrowheads="1" noChangeShapeType="1" noTextEdit="1"/>
              </p:cNvSpPr>
              <p:nvPr/>
            </p:nvSpPr>
            <p:spPr>
              <a:xfrm>
                <a:off x="9504427" y="1897039"/>
                <a:ext cx="763351" cy="461665"/>
              </a:xfrm>
              <a:prstGeom prst="rect">
                <a:avLst/>
              </a:prstGeom>
              <a:blipFill>
                <a:blip r:embed="rId6"/>
                <a:stretch>
                  <a:fillRect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4" name="テキスト ボックス 153"/>
              <p:cNvSpPr txBox="1"/>
              <p:nvPr/>
            </p:nvSpPr>
            <p:spPr>
              <a:xfrm>
                <a:off x="8663191" y="187067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oMath>
                  </m:oMathPara>
                </a14:m>
                <a:endParaRPr kumimoji="1" lang="ja-JP" altLang="en-US" sz="24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8663191" y="1870673"/>
                <a:ext cx="442750"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9" name="コンテンツ プレースホルダー 2"/>
              <p:cNvSpPr>
                <a:spLocks noGrp="1"/>
              </p:cNvSpPr>
              <p:nvPr>
                <p:ph idx="1"/>
              </p:nvPr>
            </p:nvSpPr>
            <p:spPr>
              <a:xfrm>
                <a:off x="838199" y="1825625"/>
                <a:ext cx="6110514" cy="4351338"/>
              </a:xfrm>
            </p:spPr>
            <p:txBody>
              <a:bodyPr>
                <a:normAutofit/>
              </a:bodyPr>
              <a:lstStyle/>
              <a:p>
                <a:pPr>
                  <a:lnSpc>
                    <a:spcPct val="100000"/>
                  </a:lnSpc>
                </a:pPr>
                <a:r>
                  <a:rPr lang="ja-JP" altLang="en-US" dirty="0" smtClean="0"/>
                  <a:t>左端</a:t>
                </a:r>
                <a:r>
                  <a:rPr lang="ja-JP" altLang="en-US" dirty="0"/>
                  <a:t>の点は　のみで警備されて</a:t>
                </a:r>
                <a:r>
                  <a:rPr lang="ja-JP" altLang="en-US" dirty="0" smtClean="0"/>
                  <a:t>いる</a:t>
                </a:r>
                <a:r>
                  <a:rPr lang="en-US" altLang="ja-JP" dirty="0" smtClean="0"/>
                  <a:t/>
                </a:r>
                <a:br>
                  <a:rPr lang="en-US" altLang="ja-JP" dirty="0" smtClean="0"/>
                </a:br>
                <a:r>
                  <a:rPr lang="ja-JP" altLang="en-US" dirty="0" smtClean="0"/>
                  <a:t>→　は左端</a:t>
                </a:r>
                <a14:m>
                  <m:oMath xmlns:m="http://schemas.openxmlformats.org/officeDocument/2006/math">
                    <m:r>
                      <a:rPr lang="en-US" altLang="ja-JP" i="1">
                        <a:latin typeface="Cambria Math" panose="02040503050406030204" pitchFamily="18" charset="0"/>
                      </a:rPr>
                      <m:t>+1/2</m:t>
                    </m:r>
                  </m:oMath>
                </a14:m>
                <a:r>
                  <a:rPr lang="ja-JP" altLang="en-US" dirty="0" smtClean="0"/>
                  <a:t>より右にはいない</a:t>
                </a:r>
                <a:endParaRPr lang="en-US" altLang="ja-JP" dirty="0"/>
              </a:p>
              <a:p>
                <a:pPr>
                  <a:lnSpc>
                    <a:spcPct val="100000"/>
                  </a:lnSpc>
                </a:pPr>
                <a14:m>
                  <m:oMath xmlns:m="http://schemas.openxmlformats.org/officeDocument/2006/math">
                    <m:r>
                      <a:rPr lang="en-US" altLang="ja-JP" b="0" i="1" smtClean="0">
                        <a:latin typeface="Cambria Math" panose="02040503050406030204" pitchFamily="18" charset="0"/>
                      </a:rPr>
                      <m:t>[0, 1/2]</m:t>
                    </m:r>
                  </m:oMath>
                </a14:m>
                <a:r>
                  <a:rPr lang="ja-JP" altLang="en-US" dirty="0" smtClean="0"/>
                  <a:t>を</a:t>
                </a:r>
                <a:r>
                  <a:rPr lang="ja-JP" altLang="en-US" dirty="0" err="1"/>
                  <a:t>往</a:t>
                </a:r>
                <a:r>
                  <a:rPr lang="ja-JP" altLang="en-US" dirty="0"/>
                  <a:t>復するのが最適</a:t>
                </a:r>
                <a:endParaRPr lang="en-US" altLang="ja-JP" dirty="0"/>
              </a:p>
              <a:p>
                <a:pPr>
                  <a:lnSpc>
                    <a:spcPct val="100000"/>
                  </a:lnSpc>
                </a:pPr>
                <a:r>
                  <a:rPr lang="ja-JP" altLang="en-US" dirty="0"/>
                  <a:t>　の動きも同様に決める</a:t>
                </a:r>
                <a:endParaRPr lang="en-US" altLang="ja-JP" dirty="0"/>
              </a:p>
              <a:p>
                <a:pPr>
                  <a:lnSpc>
                    <a:spcPct val="100000"/>
                  </a:lnSpc>
                </a:pPr>
                <a:endParaRPr lang="en-US" altLang="ja-JP" dirty="0"/>
              </a:p>
            </p:txBody>
          </p:sp>
        </mc:Choice>
        <mc:Fallback xmlns="">
          <p:sp>
            <p:nvSpPr>
              <p:cNvPr id="169" name="コンテンツ プレースホルダー 2"/>
              <p:cNvSpPr>
                <a:spLocks noGrp="1" noRot="1" noChangeAspect="1" noMove="1" noResize="1" noEditPoints="1" noAdjustHandles="1" noChangeArrowheads="1" noChangeShapeType="1" noTextEdit="1"/>
              </p:cNvSpPr>
              <p:nvPr>
                <p:ph idx="1"/>
              </p:nvPr>
            </p:nvSpPr>
            <p:spPr>
              <a:xfrm>
                <a:off x="838199" y="1825625"/>
                <a:ext cx="6110514" cy="4351338"/>
              </a:xfrm>
              <a:blipFill>
                <a:blip r:embed="rId8"/>
                <a:stretch>
                  <a:fillRect l="-1695" t="-1261" r="-1595"/>
                </a:stretch>
              </a:blipFill>
            </p:spPr>
            <p:txBody>
              <a:bodyPr/>
              <a:lstStyle/>
              <a:p>
                <a:r>
                  <a:rPr lang="ja-JP" altLang="en-US">
                    <a:noFill/>
                  </a:rPr>
                  <a:t> </a:t>
                </a:r>
              </a:p>
            </p:txBody>
          </p:sp>
        </mc:Fallback>
      </mc:AlternateContent>
      <p:grpSp>
        <p:nvGrpSpPr>
          <p:cNvPr id="170" name="グループ化 169"/>
          <p:cNvGrpSpPr/>
          <p:nvPr/>
        </p:nvGrpSpPr>
        <p:grpSpPr>
          <a:xfrm>
            <a:off x="1170836" y="3398056"/>
            <a:ext cx="247616" cy="473305"/>
            <a:chOff x="1093981" y="4342423"/>
            <a:chExt cx="427174" cy="816522"/>
          </a:xfrm>
          <a:solidFill>
            <a:srgbClr val="7030A0"/>
          </a:solidFill>
        </p:grpSpPr>
        <p:sp>
          <p:nvSpPr>
            <p:cNvPr id="171" name="楕円 170"/>
            <p:cNvSpPr/>
            <p:nvPr/>
          </p:nvSpPr>
          <p:spPr>
            <a:xfrm>
              <a:off x="1140223" y="4342423"/>
              <a:ext cx="300142" cy="300142"/>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2" name="直線コネクタ 171"/>
            <p:cNvCxnSpPr>
              <a:stCxn id="171" idx="4"/>
            </p:cNvCxnSpPr>
            <p:nvPr/>
          </p:nvCxnSpPr>
          <p:spPr>
            <a:xfrm>
              <a:off x="1290294" y="4642565"/>
              <a:ext cx="4680" cy="272854"/>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a:off x="1293070" y="4897771"/>
              <a:ext cx="228085" cy="261171"/>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1293071" y="4698350"/>
              <a:ext cx="22808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p:nvPr/>
          </p:nvCxnSpPr>
          <p:spPr>
            <a:xfrm flipH="1">
              <a:off x="1093981" y="4698350"/>
              <a:ext cx="19909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flipH="1">
              <a:off x="1093981" y="4895850"/>
              <a:ext cx="202031" cy="263095"/>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77" name="グループ化 176"/>
          <p:cNvGrpSpPr/>
          <p:nvPr/>
        </p:nvGrpSpPr>
        <p:grpSpPr>
          <a:xfrm>
            <a:off x="2994247" y="1797716"/>
            <a:ext cx="247616" cy="473305"/>
            <a:chOff x="1093981" y="4342423"/>
            <a:chExt cx="427174" cy="816522"/>
          </a:xfrm>
        </p:grpSpPr>
        <p:sp>
          <p:nvSpPr>
            <p:cNvPr id="178" name="楕円 177"/>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9" name="直線コネクタ 178"/>
            <p:cNvCxnSpPr>
              <a:stCxn id="178"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84" name="グループ化 183"/>
          <p:cNvGrpSpPr/>
          <p:nvPr/>
        </p:nvGrpSpPr>
        <p:grpSpPr>
          <a:xfrm>
            <a:off x="1577422" y="2271019"/>
            <a:ext cx="247616" cy="473305"/>
            <a:chOff x="1093981" y="4342423"/>
            <a:chExt cx="427174" cy="816522"/>
          </a:xfrm>
        </p:grpSpPr>
        <p:sp>
          <p:nvSpPr>
            <p:cNvPr id="185" name="楕円 184"/>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6" name="直線コネクタ 185"/>
            <p:cNvCxnSpPr>
              <a:stCxn id="185"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591105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線コネクタ 49"/>
          <p:cNvCxnSpPr/>
          <p:nvPr/>
        </p:nvCxnSpPr>
        <p:spPr>
          <a:xfrm>
            <a:off x="7648445" y="2329370"/>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8294954" y="2333917"/>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9587972" y="2343011"/>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10234481" y="2347558"/>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6936175" y="2321689"/>
            <a:ext cx="0" cy="44714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6090815" y="6159873"/>
            <a:ext cx="800219" cy="461665"/>
          </a:xfrm>
          <a:prstGeom prst="rect">
            <a:avLst/>
          </a:prstGeom>
          <a:noFill/>
          <a:ln w="28575">
            <a:noFill/>
          </a:ln>
        </p:spPr>
        <p:txBody>
          <a:bodyPr wrap="none" rtlCol="0">
            <a:spAutoFit/>
          </a:bodyPr>
          <a:lstStyle/>
          <a:p>
            <a:r>
              <a:rPr kumimoji="1" lang="ja-JP" altLang="en-US" sz="2400" dirty="0">
                <a:latin typeface="Cambria Math" panose="02040503050406030204" pitchFamily="18" charset="0"/>
              </a:rPr>
              <a:t>時刻</a:t>
            </a:r>
          </a:p>
        </p:txBody>
      </p:sp>
      <p:grpSp>
        <p:nvGrpSpPr>
          <p:cNvPr id="116" name="グループ化 115"/>
          <p:cNvGrpSpPr/>
          <p:nvPr/>
        </p:nvGrpSpPr>
        <p:grpSpPr>
          <a:xfrm rot="16747962">
            <a:off x="11067991" y="2241931"/>
            <a:ext cx="381955" cy="520111"/>
            <a:chOff x="979858" y="4342423"/>
            <a:chExt cx="658930" cy="897269"/>
          </a:xfrm>
          <a:solidFill>
            <a:srgbClr val="00B050"/>
          </a:solidFill>
        </p:grpSpPr>
        <p:sp>
          <p:nvSpPr>
            <p:cNvPr id="117" name="楕円 116"/>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コネクタ 117"/>
            <p:cNvCxnSpPr>
              <a:stCxn id="117"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rot="4852038" flipV="1">
              <a:off x="1288380" y="4903274"/>
              <a:ext cx="231412" cy="187683"/>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rot="4852038" flipH="1">
              <a:off x="1045676" y="4487550"/>
              <a:ext cx="169998" cy="301633"/>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rot="4852038" flipH="1" flipV="1">
              <a:off x="1373038" y="4404992"/>
              <a:ext cx="170001" cy="361498"/>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rot="4852038">
              <a:off x="1111738" y="5027954"/>
              <a:ext cx="339315" cy="8416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63" name="タイトル 1"/>
          <p:cNvSpPr>
            <a:spLocks noGrp="1"/>
          </p:cNvSpPr>
          <p:nvPr>
            <p:ph type="title"/>
          </p:nvPr>
        </p:nvSpPr>
        <p:spPr>
          <a:xfrm>
            <a:off x="838200" y="365125"/>
            <a:ext cx="10515600" cy="1325563"/>
          </a:xfrm>
        </p:spPr>
        <p:txBody>
          <a:bodyPr>
            <a:normAutofit/>
          </a:bodyPr>
          <a:lstStyle/>
          <a:p>
            <a:r>
              <a:rPr lang="ja-JP" altLang="en-US" dirty="0"/>
              <a:t>線分：許容訪問間隔がすべて等しい場合</a:t>
            </a:r>
            <a:endParaRPr kumimoji="1" lang="ja-JP" altLang="en-US" dirty="0"/>
          </a:p>
        </p:txBody>
      </p:sp>
      <p:sp>
        <p:nvSpPr>
          <p:cNvPr id="9" name="スライド番号プレースホルダー 8"/>
          <p:cNvSpPr>
            <a:spLocks noGrp="1"/>
          </p:cNvSpPr>
          <p:nvPr>
            <p:ph type="sldNum" sz="quarter" idx="12"/>
          </p:nvPr>
        </p:nvSpPr>
        <p:spPr/>
        <p:txBody>
          <a:bodyPr/>
          <a:lstStyle/>
          <a:p>
            <a:fld id="{4FE2F19B-FD66-4130-81C4-04099E634EF7}" type="slidenum">
              <a:rPr kumimoji="1" lang="ja-JP" altLang="en-US" smtClean="0"/>
              <a:t>17</a:t>
            </a:fld>
            <a:endParaRPr kumimoji="1" lang="ja-JP" altLang="en-US"/>
          </a:p>
        </p:txBody>
      </p:sp>
      <p:cxnSp>
        <p:nvCxnSpPr>
          <p:cNvPr id="57" name="直線コネクタ 56"/>
          <p:cNvCxnSpPr/>
          <p:nvPr/>
        </p:nvCxnSpPr>
        <p:spPr>
          <a:xfrm>
            <a:off x="7621752" y="2398812"/>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a:off x="7640530" y="3057749"/>
            <a:ext cx="680617" cy="68061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7615738" y="3700513"/>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flipH="1">
            <a:off x="7634516" y="4359450"/>
            <a:ext cx="680617" cy="68061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609724" y="5002214"/>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H="1">
            <a:off x="7628502" y="5661151"/>
            <a:ext cx="680617" cy="68061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a:off x="7603710" y="6303915"/>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a:cxnSpLocks/>
            <a:stCxn id="72" idx="2"/>
            <a:endCxn id="140" idx="6"/>
          </p:cNvCxnSpPr>
          <p:nvPr/>
        </p:nvCxnSpPr>
        <p:spPr>
          <a:xfrm>
            <a:off x="7526278" y="1924148"/>
            <a:ext cx="2830370" cy="1818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2" name="楕円 71"/>
          <p:cNvSpPr/>
          <p:nvPr/>
        </p:nvSpPr>
        <p:spPr>
          <a:xfrm>
            <a:off x="7526278" y="1801980"/>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4" name="グループ化 73"/>
          <p:cNvGrpSpPr/>
          <p:nvPr/>
        </p:nvGrpSpPr>
        <p:grpSpPr>
          <a:xfrm>
            <a:off x="7526857" y="1274411"/>
            <a:ext cx="247616" cy="473305"/>
            <a:chOff x="1093981" y="4342423"/>
            <a:chExt cx="427174" cy="816522"/>
          </a:xfrm>
        </p:grpSpPr>
        <p:sp>
          <p:nvSpPr>
            <p:cNvPr id="89" name="楕円 88"/>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0" name="直線コネクタ 89"/>
            <p:cNvCxnSpPr>
              <a:stCxn id="89"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38" name="楕円 137"/>
          <p:cNvSpPr/>
          <p:nvPr/>
        </p:nvSpPr>
        <p:spPr>
          <a:xfrm>
            <a:off x="8172787" y="1806527"/>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楕円 138"/>
          <p:cNvSpPr/>
          <p:nvPr/>
        </p:nvSpPr>
        <p:spPr>
          <a:xfrm>
            <a:off x="9465805" y="1815621"/>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楕円 139"/>
          <p:cNvSpPr/>
          <p:nvPr/>
        </p:nvSpPr>
        <p:spPr>
          <a:xfrm>
            <a:off x="10112314" y="1820168"/>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1" name="テキスト ボックス 140"/>
              <p:cNvSpPr txBox="1"/>
              <p:nvPr/>
            </p:nvSpPr>
            <p:spPr>
              <a:xfrm>
                <a:off x="7569809" y="1879566"/>
                <a:ext cx="7633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41" name="テキスト ボックス 140"/>
              <p:cNvSpPr txBox="1">
                <a:spLocks noRot="1" noChangeAspect="1" noMove="1" noResize="1" noEditPoints="1" noAdjustHandles="1" noChangeArrowheads="1" noChangeShapeType="1" noTextEdit="1"/>
              </p:cNvSpPr>
              <p:nvPr/>
            </p:nvSpPr>
            <p:spPr>
              <a:xfrm>
                <a:off x="7569809" y="1879566"/>
                <a:ext cx="763351" cy="461665"/>
              </a:xfrm>
              <a:prstGeom prst="rect">
                <a:avLst/>
              </a:prstGeom>
              <a:blipFill>
                <a:blip r:embed="rId3"/>
                <a:stretch>
                  <a:fillRect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2" name="テキスト ボックス 141"/>
              <p:cNvSpPr txBox="1"/>
              <p:nvPr/>
            </p:nvSpPr>
            <p:spPr>
              <a:xfrm>
                <a:off x="9504427" y="1897039"/>
                <a:ext cx="7633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42" name="テキスト ボックス 141"/>
              <p:cNvSpPr txBox="1">
                <a:spLocks noRot="1" noChangeAspect="1" noMove="1" noResize="1" noEditPoints="1" noAdjustHandles="1" noChangeArrowheads="1" noChangeShapeType="1" noTextEdit="1"/>
              </p:cNvSpPr>
              <p:nvPr/>
            </p:nvSpPr>
            <p:spPr>
              <a:xfrm>
                <a:off x="9504427" y="1897039"/>
                <a:ext cx="763351" cy="461665"/>
              </a:xfrm>
              <a:prstGeom prst="rect">
                <a:avLst/>
              </a:prstGeom>
              <a:blipFill>
                <a:blip r:embed="rId4"/>
                <a:stretch>
                  <a:fillRect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3" name="テキスト ボックス 142"/>
              <p:cNvSpPr txBox="1"/>
              <p:nvPr/>
            </p:nvSpPr>
            <p:spPr>
              <a:xfrm>
                <a:off x="8663191" y="187067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oMath>
                  </m:oMathPara>
                </a14:m>
                <a:endParaRPr kumimoji="1" lang="ja-JP" altLang="en-US" sz="2400" dirty="0"/>
              </a:p>
            </p:txBody>
          </p:sp>
        </mc:Choice>
        <mc:Fallback xmlns="">
          <p:sp>
            <p:nvSpPr>
              <p:cNvPr id="143" name="テキスト ボックス 142"/>
              <p:cNvSpPr txBox="1">
                <a:spLocks noRot="1" noChangeAspect="1" noMove="1" noResize="1" noEditPoints="1" noAdjustHandles="1" noChangeArrowheads="1" noChangeShapeType="1" noTextEdit="1"/>
              </p:cNvSpPr>
              <p:nvPr/>
            </p:nvSpPr>
            <p:spPr>
              <a:xfrm>
                <a:off x="8663191" y="1870673"/>
                <a:ext cx="442750" cy="461665"/>
              </a:xfrm>
              <a:prstGeom prst="rect">
                <a:avLst/>
              </a:prstGeom>
              <a:blipFill>
                <a:blip r:embed="rId5"/>
                <a:stretch>
                  <a:fillRect/>
                </a:stretch>
              </a:blipFill>
            </p:spPr>
            <p:txBody>
              <a:bodyPr/>
              <a:lstStyle/>
              <a:p>
                <a:r>
                  <a:rPr lang="ja-JP" altLang="en-US">
                    <a:noFill/>
                  </a:rPr>
                  <a:t> </a:t>
                </a:r>
              </a:p>
            </p:txBody>
          </p:sp>
        </mc:Fallback>
      </mc:AlternateContent>
      <p:cxnSp>
        <p:nvCxnSpPr>
          <p:cNvPr id="158" name="直線コネクタ 157"/>
          <p:cNvCxnSpPr/>
          <p:nvPr/>
        </p:nvCxnSpPr>
        <p:spPr>
          <a:xfrm>
            <a:off x="9562998" y="2391953"/>
            <a:ext cx="696908" cy="696908"/>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H="1">
            <a:off x="9581776" y="3050890"/>
            <a:ext cx="680617" cy="680615"/>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a:off x="9556984" y="3693654"/>
            <a:ext cx="696908" cy="696908"/>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p:cNvCxnSpPr/>
          <p:nvPr/>
        </p:nvCxnSpPr>
        <p:spPr>
          <a:xfrm flipH="1">
            <a:off x="9575762" y="4352591"/>
            <a:ext cx="680617" cy="680615"/>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a:off x="9550970" y="4995355"/>
            <a:ext cx="696908" cy="696908"/>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flipH="1">
            <a:off x="9569748" y="5654292"/>
            <a:ext cx="680617" cy="680615"/>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a:off x="9544956" y="6297056"/>
            <a:ext cx="696908" cy="696908"/>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165" name="グループ化 164"/>
          <p:cNvGrpSpPr/>
          <p:nvPr/>
        </p:nvGrpSpPr>
        <p:grpSpPr>
          <a:xfrm>
            <a:off x="9465805" y="1326784"/>
            <a:ext cx="247616" cy="473305"/>
            <a:chOff x="1093981" y="4342423"/>
            <a:chExt cx="427174" cy="816522"/>
          </a:xfrm>
          <a:solidFill>
            <a:srgbClr val="7030A0"/>
          </a:solidFill>
        </p:grpSpPr>
        <p:sp>
          <p:nvSpPr>
            <p:cNvPr id="166" name="楕円 165"/>
            <p:cNvSpPr/>
            <p:nvPr/>
          </p:nvSpPr>
          <p:spPr>
            <a:xfrm>
              <a:off x="1140223" y="4342423"/>
              <a:ext cx="300142" cy="300142"/>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7" name="直線コネクタ 166"/>
            <p:cNvCxnSpPr>
              <a:stCxn id="166" idx="4"/>
            </p:cNvCxnSpPr>
            <p:nvPr/>
          </p:nvCxnSpPr>
          <p:spPr>
            <a:xfrm>
              <a:off x="1290294" y="4642565"/>
              <a:ext cx="4680" cy="272854"/>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a:off x="1293070" y="4897771"/>
              <a:ext cx="228085" cy="261171"/>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a:off x="1293071" y="4698350"/>
              <a:ext cx="22808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flipH="1">
              <a:off x="1093981" y="4698350"/>
              <a:ext cx="19909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flipH="1">
              <a:off x="1093981" y="4895850"/>
              <a:ext cx="202031" cy="263095"/>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72" name="コンテンツ プレースホルダー 2"/>
              <p:cNvSpPr>
                <a:spLocks noGrp="1"/>
              </p:cNvSpPr>
              <p:nvPr>
                <p:ph idx="1"/>
              </p:nvPr>
            </p:nvSpPr>
            <p:spPr>
              <a:xfrm>
                <a:off x="838199" y="1825625"/>
                <a:ext cx="6110514" cy="4351338"/>
              </a:xfrm>
            </p:spPr>
            <p:txBody>
              <a:bodyPr>
                <a:normAutofit/>
              </a:bodyPr>
              <a:lstStyle/>
              <a:p>
                <a:pPr>
                  <a:lnSpc>
                    <a:spcPct val="100000"/>
                  </a:lnSpc>
                </a:pPr>
                <a:r>
                  <a:rPr lang="ja-JP" altLang="en-US" dirty="0" smtClean="0"/>
                  <a:t>左端</a:t>
                </a:r>
                <a:r>
                  <a:rPr lang="ja-JP" altLang="en-US" dirty="0"/>
                  <a:t>の点は　のみで警備されて</a:t>
                </a:r>
                <a:r>
                  <a:rPr lang="ja-JP" altLang="en-US" dirty="0" smtClean="0"/>
                  <a:t>いる</a:t>
                </a:r>
                <a:r>
                  <a:rPr lang="en-US" altLang="ja-JP" dirty="0" smtClean="0"/>
                  <a:t/>
                </a:r>
                <a:br>
                  <a:rPr lang="en-US" altLang="ja-JP" dirty="0" smtClean="0"/>
                </a:br>
                <a:r>
                  <a:rPr lang="ja-JP" altLang="en-US" dirty="0" smtClean="0"/>
                  <a:t>→　は左端</a:t>
                </a:r>
                <a14:m>
                  <m:oMath xmlns:m="http://schemas.openxmlformats.org/officeDocument/2006/math">
                    <m:r>
                      <a:rPr lang="en-US" altLang="ja-JP" i="1">
                        <a:latin typeface="Cambria Math" panose="02040503050406030204" pitchFamily="18" charset="0"/>
                      </a:rPr>
                      <m:t>+1/2</m:t>
                    </m:r>
                  </m:oMath>
                </a14:m>
                <a:r>
                  <a:rPr lang="ja-JP" altLang="en-US" dirty="0" smtClean="0"/>
                  <a:t>より右にはいない</a:t>
                </a:r>
                <a:endParaRPr lang="en-US" altLang="ja-JP" dirty="0"/>
              </a:p>
              <a:p>
                <a:pPr>
                  <a:lnSpc>
                    <a:spcPct val="100000"/>
                  </a:lnSpc>
                </a:pPr>
                <a14:m>
                  <m:oMath xmlns:m="http://schemas.openxmlformats.org/officeDocument/2006/math">
                    <m:r>
                      <a:rPr lang="en-US" altLang="ja-JP" i="1">
                        <a:latin typeface="Cambria Math" panose="02040503050406030204" pitchFamily="18" charset="0"/>
                      </a:rPr>
                      <m:t>[0, 1/2]</m:t>
                    </m:r>
                  </m:oMath>
                </a14:m>
                <a:r>
                  <a:rPr lang="ja-JP" altLang="en-US" dirty="0"/>
                  <a:t>を往復するのが最適</a:t>
                </a:r>
                <a:endParaRPr lang="en-US" altLang="ja-JP" dirty="0"/>
              </a:p>
              <a:p>
                <a:pPr>
                  <a:lnSpc>
                    <a:spcPct val="100000"/>
                  </a:lnSpc>
                </a:pPr>
                <a:r>
                  <a:rPr lang="ja-JP" altLang="en-US" dirty="0"/>
                  <a:t>　の動きも同様に決める</a:t>
                </a:r>
                <a:endParaRPr lang="en-US" altLang="ja-JP" dirty="0"/>
              </a:p>
              <a:p>
                <a:pPr marL="0" indent="0">
                  <a:lnSpc>
                    <a:spcPct val="100000"/>
                  </a:lnSpc>
                  <a:buNone/>
                </a:pPr>
                <a:endParaRPr lang="en-US" altLang="ja-JP" b="1" dirty="0">
                  <a:solidFill>
                    <a:srgbClr val="FF0000"/>
                  </a:solidFill>
                </a:endParaRPr>
              </a:p>
              <a:p>
                <a:pPr marL="0" indent="0">
                  <a:lnSpc>
                    <a:spcPct val="100000"/>
                  </a:lnSpc>
                  <a:buNone/>
                </a:pPr>
                <a:r>
                  <a:rPr lang="ja-JP" altLang="en-US" b="1" dirty="0">
                    <a:solidFill>
                      <a:srgbClr val="FF0000"/>
                    </a:solidFill>
                  </a:rPr>
                  <a:t>区間往復運行</a:t>
                </a:r>
                <a:r>
                  <a:rPr lang="ja-JP" altLang="en-US" dirty="0"/>
                  <a:t>で</a:t>
                </a:r>
                <a:r>
                  <a:rPr lang="ja-JP" altLang="en-US" dirty="0" smtClean="0"/>
                  <a:t>警邏不可能</a:t>
                </a:r>
                <a:r>
                  <a:rPr lang="en-US" altLang="ja-JP" dirty="0"/>
                  <a:t/>
                </a:r>
                <a:br>
                  <a:rPr lang="en-US" altLang="ja-JP" dirty="0"/>
                </a:br>
                <a:r>
                  <a:rPr lang="ja-JP" altLang="en-US" dirty="0"/>
                  <a:t>⇔如何なる運行</a:t>
                </a:r>
                <a:r>
                  <a:rPr lang="ja-JP" altLang="en-US"/>
                  <a:t>でも</a:t>
                </a:r>
                <a:r>
                  <a:rPr lang="ja-JP" altLang="en-US" smtClean="0"/>
                  <a:t>警邏不可能</a:t>
                </a:r>
                <a:endParaRPr lang="en-US" altLang="ja-JP" dirty="0"/>
              </a:p>
              <a:p>
                <a:pPr>
                  <a:lnSpc>
                    <a:spcPct val="100000"/>
                  </a:lnSpc>
                </a:pPr>
                <a:endParaRPr lang="en-US" altLang="ja-JP" dirty="0"/>
              </a:p>
            </p:txBody>
          </p:sp>
        </mc:Choice>
        <mc:Fallback>
          <p:sp>
            <p:nvSpPr>
              <p:cNvPr id="172" name="コンテンツ プレースホルダー 2"/>
              <p:cNvSpPr>
                <a:spLocks noGrp="1" noRot="1" noChangeAspect="1" noMove="1" noResize="1" noEditPoints="1" noAdjustHandles="1" noChangeArrowheads="1" noChangeShapeType="1" noTextEdit="1"/>
              </p:cNvSpPr>
              <p:nvPr>
                <p:ph idx="1"/>
              </p:nvPr>
            </p:nvSpPr>
            <p:spPr>
              <a:xfrm>
                <a:off x="838199" y="1825625"/>
                <a:ext cx="6110514" cy="4351338"/>
              </a:xfrm>
              <a:blipFill>
                <a:blip r:embed="rId6"/>
                <a:stretch>
                  <a:fillRect l="-1994" t="-1261" r="-1595"/>
                </a:stretch>
              </a:blipFill>
            </p:spPr>
            <p:txBody>
              <a:bodyPr/>
              <a:lstStyle/>
              <a:p>
                <a:r>
                  <a:rPr lang="ja-JP" altLang="en-US">
                    <a:noFill/>
                  </a:rPr>
                  <a:t> </a:t>
                </a:r>
              </a:p>
            </p:txBody>
          </p:sp>
        </mc:Fallback>
      </mc:AlternateContent>
      <p:grpSp>
        <p:nvGrpSpPr>
          <p:cNvPr id="173" name="グループ化 172"/>
          <p:cNvGrpSpPr/>
          <p:nvPr/>
        </p:nvGrpSpPr>
        <p:grpSpPr>
          <a:xfrm>
            <a:off x="1170836" y="3398056"/>
            <a:ext cx="247616" cy="473305"/>
            <a:chOff x="1093981" y="4342423"/>
            <a:chExt cx="427174" cy="816522"/>
          </a:xfrm>
          <a:solidFill>
            <a:srgbClr val="7030A0"/>
          </a:solidFill>
        </p:grpSpPr>
        <p:sp>
          <p:nvSpPr>
            <p:cNvPr id="174" name="楕円 173"/>
            <p:cNvSpPr/>
            <p:nvPr/>
          </p:nvSpPr>
          <p:spPr>
            <a:xfrm>
              <a:off x="1140223" y="4342423"/>
              <a:ext cx="300142" cy="300142"/>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5" name="直線コネクタ 174"/>
            <p:cNvCxnSpPr>
              <a:stCxn id="174" idx="4"/>
            </p:cNvCxnSpPr>
            <p:nvPr/>
          </p:nvCxnSpPr>
          <p:spPr>
            <a:xfrm>
              <a:off x="1290294" y="4642565"/>
              <a:ext cx="4680" cy="272854"/>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a:off x="1293070" y="4897771"/>
              <a:ext cx="228085" cy="261171"/>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a:off x="1293071" y="4698350"/>
              <a:ext cx="22808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flipH="1">
              <a:off x="1093981" y="4698350"/>
              <a:ext cx="19909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H="1">
              <a:off x="1093981" y="4895850"/>
              <a:ext cx="202031" cy="263095"/>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80" name="グループ化 179"/>
          <p:cNvGrpSpPr/>
          <p:nvPr/>
        </p:nvGrpSpPr>
        <p:grpSpPr>
          <a:xfrm>
            <a:off x="2994247" y="1797716"/>
            <a:ext cx="247616" cy="473305"/>
            <a:chOff x="1093981" y="4342423"/>
            <a:chExt cx="427174" cy="816522"/>
          </a:xfrm>
        </p:grpSpPr>
        <p:sp>
          <p:nvSpPr>
            <p:cNvPr id="181" name="楕円 180"/>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2" name="直線コネクタ 181"/>
            <p:cNvCxnSpPr>
              <a:stCxn id="181"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87" name="グループ化 186"/>
          <p:cNvGrpSpPr/>
          <p:nvPr/>
        </p:nvGrpSpPr>
        <p:grpSpPr>
          <a:xfrm>
            <a:off x="1577422" y="2271019"/>
            <a:ext cx="247616" cy="473305"/>
            <a:chOff x="1093981" y="4342423"/>
            <a:chExt cx="427174" cy="816522"/>
          </a:xfrm>
        </p:grpSpPr>
        <p:sp>
          <p:nvSpPr>
            <p:cNvPr id="188" name="楕円 187"/>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9" name="直線コネクタ 188"/>
            <p:cNvCxnSpPr>
              <a:stCxn id="188"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556811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a:t>許容訪問間隔がすべて同じならば，</a:t>
            </a:r>
            <a:r>
              <a:rPr lang="en-US" altLang="ja-JP" dirty="0"/>
              <a:t/>
            </a:r>
            <a:br>
              <a:rPr lang="en-US" altLang="ja-JP" dirty="0"/>
            </a:br>
            <a:r>
              <a:rPr lang="ja-JP" altLang="en-US" dirty="0">
                <a:solidFill>
                  <a:srgbClr val="BC0000"/>
                </a:solidFill>
              </a:rPr>
              <a:t>複数の巡査の協力を考えなくてよい</a:t>
            </a:r>
            <a:r>
              <a:rPr lang="ja-JP" altLang="en-US" dirty="0"/>
              <a:t>ので単純に解けた</a:t>
            </a:r>
            <a:r>
              <a:rPr lang="en-US" altLang="ja-JP" dirty="0">
                <a:solidFill>
                  <a:srgbClr val="FF0000"/>
                </a:solidFill>
              </a:rPr>
              <a:t/>
            </a:r>
            <a:br>
              <a:rPr lang="en-US" altLang="ja-JP" dirty="0">
                <a:solidFill>
                  <a:srgbClr val="FF0000"/>
                </a:solidFill>
              </a:rPr>
            </a:br>
            <a:endParaRPr lang="en-US" altLang="ja-JP" dirty="0">
              <a:solidFill>
                <a:srgbClr val="FF0000"/>
              </a:solidFill>
            </a:endParaRPr>
          </a:p>
          <a:p>
            <a:r>
              <a:rPr lang="ja-JP" altLang="en-US" dirty="0"/>
              <a:t>許容訪問間隔が一般の場合は，巡査の協力が必要</a:t>
            </a:r>
            <a:r>
              <a:rPr lang="ja-JP" altLang="en-US" dirty="0" smtClean="0"/>
              <a:t>でかつ</a:t>
            </a:r>
            <a:r>
              <a:rPr lang="en-US" altLang="ja-JP" dirty="0"/>
              <a:t/>
            </a:r>
            <a:br>
              <a:rPr lang="en-US" altLang="ja-JP" dirty="0"/>
            </a:br>
            <a:r>
              <a:rPr lang="ja-JP" altLang="en-US" dirty="0"/>
              <a:t>その運行の機械的な決定も難しそうな例が存在</a:t>
            </a:r>
            <a:endParaRPr lang="en-US" altLang="ja-JP" dirty="0"/>
          </a:p>
        </p:txBody>
      </p:sp>
      <p:sp>
        <p:nvSpPr>
          <p:cNvPr id="5" name="タイトル 1"/>
          <p:cNvSpPr>
            <a:spLocks noGrp="1"/>
          </p:cNvSpPr>
          <p:nvPr>
            <p:ph type="title"/>
          </p:nvPr>
        </p:nvSpPr>
        <p:spPr>
          <a:xfrm>
            <a:off x="838200" y="365125"/>
            <a:ext cx="10515600" cy="1325563"/>
          </a:xfrm>
        </p:spPr>
        <p:txBody>
          <a:bodyPr>
            <a:normAutofit/>
          </a:bodyPr>
          <a:lstStyle/>
          <a:p>
            <a:r>
              <a:rPr lang="ja-JP" altLang="en-US" dirty="0"/>
              <a:t>線分：許容訪問間隔が一般の場合</a:t>
            </a:r>
            <a:endParaRPr kumimoji="1" lang="ja-JP" altLang="en-US" dirty="0"/>
          </a:p>
        </p:txBody>
      </p:sp>
      <p:sp>
        <p:nvSpPr>
          <p:cNvPr id="6" name="スライド番号プレースホルダー 5"/>
          <p:cNvSpPr>
            <a:spLocks noGrp="1"/>
          </p:cNvSpPr>
          <p:nvPr>
            <p:ph type="sldNum" sz="quarter" idx="12"/>
          </p:nvPr>
        </p:nvSpPr>
        <p:spPr/>
        <p:txBody>
          <a:bodyPr/>
          <a:lstStyle/>
          <a:p>
            <a:fld id="{4FE2F19B-FD66-4130-81C4-04099E634EF7}" type="slidenum">
              <a:rPr kumimoji="1" lang="ja-JP" altLang="en-US" smtClean="0"/>
              <a:t>18</a:t>
            </a:fld>
            <a:endParaRPr kumimoji="1" lang="ja-JP" altLang="en-US"/>
          </a:p>
        </p:txBody>
      </p:sp>
    </p:spTree>
    <p:extLst>
      <p:ext uri="{BB962C8B-B14F-4D97-AF65-F5344CB8AC3E}">
        <p14:creationId xmlns:p14="http://schemas.microsoft.com/office/powerpoint/2010/main" val="27444830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4" name="直線コネクタ 103"/>
          <p:cNvCxnSpPr/>
          <p:nvPr/>
        </p:nvCxnSpPr>
        <p:spPr>
          <a:xfrm flipH="1">
            <a:off x="1241901" y="3357319"/>
            <a:ext cx="466957" cy="46695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1260679" y="1974993"/>
            <a:ext cx="1382000" cy="138200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1946704" y="3349895"/>
            <a:ext cx="692103" cy="69209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a:off x="332190" y="1972582"/>
            <a:ext cx="1384737" cy="13847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a:off x="1230373" y="3812192"/>
            <a:ext cx="474451" cy="47445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flipH="1">
            <a:off x="337645" y="4286643"/>
            <a:ext cx="1371214" cy="137120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a:off x="315689" y="5657850"/>
            <a:ext cx="1384737" cy="13847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a:off x="1942694" y="4021643"/>
            <a:ext cx="469102" cy="4691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flipH="1">
            <a:off x="1244378" y="4484785"/>
            <a:ext cx="1165863" cy="116585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p:nvPr/>
        </p:nvCxnSpPr>
        <p:spPr>
          <a:xfrm>
            <a:off x="1241334" y="5628263"/>
            <a:ext cx="1391950" cy="139195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3769796" y="1972582"/>
            <a:ext cx="1384737" cy="13847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H="1">
            <a:off x="3775738" y="3349895"/>
            <a:ext cx="1370829" cy="137082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a:off x="3769796" y="4733461"/>
            <a:ext cx="1384737" cy="13847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p:cNvCxnSpPr/>
          <p:nvPr/>
        </p:nvCxnSpPr>
        <p:spPr>
          <a:xfrm flipH="1">
            <a:off x="3763813" y="6113696"/>
            <a:ext cx="1371214" cy="137120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6" name="直線コネクタ 195"/>
          <p:cNvCxnSpPr/>
          <p:nvPr/>
        </p:nvCxnSpPr>
        <p:spPr>
          <a:xfrm>
            <a:off x="4693613" y="1979097"/>
            <a:ext cx="1384737" cy="138473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p:cNvCxnSpPr/>
          <p:nvPr/>
        </p:nvCxnSpPr>
        <p:spPr>
          <a:xfrm flipH="1">
            <a:off x="4709664" y="3370349"/>
            <a:ext cx="1371214" cy="13712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4682596" y="4750993"/>
            <a:ext cx="1384737" cy="138473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flipH="1">
            <a:off x="4698647" y="6120211"/>
            <a:ext cx="1371214" cy="13712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0" name="直線矢印コネクタ 199"/>
          <p:cNvCxnSpPr/>
          <p:nvPr/>
        </p:nvCxnSpPr>
        <p:spPr>
          <a:xfrm>
            <a:off x="2730181" y="3374564"/>
            <a:ext cx="0" cy="3400809"/>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3" name="コンテンツ プレースホルダー 2"/>
          <p:cNvSpPr txBox="1">
            <a:spLocks/>
          </p:cNvSpPr>
          <p:nvPr/>
        </p:nvSpPr>
        <p:spPr>
          <a:xfrm>
            <a:off x="6870701" y="1350100"/>
            <a:ext cx="4906330" cy="50062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　が，左端の点にちょうど戻ってこれるギリギリまで右に手伝いに行くと失敗</a:t>
            </a:r>
            <a:endParaRPr lang="en-US" altLang="ja-JP" dirty="0"/>
          </a:p>
          <a:p>
            <a:endParaRPr lang="en-US" altLang="ja-JP" dirty="0" smtClean="0"/>
          </a:p>
          <a:p>
            <a:r>
              <a:rPr lang="ja-JP" altLang="en-US" dirty="0" smtClean="0"/>
              <a:t>早めに引き返す</a:t>
            </a:r>
            <a:r>
              <a:rPr lang="ja-JP" altLang="en-US" dirty="0"/>
              <a:t>と</a:t>
            </a:r>
            <a:r>
              <a:rPr lang="en-US" altLang="ja-JP" dirty="0">
                <a:latin typeface="Cambria Math" panose="02040503050406030204" pitchFamily="18" charset="0"/>
                <a:ea typeface="Cambria Math" panose="02040503050406030204" pitchFamily="18" charset="0"/>
              </a:rPr>
              <a:t>2</a:t>
            </a:r>
            <a:r>
              <a:rPr lang="ja-JP" altLang="en-US" dirty="0"/>
              <a:t>人で警邏可能</a:t>
            </a:r>
            <a:endParaRPr lang="en-US" altLang="ja-JP" dirty="0"/>
          </a:p>
          <a:p>
            <a:pPr marL="0" indent="0">
              <a:buFont typeface="Arial" panose="020B0604020202020204" pitchFamily="34" charset="0"/>
              <a:buNone/>
            </a:pPr>
            <a:endParaRPr lang="en-US" altLang="ja-JP" dirty="0"/>
          </a:p>
        </p:txBody>
      </p:sp>
      <p:sp>
        <p:nvSpPr>
          <p:cNvPr id="204" name="スライド番号プレースホルダー 2"/>
          <p:cNvSpPr>
            <a:spLocks noGrp="1"/>
          </p:cNvSpPr>
          <p:nvPr>
            <p:ph type="sldNum" sz="quarter" idx="12"/>
          </p:nvPr>
        </p:nvSpPr>
        <p:spPr>
          <a:xfrm>
            <a:off x="8610600" y="6356350"/>
            <a:ext cx="2743200" cy="365125"/>
          </a:xfrm>
        </p:spPr>
        <p:txBody>
          <a:bodyPr/>
          <a:lstStyle/>
          <a:p>
            <a:r>
              <a:rPr kumimoji="1" lang="en-US" altLang="ja-JP" dirty="0" smtClean="0"/>
              <a:t>19</a:t>
            </a:r>
            <a:endParaRPr kumimoji="1" lang="ja-JP" altLang="en-US" dirty="0"/>
          </a:p>
        </p:txBody>
      </p:sp>
      <p:grpSp>
        <p:nvGrpSpPr>
          <p:cNvPr id="210" name="グループ化 209"/>
          <p:cNvGrpSpPr/>
          <p:nvPr/>
        </p:nvGrpSpPr>
        <p:grpSpPr>
          <a:xfrm>
            <a:off x="110816" y="839345"/>
            <a:ext cx="3327377" cy="6399657"/>
            <a:chOff x="110816" y="839345"/>
            <a:chExt cx="3327377" cy="6399657"/>
          </a:xfrm>
        </p:grpSpPr>
        <p:grpSp>
          <p:nvGrpSpPr>
            <p:cNvPr id="125" name="グループ化 124"/>
            <p:cNvGrpSpPr/>
            <p:nvPr/>
          </p:nvGrpSpPr>
          <p:grpSpPr>
            <a:xfrm>
              <a:off x="110816" y="1035760"/>
              <a:ext cx="3327377" cy="6203242"/>
              <a:chOff x="110816" y="1013592"/>
              <a:chExt cx="3327377" cy="5459386"/>
            </a:xfrm>
          </p:grpSpPr>
          <p:cxnSp>
            <p:nvCxnSpPr>
              <p:cNvPr id="85" name="直線コネクタ 84"/>
              <p:cNvCxnSpPr/>
              <p:nvPr/>
            </p:nvCxnSpPr>
            <p:spPr>
              <a:xfrm flipH="1">
                <a:off x="332191" y="1560307"/>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H="1">
                <a:off x="791080" y="1557900"/>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flipH="1">
                <a:off x="1249969" y="1555493"/>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1708858" y="1553086"/>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flipH="1">
                <a:off x="2167747" y="1550679"/>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flipH="1">
                <a:off x="2626636" y="1548272"/>
                <a:ext cx="1" cy="491267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テキスト ボックス 97"/>
                  <p:cNvSpPr txBox="1"/>
                  <p:nvPr/>
                </p:nvSpPr>
                <p:spPr>
                  <a:xfrm>
                    <a:off x="110816" y="1013592"/>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8</m:t>
                          </m:r>
                        </m:oMath>
                      </m:oMathPara>
                    </a14:m>
                    <a:endParaRPr kumimoji="1" lang="en-US" altLang="ja-JP" sz="2400" b="0" dirty="0" smtClean="0"/>
                  </a:p>
                </p:txBody>
              </p:sp>
            </mc:Choice>
            <mc:Fallback xmlns="">
              <p:sp>
                <p:nvSpPr>
                  <p:cNvPr id="98" name="テキスト ボックス 97"/>
                  <p:cNvSpPr txBox="1">
                    <a:spLocks noRot="1" noChangeAspect="1" noMove="1" noResize="1" noEditPoints="1" noAdjustHandles="1" noChangeArrowheads="1" noChangeShapeType="1" noTextEdit="1"/>
                  </p:cNvSpPr>
                  <p:nvPr/>
                </p:nvSpPr>
                <p:spPr>
                  <a:xfrm>
                    <a:off x="110816" y="1013592"/>
                    <a:ext cx="442749"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p:cNvSpPr txBox="1"/>
                  <p:nvPr/>
                </p:nvSpPr>
                <p:spPr>
                  <a:xfrm>
                    <a:off x="1028594" y="1013593"/>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en-US" altLang="ja-JP" sz="2400" b="0" dirty="0" smtClean="0"/>
                  </a:p>
                </p:txBody>
              </p:sp>
            </mc:Choice>
            <mc:Fallback xmlns="">
              <p:sp>
                <p:nvSpPr>
                  <p:cNvPr id="99" name="テキスト ボックス 98"/>
                  <p:cNvSpPr txBox="1">
                    <a:spLocks noRot="1" noChangeAspect="1" noMove="1" noResize="1" noEditPoints="1" noAdjustHandles="1" noChangeArrowheads="1" noChangeShapeType="1" noTextEdit="1"/>
                  </p:cNvSpPr>
                  <p:nvPr/>
                </p:nvSpPr>
                <p:spPr>
                  <a:xfrm>
                    <a:off x="1028594" y="1013593"/>
                    <a:ext cx="442749"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テキスト ボックス 99"/>
                  <p:cNvSpPr txBox="1"/>
                  <p:nvPr/>
                </p:nvSpPr>
                <p:spPr>
                  <a:xfrm>
                    <a:off x="1487483" y="1013593"/>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en-US" altLang="ja-JP" sz="2400" b="0" dirty="0" smtClean="0"/>
                  </a:p>
                </p:txBody>
              </p:sp>
            </mc:Choice>
            <mc:Fallback xmlns="">
              <p:sp>
                <p:nvSpPr>
                  <p:cNvPr id="100" name="テキスト ボックス 99"/>
                  <p:cNvSpPr txBox="1">
                    <a:spLocks noRot="1" noChangeAspect="1" noMove="1" noResize="1" noEditPoints="1" noAdjustHandles="1" noChangeArrowheads="1" noChangeShapeType="1" noTextEdit="1"/>
                  </p:cNvSpPr>
                  <p:nvPr/>
                </p:nvSpPr>
                <p:spPr>
                  <a:xfrm>
                    <a:off x="1487483" y="1013593"/>
                    <a:ext cx="442749"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 name="テキスト ボックス 100"/>
                  <p:cNvSpPr txBox="1"/>
                  <p:nvPr/>
                </p:nvSpPr>
                <p:spPr>
                  <a:xfrm>
                    <a:off x="1716927" y="101359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m:t>
                          </m:r>
                        </m:oMath>
                      </m:oMathPara>
                    </a14:m>
                    <a:endParaRPr kumimoji="1" lang="en-US" altLang="ja-JP" sz="2400" b="0" dirty="0" smtClean="0"/>
                  </a:p>
                </p:txBody>
              </p:sp>
            </mc:Choice>
            <mc:Fallback xmlns="">
              <p:sp>
                <p:nvSpPr>
                  <p:cNvPr id="101" name="テキスト ボックス 100"/>
                  <p:cNvSpPr txBox="1">
                    <a:spLocks noRot="1" noChangeAspect="1" noMove="1" noResize="1" noEditPoints="1" noAdjustHandles="1" noChangeArrowheads="1" noChangeShapeType="1" noTextEdit="1"/>
                  </p:cNvSpPr>
                  <p:nvPr/>
                </p:nvSpPr>
                <p:spPr>
                  <a:xfrm>
                    <a:off x="1716927" y="1013593"/>
                    <a:ext cx="442750"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テキスト ボックス 101"/>
                  <p:cNvSpPr txBox="1"/>
                  <p:nvPr/>
                </p:nvSpPr>
                <p:spPr>
                  <a:xfrm>
                    <a:off x="2405261" y="1013592"/>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6</m:t>
                          </m:r>
                        </m:oMath>
                      </m:oMathPara>
                    </a14:m>
                    <a:endParaRPr kumimoji="1" lang="en-US" altLang="ja-JP" sz="2400" b="0" dirty="0" smtClean="0"/>
                  </a:p>
                </p:txBody>
              </p:sp>
            </mc:Choice>
            <mc:Fallback xmlns="">
              <p:sp>
                <p:nvSpPr>
                  <p:cNvPr id="102" name="テキスト ボックス 101"/>
                  <p:cNvSpPr txBox="1">
                    <a:spLocks noRot="1" noChangeAspect="1" noMove="1" noResize="1" noEditPoints="1" noAdjustHandles="1" noChangeArrowheads="1" noChangeShapeType="1" noTextEdit="1"/>
                  </p:cNvSpPr>
                  <p:nvPr/>
                </p:nvSpPr>
                <p:spPr>
                  <a:xfrm>
                    <a:off x="2405261" y="1013592"/>
                    <a:ext cx="442750"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2" name="テキスト ボックス 201"/>
                  <p:cNvSpPr txBox="1"/>
                  <p:nvPr/>
                </p:nvSpPr>
                <p:spPr>
                  <a:xfrm>
                    <a:off x="2679139" y="4162139"/>
                    <a:ext cx="759054" cy="4063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&gt;6</m:t>
                          </m:r>
                        </m:oMath>
                      </m:oMathPara>
                    </a14:m>
                    <a:endParaRPr kumimoji="1" lang="en-US" altLang="ja-JP" sz="2400" b="0" dirty="0" smtClean="0"/>
                  </a:p>
                </p:txBody>
              </p:sp>
            </mc:Choice>
            <mc:Fallback xmlns="">
              <p:sp>
                <p:nvSpPr>
                  <p:cNvPr id="202" name="テキスト ボックス 201"/>
                  <p:cNvSpPr txBox="1">
                    <a:spLocks noRot="1" noChangeAspect="1" noMove="1" noResize="1" noEditPoints="1" noAdjustHandles="1" noChangeArrowheads="1" noChangeShapeType="1" noTextEdit="1"/>
                  </p:cNvSpPr>
                  <p:nvPr/>
                </p:nvSpPr>
                <p:spPr>
                  <a:xfrm>
                    <a:off x="2679139" y="4162139"/>
                    <a:ext cx="759054" cy="406305"/>
                  </a:xfrm>
                  <a:prstGeom prst="rect">
                    <a:avLst/>
                  </a:prstGeom>
                  <a:blipFill>
                    <a:blip r:embed="rId7"/>
                    <a:stretch>
                      <a:fillRect/>
                    </a:stretch>
                  </a:blipFill>
                </p:spPr>
                <p:txBody>
                  <a:bodyPr/>
                  <a:lstStyle/>
                  <a:p>
                    <a:r>
                      <a:rPr lang="ja-JP" altLang="en-US">
                        <a:noFill/>
                      </a:rPr>
                      <a:t> </a:t>
                    </a:r>
                  </a:p>
                </p:txBody>
              </p:sp>
            </mc:Fallback>
          </mc:AlternateContent>
        </p:grpSp>
        <p:sp>
          <p:nvSpPr>
            <p:cNvPr id="205" name="楕円 204"/>
            <p:cNvSpPr/>
            <p:nvPr/>
          </p:nvSpPr>
          <p:spPr>
            <a:xfrm>
              <a:off x="244055"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6" name="楕円 205"/>
            <p:cNvSpPr/>
            <p:nvPr/>
          </p:nvSpPr>
          <p:spPr>
            <a:xfrm>
              <a:off x="1165228"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7" name="楕円 206"/>
            <p:cNvSpPr/>
            <p:nvPr/>
          </p:nvSpPr>
          <p:spPr>
            <a:xfrm>
              <a:off x="1625815"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楕円 207"/>
            <p:cNvSpPr/>
            <p:nvPr/>
          </p:nvSpPr>
          <p:spPr>
            <a:xfrm>
              <a:off x="2538501"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楕円 208"/>
            <p:cNvSpPr/>
            <p:nvPr/>
          </p:nvSpPr>
          <p:spPr>
            <a:xfrm>
              <a:off x="1852697"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2" name="グループ化 211"/>
          <p:cNvGrpSpPr/>
          <p:nvPr/>
        </p:nvGrpSpPr>
        <p:grpSpPr>
          <a:xfrm>
            <a:off x="3544413" y="839345"/>
            <a:ext cx="2737195" cy="6399657"/>
            <a:chOff x="110816" y="839345"/>
            <a:chExt cx="2737195" cy="6399657"/>
          </a:xfrm>
        </p:grpSpPr>
        <p:grpSp>
          <p:nvGrpSpPr>
            <p:cNvPr id="213" name="グループ化 212"/>
            <p:cNvGrpSpPr/>
            <p:nvPr/>
          </p:nvGrpSpPr>
          <p:grpSpPr>
            <a:xfrm>
              <a:off x="110816" y="1035760"/>
              <a:ext cx="2737195" cy="6203242"/>
              <a:chOff x="110816" y="1013592"/>
              <a:chExt cx="2737195" cy="5459386"/>
            </a:xfrm>
          </p:grpSpPr>
          <p:cxnSp>
            <p:nvCxnSpPr>
              <p:cNvPr id="219" name="直線コネクタ 218"/>
              <p:cNvCxnSpPr/>
              <p:nvPr/>
            </p:nvCxnSpPr>
            <p:spPr>
              <a:xfrm flipH="1">
                <a:off x="332191" y="1560307"/>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flipH="1">
                <a:off x="791080" y="1557900"/>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直線コネクタ 220"/>
              <p:cNvCxnSpPr/>
              <p:nvPr/>
            </p:nvCxnSpPr>
            <p:spPr>
              <a:xfrm flipH="1">
                <a:off x="1249969" y="1555493"/>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直線コネクタ 221"/>
              <p:cNvCxnSpPr/>
              <p:nvPr/>
            </p:nvCxnSpPr>
            <p:spPr>
              <a:xfrm flipH="1">
                <a:off x="1708858" y="1553086"/>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flipH="1">
                <a:off x="2167747" y="1550679"/>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2626636" y="1548272"/>
                <a:ext cx="1" cy="491267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5" name="テキスト ボックス 224"/>
                  <p:cNvSpPr txBox="1"/>
                  <p:nvPr/>
                </p:nvSpPr>
                <p:spPr>
                  <a:xfrm>
                    <a:off x="110816" y="1013592"/>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8</m:t>
                          </m:r>
                        </m:oMath>
                      </m:oMathPara>
                    </a14:m>
                    <a:endParaRPr kumimoji="1" lang="en-US" altLang="ja-JP" sz="2400" b="0" dirty="0" smtClean="0"/>
                  </a:p>
                </p:txBody>
              </p:sp>
            </mc:Choice>
            <mc:Fallback xmlns="">
              <p:sp>
                <p:nvSpPr>
                  <p:cNvPr id="225" name="テキスト ボックス 224"/>
                  <p:cNvSpPr txBox="1">
                    <a:spLocks noRot="1" noChangeAspect="1" noMove="1" noResize="1" noEditPoints="1" noAdjustHandles="1" noChangeArrowheads="1" noChangeShapeType="1" noTextEdit="1"/>
                  </p:cNvSpPr>
                  <p:nvPr/>
                </p:nvSpPr>
                <p:spPr>
                  <a:xfrm>
                    <a:off x="110816" y="1013592"/>
                    <a:ext cx="442749"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6" name="テキスト ボックス 225"/>
                  <p:cNvSpPr txBox="1"/>
                  <p:nvPr/>
                </p:nvSpPr>
                <p:spPr>
                  <a:xfrm>
                    <a:off x="1028594" y="1013593"/>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en-US" altLang="ja-JP" sz="2400" b="0" dirty="0" smtClean="0"/>
                  </a:p>
                </p:txBody>
              </p:sp>
            </mc:Choice>
            <mc:Fallback xmlns="">
              <p:sp>
                <p:nvSpPr>
                  <p:cNvPr id="226" name="テキスト ボックス 225"/>
                  <p:cNvSpPr txBox="1">
                    <a:spLocks noRot="1" noChangeAspect="1" noMove="1" noResize="1" noEditPoints="1" noAdjustHandles="1" noChangeArrowheads="1" noChangeShapeType="1" noTextEdit="1"/>
                  </p:cNvSpPr>
                  <p:nvPr/>
                </p:nvSpPr>
                <p:spPr>
                  <a:xfrm>
                    <a:off x="1028594" y="1013593"/>
                    <a:ext cx="442749"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7" name="テキスト ボックス 226"/>
                  <p:cNvSpPr txBox="1"/>
                  <p:nvPr/>
                </p:nvSpPr>
                <p:spPr>
                  <a:xfrm>
                    <a:off x="1487483" y="1013593"/>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en-US" altLang="ja-JP" sz="2400" b="0" dirty="0" smtClean="0"/>
                  </a:p>
                </p:txBody>
              </p:sp>
            </mc:Choice>
            <mc:Fallback xmlns="">
              <p:sp>
                <p:nvSpPr>
                  <p:cNvPr id="227" name="テキスト ボックス 226"/>
                  <p:cNvSpPr txBox="1">
                    <a:spLocks noRot="1" noChangeAspect="1" noMove="1" noResize="1" noEditPoints="1" noAdjustHandles="1" noChangeArrowheads="1" noChangeShapeType="1" noTextEdit="1"/>
                  </p:cNvSpPr>
                  <p:nvPr/>
                </p:nvSpPr>
                <p:spPr>
                  <a:xfrm>
                    <a:off x="1487483" y="1013593"/>
                    <a:ext cx="442749" cy="46166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8" name="テキスト ボックス 227"/>
                  <p:cNvSpPr txBox="1"/>
                  <p:nvPr/>
                </p:nvSpPr>
                <p:spPr>
                  <a:xfrm>
                    <a:off x="1716927" y="101359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m:t>
                          </m:r>
                        </m:oMath>
                      </m:oMathPara>
                    </a14:m>
                    <a:endParaRPr kumimoji="1" lang="en-US" altLang="ja-JP" sz="2400" b="0" dirty="0" smtClean="0"/>
                  </a:p>
                </p:txBody>
              </p:sp>
            </mc:Choice>
            <mc:Fallback xmlns="">
              <p:sp>
                <p:nvSpPr>
                  <p:cNvPr id="228" name="テキスト ボックス 227"/>
                  <p:cNvSpPr txBox="1">
                    <a:spLocks noRot="1" noChangeAspect="1" noMove="1" noResize="1" noEditPoints="1" noAdjustHandles="1" noChangeArrowheads="1" noChangeShapeType="1" noTextEdit="1"/>
                  </p:cNvSpPr>
                  <p:nvPr/>
                </p:nvSpPr>
                <p:spPr>
                  <a:xfrm>
                    <a:off x="1716927" y="1013593"/>
                    <a:ext cx="442750" cy="461665"/>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9" name="テキスト ボックス 228"/>
                  <p:cNvSpPr txBox="1"/>
                  <p:nvPr/>
                </p:nvSpPr>
                <p:spPr>
                  <a:xfrm>
                    <a:off x="2405261" y="1013592"/>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6</m:t>
                          </m:r>
                        </m:oMath>
                      </m:oMathPara>
                    </a14:m>
                    <a:endParaRPr kumimoji="1" lang="en-US" altLang="ja-JP" sz="2400" b="0" dirty="0" smtClean="0"/>
                  </a:p>
                </p:txBody>
              </p:sp>
            </mc:Choice>
            <mc:Fallback xmlns="">
              <p:sp>
                <p:nvSpPr>
                  <p:cNvPr id="229" name="テキスト ボックス 228"/>
                  <p:cNvSpPr txBox="1">
                    <a:spLocks noRot="1" noChangeAspect="1" noMove="1" noResize="1" noEditPoints="1" noAdjustHandles="1" noChangeArrowheads="1" noChangeShapeType="1" noTextEdit="1"/>
                  </p:cNvSpPr>
                  <p:nvPr/>
                </p:nvSpPr>
                <p:spPr>
                  <a:xfrm>
                    <a:off x="2405261" y="1013592"/>
                    <a:ext cx="442750" cy="461665"/>
                  </a:xfrm>
                  <a:prstGeom prst="rect">
                    <a:avLst/>
                  </a:prstGeom>
                  <a:blipFill>
                    <a:blip r:embed="rId12"/>
                    <a:stretch>
                      <a:fillRect/>
                    </a:stretch>
                  </a:blipFill>
                </p:spPr>
                <p:txBody>
                  <a:bodyPr/>
                  <a:lstStyle/>
                  <a:p>
                    <a:r>
                      <a:rPr lang="ja-JP" altLang="en-US">
                        <a:noFill/>
                      </a:rPr>
                      <a:t> </a:t>
                    </a:r>
                  </a:p>
                </p:txBody>
              </p:sp>
            </mc:Fallback>
          </mc:AlternateContent>
        </p:grpSp>
        <p:sp>
          <p:nvSpPr>
            <p:cNvPr id="214" name="楕円 213"/>
            <p:cNvSpPr/>
            <p:nvPr/>
          </p:nvSpPr>
          <p:spPr>
            <a:xfrm>
              <a:off x="244055"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5" name="楕円 214"/>
            <p:cNvSpPr/>
            <p:nvPr/>
          </p:nvSpPr>
          <p:spPr>
            <a:xfrm>
              <a:off x="1165228"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6" name="楕円 215"/>
            <p:cNvSpPr/>
            <p:nvPr/>
          </p:nvSpPr>
          <p:spPr>
            <a:xfrm>
              <a:off x="1625815"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7" name="楕円 216"/>
            <p:cNvSpPr/>
            <p:nvPr/>
          </p:nvSpPr>
          <p:spPr>
            <a:xfrm>
              <a:off x="2538501"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8" name="楕円 217"/>
            <p:cNvSpPr/>
            <p:nvPr/>
          </p:nvSpPr>
          <p:spPr>
            <a:xfrm>
              <a:off x="1852697"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p:cNvGrpSpPr/>
          <p:nvPr/>
        </p:nvGrpSpPr>
        <p:grpSpPr>
          <a:xfrm>
            <a:off x="435734" y="1549879"/>
            <a:ext cx="247616" cy="473305"/>
            <a:chOff x="1093981" y="4342423"/>
            <a:chExt cx="427174" cy="816522"/>
          </a:xfrm>
        </p:grpSpPr>
        <p:sp>
          <p:nvSpPr>
            <p:cNvPr id="63" name="楕円 62"/>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 name="直線コネクタ 63"/>
            <p:cNvCxnSpPr>
              <a:stCxn id="63"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6" name="グループ化 75"/>
          <p:cNvGrpSpPr/>
          <p:nvPr/>
        </p:nvGrpSpPr>
        <p:grpSpPr>
          <a:xfrm>
            <a:off x="1353512" y="1548267"/>
            <a:ext cx="247616" cy="473305"/>
            <a:chOff x="1093981" y="4342423"/>
            <a:chExt cx="427174" cy="816522"/>
          </a:xfrm>
          <a:solidFill>
            <a:srgbClr val="00B050"/>
          </a:solidFill>
        </p:grpSpPr>
        <p:sp>
          <p:nvSpPr>
            <p:cNvPr id="77" name="楕円 76"/>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8" name="直線コネクタ 77"/>
            <p:cNvCxnSpPr>
              <a:stCxn id="77"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a:off x="1293070" y="4897771"/>
              <a:ext cx="228085" cy="26117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a:off x="1293071" y="4698350"/>
              <a:ext cx="22808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flipH="1">
              <a:off x="1093981" y="4698350"/>
              <a:ext cx="19909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flipH="1">
              <a:off x="1093981" y="4895850"/>
              <a:ext cx="202031" cy="263095"/>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83" name="グループ化 82"/>
          <p:cNvGrpSpPr/>
          <p:nvPr/>
        </p:nvGrpSpPr>
        <p:grpSpPr>
          <a:xfrm>
            <a:off x="3879282" y="1541528"/>
            <a:ext cx="247616" cy="473305"/>
            <a:chOff x="1093981" y="4342423"/>
            <a:chExt cx="427174" cy="816522"/>
          </a:xfrm>
        </p:grpSpPr>
        <p:sp>
          <p:nvSpPr>
            <p:cNvPr id="84" name="楕円 83"/>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6" name="直線コネクタ 85"/>
            <p:cNvCxnSpPr>
              <a:stCxn id="84"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6" name="グループ化 95"/>
          <p:cNvGrpSpPr/>
          <p:nvPr/>
        </p:nvGrpSpPr>
        <p:grpSpPr>
          <a:xfrm>
            <a:off x="4797060" y="1539916"/>
            <a:ext cx="247616" cy="473305"/>
            <a:chOff x="1093981" y="4342423"/>
            <a:chExt cx="427174" cy="816522"/>
          </a:xfrm>
          <a:solidFill>
            <a:srgbClr val="00B050"/>
          </a:solidFill>
        </p:grpSpPr>
        <p:sp>
          <p:nvSpPr>
            <p:cNvPr id="97" name="楕円 96"/>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 name="直線コネクタ 102"/>
            <p:cNvCxnSpPr>
              <a:stCxn id="97"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1293070" y="4897771"/>
              <a:ext cx="228085" cy="26117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a:off x="1293071" y="4698350"/>
              <a:ext cx="22808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a:xfrm flipH="1">
              <a:off x="1093981" y="4698350"/>
              <a:ext cx="19909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a:xfrm flipH="1">
              <a:off x="1093981" y="4895850"/>
              <a:ext cx="202031" cy="263095"/>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140" name="直線コネクタ 139"/>
          <p:cNvCxnSpPr>
            <a:cxnSpLocks/>
            <a:stCxn id="205" idx="6"/>
            <a:endCxn id="208" idx="2"/>
          </p:cNvCxnSpPr>
          <p:nvPr/>
        </p:nvCxnSpPr>
        <p:spPr>
          <a:xfrm>
            <a:off x="420325" y="927480"/>
            <a:ext cx="211817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1" name="直線コネクタ 140"/>
          <p:cNvCxnSpPr>
            <a:cxnSpLocks/>
            <a:stCxn id="214" idx="6"/>
            <a:endCxn id="217" idx="2"/>
          </p:cNvCxnSpPr>
          <p:nvPr/>
        </p:nvCxnSpPr>
        <p:spPr>
          <a:xfrm>
            <a:off x="3853922" y="927480"/>
            <a:ext cx="2118176" cy="0"/>
          </a:xfrm>
          <a:prstGeom prst="line">
            <a:avLst/>
          </a:prstGeom>
          <a:ln w="57150"/>
        </p:spPr>
        <p:style>
          <a:lnRef idx="1">
            <a:schemeClr val="accent1"/>
          </a:lnRef>
          <a:fillRef idx="0">
            <a:schemeClr val="accent1"/>
          </a:fillRef>
          <a:effectRef idx="0">
            <a:schemeClr val="accent1"/>
          </a:effectRef>
          <a:fontRef idx="minor">
            <a:schemeClr val="tx1"/>
          </a:fontRef>
        </p:style>
      </p:cxnSp>
      <p:grpSp>
        <p:nvGrpSpPr>
          <p:cNvPr id="149" name="グループ化 148"/>
          <p:cNvGrpSpPr/>
          <p:nvPr/>
        </p:nvGrpSpPr>
        <p:grpSpPr>
          <a:xfrm>
            <a:off x="7241864" y="1266785"/>
            <a:ext cx="247616" cy="473305"/>
            <a:chOff x="1093981" y="4342423"/>
            <a:chExt cx="427174" cy="816522"/>
          </a:xfrm>
        </p:grpSpPr>
        <p:sp>
          <p:nvSpPr>
            <p:cNvPr id="150" name="楕円 149"/>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1" name="直線コネクタ 150"/>
            <p:cNvCxnSpPr>
              <a:stCxn id="150"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2" name="直線コネクタ 151"/>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11022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警邏（</a:t>
            </a:r>
            <a:r>
              <a:rPr kumimoji="1" lang="ja-JP" altLang="en-US" dirty="0" smtClean="0"/>
              <a:t>けいら</a:t>
            </a:r>
            <a:r>
              <a:rPr lang="en-US" altLang="ja-JP" dirty="0"/>
              <a:t>, </a:t>
            </a:r>
            <a:r>
              <a:rPr lang="en-US" altLang="ja-JP" dirty="0" smtClean="0"/>
              <a:t>patrolling</a:t>
            </a:r>
            <a:r>
              <a:rPr lang="ja-JP" altLang="en-US" dirty="0" smtClean="0"/>
              <a:t>）</a:t>
            </a:r>
            <a:endParaRPr kumimoji="1" lang="ja-JP" altLang="en-US" dirty="0"/>
          </a:p>
        </p:txBody>
      </p:sp>
      <p:sp>
        <p:nvSpPr>
          <p:cNvPr id="3" name="コンテンツ プレースホルダー 2"/>
          <p:cNvSpPr>
            <a:spLocks noGrp="1"/>
          </p:cNvSpPr>
          <p:nvPr>
            <p:ph idx="1"/>
          </p:nvPr>
        </p:nvSpPr>
        <p:spPr>
          <a:xfrm>
            <a:off x="838200" y="1825625"/>
            <a:ext cx="10515600" cy="4664386"/>
          </a:xfrm>
        </p:spPr>
        <p:txBody>
          <a:bodyPr>
            <a:normAutofit/>
          </a:bodyPr>
          <a:lstStyle/>
          <a:p>
            <a:pPr>
              <a:lnSpc>
                <a:spcPct val="100000"/>
              </a:lnSpc>
            </a:pPr>
            <a:r>
              <a:rPr kumimoji="1" lang="ja-JP" altLang="en-US" dirty="0" smtClean="0"/>
              <a:t>警邏</a:t>
            </a:r>
            <a:r>
              <a:rPr lang="en-US" altLang="ja-JP" dirty="0" smtClean="0"/>
              <a:t>…</a:t>
            </a:r>
            <a:r>
              <a:rPr lang="ja-JP" altLang="en-US" dirty="0" smtClean="0"/>
              <a:t>「</a:t>
            </a:r>
            <a:r>
              <a:rPr kumimoji="1" lang="en-US" altLang="ja-JP" dirty="0">
                <a:latin typeface="Cambria Math" panose="02040503050406030204" pitchFamily="18" charset="0"/>
                <a:ea typeface="Cambria Math" panose="02040503050406030204" pitchFamily="18" charset="0"/>
              </a:rPr>
              <a:t>1</a:t>
            </a:r>
            <a:r>
              <a:rPr kumimoji="1" lang="ja-JP" altLang="en-US" dirty="0"/>
              <a:t>人または複数の巡査により</a:t>
            </a:r>
            <a:r>
              <a:rPr kumimoji="1" lang="en-US" altLang="ja-JP" dirty="0"/>
              <a:t/>
            </a:r>
            <a:br>
              <a:rPr kumimoji="1" lang="en-US" altLang="ja-JP" dirty="0"/>
            </a:br>
            <a:r>
              <a:rPr lang="ja-JP" altLang="en-US" dirty="0"/>
              <a:t>　</a:t>
            </a:r>
            <a:r>
              <a:rPr lang="ja-JP" altLang="en-US" dirty="0" smtClean="0"/>
              <a:t>領</a:t>
            </a:r>
            <a:r>
              <a:rPr lang="ja-JP" altLang="en-US" dirty="0"/>
              <a:t>域内の指定された場所を十分な頻度で訪問すること」</a:t>
            </a:r>
            <a:endParaRPr lang="en-US" altLang="ja-JP" dirty="0"/>
          </a:p>
          <a:p>
            <a:pPr>
              <a:lnSpc>
                <a:spcPct val="100000"/>
              </a:lnSpc>
            </a:pPr>
            <a:endParaRPr lang="en-US" altLang="ja-JP" dirty="0" smtClean="0"/>
          </a:p>
          <a:p>
            <a:pPr>
              <a:lnSpc>
                <a:spcPct val="100000"/>
              </a:lnSpc>
            </a:pPr>
            <a:r>
              <a:rPr lang="ja-JP" altLang="en-US" dirty="0" smtClean="0"/>
              <a:t>関連する問題</a:t>
            </a:r>
            <a:endParaRPr lang="en-US" altLang="ja-JP" dirty="0" smtClean="0"/>
          </a:p>
          <a:p>
            <a:pPr lvl="1">
              <a:lnSpc>
                <a:spcPct val="100000"/>
              </a:lnSpc>
            </a:pPr>
            <a:r>
              <a:rPr lang="ja-JP" altLang="en-US" dirty="0" smtClean="0"/>
              <a:t>美術館定理（監視カメラの台数最小化</a:t>
            </a:r>
            <a:r>
              <a:rPr lang="ja-JP" altLang="en-US" dirty="0"/>
              <a:t>．</a:t>
            </a:r>
            <a:r>
              <a:rPr lang="ja-JP" altLang="en-US" dirty="0" smtClean="0"/>
              <a:t>視野∞，位置は固定）</a:t>
            </a:r>
            <a:endParaRPr lang="en-US" altLang="ja-JP" dirty="0" smtClean="0"/>
          </a:p>
          <a:p>
            <a:pPr lvl="1">
              <a:lnSpc>
                <a:spcPct val="100000"/>
              </a:lnSpc>
            </a:pPr>
            <a:r>
              <a:rPr lang="ja-JP" altLang="en-US" dirty="0" smtClean="0"/>
              <a:t>警邏問題（視野</a:t>
            </a:r>
            <a:r>
              <a:rPr lang="ja-JP" altLang="en-US" dirty="0"/>
              <a:t>は</a:t>
            </a:r>
            <a:r>
              <a:rPr lang="ja-JP" altLang="en-US" dirty="0" smtClean="0"/>
              <a:t>一点，動く）</a:t>
            </a:r>
            <a:endParaRPr lang="en-US" altLang="ja-JP" dirty="0" smtClean="0"/>
          </a:p>
          <a:p>
            <a:pPr lvl="2">
              <a:lnSpc>
                <a:spcPct val="100000"/>
              </a:lnSpc>
            </a:pPr>
            <a:r>
              <a:rPr lang="ja-JP" altLang="en-US" dirty="0" smtClean="0"/>
              <a:t>塀の</a:t>
            </a:r>
            <a:r>
              <a:rPr lang="ja-JP" altLang="en-US" dirty="0"/>
              <a:t>警邏問題（線分や閉路などの</a:t>
            </a:r>
            <a:r>
              <a:rPr lang="ja-JP" altLang="en-US" dirty="0" smtClean="0"/>
              <a:t>全体を警備</a:t>
            </a:r>
            <a:r>
              <a:rPr lang="ja-JP" altLang="en-US" dirty="0"/>
              <a:t>，</a:t>
            </a:r>
            <a:r>
              <a:rPr lang="ja-JP" altLang="en-US" dirty="0" smtClean="0"/>
              <a:t>連続領域）</a:t>
            </a:r>
            <a:endParaRPr lang="en-US" altLang="ja-JP" dirty="0"/>
          </a:p>
          <a:p>
            <a:pPr lvl="2">
              <a:lnSpc>
                <a:spcPct val="100000"/>
              </a:lnSpc>
            </a:pPr>
            <a:r>
              <a:rPr lang="ja-JP" altLang="en-US" dirty="0"/>
              <a:t>グラフの</a:t>
            </a:r>
            <a:r>
              <a:rPr lang="ja-JP" altLang="en-US" dirty="0" smtClean="0"/>
              <a:t>頂点の警備（離散）</a:t>
            </a:r>
            <a:endParaRPr lang="en-US" altLang="ja-JP" dirty="0"/>
          </a:p>
        </p:txBody>
      </p:sp>
      <p:cxnSp>
        <p:nvCxnSpPr>
          <p:cNvPr id="5" name="直線矢印コネクタ 4"/>
          <p:cNvCxnSpPr>
            <a:stCxn id="8" idx="1"/>
          </p:cNvCxnSpPr>
          <p:nvPr/>
        </p:nvCxnSpPr>
        <p:spPr>
          <a:xfrm flipH="1" flipV="1">
            <a:off x="3868615" y="5439508"/>
            <a:ext cx="920027" cy="612953"/>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788642" y="5821628"/>
            <a:ext cx="2031325" cy="461665"/>
          </a:xfrm>
          <a:prstGeom prst="rect">
            <a:avLst/>
          </a:prstGeom>
          <a:noFill/>
          <a:ln w="28575">
            <a:solidFill>
              <a:schemeClr val="accent1"/>
            </a:solidFill>
          </a:ln>
        </p:spPr>
        <p:txBody>
          <a:bodyPr wrap="none" rtlCol="0">
            <a:spAutoFit/>
          </a:bodyPr>
          <a:lstStyle/>
          <a:p>
            <a:r>
              <a:rPr kumimoji="1" lang="ja-JP" altLang="en-US" sz="2400" dirty="0">
                <a:latin typeface="Cambria Math" panose="02040503050406030204" pitchFamily="18" charset="0"/>
              </a:rPr>
              <a:t>今回扱うもの</a:t>
            </a:r>
          </a:p>
        </p:txBody>
      </p:sp>
      <p:sp>
        <p:nvSpPr>
          <p:cNvPr id="4" name="スライド番号プレースホルダー 3"/>
          <p:cNvSpPr>
            <a:spLocks noGrp="1"/>
          </p:cNvSpPr>
          <p:nvPr>
            <p:ph type="sldNum" sz="quarter" idx="12"/>
          </p:nvPr>
        </p:nvSpPr>
        <p:spPr/>
        <p:txBody>
          <a:bodyPr/>
          <a:lstStyle/>
          <a:p>
            <a:fld id="{4FE2F19B-FD66-4130-81C4-04099E634EF7}" type="slidenum">
              <a:rPr kumimoji="1" lang="ja-JP" altLang="en-US" smtClean="0"/>
              <a:t>2</a:t>
            </a:fld>
            <a:endParaRPr kumimoji="1" lang="ja-JP" altLang="en-US"/>
          </a:p>
        </p:txBody>
      </p:sp>
    </p:spTree>
    <p:extLst>
      <p:ext uri="{BB962C8B-B14F-4D97-AF65-F5344CB8AC3E}">
        <p14:creationId xmlns:p14="http://schemas.microsoft.com/office/powerpoint/2010/main" val="384970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5" presetClass="emph" presetSubtype="0" nodeType="withEffect">
                                  <p:stCondLst>
                                    <p:cond delay="0"/>
                                  </p:stCondLst>
                                  <p:childTnLst>
                                    <p:set>
                                      <p:cBhvr override="childStyle">
                                        <p:cTn id="10" dur="indefinite"/>
                                        <p:tgtEl>
                                          <p:spTgt spid="3">
                                            <p:txEl>
                                              <p:pRg st="6" end="6"/>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4" name="直線コネクタ 103"/>
          <p:cNvCxnSpPr/>
          <p:nvPr/>
        </p:nvCxnSpPr>
        <p:spPr>
          <a:xfrm flipH="1">
            <a:off x="1241901" y="3357319"/>
            <a:ext cx="466957" cy="46695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1260679" y="1974993"/>
            <a:ext cx="1382000" cy="138200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1946704" y="3349895"/>
            <a:ext cx="692103" cy="69209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a:off x="332190" y="1972582"/>
            <a:ext cx="1384737" cy="13847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a:off x="1230373" y="3812192"/>
            <a:ext cx="474451" cy="47445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flipH="1">
            <a:off x="337645" y="4286643"/>
            <a:ext cx="1371214" cy="137120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a:off x="315689" y="5657850"/>
            <a:ext cx="1384737" cy="13847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a:off x="1942694" y="4021643"/>
            <a:ext cx="469102" cy="4691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flipH="1">
            <a:off x="1244378" y="4484785"/>
            <a:ext cx="1165863" cy="116585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p:nvPr/>
        </p:nvCxnSpPr>
        <p:spPr>
          <a:xfrm>
            <a:off x="1241334" y="5628263"/>
            <a:ext cx="1391950" cy="139195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3769796" y="1972582"/>
            <a:ext cx="1384737" cy="13847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H="1">
            <a:off x="3775738" y="3349895"/>
            <a:ext cx="1370829" cy="137082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a:off x="3769796" y="4733461"/>
            <a:ext cx="1384737" cy="13847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p:cNvCxnSpPr/>
          <p:nvPr/>
        </p:nvCxnSpPr>
        <p:spPr>
          <a:xfrm flipH="1">
            <a:off x="3763813" y="6113696"/>
            <a:ext cx="1371214" cy="137120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6" name="直線コネクタ 195"/>
          <p:cNvCxnSpPr/>
          <p:nvPr/>
        </p:nvCxnSpPr>
        <p:spPr>
          <a:xfrm>
            <a:off x="4693613" y="1979097"/>
            <a:ext cx="1384737" cy="138473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p:cNvCxnSpPr/>
          <p:nvPr/>
        </p:nvCxnSpPr>
        <p:spPr>
          <a:xfrm flipH="1">
            <a:off x="4709664" y="3370349"/>
            <a:ext cx="1371214" cy="13712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4682596" y="4750993"/>
            <a:ext cx="1384737" cy="138473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flipH="1">
            <a:off x="4698647" y="6120211"/>
            <a:ext cx="1371214" cy="13712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04" name="スライド番号プレースホルダー 2"/>
          <p:cNvSpPr>
            <a:spLocks noGrp="1"/>
          </p:cNvSpPr>
          <p:nvPr>
            <p:ph type="sldNum" sz="quarter" idx="12"/>
          </p:nvPr>
        </p:nvSpPr>
        <p:spPr>
          <a:xfrm>
            <a:off x="8610600" y="6356350"/>
            <a:ext cx="2743200" cy="365125"/>
          </a:xfrm>
        </p:spPr>
        <p:txBody>
          <a:bodyPr/>
          <a:lstStyle/>
          <a:p>
            <a:r>
              <a:rPr kumimoji="1" lang="en-US" altLang="ja-JP" dirty="0" smtClean="0"/>
              <a:t>19</a:t>
            </a:r>
            <a:endParaRPr kumimoji="1" lang="ja-JP" altLang="en-US" dirty="0"/>
          </a:p>
        </p:txBody>
      </p:sp>
      <p:grpSp>
        <p:nvGrpSpPr>
          <p:cNvPr id="210" name="グループ化 209"/>
          <p:cNvGrpSpPr/>
          <p:nvPr/>
        </p:nvGrpSpPr>
        <p:grpSpPr>
          <a:xfrm>
            <a:off x="110816" y="839345"/>
            <a:ext cx="2737195" cy="6399657"/>
            <a:chOff x="110816" y="839345"/>
            <a:chExt cx="2737195" cy="6399657"/>
          </a:xfrm>
        </p:grpSpPr>
        <p:grpSp>
          <p:nvGrpSpPr>
            <p:cNvPr id="125" name="グループ化 124"/>
            <p:cNvGrpSpPr/>
            <p:nvPr/>
          </p:nvGrpSpPr>
          <p:grpSpPr>
            <a:xfrm>
              <a:off x="110816" y="1035760"/>
              <a:ext cx="2737195" cy="6203242"/>
              <a:chOff x="110816" y="1013592"/>
              <a:chExt cx="2737195" cy="5459386"/>
            </a:xfrm>
          </p:grpSpPr>
          <p:cxnSp>
            <p:nvCxnSpPr>
              <p:cNvPr id="85" name="直線コネクタ 84"/>
              <p:cNvCxnSpPr/>
              <p:nvPr/>
            </p:nvCxnSpPr>
            <p:spPr>
              <a:xfrm flipH="1">
                <a:off x="332191" y="1560307"/>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H="1">
                <a:off x="791080" y="1557900"/>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flipH="1">
                <a:off x="1249969" y="1555493"/>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1708858" y="1553086"/>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flipH="1">
                <a:off x="2167747" y="1550679"/>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flipH="1">
                <a:off x="2626636" y="1548272"/>
                <a:ext cx="1" cy="491267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テキスト ボックス 97"/>
                  <p:cNvSpPr txBox="1"/>
                  <p:nvPr/>
                </p:nvSpPr>
                <p:spPr>
                  <a:xfrm>
                    <a:off x="110816" y="1013592"/>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8</m:t>
                          </m:r>
                        </m:oMath>
                      </m:oMathPara>
                    </a14:m>
                    <a:endParaRPr kumimoji="1" lang="en-US" altLang="ja-JP" sz="2400" b="0" dirty="0" smtClean="0"/>
                  </a:p>
                </p:txBody>
              </p:sp>
            </mc:Choice>
            <mc:Fallback xmlns="">
              <p:sp>
                <p:nvSpPr>
                  <p:cNvPr id="98" name="テキスト ボックス 97"/>
                  <p:cNvSpPr txBox="1">
                    <a:spLocks noRot="1" noChangeAspect="1" noMove="1" noResize="1" noEditPoints="1" noAdjustHandles="1" noChangeArrowheads="1" noChangeShapeType="1" noTextEdit="1"/>
                  </p:cNvSpPr>
                  <p:nvPr/>
                </p:nvSpPr>
                <p:spPr>
                  <a:xfrm>
                    <a:off x="110816" y="1013592"/>
                    <a:ext cx="442749"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p:cNvSpPr txBox="1"/>
                  <p:nvPr/>
                </p:nvSpPr>
                <p:spPr>
                  <a:xfrm>
                    <a:off x="1028594" y="1013593"/>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en-US" altLang="ja-JP" sz="2400" b="0" dirty="0" smtClean="0"/>
                  </a:p>
                </p:txBody>
              </p:sp>
            </mc:Choice>
            <mc:Fallback xmlns="">
              <p:sp>
                <p:nvSpPr>
                  <p:cNvPr id="99" name="テキスト ボックス 98"/>
                  <p:cNvSpPr txBox="1">
                    <a:spLocks noRot="1" noChangeAspect="1" noMove="1" noResize="1" noEditPoints="1" noAdjustHandles="1" noChangeArrowheads="1" noChangeShapeType="1" noTextEdit="1"/>
                  </p:cNvSpPr>
                  <p:nvPr/>
                </p:nvSpPr>
                <p:spPr>
                  <a:xfrm>
                    <a:off x="1028594" y="1013593"/>
                    <a:ext cx="442749"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テキスト ボックス 99"/>
                  <p:cNvSpPr txBox="1"/>
                  <p:nvPr/>
                </p:nvSpPr>
                <p:spPr>
                  <a:xfrm>
                    <a:off x="1487483" y="1013593"/>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en-US" altLang="ja-JP" sz="2400" b="0" dirty="0" smtClean="0"/>
                  </a:p>
                </p:txBody>
              </p:sp>
            </mc:Choice>
            <mc:Fallback xmlns="">
              <p:sp>
                <p:nvSpPr>
                  <p:cNvPr id="100" name="テキスト ボックス 99"/>
                  <p:cNvSpPr txBox="1">
                    <a:spLocks noRot="1" noChangeAspect="1" noMove="1" noResize="1" noEditPoints="1" noAdjustHandles="1" noChangeArrowheads="1" noChangeShapeType="1" noTextEdit="1"/>
                  </p:cNvSpPr>
                  <p:nvPr/>
                </p:nvSpPr>
                <p:spPr>
                  <a:xfrm>
                    <a:off x="1487483" y="1013593"/>
                    <a:ext cx="442749"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 name="テキスト ボックス 100"/>
                  <p:cNvSpPr txBox="1"/>
                  <p:nvPr/>
                </p:nvSpPr>
                <p:spPr>
                  <a:xfrm>
                    <a:off x="1716927" y="101359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m:t>
                          </m:r>
                        </m:oMath>
                      </m:oMathPara>
                    </a14:m>
                    <a:endParaRPr kumimoji="1" lang="en-US" altLang="ja-JP" sz="2400" b="0" dirty="0" smtClean="0"/>
                  </a:p>
                </p:txBody>
              </p:sp>
            </mc:Choice>
            <mc:Fallback xmlns="">
              <p:sp>
                <p:nvSpPr>
                  <p:cNvPr id="101" name="テキスト ボックス 100"/>
                  <p:cNvSpPr txBox="1">
                    <a:spLocks noRot="1" noChangeAspect="1" noMove="1" noResize="1" noEditPoints="1" noAdjustHandles="1" noChangeArrowheads="1" noChangeShapeType="1" noTextEdit="1"/>
                  </p:cNvSpPr>
                  <p:nvPr/>
                </p:nvSpPr>
                <p:spPr>
                  <a:xfrm>
                    <a:off x="1716927" y="1013593"/>
                    <a:ext cx="442750"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テキスト ボックス 101"/>
                  <p:cNvSpPr txBox="1"/>
                  <p:nvPr/>
                </p:nvSpPr>
                <p:spPr>
                  <a:xfrm>
                    <a:off x="2405261" y="1013592"/>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6</m:t>
                          </m:r>
                        </m:oMath>
                      </m:oMathPara>
                    </a14:m>
                    <a:endParaRPr kumimoji="1" lang="en-US" altLang="ja-JP" sz="2400" b="0" dirty="0" smtClean="0"/>
                  </a:p>
                </p:txBody>
              </p:sp>
            </mc:Choice>
            <mc:Fallback xmlns="">
              <p:sp>
                <p:nvSpPr>
                  <p:cNvPr id="102" name="テキスト ボックス 101"/>
                  <p:cNvSpPr txBox="1">
                    <a:spLocks noRot="1" noChangeAspect="1" noMove="1" noResize="1" noEditPoints="1" noAdjustHandles="1" noChangeArrowheads="1" noChangeShapeType="1" noTextEdit="1"/>
                  </p:cNvSpPr>
                  <p:nvPr/>
                </p:nvSpPr>
                <p:spPr>
                  <a:xfrm>
                    <a:off x="2405261" y="1013592"/>
                    <a:ext cx="442750" cy="461665"/>
                  </a:xfrm>
                  <a:prstGeom prst="rect">
                    <a:avLst/>
                  </a:prstGeom>
                  <a:blipFill>
                    <a:blip r:embed="rId6"/>
                    <a:stretch>
                      <a:fillRect/>
                    </a:stretch>
                  </a:blipFill>
                </p:spPr>
                <p:txBody>
                  <a:bodyPr/>
                  <a:lstStyle/>
                  <a:p>
                    <a:r>
                      <a:rPr lang="ja-JP" altLang="en-US">
                        <a:noFill/>
                      </a:rPr>
                      <a:t> </a:t>
                    </a:r>
                  </a:p>
                </p:txBody>
              </p:sp>
            </mc:Fallback>
          </mc:AlternateContent>
        </p:grpSp>
        <p:sp>
          <p:nvSpPr>
            <p:cNvPr id="205" name="楕円 204"/>
            <p:cNvSpPr/>
            <p:nvPr/>
          </p:nvSpPr>
          <p:spPr>
            <a:xfrm>
              <a:off x="244055"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6" name="楕円 205"/>
            <p:cNvSpPr/>
            <p:nvPr/>
          </p:nvSpPr>
          <p:spPr>
            <a:xfrm>
              <a:off x="1165228"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7" name="楕円 206"/>
            <p:cNvSpPr/>
            <p:nvPr/>
          </p:nvSpPr>
          <p:spPr>
            <a:xfrm>
              <a:off x="1625815"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楕円 207"/>
            <p:cNvSpPr/>
            <p:nvPr/>
          </p:nvSpPr>
          <p:spPr>
            <a:xfrm>
              <a:off x="2538501"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楕円 208"/>
            <p:cNvSpPr/>
            <p:nvPr/>
          </p:nvSpPr>
          <p:spPr>
            <a:xfrm>
              <a:off x="1852697"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2" name="グループ化 211"/>
          <p:cNvGrpSpPr/>
          <p:nvPr/>
        </p:nvGrpSpPr>
        <p:grpSpPr>
          <a:xfrm>
            <a:off x="3544413" y="839345"/>
            <a:ext cx="2737195" cy="6399657"/>
            <a:chOff x="110816" y="839345"/>
            <a:chExt cx="2737195" cy="6399657"/>
          </a:xfrm>
        </p:grpSpPr>
        <p:grpSp>
          <p:nvGrpSpPr>
            <p:cNvPr id="213" name="グループ化 212"/>
            <p:cNvGrpSpPr/>
            <p:nvPr/>
          </p:nvGrpSpPr>
          <p:grpSpPr>
            <a:xfrm>
              <a:off x="110816" y="1035760"/>
              <a:ext cx="2737195" cy="6203242"/>
              <a:chOff x="110816" y="1013592"/>
              <a:chExt cx="2737195" cy="5459386"/>
            </a:xfrm>
          </p:grpSpPr>
          <p:cxnSp>
            <p:nvCxnSpPr>
              <p:cNvPr id="219" name="直線コネクタ 218"/>
              <p:cNvCxnSpPr/>
              <p:nvPr/>
            </p:nvCxnSpPr>
            <p:spPr>
              <a:xfrm flipH="1">
                <a:off x="332191" y="1560307"/>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flipH="1">
                <a:off x="791080" y="1557900"/>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直線コネクタ 220"/>
              <p:cNvCxnSpPr/>
              <p:nvPr/>
            </p:nvCxnSpPr>
            <p:spPr>
              <a:xfrm flipH="1">
                <a:off x="1249969" y="1555493"/>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直線コネクタ 221"/>
              <p:cNvCxnSpPr/>
              <p:nvPr/>
            </p:nvCxnSpPr>
            <p:spPr>
              <a:xfrm flipH="1">
                <a:off x="1708858" y="1553086"/>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flipH="1">
                <a:off x="2167747" y="1550679"/>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2626636" y="1548272"/>
                <a:ext cx="1" cy="491267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5" name="テキスト ボックス 224"/>
                  <p:cNvSpPr txBox="1"/>
                  <p:nvPr/>
                </p:nvSpPr>
                <p:spPr>
                  <a:xfrm>
                    <a:off x="110816" y="1013592"/>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8</m:t>
                          </m:r>
                        </m:oMath>
                      </m:oMathPara>
                    </a14:m>
                    <a:endParaRPr kumimoji="1" lang="en-US" altLang="ja-JP" sz="2400" b="0" dirty="0" smtClean="0"/>
                  </a:p>
                </p:txBody>
              </p:sp>
            </mc:Choice>
            <mc:Fallback xmlns="">
              <p:sp>
                <p:nvSpPr>
                  <p:cNvPr id="225" name="テキスト ボックス 224"/>
                  <p:cNvSpPr txBox="1">
                    <a:spLocks noRot="1" noChangeAspect="1" noMove="1" noResize="1" noEditPoints="1" noAdjustHandles="1" noChangeArrowheads="1" noChangeShapeType="1" noTextEdit="1"/>
                  </p:cNvSpPr>
                  <p:nvPr/>
                </p:nvSpPr>
                <p:spPr>
                  <a:xfrm>
                    <a:off x="110816" y="1013592"/>
                    <a:ext cx="442749"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6" name="テキスト ボックス 225"/>
                  <p:cNvSpPr txBox="1"/>
                  <p:nvPr/>
                </p:nvSpPr>
                <p:spPr>
                  <a:xfrm>
                    <a:off x="1028594" y="1013593"/>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en-US" altLang="ja-JP" sz="2400" b="0" dirty="0" smtClean="0"/>
                  </a:p>
                </p:txBody>
              </p:sp>
            </mc:Choice>
            <mc:Fallback xmlns="">
              <p:sp>
                <p:nvSpPr>
                  <p:cNvPr id="226" name="テキスト ボックス 225"/>
                  <p:cNvSpPr txBox="1">
                    <a:spLocks noRot="1" noChangeAspect="1" noMove="1" noResize="1" noEditPoints="1" noAdjustHandles="1" noChangeArrowheads="1" noChangeShapeType="1" noTextEdit="1"/>
                  </p:cNvSpPr>
                  <p:nvPr/>
                </p:nvSpPr>
                <p:spPr>
                  <a:xfrm>
                    <a:off x="1028594" y="1013593"/>
                    <a:ext cx="442749"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7" name="テキスト ボックス 226"/>
                  <p:cNvSpPr txBox="1"/>
                  <p:nvPr/>
                </p:nvSpPr>
                <p:spPr>
                  <a:xfrm>
                    <a:off x="1487483" y="1013593"/>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en-US" altLang="ja-JP" sz="2400" b="0" dirty="0" smtClean="0"/>
                  </a:p>
                </p:txBody>
              </p:sp>
            </mc:Choice>
            <mc:Fallback xmlns="">
              <p:sp>
                <p:nvSpPr>
                  <p:cNvPr id="227" name="テキスト ボックス 226"/>
                  <p:cNvSpPr txBox="1">
                    <a:spLocks noRot="1" noChangeAspect="1" noMove="1" noResize="1" noEditPoints="1" noAdjustHandles="1" noChangeArrowheads="1" noChangeShapeType="1" noTextEdit="1"/>
                  </p:cNvSpPr>
                  <p:nvPr/>
                </p:nvSpPr>
                <p:spPr>
                  <a:xfrm>
                    <a:off x="1487483" y="1013593"/>
                    <a:ext cx="442749"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8" name="テキスト ボックス 227"/>
                  <p:cNvSpPr txBox="1"/>
                  <p:nvPr/>
                </p:nvSpPr>
                <p:spPr>
                  <a:xfrm>
                    <a:off x="1716927" y="101359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m:t>
                          </m:r>
                        </m:oMath>
                      </m:oMathPara>
                    </a14:m>
                    <a:endParaRPr kumimoji="1" lang="en-US" altLang="ja-JP" sz="2400" b="0" dirty="0" smtClean="0"/>
                  </a:p>
                </p:txBody>
              </p:sp>
            </mc:Choice>
            <mc:Fallback xmlns="">
              <p:sp>
                <p:nvSpPr>
                  <p:cNvPr id="228" name="テキスト ボックス 227"/>
                  <p:cNvSpPr txBox="1">
                    <a:spLocks noRot="1" noChangeAspect="1" noMove="1" noResize="1" noEditPoints="1" noAdjustHandles="1" noChangeArrowheads="1" noChangeShapeType="1" noTextEdit="1"/>
                  </p:cNvSpPr>
                  <p:nvPr/>
                </p:nvSpPr>
                <p:spPr>
                  <a:xfrm>
                    <a:off x="1716927" y="1013593"/>
                    <a:ext cx="442750" cy="46166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9" name="テキスト ボックス 228"/>
                  <p:cNvSpPr txBox="1"/>
                  <p:nvPr/>
                </p:nvSpPr>
                <p:spPr>
                  <a:xfrm>
                    <a:off x="2405261" y="1013592"/>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6</m:t>
                          </m:r>
                        </m:oMath>
                      </m:oMathPara>
                    </a14:m>
                    <a:endParaRPr kumimoji="1" lang="en-US" altLang="ja-JP" sz="2400" b="0" dirty="0" smtClean="0"/>
                  </a:p>
                </p:txBody>
              </p:sp>
            </mc:Choice>
            <mc:Fallback xmlns="">
              <p:sp>
                <p:nvSpPr>
                  <p:cNvPr id="229" name="テキスト ボックス 228"/>
                  <p:cNvSpPr txBox="1">
                    <a:spLocks noRot="1" noChangeAspect="1" noMove="1" noResize="1" noEditPoints="1" noAdjustHandles="1" noChangeArrowheads="1" noChangeShapeType="1" noTextEdit="1"/>
                  </p:cNvSpPr>
                  <p:nvPr/>
                </p:nvSpPr>
                <p:spPr>
                  <a:xfrm>
                    <a:off x="2405261" y="1013592"/>
                    <a:ext cx="442750" cy="461665"/>
                  </a:xfrm>
                  <a:prstGeom prst="rect">
                    <a:avLst/>
                  </a:prstGeom>
                  <a:blipFill>
                    <a:blip r:embed="rId11"/>
                    <a:stretch>
                      <a:fillRect/>
                    </a:stretch>
                  </a:blipFill>
                </p:spPr>
                <p:txBody>
                  <a:bodyPr/>
                  <a:lstStyle/>
                  <a:p>
                    <a:r>
                      <a:rPr lang="ja-JP" altLang="en-US">
                        <a:noFill/>
                      </a:rPr>
                      <a:t> </a:t>
                    </a:r>
                  </a:p>
                </p:txBody>
              </p:sp>
            </mc:Fallback>
          </mc:AlternateContent>
        </p:grpSp>
        <p:sp>
          <p:nvSpPr>
            <p:cNvPr id="214" name="楕円 213"/>
            <p:cNvSpPr/>
            <p:nvPr/>
          </p:nvSpPr>
          <p:spPr>
            <a:xfrm>
              <a:off x="244055"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5" name="楕円 214"/>
            <p:cNvSpPr/>
            <p:nvPr/>
          </p:nvSpPr>
          <p:spPr>
            <a:xfrm>
              <a:off x="1165228"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6" name="楕円 215"/>
            <p:cNvSpPr/>
            <p:nvPr/>
          </p:nvSpPr>
          <p:spPr>
            <a:xfrm>
              <a:off x="1625815"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7" name="楕円 216"/>
            <p:cNvSpPr/>
            <p:nvPr/>
          </p:nvSpPr>
          <p:spPr>
            <a:xfrm>
              <a:off x="2538501"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8" name="楕円 217"/>
            <p:cNvSpPr/>
            <p:nvPr/>
          </p:nvSpPr>
          <p:spPr>
            <a:xfrm>
              <a:off x="1852697"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0" name="楕円 59"/>
          <p:cNvSpPr/>
          <p:nvPr/>
        </p:nvSpPr>
        <p:spPr>
          <a:xfrm>
            <a:off x="195830" y="1841758"/>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p:cNvSpPr/>
          <p:nvPr/>
        </p:nvSpPr>
        <p:spPr>
          <a:xfrm>
            <a:off x="195167" y="5519305"/>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p:cNvSpPr/>
          <p:nvPr/>
        </p:nvSpPr>
        <p:spPr>
          <a:xfrm>
            <a:off x="1096918" y="1840354"/>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p:cNvSpPr/>
          <p:nvPr/>
        </p:nvSpPr>
        <p:spPr>
          <a:xfrm>
            <a:off x="1104162" y="2753742"/>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p:cNvSpPr/>
          <p:nvPr/>
        </p:nvSpPr>
        <p:spPr>
          <a:xfrm>
            <a:off x="1102312" y="3675670"/>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p:cNvSpPr/>
          <p:nvPr/>
        </p:nvSpPr>
        <p:spPr>
          <a:xfrm>
            <a:off x="1098835" y="4619250"/>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p:cNvSpPr/>
          <p:nvPr/>
        </p:nvSpPr>
        <p:spPr>
          <a:xfrm>
            <a:off x="1102312" y="5506543"/>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p:cNvSpPr/>
          <p:nvPr/>
        </p:nvSpPr>
        <p:spPr>
          <a:xfrm>
            <a:off x="1100462" y="6428471"/>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p:cNvSpPr/>
          <p:nvPr/>
        </p:nvSpPr>
        <p:spPr>
          <a:xfrm>
            <a:off x="1557357" y="2290209"/>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p:cNvSpPr/>
          <p:nvPr/>
        </p:nvSpPr>
        <p:spPr>
          <a:xfrm>
            <a:off x="1564601" y="3203597"/>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p:cNvSpPr/>
          <p:nvPr/>
        </p:nvSpPr>
        <p:spPr>
          <a:xfrm>
            <a:off x="1562751" y="4125525"/>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p:cNvSpPr/>
          <p:nvPr/>
        </p:nvSpPr>
        <p:spPr>
          <a:xfrm>
            <a:off x="1559274" y="5069105"/>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p:cNvSpPr/>
          <p:nvPr/>
        </p:nvSpPr>
        <p:spPr>
          <a:xfrm>
            <a:off x="1562751" y="5956398"/>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p:cNvSpPr/>
          <p:nvPr/>
        </p:nvSpPr>
        <p:spPr>
          <a:xfrm>
            <a:off x="1560901" y="6878326"/>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p:cNvSpPr/>
          <p:nvPr/>
        </p:nvSpPr>
        <p:spPr>
          <a:xfrm>
            <a:off x="1797395" y="2519137"/>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楕円 78"/>
          <p:cNvSpPr/>
          <p:nvPr/>
        </p:nvSpPr>
        <p:spPr>
          <a:xfrm>
            <a:off x="5222099" y="2518760"/>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楕円 79"/>
          <p:cNvSpPr/>
          <p:nvPr/>
        </p:nvSpPr>
        <p:spPr>
          <a:xfrm>
            <a:off x="5220411" y="3915908"/>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楕円 80"/>
          <p:cNvSpPr/>
          <p:nvPr/>
        </p:nvSpPr>
        <p:spPr>
          <a:xfrm>
            <a:off x="5218723" y="5313056"/>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p:cNvSpPr/>
          <p:nvPr/>
        </p:nvSpPr>
        <p:spPr>
          <a:xfrm>
            <a:off x="5217035" y="6710204"/>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p:cNvSpPr/>
          <p:nvPr/>
        </p:nvSpPr>
        <p:spPr>
          <a:xfrm>
            <a:off x="1804676" y="3896235"/>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p:cNvSpPr/>
          <p:nvPr/>
        </p:nvSpPr>
        <p:spPr>
          <a:xfrm>
            <a:off x="1802988" y="5293383"/>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p:cNvSpPr/>
          <p:nvPr/>
        </p:nvSpPr>
        <p:spPr>
          <a:xfrm>
            <a:off x="1801300" y="6690531"/>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87"/>
          <p:cNvSpPr/>
          <p:nvPr/>
        </p:nvSpPr>
        <p:spPr>
          <a:xfrm>
            <a:off x="5916194" y="3211235"/>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楕円 89"/>
          <p:cNvSpPr/>
          <p:nvPr/>
        </p:nvSpPr>
        <p:spPr>
          <a:xfrm>
            <a:off x="5913941" y="5985693"/>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楕円 91"/>
          <p:cNvSpPr/>
          <p:nvPr/>
        </p:nvSpPr>
        <p:spPr>
          <a:xfrm>
            <a:off x="3631159" y="1849350"/>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楕円 95"/>
          <p:cNvSpPr/>
          <p:nvPr/>
        </p:nvSpPr>
        <p:spPr>
          <a:xfrm>
            <a:off x="4532247" y="1847946"/>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楕円 96"/>
          <p:cNvSpPr/>
          <p:nvPr/>
        </p:nvSpPr>
        <p:spPr>
          <a:xfrm>
            <a:off x="4539491" y="2761334"/>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楕円 102"/>
          <p:cNvSpPr/>
          <p:nvPr/>
        </p:nvSpPr>
        <p:spPr>
          <a:xfrm>
            <a:off x="4537641" y="3683262"/>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楕円 106"/>
          <p:cNvSpPr/>
          <p:nvPr/>
        </p:nvSpPr>
        <p:spPr>
          <a:xfrm>
            <a:off x="4534164" y="4626842"/>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楕円 107"/>
          <p:cNvSpPr/>
          <p:nvPr/>
        </p:nvSpPr>
        <p:spPr>
          <a:xfrm>
            <a:off x="4537641" y="5514135"/>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楕円 108"/>
          <p:cNvSpPr/>
          <p:nvPr/>
        </p:nvSpPr>
        <p:spPr>
          <a:xfrm>
            <a:off x="4535791" y="6436063"/>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楕円 109"/>
          <p:cNvSpPr/>
          <p:nvPr/>
        </p:nvSpPr>
        <p:spPr>
          <a:xfrm>
            <a:off x="4992686" y="2297801"/>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楕円 110"/>
          <p:cNvSpPr/>
          <p:nvPr/>
        </p:nvSpPr>
        <p:spPr>
          <a:xfrm>
            <a:off x="4999930" y="3211189"/>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楕円 111"/>
          <p:cNvSpPr/>
          <p:nvPr/>
        </p:nvSpPr>
        <p:spPr>
          <a:xfrm>
            <a:off x="4998080" y="4133117"/>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楕円 112"/>
          <p:cNvSpPr/>
          <p:nvPr/>
        </p:nvSpPr>
        <p:spPr>
          <a:xfrm>
            <a:off x="4994603" y="5076697"/>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p:cNvSpPr/>
          <p:nvPr/>
        </p:nvSpPr>
        <p:spPr>
          <a:xfrm>
            <a:off x="4998080" y="5963990"/>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コンテンツ プレースホルダー 2"/>
          <p:cNvSpPr txBox="1">
            <a:spLocks/>
          </p:cNvSpPr>
          <p:nvPr/>
        </p:nvSpPr>
        <p:spPr>
          <a:xfrm>
            <a:off x="6617111" y="1350100"/>
            <a:ext cx="4736689" cy="50062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許容訪問</a:t>
            </a:r>
            <a:r>
              <a:rPr lang="ja-JP" altLang="en-US" dirty="0" smtClean="0"/>
              <a:t>間隔の代わりに</a:t>
            </a:r>
            <a:r>
              <a:rPr lang="en-US" altLang="ja-JP" dirty="0" smtClean="0"/>
              <a:t/>
            </a:r>
            <a:br>
              <a:rPr lang="en-US" altLang="ja-JP" dirty="0" smtClean="0"/>
            </a:br>
            <a:r>
              <a:rPr lang="ja-JP" altLang="en-US" b="1" dirty="0" smtClean="0">
                <a:solidFill>
                  <a:srgbClr val="B61C83"/>
                </a:solidFill>
              </a:rPr>
              <a:t>訪問</a:t>
            </a:r>
            <a:r>
              <a:rPr lang="ja-JP" altLang="en-US" b="1" dirty="0">
                <a:solidFill>
                  <a:srgbClr val="B61C83"/>
                </a:solidFill>
              </a:rPr>
              <a:t>時刻</a:t>
            </a:r>
            <a:r>
              <a:rPr lang="ja-JP" altLang="en-US" b="1" dirty="0" smtClean="0">
                <a:solidFill>
                  <a:srgbClr val="B61C83"/>
                </a:solidFill>
              </a:rPr>
              <a:t>指定</a:t>
            </a:r>
            <a:r>
              <a:rPr lang="ja-JP" altLang="en-US" dirty="0" smtClean="0"/>
              <a:t>（</a:t>
            </a:r>
            <a:r>
              <a:rPr lang="ja-JP" altLang="en-US" sz="3200" b="1" dirty="0" smtClean="0">
                <a:solidFill>
                  <a:schemeClr val="accent1"/>
                </a:solidFill>
              </a:rPr>
              <a:t>〇</a:t>
            </a:r>
            <a:r>
              <a:rPr lang="ja-JP" altLang="en-US" dirty="0" smtClean="0"/>
              <a:t>をつけたところは必ず訪問）ならば</a:t>
            </a:r>
            <a:r>
              <a:rPr lang="ja-JP" altLang="en-US" dirty="0"/>
              <a:t>，</a:t>
            </a:r>
            <a:r>
              <a:rPr lang="en-US" altLang="ja-JP" dirty="0"/>
              <a:t/>
            </a:r>
            <a:br>
              <a:rPr lang="en-US" altLang="ja-JP" dirty="0"/>
            </a:br>
            <a:r>
              <a:rPr lang="ja-JP" altLang="en-US" dirty="0" smtClean="0"/>
              <a:t>どう</a:t>
            </a:r>
            <a:r>
              <a:rPr lang="ja-JP" altLang="en-US" dirty="0"/>
              <a:t>やっても</a:t>
            </a:r>
            <a:r>
              <a:rPr lang="en-US" altLang="ja-JP" dirty="0"/>
              <a:t>3</a:t>
            </a:r>
            <a:r>
              <a:rPr lang="ja-JP" altLang="en-US" dirty="0"/>
              <a:t>人目が</a:t>
            </a:r>
            <a:r>
              <a:rPr lang="ja-JP" altLang="en-US" dirty="0" smtClean="0"/>
              <a:t>必要に</a:t>
            </a:r>
            <a:endParaRPr lang="en-US" altLang="ja-JP" dirty="0" smtClean="0"/>
          </a:p>
          <a:p>
            <a:pPr marL="0" indent="0">
              <a:buNone/>
            </a:pPr>
            <a:endParaRPr lang="en-US" altLang="ja-JP" dirty="0"/>
          </a:p>
          <a:p>
            <a:pPr marL="0" indent="0">
              <a:buNone/>
            </a:pPr>
            <a:r>
              <a:rPr lang="ja-JP" altLang="en-US" dirty="0" smtClean="0"/>
              <a:t>なるべく右の方に手伝いに行くのが最適となり，左端から巡査の動き</a:t>
            </a:r>
            <a:r>
              <a:rPr lang="ja-JP" altLang="en-US" dirty="0"/>
              <a:t>を</a:t>
            </a:r>
            <a:r>
              <a:rPr lang="ja-JP" altLang="en-US" dirty="0" smtClean="0"/>
              <a:t>決定可能（証明略）</a:t>
            </a:r>
            <a:endParaRPr lang="en-US" altLang="ja-JP" dirty="0" smtClean="0"/>
          </a:p>
          <a:p>
            <a:pPr marL="0" indent="0">
              <a:buNone/>
            </a:pPr>
            <a:endParaRPr lang="en-US" altLang="ja-JP" sz="2000" dirty="0" smtClean="0"/>
          </a:p>
        </p:txBody>
      </p:sp>
      <p:cxnSp>
        <p:nvCxnSpPr>
          <p:cNvPr id="118" name="直線コネクタ 117"/>
          <p:cNvCxnSpPr/>
          <p:nvPr/>
        </p:nvCxnSpPr>
        <p:spPr>
          <a:xfrm>
            <a:off x="1943684" y="5449494"/>
            <a:ext cx="686236" cy="686236"/>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1944786" y="4783040"/>
            <a:ext cx="675774" cy="67577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20" name="楕円 119"/>
          <p:cNvSpPr/>
          <p:nvPr/>
        </p:nvSpPr>
        <p:spPr>
          <a:xfrm>
            <a:off x="2477051" y="3208830"/>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楕円 120"/>
          <p:cNvSpPr/>
          <p:nvPr/>
        </p:nvSpPr>
        <p:spPr>
          <a:xfrm>
            <a:off x="2474798" y="5983288"/>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2" name="直線コネクタ 121"/>
          <p:cNvCxnSpPr/>
          <p:nvPr/>
        </p:nvCxnSpPr>
        <p:spPr>
          <a:xfrm>
            <a:off x="2620560" y="1952550"/>
            <a:ext cx="0" cy="284224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a:off x="3763813" y="1959245"/>
            <a:ext cx="0" cy="504247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154" name="グループ化 153"/>
          <p:cNvGrpSpPr/>
          <p:nvPr/>
        </p:nvGrpSpPr>
        <p:grpSpPr>
          <a:xfrm>
            <a:off x="2720441" y="1746233"/>
            <a:ext cx="247616" cy="473305"/>
            <a:chOff x="1093981" y="4342423"/>
            <a:chExt cx="427174" cy="816522"/>
          </a:xfrm>
          <a:solidFill>
            <a:srgbClr val="7030A0"/>
          </a:solidFill>
        </p:grpSpPr>
        <p:sp>
          <p:nvSpPr>
            <p:cNvPr id="155" name="楕円 154"/>
            <p:cNvSpPr/>
            <p:nvPr/>
          </p:nvSpPr>
          <p:spPr>
            <a:xfrm>
              <a:off x="1140223" y="4342423"/>
              <a:ext cx="300142" cy="300142"/>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6" name="直線コネクタ 155"/>
            <p:cNvCxnSpPr>
              <a:stCxn id="155" idx="4"/>
            </p:cNvCxnSpPr>
            <p:nvPr/>
          </p:nvCxnSpPr>
          <p:spPr>
            <a:xfrm>
              <a:off x="1290294" y="4642565"/>
              <a:ext cx="4680" cy="272854"/>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p:cNvCxnSpPr/>
            <p:nvPr/>
          </p:nvCxnSpPr>
          <p:spPr>
            <a:xfrm>
              <a:off x="1293070" y="4897771"/>
              <a:ext cx="228085" cy="261171"/>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1293071" y="4698350"/>
              <a:ext cx="22808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H="1">
              <a:off x="1093981" y="4698350"/>
              <a:ext cx="19909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flipH="1">
              <a:off x="1093981" y="4895850"/>
              <a:ext cx="202031" cy="263095"/>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61" name="グループ化 160"/>
          <p:cNvGrpSpPr/>
          <p:nvPr/>
        </p:nvGrpSpPr>
        <p:grpSpPr>
          <a:xfrm>
            <a:off x="3368038" y="1742444"/>
            <a:ext cx="247616" cy="473305"/>
            <a:chOff x="1093981" y="4342423"/>
            <a:chExt cx="427174" cy="816522"/>
          </a:xfrm>
          <a:solidFill>
            <a:srgbClr val="7030A0"/>
          </a:solidFill>
        </p:grpSpPr>
        <p:sp>
          <p:nvSpPr>
            <p:cNvPr id="162" name="楕円 161"/>
            <p:cNvSpPr/>
            <p:nvPr/>
          </p:nvSpPr>
          <p:spPr>
            <a:xfrm>
              <a:off x="1140223" y="4342423"/>
              <a:ext cx="300142" cy="300142"/>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3" name="直線コネクタ 162"/>
            <p:cNvCxnSpPr>
              <a:stCxn id="162" idx="4"/>
            </p:cNvCxnSpPr>
            <p:nvPr/>
          </p:nvCxnSpPr>
          <p:spPr>
            <a:xfrm>
              <a:off x="1290294" y="4642565"/>
              <a:ext cx="4680" cy="272854"/>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a:off x="1293070" y="4897771"/>
              <a:ext cx="228085" cy="261171"/>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1293071" y="4698350"/>
              <a:ext cx="22808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flipH="1">
              <a:off x="1093981" y="4698350"/>
              <a:ext cx="19909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flipH="1">
              <a:off x="1093981" y="4895850"/>
              <a:ext cx="202031" cy="263095"/>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170" name="直線コネクタ 169"/>
          <p:cNvCxnSpPr/>
          <p:nvPr/>
        </p:nvCxnSpPr>
        <p:spPr>
          <a:xfrm flipH="1">
            <a:off x="1716808" y="6116755"/>
            <a:ext cx="928329" cy="928329"/>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171" name="グループ化 170"/>
          <p:cNvGrpSpPr/>
          <p:nvPr/>
        </p:nvGrpSpPr>
        <p:grpSpPr>
          <a:xfrm>
            <a:off x="435734" y="1549879"/>
            <a:ext cx="247616" cy="473305"/>
            <a:chOff x="1093981" y="4342423"/>
            <a:chExt cx="427174" cy="816522"/>
          </a:xfrm>
        </p:grpSpPr>
        <p:sp>
          <p:nvSpPr>
            <p:cNvPr id="173" name="楕円 172"/>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5" name="直線コネクタ 174"/>
            <p:cNvCxnSpPr>
              <a:stCxn id="173"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83" name="グループ化 182"/>
          <p:cNvGrpSpPr/>
          <p:nvPr/>
        </p:nvGrpSpPr>
        <p:grpSpPr>
          <a:xfrm>
            <a:off x="1353512" y="1548267"/>
            <a:ext cx="247616" cy="473305"/>
            <a:chOff x="1093981" y="4342423"/>
            <a:chExt cx="427174" cy="816522"/>
          </a:xfrm>
          <a:solidFill>
            <a:srgbClr val="00B050"/>
          </a:solidFill>
        </p:grpSpPr>
        <p:sp>
          <p:nvSpPr>
            <p:cNvPr id="184" name="楕円 183"/>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6" name="直線コネクタ 185"/>
            <p:cNvCxnSpPr>
              <a:stCxn id="184"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a:off x="1293070" y="4897771"/>
              <a:ext cx="228085" cy="26117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a:xfrm>
              <a:off x="1293071" y="4698350"/>
              <a:ext cx="22808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flipH="1">
              <a:off x="1093981" y="4698350"/>
              <a:ext cx="19909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p:cNvCxnSpPr/>
            <p:nvPr/>
          </p:nvCxnSpPr>
          <p:spPr>
            <a:xfrm flipH="1">
              <a:off x="1093981" y="4895850"/>
              <a:ext cx="202031" cy="263095"/>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95" name="グループ化 194"/>
          <p:cNvGrpSpPr/>
          <p:nvPr/>
        </p:nvGrpSpPr>
        <p:grpSpPr>
          <a:xfrm>
            <a:off x="3879282" y="1541528"/>
            <a:ext cx="247616" cy="473305"/>
            <a:chOff x="1093981" y="4342423"/>
            <a:chExt cx="427174" cy="816522"/>
          </a:xfrm>
        </p:grpSpPr>
        <p:sp>
          <p:nvSpPr>
            <p:cNvPr id="201" name="楕円 200"/>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1" name="直線コネクタ 210"/>
            <p:cNvCxnSpPr>
              <a:stCxn id="201"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2" name="直線コネクタ 231"/>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3" name="直線コネクタ 232"/>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34" name="グループ化 233"/>
          <p:cNvGrpSpPr/>
          <p:nvPr/>
        </p:nvGrpSpPr>
        <p:grpSpPr>
          <a:xfrm>
            <a:off x="4797060" y="1539916"/>
            <a:ext cx="247616" cy="473305"/>
            <a:chOff x="1093981" y="4342423"/>
            <a:chExt cx="427174" cy="816522"/>
          </a:xfrm>
          <a:solidFill>
            <a:srgbClr val="00B050"/>
          </a:solidFill>
        </p:grpSpPr>
        <p:sp>
          <p:nvSpPr>
            <p:cNvPr id="235" name="楕円 234"/>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6" name="直線コネクタ 235"/>
            <p:cNvCxnSpPr>
              <a:stCxn id="235"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7" name="直線コネクタ 236"/>
            <p:cNvCxnSpPr/>
            <p:nvPr/>
          </p:nvCxnSpPr>
          <p:spPr>
            <a:xfrm>
              <a:off x="1293070" y="4897771"/>
              <a:ext cx="228085" cy="26117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8" name="直線コネクタ 237"/>
            <p:cNvCxnSpPr/>
            <p:nvPr/>
          </p:nvCxnSpPr>
          <p:spPr>
            <a:xfrm>
              <a:off x="1293071" y="4698350"/>
              <a:ext cx="22808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9" name="直線コネクタ 238"/>
            <p:cNvCxnSpPr/>
            <p:nvPr/>
          </p:nvCxnSpPr>
          <p:spPr>
            <a:xfrm flipH="1">
              <a:off x="1093981" y="4698350"/>
              <a:ext cx="19909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0" name="直線コネクタ 239"/>
            <p:cNvCxnSpPr/>
            <p:nvPr/>
          </p:nvCxnSpPr>
          <p:spPr>
            <a:xfrm flipH="1">
              <a:off x="1093981" y="4895850"/>
              <a:ext cx="202031" cy="263095"/>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41" name="楕円 240"/>
          <p:cNvSpPr/>
          <p:nvPr/>
        </p:nvSpPr>
        <p:spPr>
          <a:xfrm>
            <a:off x="3610236" y="5533158"/>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2" name="直線コネクタ 241"/>
          <p:cNvCxnSpPr>
            <a:cxnSpLocks/>
            <a:stCxn id="214" idx="6"/>
            <a:endCxn id="217" idx="2"/>
          </p:cNvCxnSpPr>
          <p:nvPr/>
        </p:nvCxnSpPr>
        <p:spPr>
          <a:xfrm>
            <a:off x="3853922" y="927480"/>
            <a:ext cx="211817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3" name="直線コネクタ 242"/>
          <p:cNvCxnSpPr>
            <a:cxnSpLocks/>
            <a:stCxn id="205" idx="6"/>
            <a:endCxn id="208" idx="2"/>
          </p:cNvCxnSpPr>
          <p:nvPr/>
        </p:nvCxnSpPr>
        <p:spPr>
          <a:xfrm>
            <a:off x="420325" y="927480"/>
            <a:ext cx="2118176"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21283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角丸四角形 12"/>
          <p:cNvSpPr/>
          <p:nvPr/>
        </p:nvSpPr>
        <p:spPr>
          <a:xfrm>
            <a:off x="1261506" y="2681210"/>
            <a:ext cx="3114802" cy="2654752"/>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4223846" y="2706532"/>
            <a:ext cx="6735408" cy="2609679"/>
          </a:xfrm>
          <a:prstGeom prst="roundRect">
            <a:avLst/>
          </a:prstGeom>
          <a:solidFill>
            <a:srgbClr val="FFFF00"/>
          </a:solid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角丸四角形 203"/>
          <p:cNvSpPr/>
          <p:nvPr/>
        </p:nvSpPr>
        <p:spPr>
          <a:xfrm>
            <a:off x="4320222" y="2815572"/>
            <a:ext cx="3008183" cy="2396445"/>
          </a:xfrm>
          <a:prstGeom prst="roundRect">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515775" y="2944360"/>
            <a:ext cx="923640" cy="523220"/>
          </a:xfrm>
          <a:prstGeom prst="rect">
            <a:avLst/>
          </a:prstGeom>
          <a:ln w="28575">
            <a:solidFill>
              <a:schemeClr val="accent1"/>
            </a:solidFill>
          </a:ln>
        </p:spPr>
        <p:txBody>
          <a:bodyPr wrap="square" anchor="ctr">
            <a:spAutoFit/>
          </a:bodyPr>
          <a:lstStyle/>
          <a:p>
            <a:pPr algn="ctr">
              <a:lnSpc>
                <a:spcPct val="100000"/>
              </a:lnSpc>
            </a:pPr>
            <a:r>
              <a:rPr lang="ja-JP" altLang="en-US" sz="2800" b="1" dirty="0">
                <a:solidFill>
                  <a:schemeClr val="accent1"/>
                </a:solidFill>
              </a:rPr>
              <a:t>線分</a:t>
            </a:r>
            <a:endParaRPr lang="en-US" altLang="ja-JP" sz="2800" b="1" dirty="0">
              <a:solidFill>
                <a:schemeClr val="accent1"/>
              </a:solidFill>
            </a:endParaRPr>
          </a:p>
        </p:txBody>
      </p:sp>
      <p:grpSp>
        <p:nvGrpSpPr>
          <p:cNvPr id="3" name="グループ化 2"/>
          <p:cNvGrpSpPr/>
          <p:nvPr/>
        </p:nvGrpSpPr>
        <p:grpSpPr>
          <a:xfrm>
            <a:off x="564662" y="810784"/>
            <a:ext cx="11125200" cy="5124089"/>
            <a:chOff x="508000" y="781410"/>
            <a:chExt cx="11125200" cy="5124089"/>
          </a:xfrm>
        </p:grpSpPr>
        <p:sp>
          <p:nvSpPr>
            <p:cNvPr id="4" name="角丸四角形 3"/>
            <p:cNvSpPr/>
            <p:nvPr/>
          </p:nvSpPr>
          <p:spPr>
            <a:xfrm>
              <a:off x="508000" y="781410"/>
              <a:ext cx="11125200" cy="5124089"/>
            </a:xfrm>
            <a:prstGeom prst="roundRect">
              <a:avLst/>
            </a:prstGeom>
            <a:noFill/>
            <a:ln w="38100">
              <a:solidFill>
                <a:srgbClr val="B61C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B61C83"/>
                </a:solidFill>
              </a:endParaRPr>
            </a:p>
          </p:txBody>
        </p:sp>
        <p:sp>
          <p:nvSpPr>
            <p:cNvPr id="10" name="正方形/長方形 9"/>
            <p:cNvSpPr/>
            <p:nvPr/>
          </p:nvSpPr>
          <p:spPr>
            <a:xfrm>
              <a:off x="1052005" y="979803"/>
              <a:ext cx="2527570" cy="523220"/>
            </a:xfrm>
            <a:prstGeom prst="rect">
              <a:avLst/>
            </a:prstGeom>
            <a:ln w="28575">
              <a:solidFill>
                <a:srgbClr val="B61C83"/>
              </a:solidFill>
            </a:ln>
          </p:spPr>
          <p:txBody>
            <a:bodyPr wrap="square" anchor="ctr">
              <a:spAutoFit/>
            </a:bodyPr>
            <a:lstStyle/>
            <a:p>
              <a:pPr algn="ctr">
                <a:lnSpc>
                  <a:spcPct val="100000"/>
                </a:lnSpc>
              </a:pPr>
              <a:r>
                <a:rPr lang="ja-JP" altLang="en-US" sz="2800" dirty="0">
                  <a:solidFill>
                    <a:srgbClr val="B61C83"/>
                  </a:solidFill>
                </a:rPr>
                <a:t>一般のグラフ</a:t>
              </a:r>
              <a:endParaRPr lang="en-US" altLang="ja-JP" sz="2800" dirty="0">
                <a:solidFill>
                  <a:srgbClr val="B61C83"/>
                </a:solidFill>
              </a:endParaRPr>
            </a:p>
          </p:txBody>
        </p:sp>
      </p:grpSp>
      <p:sp>
        <p:nvSpPr>
          <p:cNvPr id="64" name="正方形/長方形 63"/>
          <p:cNvSpPr/>
          <p:nvPr/>
        </p:nvSpPr>
        <p:spPr>
          <a:xfrm>
            <a:off x="620026" y="269522"/>
            <a:ext cx="7007046" cy="523220"/>
          </a:xfrm>
          <a:prstGeom prst="rect">
            <a:avLst/>
          </a:prstGeom>
        </p:spPr>
        <p:txBody>
          <a:bodyPr wrap="none">
            <a:spAutoFit/>
          </a:bodyPr>
          <a:lstStyle/>
          <a:p>
            <a:r>
              <a:rPr lang="ja-JP" altLang="en-US" sz="2800" dirty="0"/>
              <a:t>巡査数が一般の場合：</a:t>
            </a:r>
            <a:r>
              <a:rPr lang="ja-JP" altLang="en-US" sz="2800" b="1" dirty="0">
                <a:solidFill>
                  <a:srgbClr val="FF0000"/>
                </a:solidFill>
              </a:rPr>
              <a:t>協力あり</a:t>
            </a:r>
            <a:r>
              <a:rPr lang="ja-JP" altLang="en-US" sz="2800" dirty="0">
                <a:sym typeface="Wingdings" panose="05000000000000000000" pitchFamily="2" charset="2"/>
              </a:rPr>
              <a:t>（</a:t>
            </a:r>
            <a:r>
              <a:rPr lang="ja-JP" altLang="en-US" sz="2800" dirty="0"/>
              <a:t>本研究）</a:t>
            </a:r>
          </a:p>
        </p:txBody>
      </p:sp>
      <p:grpSp>
        <p:nvGrpSpPr>
          <p:cNvPr id="5" name="グループ化 4"/>
          <p:cNvGrpSpPr/>
          <p:nvPr/>
        </p:nvGrpSpPr>
        <p:grpSpPr>
          <a:xfrm>
            <a:off x="1059962" y="1752669"/>
            <a:ext cx="10134600" cy="3838264"/>
            <a:chOff x="1003300" y="1747216"/>
            <a:chExt cx="10134600" cy="3838264"/>
          </a:xfrm>
        </p:grpSpPr>
        <p:sp>
          <p:nvSpPr>
            <p:cNvPr id="11" name="正方形/長方形 10"/>
            <p:cNvSpPr/>
            <p:nvPr/>
          </p:nvSpPr>
          <p:spPr>
            <a:xfrm>
              <a:off x="1642163" y="1913797"/>
              <a:ext cx="923639" cy="523220"/>
            </a:xfrm>
            <a:prstGeom prst="rect">
              <a:avLst/>
            </a:prstGeom>
            <a:ln w="28575">
              <a:solidFill>
                <a:srgbClr val="00B050"/>
              </a:solidFill>
            </a:ln>
          </p:spPr>
          <p:txBody>
            <a:bodyPr wrap="square" anchor="ctr">
              <a:spAutoFit/>
            </a:bodyPr>
            <a:lstStyle/>
            <a:p>
              <a:pPr algn="ctr">
                <a:lnSpc>
                  <a:spcPct val="100000"/>
                </a:lnSpc>
              </a:pPr>
              <a:r>
                <a:rPr lang="ja-JP" altLang="en-US" sz="2800" dirty="0">
                  <a:solidFill>
                    <a:srgbClr val="00B050"/>
                  </a:solidFill>
                </a:rPr>
                <a:t>木</a:t>
              </a:r>
              <a:endParaRPr lang="en-US" altLang="ja-JP" sz="2800" dirty="0">
                <a:solidFill>
                  <a:srgbClr val="00B050"/>
                </a:solidFill>
              </a:endParaRPr>
            </a:p>
          </p:txBody>
        </p:sp>
        <p:sp>
          <p:nvSpPr>
            <p:cNvPr id="16" name="角丸四角形 15"/>
            <p:cNvSpPr/>
            <p:nvPr/>
          </p:nvSpPr>
          <p:spPr>
            <a:xfrm>
              <a:off x="1003300" y="1747216"/>
              <a:ext cx="10134600" cy="383826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正方形/長方形 11"/>
          <p:cNvSpPr/>
          <p:nvPr/>
        </p:nvSpPr>
        <p:spPr>
          <a:xfrm>
            <a:off x="7510542" y="2944435"/>
            <a:ext cx="632928" cy="523220"/>
          </a:xfrm>
          <a:prstGeom prst="rect">
            <a:avLst/>
          </a:prstGeom>
          <a:ln w="28575">
            <a:solidFill>
              <a:schemeClr val="accent4">
                <a:lumMod val="50000"/>
              </a:schemeClr>
            </a:solidFill>
          </a:ln>
        </p:spPr>
        <p:txBody>
          <a:bodyPr wrap="square" anchor="ctr">
            <a:spAutoFit/>
          </a:bodyPr>
          <a:lstStyle/>
          <a:p>
            <a:pPr algn="ctr">
              <a:lnSpc>
                <a:spcPct val="100000"/>
              </a:lnSpc>
            </a:pPr>
            <a:r>
              <a:rPr lang="ja-JP" altLang="en-US" sz="2800" b="1" dirty="0">
                <a:solidFill>
                  <a:schemeClr val="accent4">
                    <a:lumMod val="50000"/>
                  </a:schemeClr>
                </a:solidFill>
              </a:rPr>
              <a:t>星</a:t>
            </a:r>
            <a:endParaRPr lang="en-US" altLang="ja-JP" sz="2800" b="1" dirty="0">
              <a:solidFill>
                <a:schemeClr val="accent4">
                  <a:lumMod val="50000"/>
                </a:schemeClr>
              </a:solidFill>
            </a:endParaRPr>
          </a:p>
        </p:txBody>
      </p:sp>
      <p:sp>
        <p:nvSpPr>
          <p:cNvPr id="79" name="正方形/長方形 78"/>
          <p:cNvSpPr/>
          <p:nvPr/>
        </p:nvSpPr>
        <p:spPr>
          <a:xfrm>
            <a:off x="4687158" y="2939958"/>
            <a:ext cx="941584" cy="523220"/>
          </a:xfrm>
          <a:prstGeom prst="rect">
            <a:avLst/>
          </a:prstGeom>
          <a:ln w="28575">
            <a:solidFill>
              <a:srgbClr val="FF0000"/>
            </a:solidFill>
          </a:ln>
        </p:spPr>
        <p:txBody>
          <a:bodyPr wrap="square" anchor="ctr">
            <a:spAutoFit/>
          </a:bodyPr>
          <a:lstStyle/>
          <a:p>
            <a:pPr algn="ctr">
              <a:lnSpc>
                <a:spcPct val="100000"/>
              </a:lnSpc>
            </a:pPr>
            <a:r>
              <a:rPr lang="en-US" altLang="ja-JP" sz="2800" b="1" dirty="0">
                <a:solidFill>
                  <a:srgbClr val="FF0000"/>
                </a:solidFill>
                <a:latin typeface="Cambria" panose="02040503050406030204" pitchFamily="18" charset="0"/>
              </a:rPr>
              <a:t>Unit</a:t>
            </a:r>
          </a:p>
        </p:txBody>
      </p:sp>
      <p:grpSp>
        <p:nvGrpSpPr>
          <p:cNvPr id="178" name="グループ化 177"/>
          <p:cNvGrpSpPr/>
          <p:nvPr/>
        </p:nvGrpSpPr>
        <p:grpSpPr>
          <a:xfrm>
            <a:off x="5175921" y="3419135"/>
            <a:ext cx="1723884" cy="1647108"/>
            <a:chOff x="7429435" y="3491187"/>
            <a:chExt cx="1723884" cy="1647108"/>
          </a:xfrm>
        </p:grpSpPr>
        <p:grpSp>
          <p:nvGrpSpPr>
            <p:cNvPr id="108" name="グループ化 107"/>
            <p:cNvGrpSpPr/>
            <p:nvPr/>
          </p:nvGrpSpPr>
          <p:grpSpPr>
            <a:xfrm>
              <a:off x="7429435" y="3491187"/>
              <a:ext cx="1723884" cy="1647108"/>
              <a:chOff x="8736279" y="3820131"/>
              <a:chExt cx="1567280" cy="1537700"/>
            </a:xfrm>
          </p:grpSpPr>
          <p:grpSp>
            <p:nvGrpSpPr>
              <p:cNvPr id="109" name="グループ化 108"/>
              <p:cNvGrpSpPr/>
              <p:nvPr/>
            </p:nvGrpSpPr>
            <p:grpSpPr>
              <a:xfrm>
                <a:off x="8809874" y="3897952"/>
                <a:ext cx="1394407" cy="1359968"/>
                <a:chOff x="8809874" y="3897952"/>
                <a:chExt cx="1394407" cy="1359968"/>
              </a:xfrm>
            </p:grpSpPr>
            <p:cxnSp>
              <p:nvCxnSpPr>
                <p:cNvPr id="115" name="直線コネクタ 114"/>
                <p:cNvCxnSpPr>
                  <a:stCxn id="116" idx="0"/>
                  <a:endCxn id="116" idx="4"/>
                </p:cNvCxnSpPr>
                <p:nvPr/>
              </p:nvCxnSpPr>
              <p:spPr>
                <a:xfrm>
                  <a:off x="9507078" y="3897952"/>
                  <a:ext cx="430894" cy="13599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6" name="五角形 115"/>
                <p:cNvSpPr/>
                <p:nvPr/>
              </p:nvSpPr>
              <p:spPr>
                <a:xfrm>
                  <a:off x="8809874" y="3897952"/>
                  <a:ext cx="1394407" cy="1359968"/>
                </a:xfrm>
                <a:prstGeom prst="pentagon">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直線コネクタ 116"/>
                <p:cNvCxnSpPr>
                  <a:stCxn id="116" idx="1"/>
                  <a:endCxn id="116" idx="5"/>
                </p:cNvCxnSpPr>
                <p:nvPr/>
              </p:nvCxnSpPr>
              <p:spPr>
                <a:xfrm>
                  <a:off x="8809876" y="4417412"/>
                  <a:ext cx="139440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a:stCxn id="116" idx="2"/>
                  <a:endCxn id="116" idx="0"/>
                </p:cNvCxnSpPr>
                <p:nvPr/>
              </p:nvCxnSpPr>
              <p:spPr>
                <a:xfrm flipV="1">
                  <a:off x="9076183" y="3897952"/>
                  <a:ext cx="430895" cy="13599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a:stCxn id="116" idx="4"/>
                  <a:endCxn id="116" idx="1"/>
                </p:cNvCxnSpPr>
                <p:nvPr/>
              </p:nvCxnSpPr>
              <p:spPr>
                <a:xfrm flipH="1" flipV="1">
                  <a:off x="8809875" y="4417412"/>
                  <a:ext cx="1128097" cy="8405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a:stCxn id="116" idx="2"/>
                  <a:endCxn id="116" idx="5"/>
                </p:cNvCxnSpPr>
                <p:nvPr/>
              </p:nvCxnSpPr>
              <p:spPr>
                <a:xfrm flipV="1">
                  <a:off x="9076183" y="4417412"/>
                  <a:ext cx="1128097" cy="8405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0" name="楕円 109"/>
              <p:cNvSpPr/>
              <p:nvPr/>
            </p:nvSpPr>
            <p:spPr>
              <a:xfrm>
                <a:off x="9407165" y="382013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楕円 110"/>
              <p:cNvSpPr/>
              <p:nvPr/>
            </p:nvSpPr>
            <p:spPr>
              <a:xfrm>
                <a:off x="10103732" y="432635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楕円 111"/>
              <p:cNvSpPr/>
              <p:nvPr/>
            </p:nvSpPr>
            <p:spPr>
              <a:xfrm>
                <a:off x="9838059" y="5158004"/>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楕円 112"/>
              <p:cNvSpPr/>
              <p:nvPr/>
            </p:nvSpPr>
            <p:spPr>
              <a:xfrm>
                <a:off x="8976270" y="514915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p:cNvSpPr/>
              <p:nvPr/>
            </p:nvSpPr>
            <p:spPr>
              <a:xfrm>
                <a:off x="8736279" y="431750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4" name="グループ化 143"/>
            <p:cNvGrpSpPr/>
            <p:nvPr/>
          </p:nvGrpSpPr>
          <p:grpSpPr>
            <a:xfrm rot="5400000">
              <a:off x="8177345" y="4107992"/>
              <a:ext cx="171450" cy="61747"/>
              <a:chOff x="9424988" y="3724865"/>
              <a:chExt cx="171450" cy="61747"/>
            </a:xfrm>
          </p:grpSpPr>
          <p:cxnSp>
            <p:nvCxnSpPr>
              <p:cNvPr id="142" name="直線コネクタ 141"/>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8" name="グループ化 147"/>
            <p:cNvGrpSpPr/>
            <p:nvPr/>
          </p:nvGrpSpPr>
          <p:grpSpPr>
            <a:xfrm rot="16200000">
              <a:off x="8196679" y="5003840"/>
              <a:ext cx="171450" cy="61747"/>
              <a:chOff x="9424988" y="3724865"/>
              <a:chExt cx="171450" cy="61747"/>
            </a:xfrm>
          </p:grpSpPr>
          <p:cxnSp>
            <p:nvCxnSpPr>
              <p:cNvPr id="149" name="直線コネクタ 148"/>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1" name="グループ化 150"/>
            <p:cNvGrpSpPr/>
            <p:nvPr/>
          </p:nvGrpSpPr>
          <p:grpSpPr>
            <a:xfrm rot="3440342">
              <a:off x="7786771" y="3837094"/>
              <a:ext cx="171450" cy="61747"/>
              <a:chOff x="9424988" y="3724865"/>
              <a:chExt cx="171450" cy="61747"/>
            </a:xfrm>
          </p:grpSpPr>
          <p:cxnSp>
            <p:nvCxnSpPr>
              <p:cNvPr id="152" name="直線コネクタ 151"/>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4" name="グループ化 153"/>
            <p:cNvGrpSpPr/>
            <p:nvPr/>
          </p:nvGrpSpPr>
          <p:grpSpPr>
            <a:xfrm rot="7617376">
              <a:off x="8568006" y="3821882"/>
              <a:ext cx="171450" cy="61747"/>
              <a:chOff x="9424988" y="3724865"/>
              <a:chExt cx="171450" cy="61747"/>
            </a:xfrm>
          </p:grpSpPr>
          <p:cxnSp>
            <p:nvCxnSpPr>
              <p:cNvPr id="155" name="直線コネクタ 154"/>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7" name="グループ化 156"/>
            <p:cNvGrpSpPr/>
            <p:nvPr/>
          </p:nvGrpSpPr>
          <p:grpSpPr>
            <a:xfrm rot="1116761">
              <a:off x="8811531" y="4545937"/>
              <a:ext cx="171450" cy="61747"/>
              <a:chOff x="9424988" y="3724865"/>
              <a:chExt cx="171450" cy="61747"/>
            </a:xfrm>
          </p:grpSpPr>
          <p:cxnSp>
            <p:nvCxnSpPr>
              <p:cNvPr id="158" name="直線コネクタ 157"/>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0" name="グループ化 159"/>
            <p:cNvGrpSpPr/>
            <p:nvPr/>
          </p:nvGrpSpPr>
          <p:grpSpPr>
            <a:xfrm rot="9530287">
              <a:off x="7561034" y="4516929"/>
              <a:ext cx="171450" cy="61747"/>
              <a:chOff x="9424988" y="3724865"/>
              <a:chExt cx="171450" cy="61747"/>
            </a:xfrm>
          </p:grpSpPr>
          <p:cxnSp>
            <p:nvCxnSpPr>
              <p:cNvPr id="161" name="直線コネクタ 160"/>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3" name="グループ化 162"/>
            <p:cNvGrpSpPr/>
            <p:nvPr/>
          </p:nvGrpSpPr>
          <p:grpSpPr>
            <a:xfrm rot="9530287">
              <a:off x="8417971" y="4263820"/>
              <a:ext cx="171450" cy="61747"/>
              <a:chOff x="9424988" y="3724865"/>
              <a:chExt cx="171450" cy="61747"/>
            </a:xfrm>
          </p:grpSpPr>
          <p:cxnSp>
            <p:nvCxnSpPr>
              <p:cNvPr id="164" name="直線コネクタ 163"/>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6" name="グループ化 165"/>
            <p:cNvGrpSpPr/>
            <p:nvPr/>
          </p:nvGrpSpPr>
          <p:grpSpPr>
            <a:xfrm rot="7617376">
              <a:off x="8030762" y="4544478"/>
              <a:ext cx="171450" cy="61747"/>
              <a:chOff x="9424988" y="3724865"/>
              <a:chExt cx="171450" cy="61747"/>
            </a:xfrm>
          </p:grpSpPr>
          <p:cxnSp>
            <p:nvCxnSpPr>
              <p:cNvPr id="167" name="直線コネクタ 166"/>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9" name="グループ化 168"/>
            <p:cNvGrpSpPr/>
            <p:nvPr/>
          </p:nvGrpSpPr>
          <p:grpSpPr>
            <a:xfrm rot="1116761">
              <a:off x="7944769" y="4278951"/>
              <a:ext cx="171450" cy="61747"/>
              <a:chOff x="9424988" y="3724865"/>
              <a:chExt cx="171450" cy="61747"/>
            </a:xfrm>
          </p:grpSpPr>
          <p:cxnSp>
            <p:nvCxnSpPr>
              <p:cNvPr id="170" name="直線コネクタ 169"/>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2" name="グループ化 171"/>
            <p:cNvGrpSpPr/>
            <p:nvPr/>
          </p:nvGrpSpPr>
          <p:grpSpPr>
            <a:xfrm rot="3440342">
              <a:off x="8334572" y="4542371"/>
              <a:ext cx="171450" cy="61747"/>
              <a:chOff x="9424988" y="3724865"/>
              <a:chExt cx="171450" cy="61747"/>
            </a:xfrm>
          </p:grpSpPr>
          <p:cxnSp>
            <p:nvCxnSpPr>
              <p:cNvPr id="173" name="直線コネクタ 172"/>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88" name="グループ化 87"/>
          <p:cNvGrpSpPr/>
          <p:nvPr/>
        </p:nvGrpSpPr>
        <p:grpSpPr>
          <a:xfrm>
            <a:off x="7544888" y="3921873"/>
            <a:ext cx="1328158" cy="1306172"/>
            <a:chOff x="8770825" y="2262566"/>
            <a:chExt cx="1457505" cy="1488272"/>
          </a:xfrm>
          <a:solidFill>
            <a:schemeClr val="accent4">
              <a:lumMod val="50000"/>
            </a:schemeClr>
          </a:solidFill>
        </p:grpSpPr>
        <p:grpSp>
          <p:nvGrpSpPr>
            <p:cNvPr id="91" name="グループ化 90"/>
            <p:cNvGrpSpPr/>
            <p:nvPr/>
          </p:nvGrpSpPr>
          <p:grpSpPr>
            <a:xfrm>
              <a:off x="8970657" y="2433130"/>
              <a:ext cx="1206388" cy="1232287"/>
              <a:chOff x="8515146" y="2345761"/>
              <a:chExt cx="1814868" cy="1697036"/>
            </a:xfrm>
            <a:grpFill/>
          </p:grpSpPr>
          <p:cxnSp>
            <p:nvCxnSpPr>
              <p:cNvPr id="98" name="直線コネクタ 97"/>
              <p:cNvCxnSpPr/>
              <p:nvPr/>
            </p:nvCxnSpPr>
            <p:spPr>
              <a:xfrm>
                <a:off x="9429262" y="3104948"/>
                <a:ext cx="160215" cy="937849"/>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a:stCxn id="92" idx="5"/>
              </p:cNvCxnSpPr>
              <p:nvPr/>
            </p:nvCxnSpPr>
            <p:spPr>
              <a:xfrm>
                <a:off x="8772830" y="2345761"/>
                <a:ext cx="652106" cy="75918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flipV="1">
                <a:off x="8659446" y="3112523"/>
                <a:ext cx="769816" cy="604103"/>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a:endCxn id="93" idx="4"/>
              </p:cNvCxnSpPr>
              <p:nvPr/>
            </p:nvCxnSpPr>
            <p:spPr>
              <a:xfrm flipV="1">
                <a:off x="9429262" y="2474883"/>
                <a:ext cx="198728" cy="630070"/>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cxnSpLocks/>
              </p:cNvCxnSpPr>
              <p:nvPr/>
            </p:nvCxnSpPr>
            <p:spPr>
              <a:xfrm>
                <a:off x="9434180" y="3090101"/>
                <a:ext cx="895834" cy="47494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a:stCxn id="97" idx="6"/>
              </p:cNvCxnSpPr>
              <p:nvPr/>
            </p:nvCxnSpPr>
            <p:spPr>
              <a:xfrm>
                <a:off x="8515146" y="2802802"/>
                <a:ext cx="909789" cy="332356"/>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92" name="楕円 91"/>
            <p:cNvSpPr/>
            <p:nvPr/>
          </p:nvSpPr>
          <p:spPr>
            <a:xfrm>
              <a:off x="8971379" y="2262566"/>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楕円 92"/>
            <p:cNvSpPr/>
            <p:nvPr/>
          </p:nvSpPr>
          <p:spPr>
            <a:xfrm>
              <a:off x="9610470" y="2327063"/>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楕円 93"/>
            <p:cNvSpPr/>
            <p:nvPr/>
          </p:nvSpPr>
          <p:spPr>
            <a:xfrm>
              <a:off x="10028503" y="3195167"/>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楕円 94"/>
            <p:cNvSpPr/>
            <p:nvPr/>
          </p:nvSpPr>
          <p:spPr>
            <a:xfrm>
              <a:off x="9584873" y="3551011"/>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楕円 95"/>
            <p:cNvSpPr/>
            <p:nvPr/>
          </p:nvSpPr>
          <p:spPr>
            <a:xfrm>
              <a:off x="8993921" y="3326490"/>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楕円 96"/>
            <p:cNvSpPr/>
            <p:nvPr/>
          </p:nvSpPr>
          <p:spPr>
            <a:xfrm>
              <a:off x="8770825" y="2665092"/>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スライド番号プレースホルダー 1"/>
          <p:cNvSpPr>
            <a:spLocks noGrp="1"/>
          </p:cNvSpPr>
          <p:nvPr>
            <p:ph type="sldNum" sz="quarter" idx="12"/>
          </p:nvPr>
        </p:nvSpPr>
        <p:spPr/>
        <p:txBody>
          <a:bodyPr/>
          <a:lstStyle/>
          <a:p>
            <a:fld id="{4FE2F19B-FD66-4130-81C4-04099E634EF7}" type="slidenum">
              <a:rPr kumimoji="1" lang="ja-JP" altLang="en-US" smtClean="0"/>
              <a:t>21</a:t>
            </a:fld>
            <a:endParaRPr kumimoji="1" lang="ja-JP" altLang="en-US"/>
          </a:p>
        </p:txBody>
      </p:sp>
      <p:sp>
        <p:nvSpPr>
          <p:cNvPr id="86" name="テキスト ボックス 85"/>
          <p:cNvSpPr txBox="1"/>
          <p:nvPr/>
        </p:nvSpPr>
        <p:spPr>
          <a:xfrm>
            <a:off x="6030917" y="2835634"/>
            <a:ext cx="971741" cy="584775"/>
          </a:xfrm>
          <a:prstGeom prst="rect">
            <a:avLst/>
          </a:prstGeom>
          <a:noFill/>
          <a:ln w="28575">
            <a:noFill/>
          </a:ln>
        </p:spPr>
        <p:txBody>
          <a:bodyPr wrap="none" rtlCol="0">
            <a:spAutoFit/>
          </a:bodyPr>
          <a:lstStyle/>
          <a:p>
            <a:r>
              <a:rPr lang="en-US" altLang="ja-JP" sz="3200" dirty="0">
                <a:solidFill>
                  <a:srgbClr val="FF0000"/>
                </a:solidFill>
                <a:latin typeface="Cambria Math" panose="02040503050406030204" pitchFamily="18" charset="0"/>
              </a:rPr>
              <a:t>P</a:t>
            </a:r>
            <a:r>
              <a:rPr kumimoji="1" lang="en-US" altLang="ja-JP" sz="3200" dirty="0" smtClean="0">
                <a:solidFill>
                  <a:srgbClr val="FF0000"/>
                </a:solidFill>
                <a:latin typeface="Cambria Math" panose="02040503050406030204" pitchFamily="18" charset="0"/>
              </a:rPr>
              <a:t> / ?</a:t>
            </a:r>
            <a:endParaRPr kumimoji="1" lang="ja-JP" altLang="en-US" sz="3200" dirty="0">
              <a:solidFill>
                <a:srgbClr val="FF0000"/>
              </a:solidFill>
              <a:latin typeface="Cambria Math" panose="02040503050406030204" pitchFamily="18" charset="0"/>
            </a:endParaRPr>
          </a:p>
        </p:txBody>
      </p:sp>
      <p:sp>
        <p:nvSpPr>
          <p:cNvPr id="90" name="テキスト ボックス 89"/>
          <p:cNvSpPr txBox="1"/>
          <p:nvPr/>
        </p:nvSpPr>
        <p:spPr>
          <a:xfrm>
            <a:off x="3605321" y="1004349"/>
            <a:ext cx="3736256" cy="584775"/>
          </a:xfrm>
          <a:prstGeom prst="rect">
            <a:avLst/>
          </a:prstGeom>
          <a:noFill/>
        </p:spPr>
        <p:txBody>
          <a:bodyPr wrap="square" rtlCol="0">
            <a:spAutoFit/>
          </a:bodyPr>
          <a:lstStyle/>
          <a:p>
            <a:pPr algn="ctr"/>
            <a:r>
              <a:rPr lang="en-US" altLang="ja-JP" sz="3200" dirty="0">
                <a:solidFill>
                  <a:srgbClr val="0070C0"/>
                </a:solidFill>
                <a:latin typeface="Cambria Math" panose="02040503050406030204" pitchFamily="18" charset="0"/>
              </a:rPr>
              <a:t>NP</a:t>
            </a:r>
            <a:r>
              <a:rPr lang="ja-JP" altLang="en-US" sz="3200" dirty="0" smtClean="0">
                <a:solidFill>
                  <a:srgbClr val="0070C0"/>
                </a:solidFill>
              </a:rPr>
              <a:t>困難 </a:t>
            </a:r>
            <a:r>
              <a:rPr lang="en-US" altLang="ja-JP" sz="3200" dirty="0" smtClean="0">
                <a:solidFill>
                  <a:srgbClr val="0070C0"/>
                </a:solidFill>
                <a:latin typeface="Cambria Math" panose="02040503050406030204" pitchFamily="18" charset="0"/>
              </a:rPr>
              <a:t>/ NP</a:t>
            </a:r>
            <a:r>
              <a:rPr lang="ja-JP" altLang="en-US" sz="3200" dirty="0">
                <a:solidFill>
                  <a:srgbClr val="0070C0"/>
                </a:solidFill>
              </a:rPr>
              <a:t>困難</a:t>
            </a:r>
            <a:endParaRPr kumimoji="1" lang="ja-JP" altLang="en-US" sz="3200" dirty="0">
              <a:solidFill>
                <a:srgbClr val="0070C0"/>
              </a:solidFill>
            </a:endParaRPr>
          </a:p>
        </p:txBody>
      </p:sp>
      <p:sp>
        <p:nvSpPr>
          <p:cNvPr id="102" name="テキスト ボックス 101"/>
          <p:cNvSpPr txBox="1"/>
          <p:nvPr/>
        </p:nvSpPr>
        <p:spPr>
          <a:xfrm>
            <a:off x="2664151" y="1909041"/>
            <a:ext cx="2365341" cy="584775"/>
          </a:xfrm>
          <a:prstGeom prst="rect">
            <a:avLst/>
          </a:prstGeom>
          <a:noFill/>
        </p:spPr>
        <p:txBody>
          <a:bodyPr wrap="square" rtlCol="0">
            <a:spAutoFit/>
          </a:bodyPr>
          <a:lstStyle/>
          <a:p>
            <a:pPr algn="ctr"/>
            <a:r>
              <a:rPr lang="en-US" altLang="ja-JP" sz="3200" dirty="0">
                <a:solidFill>
                  <a:srgbClr val="FF0000"/>
                </a:solidFill>
                <a:latin typeface="Cambria Math" panose="02040503050406030204" pitchFamily="18" charset="0"/>
              </a:rPr>
              <a:t>?</a:t>
            </a:r>
            <a:r>
              <a:rPr lang="en-US" altLang="ja-JP" sz="3200" dirty="0" smtClean="0">
                <a:solidFill>
                  <a:srgbClr val="0070C0"/>
                </a:solidFill>
                <a:latin typeface="Cambria Math" panose="02040503050406030204" pitchFamily="18" charset="0"/>
              </a:rPr>
              <a:t> / NP</a:t>
            </a:r>
            <a:r>
              <a:rPr lang="ja-JP" altLang="en-US" sz="3200" dirty="0">
                <a:solidFill>
                  <a:srgbClr val="0070C0"/>
                </a:solidFill>
              </a:rPr>
              <a:t>困難</a:t>
            </a:r>
            <a:endParaRPr kumimoji="1" lang="ja-JP" altLang="en-US" sz="3200" dirty="0">
              <a:solidFill>
                <a:srgbClr val="0070C0"/>
              </a:solidFill>
            </a:endParaRPr>
          </a:p>
        </p:txBody>
      </p:sp>
      <p:sp>
        <p:nvSpPr>
          <p:cNvPr id="103" name="テキスト ボックス 102"/>
          <p:cNvSpPr txBox="1"/>
          <p:nvPr/>
        </p:nvSpPr>
        <p:spPr>
          <a:xfrm>
            <a:off x="2651561" y="2906483"/>
            <a:ext cx="971741" cy="584775"/>
          </a:xfrm>
          <a:prstGeom prst="rect">
            <a:avLst/>
          </a:prstGeom>
          <a:noFill/>
          <a:ln w="28575">
            <a:noFill/>
          </a:ln>
        </p:spPr>
        <p:txBody>
          <a:bodyPr wrap="none" rtlCol="0">
            <a:spAutoFit/>
          </a:bodyPr>
          <a:lstStyle/>
          <a:p>
            <a:r>
              <a:rPr lang="en-US" altLang="ja-JP" sz="3200" dirty="0" smtClean="0">
                <a:solidFill>
                  <a:srgbClr val="FF0000"/>
                </a:solidFill>
                <a:latin typeface="Cambria Math" panose="02040503050406030204" pitchFamily="18" charset="0"/>
              </a:rPr>
              <a:t>P / ?</a:t>
            </a:r>
            <a:endParaRPr kumimoji="1" lang="ja-JP" altLang="en-US" sz="3200" dirty="0">
              <a:solidFill>
                <a:srgbClr val="FF0000"/>
              </a:solidFill>
              <a:latin typeface="Cambria Math" panose="02040503050406030204" pitchFamily="18" charset="0"/>
            </a:endParaRPr>
          </a:p>
        </p:txBody>
      </p:sp>
      <p:sp>
        <p:nvSpPr>
          <p:cNvPr id="104" name="テキスト ボックス 103"/>
          <p:cNvSpPr txBox="1"/>
          <p:nvPr/>
        </p:nvSpPr>
        <p:spPr>
          <a:xfrm>
            <a:off x="8313973" y="2922760"/>
            <a:ext cx="2365341" cy="584775"/>
          </a:xfrm>
          <a:prstGeom prst="rect">
            <a:avLst/>
          </a:prstGeom>
          <a:noFill/>
        </p:spPr>
        <p:txBody>
          <a:bodyPr wrap="square" rtlCol="0">
            <a:spAutoFit/>
          </a:bodyPr>
          <a:lstStyle/>
          <a:p>
            <a:pPr algn="ctr"/>
            <a:r>
              <a:rPr lang="en-US" altLang="ja-JP" sz="3200" dirty="0">
                <a:solidFill>
                  <a:srgbClr val="FF0000"/>
                </a:solidFill>
                <a:latin typeface="Cambria Math" panose="02040503050406030204" pitchFamily="18" charset="0"/>
              </a:rPr>
              <a:t>P</a:t>
            </a:r>
            <a:r>
              <a:rPr lang="en-US" altLang="ja-JP" sz="3200" dirty="0" smtClean="0">
                <a:solidFill>
                  <a:srgbClr val="0070C0"/>
                </a:solidFill>
                <a:latin typeface="Cambria Math" panose="02040503050406030204" pitchFamily="18" charset="0"/>
              </a:rPr>
              <a:t> / NP</a:t>
            </a:r>
            <a:r>
              <a:rPr lang="ja-JP" altLang="en-US" sz="3200" dirty="0">
                <a:solidFill>
                  <a:srgbClr val="0070C0"/>
                </a:solidFill>
              </a:rPr>
              <a:t>困難</a:t>
            </a:r>
            <a:endParaRPr kumimoji="1" lang="ja-JP" altLang="en-US" sz="3200" dirty="0">
              <a:solidFill>
                <a:srgbClr val="0070C0"/>
              </a:solidFill>
            </a:endParaRPr>
          </a:p>
        </p:txBody>
      </p:sp>
      <p:grpSp>
        <p:nvGrpSpPr>
          <p:cNvPr id="105" name="グループ化 104"/>
          <p:cNvGrpSpPr/>
          <p:nvPr/>
        </p:nvGrpSpPr>
        <p:grpSpPr>
          <a:xfrm>
            <a:off x="1535314" y="4425213"/>
            <a:ext cx="2465943" cy="144998"/>
            <a:chOff x="2066618" y="4569809"/>
            <a:chExt cx="3114546" cy="183136"/>
          </a:xfrm>
        </p:grpSpPr>
        <p:sp>
          <p:nvSpPr>
            <p:cNvPr id="106" name="楕円 105"/>
            <p:cNvSpPr/>
            <p:nvPr/>
          </p:nvSpPr>
          <p:spPr>
            <a:xfrm>
              <a:off x="2066618" y="4577568"/>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7" name="直線コネクタ 106"/>
            <p:cNvCxnSpPr/>
            <p:nvPr/>
          </p:nvCxnSpPr>
          <p:spPr>
            <a:xfrm>
              <a:off x="2160644" y="4665257"/>
              <a:ext cx="296527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1" name="楕円 120"/>
            <p:cNvSpPr/>
            <p:nvPr/>
          </p:nvSpPr>
          <p:spPr>
            <a:xfrm>
              <a:off x="2720380" y="457326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楕円 121"/>
            <p:cNvSpPr/>
            <p:nvPr/>
          </p:nvSpPr>
          <p:spPr>
            <a:xfrm>
              <a:off x="3677632" y="456980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楕円 122"/>
            <p:cNvSpPr/>
            <p:nvPr/>
          </p:nvSpPr>
          <p:spPr>
            <a:xfrm>
              <a:off x="4334620" y="4569810"/>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楕円 123"/>
            <p:cNvSpPr/>
            <p:nvPr/>
          </p:nvSpPr>
          <p:spPr>
            <a:xfrm>
              <a:off x="4999071" y="4574692"/>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1616625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星の場合</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sz="3200" dirty="0" smtClean="0"/>
              <a:t>巡査</a:t>
            </a:r>
            <a:r>
              <a:rPr lang="ja-JP" altLang="en-US" sz="3200" dirty="0"/>
              <a:t>が</a:t>
            </a:r>
            <a:r>
              <a:rPr lang="en-US" altLang="ja-JP" sz="3200" dirty="0">
                <a:latin typeface="Cambria Math" panose="02040503050406030204" pitchFamily="18" charset="0"/>
                <a:ea typeface="Cambria Math" panose="02040503050406030204" pitchFamily="18" charset="0"/>
              </a:rPr>
              <a:t>1</a:t>
            </a:r>
            <a:r>
              <a:rPr lang="ja-JP" altLang="en-US" sz="3200" dirty="0"/>
              <a:t>人のとき</a:t>
            </a:r>
            <a:endParaRPr lang="en-US" altLang="ja-JP" sz="3200" dirty="0"/>
          </a:p>
          <a:p>
            <a:pPr lvl="1">
              <a:lnSpc>
                <a:spcPct val="100000"/>
              </a:lnSpc>
            </a:pPr>
            <a:r>
              <a:rPr lang="ja-JP" altLang="en-US" sz="2800" dirty="0"/>
              <a:t>全点</a:t>
            </a:r>
            <a:r>
              <a:rPr lang="ja-JP" altLang="en-US" sz="2800" dirty="0" smtClean="0"/>
              <a:t>の許容</a:t>
            </a:r>
            <a:r>
              <a:rPr lang="ja-JP" altLang="en-US" sz="2800" dirty="0"/>
              <a:t>訪問間隔が等しい → </a:t>
            </a:r>
            <a:r>
              <a:rPr lang="en-US" altLang="ja-JP" sz="2800" dirty="0">
                <a:solidFill>
                  <a:srgbClr val="0070C0"/>
                </a:solidFill>
                <a:latin typeface="Cambria" panose="02040503050406030204" pitchFamily="18" charset="0"/>
              </a:rPr>
              <a:t>P</a:t>
            </a:r>
            <a:r>
              <a:rPr lang="ja-JP" altLang="en-US" sz="2800" dirty="0"/>
              <a:t>に属する</a:t>
            </a:r>
            <a:endParaRPr lang="en-US" altLang="ja-JP" sz="2800" dirty="0"/>
          </a:p>
          <a:p>
            <a:pPr lvl="1">
              <a:lnSpc>
                <a:spcPct val="100000"/>
              </a:lnSpc>
            </a:pPr>
            <a:r>
              <a:rPr lang="ja-JP" altLang="en-US" sz="2800" dirty="0"/>
              <a:t>許容訪問間隔</a:t>
            </a:r>
            <a:r>
              <a:rPr lang="ja-JP" altLang="en-US" sz="2800" dirty="0" smtClean="0"/>
              <a:t>が一般の</a:t>
            </a:r>
            <a:r>
              <a:rPr lang="ja-JP" altLang="en-US" sz="2800" dirty="0"/>
              <a:t>場合 → </a:t>
            </a:r>
            <a:r>
              <a:rPr lang="en-US" altLang="ja-JP" sz="2800" dirty="0">
                <a:solidFill>
                  <a:srgbClr val="0070C0"/>
                </a:solidFill>
                <a:latin typeface="Cambria" panose="02040503050406030204" pitchFamily="18" charset="0"/>
              </a:rPr>
              <a:t>NP</a:t>
            </a:r>
            <a:r>
              <a:rPr lang="ja-JP" altLang="en-US" sz="2800" dirty="0" smtClean="0">
                <a:solidFill>
                  <a:srgbClr val="0070C0"/>
                </a:solidFill>
              </a:rPr>
              <a:t>困難</a:t>
            </a:r>
            <a:endParaRPr lang="en-US" altLang="ja-JP" sz="2800" dirty="0" smtClean="0">
              <a:solidFill>
                <a:srgbClr val="0070C0"/>
              </a:solidFill>
            </a:endParaRPr>
          </a:p>
          <a:p>
            <a:pPr>
              <a:lnSpc>
                <a:spcPct val="100000"/>
              </a:lnSpc>
            </a:pPr>
            <a:r>
              <a:rPr lang="ja-JP" altLang="en-US" sz="3200" dirty="0" smtClean="0"/>
              <a:t>巡査数一般の場合</a:t>
            </a:r>
            <a:endParaRPr lang="en-US" altLang="ja-JP" sz="3200" dirty="0" smtClean="0"/>
          </a:p>
          <a:p>
            <a:pPr lvl="1">
              <a:lnSpc>
                <a:spcPct val="100000"/>
              </a:lnSpc>
            </a:pPr>
            <a:r>
              <a:rPr lang="ja-JP" altLang="en-US" sz="2800" dirty="0" smtClean="0"/>
              <a:t>非協力</a:t>
            </a:r>
            <a:r>
              <a:rPr lang="ja-JP" altLang="en-US" sz="2800" dirty="0"/>
              <a:t>警邏問題なら</a:t>
            </a:r>
            <a:r>
              <a:rPr lang="en-US" altLang="ja-JP" sz="2800" u="sng" dirty="0">
                <a:solidFill>
                  <a:srgbClr val="0070C0"/>
                </a:solidFill>
                <a:latin typeface="Cambria" panose="02040503050406030204" pitchFamily="18" charset="0"/>
              </a:rPr>
              <a:t>NP</a:t>
            </a:r>
            <a:r>
              <a:rPr lang="ja-JP" altLang="en-US" sz="2800" u="sng" dirty="0">
                <a:solidFill>
                  <a:srgbClr val="0070C0"/>
                </a:solidFill>
              </a:rPr>
              <a:t>困難</a:t>
            </a:r>
            <a:endParaRPr lang="en-US" altLang="ja-JP" sz="2800" dirty="0">
              <a:solidFill>
                <a:srgbClr val="0070C0"/>
              </a:solidFill>
            </a:endParaRPr>
          </a:p>
          <a:p>
            <a:pPr lvl="1">
              <a:lnSpc>
                <a:spcPct val="100000"/>
              </a:lnSpc>
            </a:pPr>
            <a:r>
              <a:rPr lang="ja-JP" altLang="en-US" sz="2800" dirty="0"/>
              <a:t>協力警邏問題</a:t>
            </a:r>
            <a:endParaRPr lang="en-US" altLang="ja-JP" sz="2800" dirty="0"/>
          </a:p>
          <a:p>
            <a:pPr lvl="2">
              <a:lnSpc>
                <a:spcPct val="100000"/>
              </a:lnSpc>
            </a:pPr>
            <a:r>
              <a:rPr lang="ja-JP" altLang="en-US" sz="2800" b="1" dirty="0"/>
              <a:t>全点</a:t>
            </a:r>
            <a:r>
              <a:rPr lang="ja-JP" altLang="en-US" sz="2800" b="1" dirty="0" smtClean="0"/>
              <a:t>の許容</a:t>
            </a:r>
            <a:r>
              <a:rPr lang="ja-JP" altLang="en-US" sz="2800" b="1" dirty="0"/>
              <a:t>訪問間隔が等しい</a:t>
            </a:r>
            <a:r>
              <a:rPr lang="en-US" altLang="ja-JP" sz="2800" dirty="0"/>
              <a:t> </a:t>
            </a:r>
            <a:r>
              <a:rPr lang="ja-JP" altLang="en-US" sz="2800" dirty="0"/>
              <a:t>→ </a:t>
            </a:r>
            <a:r>
              <a:rPr lang="en-US" altLang="ja-JP" sz="2800" b="1" u="sng" dirty="0">
                <a:solidFill>
                  <a:srgbClr val="0070C0"/>
                </a:solidFill>
                <a:latin typeface="Cambria" panose="02040503050406030204" pitchFamily="18" charset="0"/>
              </a:rPr>
              <a:t>P</a:t>
            </a:r>
            <a:r>
              <a:rPr lang="ja-JP" altLang="en-US" sz="2800" b="1" u="sng" dirty="0"/>
              <a:t>に</a:t>
            </a:r>
            <a:r>
              <a:rPr lang="ja-JP" altLang="en-US" sz="2800" b="1" u="sng" dirty="0" smtClean="0"/>
              <a:t>属する</a:t>
            </a:r>
            <a:endParaRPr lang="en-US" altLang="ja-JP" sz="2800" b="1" u="sng" dirty="0" smtClean="0"/>
          </a:p>
          <a:p>
            <a:pPr lvl="2">
              <a:lnSpc>
                <a:spcPct val="100000"/>
              </a:lnSpc>
            </a:pPr>
            <a:r>
              <a:rPr lang="ja-JP" altLang="en-US" sz="2800" dirty="0"/>
              <a:t>許容訪問間隔が一般の場合 → </a:t>
            </a:r>
            <a:r>
              <a:rPr lang="en-US" altLang="ja-JP" sz="2800" dirty="0">
                <a:solidFill>
                  <a:srgbClr val="0070C0"/>
                </a:solidFill>
                <a:latin typeface="Cambria" panose="02040503050406030204" pitchFamily="18" charset="0"/>
              </a:rPr>
              <a:t>NP</a:t>
            </a:r>
            <a:r>
              <a:rPr lang="ja-JP" altLang="en-US" sz="2800" dirty="0" smtClean="0">
                <a:solidFill>
                  <a:srgbClr val="0070C0"/>
                </a:solidFill>
              </a:rPr>
              <a:t>困難</a:t>
            </a:r>
            <a:endParaRPr kumimoji="1" lang="ja-JP" altLang="en-US" sz="3200" dirty="0">
              <a:solidFill>
                <a:srgbClr val="0070C0"/>
              </a:solidFill>
              <a:latin typeface="Cambria" panose="02040503050406030204" pitchFamily="18" charset="0"/>
            </a:endParaRPr>
          </a:p>
        </p:txBody>
      </p:sp>
      <p:cxnSp>
        <p:nvCxnSpPr>
          <p:cNvPr id="6" name="直線矢印コネクタ 5"/>
          <p:cNvCxnSpPr>
            <a:cxnSpLocks/>
            <a:stCxn id="9" idx="1"/>
          </p:cNvCxnSpPr>
          <p:nvPr/>
        </p:nvCxnSpPr>
        <p:spPr>
          <a:xfrm flipH="1">
            <a:off x="6015210" y="3618413"/>
            <a:ext cx="2137579" cy="492068"/>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a:cxnSpLocks/>
            <a:stCxn id="9" idx="2"/>
          </p:cNvCxnSpPr>
          <p:nvPr/>
        </p:nvCxnSpPr>
        <p:spPr>
          <a:xfrm flipH="1">
            <a:off x="8361802" y="4095466"/>
            <a:ext cx="1734087" cy="83709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8152789" y="3141359"/>
            <a:ext cx="3886200" cy="954107"/>
          </a:xfrm>
          <a:prstGeom prst="rect">
            <a:avLst/>
          </a:prstGeom>
          <a:solidFill>
            <a:schemeClr val="accent4">
              <a:lumMod val="20000"/>
              <a:lumOff val="80000"/>
            </a:schemeClr>
          </a:solidFill>
          <a:ln w="28575">
            <a:solidFill>
              <a:schemeClr val="accent1"/>
            </a:solidFill>
          </a:ln>
        </p:spPr>
        <p:txBody>
          <a:bodyPr wrap="square" anchor="ctr">
            <a:spAutoFit/>
          </a:bodyPr>
          <a:lstStyle/>
          <a:p>
            <a:pPr algn="ctr">
              <a:lnSpc>
                <a:spcPct val="100000"/>
              </a:lnSpc>
            </a:pPr>
            <a:r>
              <a:rPr lang="ja-JP" altLang="en-US" sz="2800" dirty="0">
                <a:solidFill>
                  <a:schemeClr val="accent1"/>
                </a:solidFill>
              </a:rPr>
              <a:t>協力を許す場合の方が簡単な場合が</a:t>
            </a:r>
            <a:r>
              <a:rPr lang="ja-JP" altLang="en-US" sz="2800" dirty="0" smtClean="0">
                <a:solidFill>
                  <a:schemeClr val="accent1"/>
                </a:solidFill>
              </a:rPr>
              <a:t>ある</a:t>
            </a:r>
            <a:endParaRPr lang="en-US" altLang="ja-JP" sz="2800" dirty="0">
              <a:solidFill>
                <a:schemeClr val="accent1"/>
              </a:solidFill>
            </a:endParaRPr>
          </a:p>
        </p:txBody>
      </p:sp>
      <p:sp>
        <p:nvSpPr>
          <p:cNvPr id="4" name="スライド番号プレースホルダー 3"/>
          <p:cNvSpPr>
            <a:spLocks noGrp="1"/>
          </p:cNvSpPr>
          <p:nvPr>
            <p:ph type="sldNum" sz="quarter" idx="12"/>
          </p:nvPr>
        </p:nvSpPr>
        <p:spPr/>
        <p:txBody>
          <a:bodyPr/>
          <a:lstStyle/>
          <a:p>
            <a:fld id="{4FE2F19B-FD66-4130-81C4-04099E634EF7}" type="slidenum">
              <a:rPr kumimoji="1" lang="ja-JP" altLang="en-US" smtClean="0"/>
              <a:t>22</a:t>
            </a:fld>
            <a:endParaRPr kumimoji="1" lang="ja-JP" altLang="en-US"/>
          </a:p>
        </p:txBody>
      </p:sp>
    </p:spTree>
    <p:extLst>
      <p:ext uri="{BB962C8B-B14F-4D97-AF65-F5344CB8AC3E}">
        <p14:creationId xmlns:p14="http://schemas.microsoft.com/office/powerpoint/2010/main" val="11576937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全点</a:t>
            </a:r>
            <a:r>
              <a:rPr lang="ja-JP" altLang="en-US" dirty="0" smtClean="0"/>
              <a:t>の許容</a:t>
            </a:r>
            <a:r>
              <a:rPr lang="ja-JP" altLang="en-US" dirty="0"/>
              <a:t>訪問間隔</a:t>
            </a:r>
            <a:r>
              <a:rPr lang="ja-JP" altLang="en-US" dirty="0" smtClean="0"/>
              <a:t>が等しい場合</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7226500" cy="4351338"/>
              </a:xfrm>
            </p:spPr>
            <p:txBody>
              <a:bodyPr/>
              <a:lstStyle/>
              <a:p>
                <a14:m>
                  <m:oMath xmlns:m="http://schemas.openxmlformats.org/officeDocument/2006/math">
                    <m:nary>
                      <m:naryPr>
                        <m:chr m:val="∑"/>
                        <m:ctrlPr>
                          <a:rPr lang="pt-BR" altLang="ja-JP" i="1" smtClean="0">
                            <a:latin typeface="Cambria Math" panose="02040503050406030204" pitchFamily="18" charset="0"/>
                          </a:rPr>
                        </m:ctrlPr>
                      </m:naryPr>
                      <m:sub>
                        <m:r>
                          <m:rPr>
                            <m:brk m:alnAt="23"/>
                          </m:rPr>
                          <a:rPr lang="en-US" altLang="ja-JP" i="1">
                            <a:latin typeface="Cambria Math" panose="02040503050406030204" pitchFamily="18" charset="0"/>
                          </a:rPr>
                          <m:t>𝑖</m:t>
                        </m:r>
                        <m:r>
                          <a:rPr lang="pt-BR" altLang="ja-JP" i="1">
                            <a:latin typeface="Cambria Math" panose="02040503050406030204" pitchFamily="18" charset="0"/>
                          </a:rPr>
                          <m:t>=</m:t>
                        </m:r>
                        <m:r>
                          <a:rPr lang="en-US" altLang="ja-JP" i="1">
                            <a:latin typeface="Cambria Math" panose="02040503050406030204" pitchFamily="18" charset="0"/>
                          </a:rPr>
                          <m:t>1</m:t>
                        </m:r>
                      </m:sub>
                      <m:sup>
                        <m:r>
                          <a:rPr lang="pt-BR" altLang="ja-JP" i="1">
                            <a:latin typeface="Cambria Math" panose="02040503050406030204" pitchFamily="18" charset="0"/>
                          </a:rPr>
                          <m:t>𝑛</m:t>
                        </m:r>
                      </m:sup>
                      <m:e>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min</m:t>
                            </m:r>
                          </m:fName>
                          <m:e>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𝑑</m:t>
                                    </m:r>
                                  </m:e>
                                  <m:sub>
                                    <m:r>
                                      <a:rPr lang="en-US" altLang="ja-JP" i="1">
                                        <a:latin typeface="Cambria Math" panose="02040503050406030204" pitchFamily="18" charset="0"/>
                                      </a:rPr>
                                      <m:t>𝑖</m:t>
                                    </m:r>
                                  </m:sub>
                                </m:sSub>
                                <m:r>
                                  <a:rPr lang="en-US" altLang="ja-JP" i="1">
                                    <a:latin typeface="Cambria Math" panose="02040503050406030204" pitchFamily="18" charset="0"/>
                                  </a:rPr>
                                  <m:t>,1</m:t>
                                </m:r>
                              </m:e>
                            </m:d>
                          </m:e>
                        </m:func>
                      </m:e>
                    </m:nary>
                    <m:r>
                      <a:rPr lang="en-US" altLang="ja-JP" i="1">
                        <a:latin typeface="Cambria Math" panose="02040503050406030204" pitchFamily="18" charset="0"/>
                      </a:rPr>
                      <m:t>≤</m:t>
                    </m:r>
                    <m:r>
                      <a:rPr lang="en-US" altLang="ja-JP" b="0" i="1" smtClean="0">
                        <a:latin typeface="Cambria Math" panose="02040503050406030204" pitchFamily="18" charset="0"/>
                      </a:rPr>
                      <m:t>𝑚</m:t>
                    </m:r>
                    <m:r>
                      <a:rPr lang="en-US" altLang="ja-JP" b="0" i="1" smtClean="0">
                        <a:latin typeface="Cambria Math" panose="02040503050406030204" pitchFamily="18" charset="0"/>
                      </a:rPr>
                      <m:t>⇔</m:t>
                    </m:r>
                  </m:oMath>
                </a14:m>
                <a:r>
                  <a:rPr lang="ja-JP" altLang="en-US" dirty="0" smtClean="0"/>
                  <a:t> 全点警備可能</a:t>
                </a:r>
                <a:endParaRPr lang="en-US" altLang="ja-JP" dirty="0"/>
              </a:p>
              <a:p>
                <a:endParaRPr kumimoji="1" lang="en-US" altLang="ja-JP" dirty="0" smtClean="0"/>
              </a:p>
              <a:p>
                <a:endParaRPr kumimoji="1" lang="en-US" altLang="ja-JP" dirty="0" smtClean="0"/>
              </a:p>
              <a:p>
                <a:pPr marL="0" indent="0">
                  <a:buNone/>
                </a:pPr>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e>
                    </m:d>
                  </m:oMath>
                </a14:m>
                <a:r>
                  <a:rPr kumimoji="1" lang="ja-JP" altLang="en-US" dirty="0" smtClean="0"/>
                  <a:t> 隣接辺の長さに</a:t>
                </a:r>
                <a:r>
                  <a:rPr lang="ja-JP" altLang="en-US" dirty="0" smtClean="0"/>
                  <a:t>応じて以下のように</a:t>
                </a:r>
                <a:r>
                  <a:rPr lang="en-US" altLang="ja-JP" dirty="0" smtClean="0"/>
                  <a:t/>
                </a:r>
                <a:br>
                  <a:rPr lang="en-US" altLang="ja-JP" dirty="0" smtClean="0"/>
                </a:br>
                <a:r>
                  <a:rPr lang="ja-JP" altLang="en-US" dirty="0" smtClean="0"/>
                  <a:t>　巡査を分担させ</a:t>
                </a:r>
                <a:r>
                  <a:rPr lang="ja-JP" altLang="en-US" dirty="0"/>
                  <a:t>て</a:t>
                </a:r>
                <a:r>
                  <a:rPr lang="ja-JP" altLang="en-US" dirty="0" smtClean="0"/>
                  <a:t>動かせばよい</a:t>
                </a:r>
                <a:endParaRPr lang="en-US" altLang="ja-JP" dirty="0" smtClean="0"/>
              </a:p>
              <a:p>
                <a:r>
                  <a:rPr kumimoji="1" lang="ja-JP" altLang="en-US" dirty="0" smtClean="0"/>
                  <a:t>隣接辺が</a:t>
                </a:r>
                <a:r>
                  <a:rPr kumimoji="1" lang="en-US" altLang="ja-JP" dirty="0" smtClean="0">
                    <a:latin typeface="Cambria Math" panose="02040503050406030204" pitchFamily="18" charset="0"/>
                    <a:ea typeface="Cambria Math" panose="02040503050406030204" pitchFamily="18" charset="0"/>
                  </a:rPr>
                  <a:t>1/2 </a:t>
                </a:r>
                <a:r>
                  <a:rPr kumimoji="1" lang="ja-JP" altLang="en-US" dirty="0" smtClean="0">
                    <a:latin typeface="+mn-ea"/>
                  </a:rPr>
                  <a:t>より長い点は巡査が</a:t>
                </a:r>
                <a:r>
                  <a:rPr kumimoji="1" lang="en-US" altLang="ja-JP" dirty="0" smtClean="0">
                    <a:latin typeface="+mn-ea"/>
                  </a:rPr>
                  <a:t>1</a:t>
                </a:r>
                <a:r>
                  <a:rPr kumimoji="1" lang="ja-JP" altLang="en-US" dirty="0" smtClean="0">
                    <a:latin typeface="+mn-ea"/>
                  </a:rPr>
                  <a:t>人常駐</a:t>
                </a:r>
                <a:r>
                  <a:rPr kumimoji="1" lang="en-US" altLang="ja-JP" dirty="0" smtClean="0">
                    <a:latin typeface="+mn-ea"/>
                  </a:rPr>
                  <a:t/>
                </a:r>
                <a:br>
                  <a:rPr kumimoji="1" lang="en-US" altLang="ja-JP" dirty="0" smtClean="0">
                    <a:latin typeface="+mn-ea"/>
                  </a:rPr>
                </a:br>
                <a:r>
                  <a:rPr kumimoji="1" lang="ja-JP" altLang="en-US" dirty="0" smtClean="0">
                    <a:latin typeface="+mn-ea"/>
                  </a:rPr>
                  <a:t>（中心点との間の往復時間が </a:t>
                </a:r>
                <a14:m>
                  <m:oMath xmlns:m="http://schemas.openxmlformats.org/officeDocument/2006/math">
                    <m:r>
                      <a:rPr kumimoji="1" lang="en-US" altLang="ja-JP" b="0" i="1" smtClean="0">
                        <a:latin typeface="Cambria Math" panose="02040503050406030204" pitchFamily="18" charset="0"/>
                      </a:rPr>
                      <m:t>1</m:t>
                    </m:r>
                  </m:oMath>
                </a14:m>
                <a:r>
                  <a:rPr kumimoji="1" lang="ja-JP" altLang="en-US" dirty="0" smtClean="0">
                    <a:latin typeface="+mn-ea"/>
                  </a:rPr>
                  <a:t> を超える）</a:t>
                </a:r>
                <a:endParaRPr lang="en-US" altLang="ja-JP" dirty="0" smtClean="0">
                  <a:latin typeface="+mn-ea"/>
                </a:endParaRPr>
              </a:p>
              <a:p>
                <a:r>
                  <a:rPr lang="ja-JP" altLang="en-US" dirty="0"/>
                  <a:t>隣接辺が</a:t>
                </a:r>
                <a:r>
                  <a:rPr lang="en-US" altLang="ja-JP" dirty="0">
                    <a:latin typeface="Cambria Math" panose="02040503050406030204" pitchFamily="18" charset="0"/>
                    <a:ea typeface="Cambria Math" panose="02040503050406030204" pitchFamily="18" charset="0"/>
                  </a:rPr>
                  <a:t>1/2 </a:t>
                </a:r>
                <a:r>
                  <a:rPr lang="ja-JP" altLang="en-US" dirty="0" smtClean="0">
                    <a:latin typeface="+mn-ea"/>
                  </a:rPr>
                  <a:t>より短い点は残りの巡査全員が間隔</a:t>
                </a:r>
                <a14:m>
                  <m:oMath xmlns:m="http://schemas.openxmlformats.org/officeDocument/2006/math">
                    <m:r>
                      <a:rPr lang="en-US" altLang="ja-JP" b="0" i="1" smtClean="0">
                        <a:latin typeface="Cambria Math" panose="02040503050406030204" pitchFamily="18" charset="0"/>
                      </a:rPr>
                      <m:t>1</m:t>
                    </m:r>
                  </m:oMath>
                </a14:m>
                <a:r>
                  <a:rPr kumimoji="1" lang="ja-JP" altLang="en-US" dirty="0" smtClean="0">
                    <a:latin typeface="+mn-ea"/>
                  </a:rPr>
                  <a:t>で並び</a:t>
                </a:r>
                <a:r>
                  <a:rPr lang="ja-JP" altLang="en-US" dirty="0" smtClean="0">
                    <a:latin typeface="+mn-ea"/>
                  </a:rPr>
                  <a:t>順番に訪問</a:t>
                </a:r>
                <a:endParaRPr kumimoji="1" lang="en-US" altLang="ja-JP" dirty="0" smtClean="0">
                  <a:latin typeface="+mn-ea"/>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7226500" cy="4351338"/>
              </a:xfrm>
              <a:blipFill>
                <a:blip r:embed="rId2"/>
                <a:stretch>
                  <a:fillRect l="-1519" t="-2241" r="-1435" b="-280"/>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4FE2F19B-FD66-4130-81C4-04099E634EF7}" type="slidenum">
              <a:rPr kumimoji="1" lang="ja-JP" altLang="en-US" smtClean="0"/>
              <a:t>23</a:t>
            </a:fld>
            <a:endParaRPr kumimoji="1" lang="ja-JP" altLang="en-US"/>
          </a:p>
        </p:txBody>
      </p:sp>
      <p:grpSp>
        <p:nvGrpSpPr>
          <p:cNvPr id="5" name="グループ化 4"/>
          <p:cNvGrpSpPr/>
          <p:nvPr/>
        </p:nvGrpSpPr>
        <p:grpSpPr>
          <a:xfrm>
            <a:off x="8870943" y="2171982"/>
            <a:ext cx="1329539" cy="3792511"/>
            <a:chOff x="9505906" y="4566621"/>
            <a:chExt cx="878380" cy="2572879"/>
          </a:xfrm>
        </p:grpSpPr>
        <p:grpSp>
          <p:nvGrpSpPr>
            <p:cNvPr id="6" name="グループ化 5"/>
            <p:cNvGrpSpPr/>
            <p:nvPr/>
          </p:nvGrpSpPr>
          <p:grpSpPr>
            <a:xfrm>
              <a:off x="9505906" y="4639025"/>
              <a:ext cx="779710" cy="2400561"/>
              <a:chOff x="9505906" y="4639025"/>
              <a:chExt cx="779710" cy="2400561"/>
            </a:xfrm>
          </p:grpSpPr>
          <p:cxnSp>
            <p:nvCxnSpPr>
              <p:cNvPr id="12" name="直線コネクタ 11"/>
              <p:cNvCxnSpPr/>
              <p:nvPr/>
            </p:nvCxnSpPr>
            <p:spPr>
              <a:xfrm>
                <a:off x="9505906" y="4639025"/>
                <a:ext cx="770851" cy="23290"/>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9507077" y="4647877"/>
                <a:ext cx="778539" cy="1729004"/>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9514766" y="4642975"/>
                <a:ext cx="761991" cy="44864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9514767" y="4647876"/>
                <a:ext cx="765956" cy="2391710"/>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H="1" flipV="1">
                <a:off x="9505908" y="4639026"/>
                <a:ext cx="770849" cy="980260"/>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7" name="楕円 6"/>
            <p:cNvSpPr/>
            <p:nvPr/>
          </p:nvSpPr>
          <p:spPr>
            <a:xfrm>
              <a:off x="10184459" y="6939673"/>
              <a:ext cx="199827" cy="199827"/>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10182323" y="6276967"/>
              <a:ext cx="199827" cy="199827"/>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10178993" y="4999318"/>
              <a:ext cx="199827" cy="199827"/>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10177620" y="4566621"/>
              <a:ext cx="199827" cy="199827"/>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10180810" y="5519429"/>
              <a:ext cx="199827" cy="199827"/>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 name="直線コネクタ 16"/>
          <p:cNvCxnSpPr/>
          <p:nvPr/>
        </p:nvCxnSpPr>
        <p:spPr>
          <a:xfrm>
            <a:off x="8437532" y="4168485"/>
            <a:ext cx="3505200" cy="0"/>
          </a:xfrm>
          <a:prstGeom prst="line">
            <a:avLst/>
          </a:prstGeom>
          <a:ln w="381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8" name="フリーフォーム 17"/>
          <p:cNvSpPr/>
          <p:nvPr/>
        </p:nvSpPr>
        <p:spPr>
          <a:xfrm>
            <a:off x="8784493" y="2011068"/>
            <a:ext cx="1714561" cy="2093488"/>
          </a:xfrm>
          <a:custGeom>
            <a:avLst/>
            <a:gdLst>
              <a:gd name="connsiteX0" fmla="*/ 190500 w 1714561"/>
              <a:gd name="connsiteY0" fmla="*/ 157441 h 2093488"/>
              <a:gd name="connsiteX1" fmla="*/ 1257300 w 1714561"/>
              <a:gd name="connsiteY1" fmla="*/ 5041 h 2093488"/>
              <a:gd name="connsiteX2" fmla="*/ 1714500 w 1714561"/>
              <a:gd name="connsiteY2" fmla="*/ 322541 h 2093488"/>
              <a:gd name="connsiteX3" fmla="*/ 1282700 w 1714561"/>
              <a:gd name="connsiteY3" fmla="*/ 563841 h 2093488"/>
              <a:gd name="connsiteX4" fmla="*/ 381000 w 1714561"/>
              <a:gd name="connsiteY4" fmla="*/ 360641 h 2093488"/>
              <a:gd name="connsiteX5" fmla="*/ 1371600 w 1714561"/>
              <a:gd name="connsiteY5" fmla="*/ 728941 h 2093488"/>
              <a:gd name="connsiteX6" fmla="*/ 1625600 w 1714561"/>
              <a:gd name="connsiteY6" fmla="*/ 1173441 h 2093488"/>
              <a:gd name="connsiteX7" fmla="*/ 1155700 w 1714561"/>
              <a:gd name="connsiteY7" fmla="*/ 1173441 h 2093488"/>
              <a:gd name="connsiteX8" fmla="*/ 393700 w 1714561"/>
              <a:gd name="connsiteY8" fmla="*/ 563841 h 2093488"/>
              <a:gd name="connsiteX9" fmla="*/ 1422400 w 1714561"/>
              <a:gd name="connsiteY9" fmla="*/ 1554441 h 2093488"/>
              <a:gd name="connsiteX10" fmla="*/ 1524000 w 1714561"/>
              <a:gd name="connsiteY10" fmla="*/ 2062441 h 2093488"/>
              <a:gd name="connsiteX11" fmla="*/ 1066800 w 1714561"/>
              <a:gd name="connsiteY11" fmla="*/ 1871941 h 2093488"/>
              <a:gd name="connsiteX12" fmla="*/ 0 w 1714561"/>
              <a:gd name="connsiteY12" fmla="*/ 525741 h 209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14561" h="2093488">
                <a:moveTo>
                  <a:pt x="190500" y="157441"/>
                </a:moveTo>
                <a:cubicBezTo>
                  <a:pt x="596900" y="67482"/>
                  <a:pt x="1003300" y="-22476"/>
                  <a:pt x="1257300" y="5041"/>
                </a:cubicBezTo>
                <a:cubicBezTo>
                  <a:pt x="1511300" y="32558"/>
                  <a:pt x="1710267" y="229408"/>
                  <a:pt x="1714500" y="322541"/>
                </a:cubicBezTo>
                <a:cubicBezTo>
                  <a:pt x="1718733" y="415674"/>
                  <a:pt x="1504950" y="557491"/>
                  <a:pt x="1282700" y="563841"/>
                </a:cubicBezTo>
                <a:cubicBezTo>
                  <a:pt x="1060450" y="570191"/>
                  <a:pt x="366183" y="333124"/>
                  <a:pt x="381000" y="360641"/>
                </a:cubicBezTo>
                <a:cubicBezTo>
                  <a:pt x="395817" y="388158"/>
                  <a:pt x="1164167" y="593474"/>
                  <a:pt x="1371600" y="728941"/>
                </a:cubicBezTo>
                <a:cubicBezTo>
                  <a:pt x="1579033" y="864408"/>
                  <a:pt x="1661583" y="1099358"/>
                  <a:pt x="1625600" y="1173441"/>
                </a:cubicBezTo>
                <a:cubicBezTo>
                  <a:pt x="1589617" y="1247524"/>
                  <a:pt x="1361017" y="1275041"/>
                  <a:pt x="1155700" y="1173441"/>
                </a:cubicBezTo>
                <a:cubicBezTo>
                  <a:pt x="950383" y="1071841"/>
                  <a:pt x="349250" y="500341"/>
                  <a:pt x="393700" y="563841"/>
                </a:cubicBezTo>
                <a:cubicBezTo>
                  <a:pt x="438150" y="627341"/>
                  <a:pt x="1234017" y="1304674"/>
                  <a:pt x="1422400" y="1554441"/>
                </a:cubicBezTo>
                <a:cubicBezTo>
                  <a:pt x="1610783" y="1804208"/>
                  <a:pt x="1583267" y="2009524"/>
                  <a:pt x="1524000" y="2062441"/>
                </a:cubicBezTo>
                <a:cubicBezTo>
                  <a:pt x="1464733" y="2115358"/>
                  <a:pt x="1320800" y="2128058"/>
                  <a:pt x="1066800" y="1871941"/>
                </a:cubicBezTo>
                <a:cubicBezTo>
                  <a:pt x="812800" y="1615824"/>
                  <a:pt x="406400" y="1070782"/>
                  <a:pt x="0" y="525741"/>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p:cNvGrpSpPr/>
          <p:nvPr/>
        </p:nvGrpSpPr>
        <p:grpSpPr>
          <a:xfrm>
            <a:off x="9203917" y="1574573"/>
            <a:ext cx="247616" cy="473305"/>
            <a:chOff x="1093981" y="4342423"/>
            <a:chExt cx="427174" cy="816522"/>
          </a:xfrm>
        </p:grpSpPr>
        <p:sp>
          <p:nvSpPr>
            <p:cNvPr id="26" name="楕円 25"/>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コネクタ 26"/>
            <p:cNvCxnSpPr>
              <a:stCxn id="26"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2" name="グループ化 31"/>
          <p:cNvGrpSpPr/>
          <p:nvPr/>
        </p:nvGrpSpPr>
        <p:grpSpPr>
          <a:xfrm>
            <a:off x="9796962" y="1495896"/>
            <a:ext cx="247616" cy="473305"/>
            <a:chOff x="1093981" y="4342423"/>
            <a:chExt cx="427174" cy="816522"/>
          </a:xfrm>
        </p:grpSpPr>
        <p:sp>
          <p:nvSpPr>
            <p:cNvPr id="33" name="楕円 32"/>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直線コネクタ 33"/>
            <p:cNvCxnSpPr>
              <a:stCxn id="33"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9" name="グループ化 38"/>
          <p:cNvGrpSpPr/>
          <p:nvPr/>
        </p:nvGrpSpPr>
        <p:grpSpPr>
          <a:xfrm>
            <a:off x="10416812" y="1670063"/>
            <a:ext cx="247616" cy="473305"/>
            <a:chOff x="1093981" y="4342423"/>
            <a:chExt cx="427174" cy="816522"/>
          </a:xfrm>
        </p:grpSpPr>
        <p:sp>
          <p:nvSpPr>
            <p:cNvPr id="40" name="楕円 39"/>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p:cNvCxnSpPr>
              <a:stCxn id="40"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47" name="直線矢印コネクタ 46"/>
          <p:cNvCxnSpPr/>
          <p:nvPr/>
        </p:nvCxnSpPr>
        <p:spPr>
          <a:xfrm>
            <a:off x="9929900" y="1416770"/>
            <a:ext cx="600707" cy="184611"/>
          </a:xfrm>
          <a:prstGeom prst="straightConnector1">
            <a:avLst/>
          </a:prstGeom>
          <a:ln w="2857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flipV="1">
            <a:off x="9276126" y="1407021"/>
            <a:ext cx="547641" cy="91291"/>
          </a:xfrm>
          <a:prstGeom prst="straightConnector1">
            <a:avLst/>
          </a:prstGeom>
          <a:ln w="2857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正方形/長方形 51"/>
              <p:cNvSpPr/>
              <p:nvPr/>
            </p:nvSpPr>
            <p:spPr>
              <a:xfrm>
                <a:off x="9317712" y="1074777"/>
                <a:ext cx="44275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1</m:t>
                      </m:r>
                    </m:oMath>
                  </m:oMathPara>
                </a14:m>
                <a:endParaRPr lang="ja-JP" altLang="en-US" sz="2400" dirty="0"/>
              </a:p>
            </p:txBody>
          </p:sp>
        </mc:Choice>
        <mc:Fallback xmlns="">
          <p:sp>
            <p:nvSpPr>
              <p:cNvPr id="52" name="正方形/長方形 51"/>
              <p:cNvSpPr>
                <a:spLocks noRot="1" noChangeAspect="1" noMove="1" noResize="1" noEditPoints="1" noAdjustHandles="1" noChangeArrowheads="1" noChangeShapeType="1" noTextEdit="1"/>
              </p:cNvSpPr>
              <p:nvPr/>
            </p:nvSpPr>
            <p:spPr>
              <a:xfrm>
                <a:off x="9317712" y="1074777"/>
                <a:ext cx="442750"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正方形/長方形 52"/>
              <p:cNvSpPr/>
              <p:nvPr/>
            </p:nvSpPr>
            <p:spPr>
              <a:xfrm>
                <a:off x="10008878" y="1112908"/>
                <a:ext cx="44275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1</m:t>
                      </m:r>
                    </m:oMath>
                  </m:oMathPara>
                </a14:m>
                <a:endParaRPr lang="ja-JP" altLang="en-US" sz="2400" dirty="0"/>
              </a:p>
            </p:txBody>
          </p:sp>
        </mc:Choice>
        <mc:Fallback xmlns="">
          <p:sp>
            <p:nvSpPr>
              <p:cNvPr id="53" name="正方形/長方形 52"/>
              <p:cNvSpPr>
                <a:spLocks noRot="1" noChangeAspect="1" noMove="1" noResize="1" noEditPoints="1" noAdjustHandles="1" noChangeArrowheads="1" noChangeShapeType="1" noTextEdit="1"/>
              </p:cNvSpPr>
              <p:nvPr/>
            </p:nvSpPr>
            <p:spPr>
              <a:xfrm>
                <a:off x="10008878" y="1112908"/>
                <a:ext cx="442750" cy="461665"/>
              </a:xfrm>
              <a:prstGeom prst="rect">
                <a:avLst/>
              </a:prstGeom>
              <a:blipFill>
                <a:blip r:embed="rId4"/>
                <a:stretch>
                  <a:fillRect/>
                </a:stretch>
              </a:blipFill>
            </p:spPr>
            <p:txBody>
              <a:bodyPr/>
              <a:lstStyle/>
              <a:p>
                <a:r>
                  <a:rPr lang="ja-JP" altLang="en-US">
                    <a:noFill/>
                  </a:rPr>
                  <a:t> </a:t>
                </a:r>
              </a:p>
            </p:txBody>
          </p:sp>
        </mc:Fallback>
      </mc:AlternateContent>
      <p:grpSp>
        <p:nvGrpSpPr>
          <p:cNvPr id="55" name="グループ化 54"/>
          <p:cNvGrpSpPr/>
          <p:nvPr/>
        </p:nvGrpSpPr>
        <p:grpSpPr>
          <a:xfrm>
            <a:off x="10214629" y="4582039"/>
            <a:ext cx="247616" cy="473305"/>
            <a:chOff x="1093981" y="4342423"/>
            <a:chExt cx="427174" cy="816522"/>
          </a:xfrm>
          <a:solidFill>
            <a:srgbClr val="00B050"/>
          </a:solidFill>
        </p:grpSpPr>
        <p:sp>
          <p:nvSpPr>
            <p:cNvPr id="56" name="楕円 55"/>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p:cNvCxnSpPr>
              <a:stCxn id="56"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a:off x="1293070" y="4897771"/>
              <a:ext cx="228085" cy="26117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1293071" y="4698350"/>
              <a:ext cx="22808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flipH="1">
              <a:off x="1093981" y="4698350"/>
              <a:ext cx="19909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flipH="1">
              <a:off x="1093981" y="4895850"/>
              <a:ext cx="202031" cy="263095"/>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68" name="グループ化 67"/>
          <p:cNvGrpSpPr/>
          <p:nvPr/>
        </p:nvGrpSpPr>
        <p:grpSpPr>
          <a:xfrm>
            <a:off x="10217041" y="5539825"/>
            <a:ext cx="247616" cy="473305"/>
            <a:chOff x="1093981" y="4342423"/>
            <a:chExt cx="427174" cy="816522"/>
          </a:xfrm>
          <a:solidFill>
            <a:srgbClr val="00B050"/>
          </a:solidFill>
        </p:grpSpPr>
        <p:sp>
          <p:nvSpPr>
            <p:cNvPr id="69" name="楕円 68"/>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0" name="直線コネクタ 69"/>
            <p:cNvCxnSpPr>
              <a:stCxn id="69"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1293070" y="4897771"/>
              <a:ext cx="228085" cy="26117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a:off x="1293071" y="4698350"/>
              <a:ext cx="22808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flipH="1">
              <a:off x="1093981" y="4698350"/>
              <a:ext cx="19909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flipH="1">
              <a:off x="1093981" y="4895850"/>
              <a:ext cx="202031" cy="263095"/>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62" name="直線矢印コネクタ 61"/>
          <p:cNvCxnSpPr>
            <a:cxnSpLocks/>
            <a:stCxn id="63" idx="0"/>
          </p:cNvCxnSpPr>
          <p:nvPr/>
        </p:nvCxnSpPr>
        <p:spPr>
          <a:xfrm flipV="1">
            <a:off x="3374478" y="2204835"/>
            <a:ext cx="1768" cy="26169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2263029" y="2466534"/>
            <a:ext cx="2222898" cy="461665"/>
          </a:xfrm>
          <a:prstGeom prst="rect">
            <a:avLst/>
          </a:prstGeom>
          <a:ln w="28575">
            <a:solidFill>
              <a:schemeClr val="accent1"/>
            </a:solidFill>
          </a:ln>
        </p:spPr>
        <p:txBody>
          <a:bodyPr wrap="square" anchor="ctr">
            <a:spAutoFit/>
          </a:bodyPr>
          <a:lstStyle/>
          <a:p>
            <a:pPr algn="ctr">
              <a:lnSpc>
                <a:spcPct val="100000"/>
              </a:lnSpc>
            </a:pPr>
            <a:r>
              <a:rPr lang="ja-JP" altLang="en-US" sz="2400" dirty="0" smtClean="0">
                <a:solidFill>
                  <a:schemeClr val="accent1"/>
                </a:solidFill>
              </a:rPr>
              <a:t>許容訪問間隔</a:t>
            </a:r>
            <a:endParaRPr lang="en-US" altLang="ja-JP" sz="2400" dirty="0">
              <a:solidFill>
                <a:schemeClr val="accent1"/>
              </a:solidFill>
            </a:endParaRPr>
          </a:p>
        </p:txBody>
      </p:sp>
    </p:spTree>
    <p:extLst>
      <p:ext uri="{BB962C8B-B14F-4D97-AF65-F5344CB8AC3E}">
        <p14:creationId xmlns:p14="http://schemas.microsoft.com/office/powerpoint/2010/main" val="207772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全点</a:t>
            </a:r>
            <a:r>
              <a:rPr lang="ja-JP" altLang="en-US" dirty="0" smtClean="0"/>
              <a:t>の許容</a:t>
            </a:r>
            <a:r>
              <a:rPr lang="ja-JP" altLang="en-US" dirty="0"/>
              <a:t>訪問間隔</a:t>
            </a:r>
            <a:r>
              <a:rPr lang="ja-JP" altLang="en-US" dirty="0" smtClean="0"/>
              <a:t>が等しい場合</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5"/>
                <a:ext cx="6819900" cy="4351338"/>
              </a:xfrm>
            </p:spPr>
            <p:txBody>
              <a:bodyPr/>
              <a:lstStyle/>
              <a:p>
                <a14:m>
                  <m:oMath xmlns:m="http://schemas.openxmlformats.org/officeDocument/2006/math">
                    <m:nary>
                      <m:naryPr>
                        <m:chr m:val="∑"/>
                        <m:ctrlPr>
                          <a:rPr lang="pt-BR" altLang="ja-JP" i="1" smtClean="0">
                            <a:latin typeface="Cambria Math" panose="02040503050406030204" pitchFamily="18" charset="0"/>
                          </a:rPr>
                        </m:ctrlPr>
                      </m:naryPr>
                      <m:sub>
                        <m:r>
                          <m:rPr>
                            <m:brk m:alnAt="23"/>
                          </m:rPr>
                          <a:rPr lang="en-US" altLang="ja-JP" i="1">
                            <a:latin typeface="Cambria Math" panose="02040503050406030204" pitchFamily="18" charset="0"/>
                          </a:rPr>
                          <m:t>𝑖</m:t>
                        </m:r>
                        <m:r>
                          <a:rPr lang="pt-BR" altLang="ja-JP" i="1">
                            <a:latin typeface="Cambria Math" panose="02040503050406030204" pitchFamily="18" charset="0"/>
                          </a:rPr>
                          <m:t>=</m:t>
                        </m:r>
                        <m:r>
                          <a:rPr lang="en-US" altLang="ja-JP" i="1">
                            <a:latin typeface="Cambria Math" panose="02040503050406030204" pitchFamily="18" charset="0"/>
                          </a:rPr>
                          <m:t>1</m:t>
                        </m:r>
                      </m:sub>
                      <m:sup>
                        <m:r>
                          <a:rPr lang="pt-BR" altLang="ja-JP" i="1">
                            <a:latin typeface="Cambria Math" panose="02040503050406030204" pitchFamily="18" charset="0"/>
                          </a:rPr>
                          <m:t>𝑛</m:t>
                        </m:r>
                      </m:sup>
                      <m:e>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min</m:t>
                            </m:r>
                          </m:fName>
                          <m:e>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𝑑</m:t>
                                    </m:r>
                                  </m:e>
                                  <m:sub>
                                    <m:r>
                                      <a:rPr lang="en-US" altLang="ja-JP" i="1">
                                        <a:latin typeface="Cambria Math" panose="02040503050406030204" pitchFamily="18" charset="0"/>
                                      </a:rPr>
                                      <m:t>𝑖</m:t>
                                    </m:r>
                                  </m:sub>
                                </m:sSub>
                                <m:r>
                                  <a:rPr lang="en-US" altLang="ja-JP" i="1">
                                    <a:latin typeface="Cambria Math" panose="02040503050406030204" pitchFamily="18" charset="0"/>
                                  </a:rPr>
                                  <m:t>,1</m:t>
                                </m:r>
                              </m:e>
                            </m:d>
                          </m:e>
                        </m:func>
                      </m:e>
                    </m:nary>
                    <m:r>
                      <a:rPr lang="en-US" altLang="ja-JP" i="1">
                        <a:latin typeface="Cambria Math" panose="02040503050406030204" pitchFamily="18" charset="0"/>
                      </a:rPr>
                      <m:t>≤</m:t>
                    </m:r>
                    <m:r>
                      <a:rPr lang="en-US" altLang="ja-JP" b="0" i="1" smtClean="0">
                        <a:latin typeface="Cambria Math" panose="02040503050406030204" pitchFamily="18" charset="0"/>
                      </a:rPr>
                      <m:t>𝑚</m:t>
                    </m:r>
                    <m:r>
                      <a:rPr lang="en-US" altLang="ja-JP" b="0" i="1" smtClean="0">
                        <a:latin typeface="Cambria Math" panose="02040503050406030204" pitchFamily="18" charset="0"/>
                      </a:rPr>
                      <m:t>⇔</m:t>
                    </m:r>
                  </m:oMath>
                </a14:m>
                <a:r>
                  <a:rPr lang="ja-JP" altLang="en-US" dirty="0" smtClean="0"/>
                  <a:t> 全点警備可能</a:t>
                </a:r>
                <a:endParaRPr lang="en-US" altLang="ja-JP" dirty="0"/>
              </a:p>
              <a:p>
                <a:endParaRPr kumimoji="1" lang="en-US" altLang="ja-JP" dirty="0" smtClean="0"/>
              </a:p>
              <a:p>
                <a:pPr marL="0" indent="0">
                  <a:buNone/>
                </a:pPr>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e>
                    </m:d>
                  </m:oMath>
                </a14:m>
                <a:r>
                  <a:rPr kumimoji="1" lang="ja-JP" altLang="en-US" dirty="0" smtClean="0"/>
                  <a:t> </a:t>
                </a:r>
                <a14:m>
                  <m:oMath xmlns:m="http://schemas.openxmlformats.org/officeDocument/2006/math">
                    <m:nary>
                      <m:naryPr>
                        <m:chr m:val="∑"/>
                        <m:ctrlPr>
                          <a:rPr lang="pt-BR"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pt-BR" altLang="ja-JP" i="1">
                            <a:latin typeface="Cambria Math" panose="02040503050406030204" pitchFamily="18" charset="0"/>
                          </a:rPr>
                          <m:t>=</m:t>
                        </m:r>
                        <m:r>
                          <a:rPr lang="en-US" altLang="ja-JP" i="1">
                            <a:latin typeface="Cambria Math" panose="02040503050406030204" pitchFamily="18" charset="0"/>
                          </a:rPr>
                          <m:t>1</m:t>
                        </m:r>
                      </m:sub>
                      <m:sup>
                        <m:r>
                          <a:rPr lang="pt-BR" altLang="ja-JP" i="1">
                            <a:latin typeface="Cambria Math" panose="02040503050406030204" pitchFamily="18" charset="0"/>
                          </a:rPr>
                          <m:t>𝑛</m:t>
                        </m:r>
                      </m:sup>
                      <m:e>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min</m:t>
                            </m:r>
                          </m:fName>
                          <m:e>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𝑑</m:t>
                                    </m:r>
                                  </m:e>
                                  <m:sub>
                                    <m:r>
                                      <a:rPr lang="en-US" altLang="ja-JP" i="1">
                                        <a:latin typeface="Cambria Math" panose="02040503050406030204" pitchFamily="18" charset="0"/>
                                      </a:rPr>
                                      <m:t>𝑖</m:t>
                                    </m:r>
                                  </m:sub>
                                </m:sSub>
                                <m:r>
                                  <a:rPr lang="en-US" altLang="ja-JP" i="1">
                                    <a:latin typeface="Cambria Math" panose="02040503050406030204" pitchFamily="18" charset="0"/>
                                  </a:rPr>
                                  <m:t>,1</m:t>
                                </m:r>
                              </m:e>
                            </m:d>
                          </m:e>
                        </m:func>
                      </m:e>
                    </m:nary>
                    <m:r>
                      <a:rPr lang="en-US" altLang="ja-JP" b="0" i="1" smtClean="0">
                        <a:latin typeface="Cambria Math" panose="02040503050406030204" pitchFamily="18" charset="0"/>
                      </a:rPr>
                      <m:t>&gt;</m:t>
                    </m:r>
                    <m:r>
                      <a:rPr lang="en-US" altLang="ja-JP" i="1">
                        <a:latin typeface="Cambria Math" panose="02040503050406030204" pitchFamily="18" charset="0"/>
                      </a:rPr>
                      <m:t>𝑚</m:t>
                    </m:r>
                  </m:oMath>
                </a14:m>
                <a:r>
                  <a:rPr kumimoji="1" lang="en-US" altLang="ja-JP" dirty="0" smtClean="0"/>
                  <a:t> </a:t>
                </a:r>
                <a:r>
                  <a:rPr kumimoji="1" lang="ja-JP" altLang="en-US" dirty="0" smtClean="0"/>
                  <a:t>とする．</a:t>
                </a:r>
                <a:endParaRPr kumimoji="1" lang="en-US" altLang="ja-JP" dirty="0" smtClean="0"/>
              </a:p>
              <a:p>
                <a:r>
                  <a:rPr lang="ja-JP" altLang="en-US" dirty="0" smtClean="0"/>
                  <a:t>各点は時間</a:t>
                </a:r>
                <a14:m>
                  <m:oMath xmlns:m="http://schemas.openxmlformats.org/officeDocument/2006/math">
                    <m:r>
                      <a:rPr lang="en-US" altLang="ja-JP" b="0" i="1" smtClean="0">
                        <a:latin typeface="Cambria Math" panose="02040503050406030204" pitchFamily="18" charset="0"/>
                      </a:rPr>
                      <m:t>1</m:t>
                    </m:r>
                  </m:oMath>
                </a14:m>
                <a:r>
                  <a:rPr kumimoji="1" lang="en-US" altLang="ja-JP" dirty="0" smtClean="0"/>
                  <a:t> </a:t>
                </a:r>
                <a:r>
                  <a:rPr kumimoji="1" lang="ja-JP" altLang="en-US" dirty="0" smtClean="0"/>
                  <a:t>の間に少なくとも</a:t>
                </a:r>
                <a:r>
                  <a:rPr kumimoji="1" lang="en-US" altLang="ja-JP" dirty="0" smtClean="0"/>
                  <a:t>1</a:t>
                </a:r>
                <a:r>
                  <a:rPr kumimoji="1" lang="ja-JP" altLang="en-US" dirty="0" smtClean="0"/>
                  <a:t>回訪問されなければならない</a:t>
                </a:r>
                <a:endParaRPr kumimoji="1" lang="en-US" altLang="ja-JP" dirty="0" smtClean="0"/>
              </a:p>
              <a:p>
                <a:r>
                  <a:rPr lang="ja-JP" altLang="en-US" dirty="0" smtClean="0"/>
                  <a:t>巡査は</a:t>
                </a:r>
                <a:r>
                  <a:rPr lang="ja-JP" altLang="en-US" dirty="0"/>
                  <a:t>訪問</a:t>
                </a:r>
                <a:r>
                  <a:rPr lang="en-US" altLang="ja-JP" dirty="0"/>
                  <a:t>1</a:t>
                </a:r>
                <a:r>
                  <a:rPr lang="ja-JP" altLang="en-US" dirty="0"/>
                  <a:t>回</a:t>
                </a:r>
                <a:r>
                  <a:rPr lang="ja-JP" altLang="en-US" dirty="0" smtClean="0"/>
                  <a:t>あたり </a:t>
                </a:r>
                <a14:m>
                  <m:oMath xmlns:m="http://schemas.openxmlformats.org/officeDocument/2006/math">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min</m:t>
                        </m:r>
                      </m:fName>
                      <m:e>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𝑑</m:t>
                                </m:r>
                              </m:e>
                              <m:sub>
                                <m:r>
                                  <a:rPr lang="en-US" altLang="ja-JP" i="1">
                                    <a:latin typeface="Cambria Math" panose="02040503050406030204" pitchFamily="18" charset="0"/>
                                  </a:rPr>
                                  <m:t>𝑖</m:t>
                                </m:r>
                              </m:sub>
                            </m:sSub>
                            <m:r>
                              <a:rPr lang="en-US" altLang="ja-JP" i="1">
                                <a:latin typeface="Cambria Math" panose="02040503050406030204" pitchFamily="18" charset="0"/>
                              </a:rPr>
                              <m:t>,1</m:t>
                            </m:r>
                          </m:e>
                        </m:d>
                      </m:e>
                    </m:func>
                  </m:oMath>
                </a14:m>
                <a:r>
                  <a:rPr kumimoji="1" lang="en-US" altLang="ja-JP" dirty="0" smtClean="0"/>
                  <a:t> </a:t>
                </a:r>
                <a:r>
                  <a:rPr kumimoji="1" lang="ja-JP" altLang="en-US" dirty="0" smtClean="0"/>
                  <a:t>の時間を消費（詳細略）</a:t>
                </a:r>
                <a:endParaRPr kumimoji="1" lang="en-US" altLang="ja-JP" dirty="0" smtClean="0"/>
              </a:p>
              <a:p>
                <a:r>
                  <a:rPr kumimoji="1" lang="ja-JP" altLang="en-US" dirty="0" smtClean="0"/>
                  <a:t>巡査は高々</a:t>
                </a:r>
                <a:r>
                  <a:rPr kumimoji="1" lang="en-US" altLang="ja-JP" dirty="0" smtClean="0"/>
                  <a:t>1</a:t>
                </a:r>
                <a:r>
                  <a:rPr kumimoji="1" lang="ja-JP" altLang="en-US" dirty="0" err="1" smtClean="0"/>
                  <a:t>つの</a:t>
                </a:r>
                <a:r>
                  <a:rPr kumimoji="1" lang="ja-JP" altLang="en-US" dirty="0" smtClean="0"/>
                  <a:t>辺上に存在</a:t>
                </a:r>
                <a:endParaRPr kumimoji="1" lang="en-US" altLang="ja-JP" dirty="0" smtClean="0"/>
              </a:p>
              <a:p>
                <a:pPr marL="0" indent="0">
                  <a:buNone/>
                </a:pPr>
                <a14:m>
                  <m:oMath xmlns:m="http://schemas.openxmlformats.org/officeDocument/2006/math">
                    <m:r>
                      <a:rPr kumimoji="1" lang="en-US" altLang="ja-JP" b="0" i="1" smtClean="0">
                        <a:latin typeface="Cambria Math" panose="02040503050406030204" pitchFamily="18" charset="0"/>
                      </a:rPr>
                      <m:t>⇒</m:t>
                    </m:r>
                  </m:oMath>
                </a14:m>
                <a:r>
                  <a:rPr kumimoji="1" lang="en-US" altLang="ja-JP" dirty="0" smtClean="0"/>
                  <a:t> </a:t>
                </a:r>
                <a:r>
                  <a:rPr kumimoji="1" lang="ja-JP" altLang="en-US" dirty="0" smtClean="0"/>
                  <a:t>全点警備不可能</a:t>
                </a:r>
                <a:endParaRPr kumimoji="1" lang="en-US" altLang="ja-JP" dirty="0" smtClean="0"/>
              </a:p>
              <a:p>
                <a:endParaRPr kumimoji="1" lang="en-US" altLang="ja-JP" dirty="0" smtClean="0"/>
              </a:p>
              <a:p>
                <a:pPr marL="0" indent="0">
                  <a:buNone/>
                </a:pPr>
                <a:endParaRPr kumimoji="1"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5"/>
                <a:ext cx="6819900" cy="4351338"/>
              </a:xfrm>
              <a:blipFill>
                <a:blip r:embed="rId2"/>
                <a:stretch>
                  <a:fillRect l="-1610" t="-2241" r="-1431" b="-322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4FE2F19B-FD66-4130-81C4-04099E634EF7}" type="slidenum">
              <a:rPr kumimoji="1" lang="ja-JP" altLang="en-US" smtClean="0"/>
              <a:t>24</a:t>
            </a:fld>
            <a:endParaRPr kumimoji="1" lang="ja-JP" altLang="en-US"/>
          </a:p>
        </p:txBody>
      </p:sp>
      <p:grpSp>
        <p:nvGrpSpPr>
          <p:cNvPr id="54" name="グループ化 53"/>
          <p:cNvGrpSpPr/>
          <p:nvPr/>
        </p:nvGrpSpPr>
        <p:grpSpPr>
          <a:xfrm>
            <a:off x="7983417" y="2514601"/>
            <a:ext cx="2479430" cy="2508736"/>
            <a:chOff x="7983416" y="2514601"/>
            <a:chExt cx="2992315" cy="2508736"/>
          </a:xfrm>
        </p:grpSpPr>
        <p:cxnSp>
          <p:nvCxnSpPr>
            <p:cNvPr id="20" name="直線コネクタ 19"/>
            <p:cNvCxnSpPr/>
            <p:nvPr/>
          </p:nvCxnSpPr>
          <p:spPr>
            <a:xfrm>
              <a:off x="7983416" y="2514601"/>
              <a:ext cx="299231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7983416" y="3141785"/>
              <a:ext cx="299231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a:off x="7983416" y="3768969"/>
              <a:ext cx="299231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7983416" y="4396153"/>
              <a:ext cx="299231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983416" y="5023337"/>
              <a:ext cx="299231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67" name="直線コネクタ 66"/>
          <p:cNvCxnSpPr/>
          <p:nvPr/>
        </p:nvCxnSpPr>
        <p:spPr>
          <a:xfrm>
            <a:off x="7983417" y="2497016"/>
            <a:ext cx="62718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V="1">
            <a:off x="8610600" y="3132994"/>
            <a:ext cx="814754"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a:off x="9425354" y="3760177"/>
            <a:ext cx="400050"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flipV="1">
            <a:off x="9825404" y="4396153"/>
            <a:ext cx="637443"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7983417" y="5023337"/>
            <a:ext cx="2479430"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92" name="グループ化 91"/>
          <p:cNvGrpSpPr/>
          <p:nvPr/>
        </p:nvGrpSpPr>
        <p:grpSpPr>
          <a:xfrm>
            <a:off x="7952575" y="1948403"/>
            <a:ext cx="247616" cy="473305"/>
            <a:chOff x="1093981" y="4342423"/>
            <a:chExt cx="427174" cy="816522"/>
          </a:xfrm>
          <a:solidFill>
            <a:srgbClr val="FF0000"/>
          </a:solidFill>
        </p:grpSpPr>
        <p:sp>
          <p:nvSpPr>
            <p:cNvPr id="93" name="楕円 92"/>
            <p:cNvSpPr/>
            <p:nvPr/>
          </p:nvSpPr>
          <p:spPr>
            <a:xfrm>
              <a:off x="1140223" y="4342423"/>
              <a:ext cx="300142" cy="300142"/>
            </a:xfrm>
            <a:prstGeom prst="ellipse">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4" name="直線コネクタ 93"/>
            <p:cNvCxnSpPr>
              <a:stCxn id="93" idx="4"/>
            </p:cNvCxnSpPr>
            <p:nvPr/>
          </p:nvCxnSpPr>
          <p:spPr>
            <a:xfrm>
              <a:off x="1290294" y="4642565"/>
              <a:ext cx="4680" cy="272854"/>
            </a:xfrm>
            <a:prstGeom prst="line">
              <a:avLst/>
            </a:prstGeom>
            <a:grpFill/>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a:off x="1293070" y="4897771"/>
              <a:ext cx="228085" cy="261171"/>
            </a:xfrm>
            <a:prstGeom prst="line">
              <a:avLst/>
            </a:prstGeom>
            <a:grpFill/>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1293071" y="4698350"/>
              <a:ext cx="228084" cy="217069"/>
            </a:xfrm>
            <a:prstGeom prst="line">
              <a:avLst/>
            </a:prstGeom>
            <a:grpFill/>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flipH="1">
              <a:off x="1093981" y="4698350"/>
              <a:ext cx="199094" cy="217069"/>
            </a:xfrm>
            <a:prstGeom prst="line">
              <a:avLst/>
            </a:prstGeom>
            <a:grpFill/>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1093981" y="4895850"/>
              <a:ext cx="202031" cy="263095"/>
            </a:xfrm>
            <a:prstGeom prst="line">
              <a:avLst/>
            </a:prstGeom>
            <a:grpFill/>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5" name="グループ化 104"/>
          <p:cNvGrpSpPr/>
          <p:nvPr/>
        </p:nvGrpSpPr>
        <p:grpSpPr>
          <a:xfrm>
            <a:off x="7894873" y="4473093"/>
            <a:ext cx="247616" cy="473305"/>
            <a:chOff x="1093981" y="4342423"/>
            <a:chExt cx="427174" cy="816522"/>
          </a:xfrm>
          <a:solidFill>
            <a:schemeClr val="accent2"/>
          </a:solidFill>
        </p:grpSpPr>
        <p:sp>
          <p:nvSpPr>
            <p:cNvPr id="106" name="楕円 105"/>
            <p:cNvSpPr/>
            <p:nvPr/>
          </p:nvSpPr>
          <p:spPr>
            <a:xfrm>
              <a:off x="1140223" y="4342423"/>
              <a:ext cx="300142" cy="300142"/>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 name="直線コネクタ 106"/>
            <p:cNvCxnSpPr>
              <a:stCxn id="106" idx="4"/>
            </p:cNvCxnSpPr>
            <p:nvPr/>
          </p:nvCxnSpPr>
          <p:spPr>
            <a:xfrm>
              <a:off x="1290294" y="4642565"/>
              <a:ext cx="4680" cy="272854"/>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a:off x="1293070" y="4897771"/>
              <a:ext cx="228085" cy="261171"/>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a:xfrm>
              <a:off x="1293071" y="4698350"/>
              <a:ext cx="228084" cy="217069"/>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a:xfrm flipH="1">
              <a:off x="1093981" y="4698350"/>
              <a:ext cx="199094" cy="217069"/>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flipH="1">
              <a:off x="1093981" y="4895850"/>
              <a:ext cx="202031" cy="263095"/>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9705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角丸四角形 12"/>
          <p:cNvSpPr/>
          <p:nvPr/>
        </p:nvSpPr>
        <p:spPr>
          <a:xfrm>
            <a:off x="1261506" y="2681210"/>
            <a:ext cx="3114802" cy="2654752"/>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4223846" y="2706532"/>
            <a:ext cx="6735408" cy="2609679"/>
          </a:xfrm>
          <a:prstGeom prst="roundRect">
            <a:avLst/>
          </a:prstGeom>
          <a:no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角丸四角形 203"/>
          <p:cNvSpPr/>
          <p:nvPr/>
        </p:nvSpPr>
        <p:spPr>
          <a:xfrm>
            <a:off x="4320222" y="2815572"/>
            <a:ext cx="3008183" cy="2396445"/>
          </a:xfrm>
          <a:prstGeom prst="roundRect">
            <a:avLst/>
          </a:prstGeom>
          <a:solidFill>
            <a:srgbClr val="FFFF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515775" y="2944360"/>
            <a:ext cx="923640" cy="523220"/>
          </a:xfrm>
          <a:prstGeom prst="rect">
            <a:avLst/>
          </a:prstGeom>
          <a:ln w="28575">
            <a:solidFill>
              <a:schemeClr val="accent1"/>
            </a:solidFill>
          </a:ln>
        </p:spPr>
        <p:txBody>
          <a:bodyPr wrap="square" anchor="ctr">
            <a:spAutoFit/>
          </a:bodyPr>
          <a:lstStyle/>
          <a:p>
            <a:pPr algn="ctr">
              <a:lnSpc>
                <a:spcPct val="100000"/>
              </a:lnSpc>
            </a:pPr>
            <a:r>
              <a:rPr lang="ja-JP" altLang="en-US" sz="2800" b="1" dirty="0">
                <a:solidFill>
                  <a:schemeClr val="accent1"/>
                </a:solidFill>
              </a:rPr>
              <a:t>線分</a:t>
            </a:r>
            <a:endParaRPr lang="en-US" altLang="ja-JP" sz="2800" b="1" dirty="0">
              <a:solidFill>
                <a:schemeClr val="accent1"/>
              </a:solidFill>
            </a:endParaRPr>
          </a:p>
        </p:txBody>
      </p:sp>
      <p:grpSp>
        <p:nvGrpSpPr>
          <p:cNvPr id="3" name="グループ化 2"/>
          <p:cNvGrpSpPr/>
          <p:nvPr/>
        </p:nvGrpSpPr>
        <p:grpSpPr>
          <a:xfrm>
            <a:off x="564662" y="810784"/>
            <a:ext cx="11125200" cy="5124089"/>
            <a:chOff x="508000" y="781410"/>
            <a:chExt cx="11125200" cy="5124089"/>
          </a:xfrm>
        </p:grpSpPr>
        <p:sp>
          <p:nvSpPr>
            <p:cNvPr id="4" name="角丸四角形 3"/>
            <p:cNvSpPr/>
            <p:nvPr/>
          </p:nvSpPr>
          <p:spPr>
            <a:xfrm>
              <a:off x="508000" y="781410"/>
              <a:ext cx="11125200" cy="5124089"/>
            </a:xfrm>
            <a:prstGeom prst="roundRect">
              <a:avLst/>
            </a:prstGeom>
            <a:noFill/>
            <a:ln w="38100">
              <a:solidFill>
                <a:srgbClr val="B61C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B61C83"/>
                </a:solidFill>
              </a:endParaRPr>
            </a:p>
          </p:txBody>
        </p:sp>
        <p:sp>
          <p:nvSpPr>
            <p:cNvPr id="10" name="正方形/長方形 9"/>
            <p:cNvSpPr/>
            <p:nvPr/>
          </p:nvSpPr>
          <p:spPr>
            <a:xfrm>
              <a:off x="1052005" y="979803"/>
              <a:ext cx="2527570" cy="523220"/>
            </a:xfrm>
            <a:prstGeom prst="rect">
              <a:avLst/>
            </a:prstGeom>
            <a:ln w="28575">
              <a:solidFill>
                <a:srgbClr val="B61C83"/>
              </a:solidFill>
            </a:ln>
          </p:spPr>
          <p:txBody>
            <a:bodyPr wrap="square" anchor="ctr">
              <a:spAutoFit/>
            </a:bodyPr>
            <a:lstStyle/>
            <a:p>
              <a:pPr algn="ctr">
                <a:lnSpc>
                  <a:spcPct val="100000"/>
                </a:lnSpc>
              </a:pPr>
              <a:r>
                <a:rPr lang="ja-JP" altLang="en-US" sz="2800" dirty="0">
                  <a:solidFill>
                    <a:srgbClr val="B61C83"/>
                  </a:solidFill>
                </a:rPr>
                <a:t>一般のグラフ</a:t>
              </a:r>
              <a:endParaRPr lang="en-US" altLang="ja-JP" sz="2800" dirty="0">
                <a:solidFill>
                  <a:srgbClr val="B61C83"/>
                </a:solidFill>
              </a:endParaRPr>
            </a:p>
          </p:txBody>
        </p:sp>
      </p:grpSp>
      <p:sp>
        <p:nvSpPr>
          <p:cNvPr id="64" name="正方形/長方形 63"/>
          <p:cNvSpPr/>
          <p:nvPr/>
        </p:nvSpPr>
        <p:spPr>
          <a:xfrm>
            <a:off x="620026" y="269522"/>
            <a:ext cx="7007046" cy="523220"/>
          </a:xfrm>
          <a:prstGeom prst="rect">
            <a:avLst/>
          </a:prstGeom>
        </p:spPr>
        <p:txBody>
          <a:bodyPr wrap="none">
            <a:spAutoFit/>
          </a:bodyPr>
          <a:lstStyle/>
          <a:p>
            <a:r>
              <a:rPr lang="ja-JP" altLang="en-US" sz="2800" dirty="0"/>
              <a:t>巡査数が一般の場合：</a:t>
            </a:r>
            <a:r>
              <a:rPr lang="ja-JP" altLang="en-US" sz="2800" b="1" dirty="0">
                <a:solidFill>
                  <a:srgbClr val="FF0000"/>
                </a:solidFill>
              </a:rPr>
              <a:t>協力あり</a:t>
            </a:r>
            <a:r>
              <a:rPr lang="ja-JP" altLang="en-US" sz="2800" dirty="0">
                <a:sym typeface="Wingdings" panose="05000000000000000000" pitchFamily="2" charset="2"/>
              </a:rPr>
              <a:t>（</a:t>
            </a:r>
            <a:r>
              <a:rPr lang="ja-JP" altLang="en-US" sz="2800" dirty="0"/>
              <a:t>本研究）</a:t>
            </a:r>
          </a:p>
        </p:txBody>
      </p:sp>
      <p:grpSp>
        <p:nvGrpSpPr>
          <p:cNvPr id="5" name="グループ化 4"/>
          <p:cNvGrpSpPr/>
          <p:nvPr/>
        </p:nvGrpSpPr>
        <p:grpSpPr>
          <a:xfrm>
            <a:off x="1059962" y="1752669"/>
            <a:ext cx="10134600" cy="3838264"/>
            <a:chOff x="1003300" y="1747216"/>
            <a:chExt cx="10134600" cy="3838264"/>
          </a:xfrm>
        </p:grpSpPr>
        <p:sp>
          <p:nvSpPr>
            <p:cNvPr id="11" name="正方形/長方形 10"/>
            <p:cNvSpPr/>
            <p:nvPr/>
          </p:nvSpPr>
          <p:spPr>
            <a:xfrm>
              <a:off x="1642163" y="1913797"/>
              <a:ext cx="923639" cy="523220"/>
            </a:xfrm>
            <a:prstGeom prst="rect">
              <a:avLst/>
            </a:prstGeom>
            <a:ln w="28575">
              <a:solidFill>
                <a:srgbClr val="00B050"/>
              </a:solidFill>
            </a:ln>
          </p:spPr>
          <p:txBody>
            <a:bodyPr wrap="square" anchor="ctr">
              <a:spAutoFit/>
            </a:bodyPr>
            <a:lstStyle/>
            <a:p>
              <a:pPr algn="ctr">
                <a:lnSpc>
                  <a:spcPct val="100000"/>
                </a:lnSpc>
              </a:pPr>
              <a:r>
                <a:rPr lang="ja-JP" altLang="en-US" sz="2800" dirty="0">
                  <a:solidFill>
                    <a:srgbClr val="00B050"/>
                  </a:solidFill>
                </a:rPr>
                <a:t>木</a:t>
              </a:r>
              <a:endParaRPr lang="en-US" altLang="ja-JP" sz="2800" dirty="0">
                <a:solidFill>
                  <a:srgbClr val="00B050"/>
                </a:solidFill>
              </a:endParaRPr>
            </a:p>
          </p:txBody>
        </p:sp>
        <p:sp>
          <p:nvSpPr>
            <p:cNvPr id="16" name="角丸四角形 15"/>
            <p:cNvSpPr/>
            <p:nvPr/>
          </p:nvSpPr>
          <p:spPr>
            <a:xfrm>
              <a:off x="1003300" y="1747216"/>
              <a:ext cx="10134600" cy="383826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正方形/長方形 11"/>
          <p:cNvSpPr/>
          <p:nvPr/>
        </p:nvSpPr>
        <p:spPr>
          <a:xfrm>
            <a:off x="7510542" y="2944435"/>
            <a:ext cx="632928" cy="523220"/>
          </a:xfrm>
          <a:prstGeom prst="rect">
            <a:avLst/>
          </a:prstGeom>
          <a:ln w="28575">
            <a:solidFill>
              <a:schemeClr val="accent4">
                <a:lumMod val="50000"/>
              </a:schemeClr>
            </a:solidFill>
          </a:ln>
        </p:spPr>
        <p:txBody>
          <a:bodyPr wrap="square" anchor="ctr">
            <a:spAutoFit/>
          </a:bodyPr>
          <a:lstStyle/>
          <a:p>
            <a:pPr algn="ctr">
              <a:lnSpc>
                <a:spcPct val="100000"/>
              </a:lnSpc>
            </a:pPr>
            <a:r>
              <a:rPr lang="ja-JP" altLang="en-US" sz="2800" b="1" dirty="0">
                <a:solidFill>
                  <a:schemeClr val="accent4">
                    <a:lumMod val="50000"/>
                  </a:schemeClr>
                </a:solidFill>
              </a:rPr>
              <a:t>星</a:t>
            </a:r>
            <a:endParaRPr lang="en-US" altLang="ja-JP" sz="2800" b="1" dirty="0">
              <a:solidFill>
                <a:schemeClr val="accent4">
                  <a:lumMod val="50000"/>
                </a:schemeClr>
              </a:solidFill>
            </a:endParaRPr>
          </a:p>
        </p:txBody>
      </p:sp>
      <p:sp>
        <p:nvSpPr>
          <p:cNvPr id="79" name="正方形/長方形 78"/>
          <p:cNvSpPr/>
          <p:nvPr/>
        </p:nvSpPr>
        <p:spPr>
          <a:xfrm>
            <a:off x="4687158" y="2939958"/>
            <a:ext cx="941584" cy="523220"/>
          </a:xfrm>
          <a:prstGeom prst="rect">
            <a:avLst/>
          </a:prstGeom>
          <a:ln w="28575">
            <a:solidFill>
              <a:srgbClr val="FF0000"/>
            </a:solidFill>
          </a:ln>
        </p:spPr>
        <p:txBody>
          <a:bodyPr wrap="square" anchor="ctr">
            <a:spAutoFit/>
          </a:bodyPr>
          <a:lstStyle/>
          <a:p>
            <a:pPr algn="ctr">
              <a:lnSpc>
                <a:spcPct val="100000"/>
              </a:lnSpc>
            </a:pPr>
            <a:r>
              <a:rPr lang="en-US" altLang="ja-JP" sz="2800" b="1" dirty="0">
                <a:solidFill>
                  <a:srgbClr val="FF0000"/>
                </a:solidFill>
                <a:latin typeface="Cambria" panose="02040503050406030204" pitchFamily="18" charset="0"/>
              </a:rPr>
              <a:t>Unit</a:t>
            </a:r>
          </a:p>
        </p:txBody>
      </p:sp>
      <p:grpSp>
        <p:nvGrpSpPr>
          <p:cNvPr id="178" name="グループ化 177"/>
          <p:cNvGrpSpPr/>
          <p:nvPr/>
        </p:nvGrpSpPr>
        <p:grpSpPr>
          <a:xfrm>
            <a:off x="5175921" y="3419135"/>
            <a:ext cx="1723884" cy="1647108"/>
            <a:chOff x="7429435" y="3491187"/>
            <a:chExt cx="1723884" cy="1647108"/>
          </a:xfrm>
        </p:grpSpPr>
        <p:grpSp>
          <p:nvGrpSpPr>
            <p:cNvPr id="108" name="グループ化 107"/>
            <p:cNvGrpSpPr/>
            <p:nvPr/>
          </p:nvGrpSpPr>
          <p:grpSpPr>
            <a:xfrm>
              <a:off x="7429435" y="3491187"/>
              <a:ext cx="1723884" cy="1647108"/>
              <a:chOff x="8736279" y="3820131"/>
              <a:chExt cx="1567280" cy="1537700"/>
            </a:xfrm>
          </p:grpSpPr>
          <p:grpSp>
            <p:nvGrpSpPr>
              <p:cNvPr id="109" name="グループ化 108"/>
              <p:cNvGrpSpPr/>
              <p:nvPr/>
            </p:nvGrpSpPr>
            <p:grpSpPr>
              <a:xfrm>
                <a:off x="8809874" y="3897952"/>
                <a:ext cx="1394407" cy="1359968"/>
                <a:chOff x="8809874" y="3897952"/>
                <a:chExt cx="1394407" cy="1359968"/>
              </a:xfrm>
            </p:grpSpPr>
            <p:cxnSp>
              <p:nvCxnSpPr>
                <p:cNvPr id="115" name="直線コネクタ 114"/>
                <p:cNvCxnSpPr>
                  <a:stCxn id="116" idx="0"/>
                  <a:endCxn id="116" idx="4"/>
                </p:cNvCxnSpPr>
                <p:nvPr/>
              </p:nvCxnSpPr>
              <p:spPr>
                <a:xfrm>
                  <a:off x="9507078" y="3897952"/>
                  <a:ext cx="430894" cy="13599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6" name="五角形 115"/>
                <p:cNvSpPr/>
                <p:nvPr/>
              </p:nvSpPr>
              <p:spPr>
                <a:xfrm>
                  <a:off x="8809874" y="3897952"/>
                  <a:ext cx="1394407" cy="1359968"/>
                </a:xfrm>
                <a:prstGeom prst="pentagon">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直線コネクタ 116"/>
                <p:cNvCxnSpPr>
                  <a:stCxn id="116" idx="1"/>
                  <a:endCxn id="116" idx="5"/>
                </p:cNvCxnSpPr>
                <p:nvPr/>
              </p:nvCxnSpPr>
              <p:spPr>
                <a:xfrm>
                  <a:off x="8809876" y="4417412"/>
                  <a:ext cx="139440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a:stCxn id="116" idx="2"/>
                  <a:endCxn id="116" idx="0"/>
                </p:cNvCxnSpPr>
                <p:nvPr/>
              </p:nvCxnSpPr>
              <p:spPr>
                <a:xfrm flipV="1">
                  <a:off x="9076183" y="3897952"/>
                  <a:ext cx="430895" cy="13599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a:stCxn id="116" idx="4"/>
                  <a:endCxn id="116" idx="1"/>
                </p:cNvCxnSpPr>
                <p:nvPr/>
              </p:nvCxnSpPr>
              <p:spPr>
                <a:xfrm flipH="1" flipV="1">
                  <a:off x="8809875" y="4417412"/>
                  <a:ext cx="1128097" cy="8405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a:stCxn id="116" idx="2"/>
                  <a:endCxn id="116" idx="5"/>
                </p:cNvCxnSpPr>
                <p:nvPr/>
              </p:nvCxnSpPr>
              <p:spPr>
                <a:xfrm flipV="1">
                  <a:off x="9076183" y="4417412"/>
                  <a:ext cx="1128097" cy="8405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0" name="楕円 109"/>
              <p:cNvSpPr/>
              <p:nvPr/>
            </p:nvSpPr>
            <p:spPr>
              <a:xfrm>
                <a:off x="9407165" y="382013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楕円 110"/>
              <p:cNvSpPr/>
              <p:nvPr/>
            </p:nvSpPr>
            <p:spPr>
              <a:xfrm>
                <a:off x="10103732" y="432635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楕円 111"/>
              <p:cNvSpPr/>
              <p:nvPr/>
            </p:nvSpPr>
            <p:spPr>
              <a:xfrm>
                <a:off x="9838059" y="5158004"/>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楕円 112"/>
              <p:cNvSpPr/>
              <p:nvPr/>
            </p:nvSpPr>
            <p:spPr>
              <a:xfrm>
                <a:off x="8976270" y="514915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p:cNvSpPr/>
              <p:nvPr/>
            </p:nvSpPr>
            <p:spPr>
              <a:xfrm>
                <a:off x="8736279" y="431750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4" name="グループ化 143"/>
            <p:cNvGrpSpPr/>
            <p:nvPr/>
          </p:nvGrpSpPr>
          <p:grpSpPr>
            <a:xfrm rot="5400000">
              <a:off x="8177345" y="4107992"/>
              <a:ext cx="171450" cy="61747"/>
              <a:chOff x="9424988" y="3724865"/>
              <a:chExt cx="171450" cy="61747"/>
            </a:xfrm>
          </p:grpSpPr>
          <p:cxnSp>
            <p:nvCxnSpPr>
              <p:cNvPr id="142" name="直線コネクタ 141"/>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8" name="グループ化 147"/>
            <p:cNvGrpSpPr/>
            <p:nvPr/>
          </p:nvGrpSpPr>
          <p:grpSpPr>
            <a:xfrm rot="16200000">
              <a:off x="8196679" y="5003840"/>
              <a:ext cx="171450" cy="61747"/>
              <a:chOff x="9424988" y="3724865"/>
              <a:chExt cx="171450" cy="61747"/>
            </a:xfrm>
          </p:grpSpPr>
          <p:cxnSp>
            <p:nvCxnSpPr>
              <p:cNvPr id="149" name="直線コネクタ 148"/>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1" name="グループ化 150"/>
            <p:cNvGrpSpPr/>
            <p:nvPr/>
          </p:nvGrpSpPr>
          <p:grpSpPr>
            <a:xfrm rot="3440342">
              <a:off x="7786771" y="3837094"/>
              <a:ext cx="171450" cy="61747"/>
              <a:chOff x="9424988" y="3724865"/>
              <a:chExt cx="171450" cy="61747"/>
            </a:xfrm>
          </p:grpSpPr>
          <p:cxnSp>
            <p:nvCxnSpPr>
              <p:cNvPr id="152" name="直線コネクタ 151"/>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4" name="グループ化 153"/>
            <p:cNvGrpSpPr/>
            <p:nvPr/>
          </p:nvGrpSpPr>
          <p:grpSpPr>
            <a:xfrm rot="7617376">
              <a:off x="8568006" y="3821882"/>
              <a:ext cx="171450" cy="61747"/>
              <a:chOff x="9424988" y="3724865"/>
              <a:chExt cx="171450" cy="61747"/>
            </a:xfrm>
          </p:grpSpPr>
          <p:cxnSp>
            <p:nvCxnSpPr>
              <p:cNvPr id="155" name="直線コネクタ 154"/>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7" name="グループ化 156"/>
            <p:cNvGrpSpPr/>
            <p:nvPr/>
          </p:nvGrpSpPr>
          <p:grpSpPr>
            <a:xfrm rot="1116761">
              <a:off x="8811531" y="4545937"/>
              <a:ext cx="171450" cy="61747"/>
              <a:chOff x="9424988" y="3724865"/>
              <a:chExt cx="171450" cy="61747"/>
            </a:xfrm>
          </p:grpSpPr>
          <p:cxnSp>
            <p:nvCxnSpPr>
              <p:cNvPr id="158" name="直線コネクタ 157"/>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0" name="グループ化 159"/>
            <p:cNvGrpSpPr/>
            <p:nvPr/>
          </p:nvGrpSpPr>
          <p:grpSpPr>
            <a:xfrm rot="9530287">
              <a:off x="7561034" y="4516929"/>
              <a:ext cx="171450" cy="61747"/>
              <a:chOff x="9424988" y="3724865"/>
              <a:chExt cx="171450" cy="61747"/>
            </a:xfrm>
          </p:grpSpPr>
          <p:cxnSp>
            <p:nvCxnSpPr>
              <p:cNvPr id="161" name="直線コネクタ 160"/>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3" name="グループ化 162"/>
            <p:cNvGrpSpPr/>
            <p:nvPr/>
          </p:nvGrpSpPr>
          <p:grpSpPr>
            <a:xfrm rot="9530287">
              <a:off x="8417971" y="4263820"/>
              <a:ext cx="171450" cy="61747"/>
              <a:chOff x="9424988" y="3724865"/>
              <a:chExt cx="171450" cy="61747"/>
            </a:xfrm>
          </p:grpSpPr>
          <p:cxnSp>
            <p:nvCxnSpPr>
              <p:cNvPr id="164" name="直線コネクタ 163"/>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6" name="グループ化 165"/>
            <p:cNvGrpSpPr/>
            <p:nvPr/>
          </p:nvGrpSpPr>
          <p:grpSpPr>
            <a:xfrm rot="7617376">
              <a:off x="8030762" y="4544478"/>
              <a:ext cx="171450" cy="61747"/>
              <a:chOff x="9424988" y="3724865"/>
              <a:chExt cx="171450" cy="61747"/>
            </a:xfrm>
          </p:grpSpPr>
          <p:cxnSp>
            <p:nvCxnSpPr>
              <p:cNvPr id="167" name="直線コネクタ 166"/>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9" name="グループ化 168"/>
            <p:cNvGrpSpPr/>
            <p:nvPr/>
          </p:nvGrpSpPr>
          <p:grpSpPr>
            <a:xfrm rot="1116761">
              <a:off x="7944769" y="4278951"/>
              <a:ext cx="171450" cy="61747"/>
              <a:chOff x="9424988" y="3724865"/>
              <a:chExt cx="171450" cy="61747"/>
            </a:xfrm>
          </p:grpSpPr>
          <p:cxnSp>
            <p:nvCxnSpPr>
              <p:cNvPr id="170" name="直線コネクタ 169"/>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2" name="グループ化 171"/>
            <p:cNvGrpSpPr/>
            <p:nvPr/>
          </p:nvGrpSpPr>
          <p:grpSpPr>
            <a:xfrm rot="3440342">
              <a:off x="8334572" y="4542371"/>
              <a:ext cx="171450" cy="61747"/>
              <a:chOff x="9424988" y="3724865"/>
              <a:chExt cx="171450" cy="61747"/>
            </a:xfrm>
          </p:grpSpPr>
          <p:cxnSp>
            <p:nvCxnSpPr>
              <p:cNvPr id="173" name="直線コネクタ 172"/>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88" name="グループ化 87"/>
          <p:cNvGrpSpPr/>
          <p:nvPr/>
        </p:nvGrpSpPr>
        <p:grpSpPr>
          <a:xfrm>
            <a:off x="7544888" y="3921873"/>
            <a:ext cx="1328158" cy="1306172"/>
            <a:chOff x="8770825" y="2262566"/>
            <a:chExt cx="1457505" cy="1488272"/>
          </a:xfrm>
          <a:solidFill>
            <a:schemeClr val="accent4">
              <a:lumMod val="50000"/>
            </a:schemeClr>
          </a:solidFill>
        </p:grpSpPr>
        <p:grpSp>
          <p:nvGrpSpPr>
            <p:cNvPr id="91" name="グループ化 90"/>
            <p:cNvGrpSpPr/>
            <p:nvPr/>
          </p:nvGrpSpPr>
          <p:grpSpPr>
            <a:xfrm>
              <a:off x="8970657" y="2433130"/>
              <a:ext cx="1206388" cy="1232287"/>
              <a:chOff x="8515146" y="2345761"/>
              <a:chExt cx="1814868" cy="1697036"/>
            </a:xfrm>
            <a:grpFill/>
          </p:grpSpPr>
          <p:cxnSp>
            <p:nvCxnSpPr>
              <p:cNvPr id="98" name="直線コネクタ 97"/>
              <p:cNvCxnSpPr/>
              <p:nvPr/>
            </p:nvCxnSpPr>
            <p:spPr>
              <a:xfrm>
                <a:off x="9429262" y="3104948"/>
                <a:ext cx="160215" cy="937849"/>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a:stCxn id="92" idx="5"/>
              </p:cNvCxnSpPr>
              <p:nvPr/>
            </p:nvCxnSpPr>
            <p:spPr>
              <a:xfrm>
                <a:off x="8772830" y="2345761"/>
                <a:ext cx="652106" cy="75918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flipV="1">
                <a:off x="8659446" y="3112523"/>
                <a:ext cx="769816" cy="604103"/>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a:endCxn id="93" idx="4"/>
              </p:cNvCxnSpPr>
              <p:nvPr/>
            </p:nvCxnSpPr>
            <p:spPr>
              <a:xfrm flipV="1">
                <a:off x="9429262" y="2474883"/>
                <a:ext cx="198728" cy="630070"/>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cxnSpLocks/>
              </p:cNvCxnSpPr>
              <p:nvPr/>
            </p:nvCxnSpPr>
            <p:spPr>
              <a:xfrm>
                <a:off x="9434180" y="3090101"/>
                <a:ext cx="895834" cy="47494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a:stCxn id="97" idx="6"/>
              </p:cNvCxnSpPr>
              <p:nvPr/>
            </p:nvCxnSpPr>
            <p:spPr>
              <a:xfrm>
                <a:off x="8515146" y="2802802"/>
                <a:ext cx="909789" cy="332356"/>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92" name="楕円 91"/>
            <p:cNvSpPr/>
            <p:nvPr/>
          </p:nvSpPr>
          <p:spPr>
            <a:xfrm>
              <a:off x="8971379" y="2262566"/>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楕円 92"/>
            <p:cNvSpPr/>
            <p:nvPr/>
          </p:nvSpPr>
          <p:spPr>
            <a:xfrm>
              <a:off x="9610470" y="2327063"/>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楕円 93"/>
            <p:cNvSpPr/>
            <p:nvPr/>
          </p:nvSpPr>
          <p:spPr>
            <a:xfrm>
              <a:off x="10028503" y="3195167"/>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楕円 94"/>
            <p:cNvSpPr/>
            <p:nvPr/>
          </p:nvSpPr>
          <p:spPr>
            <a:xfrm>
              <a:off x="9584873" y="3551011"/>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楕円 95"/>
            <p:cNvSpPr/>
            <p:nvPr/>
          </p:nvSpPr>
          <p:spPr>
            <a:xfrm>
              <a:off x="8993921" y="3326490"/>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楕円 96"/>
            <p:cNvSpPr/>
            <p:nvPr/>
          </p:nvSpPr>
          <p:spPr>
            <a:xfrm>
              <a:off x="8770825" y="2665092"/>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スライド番号プレースホルダー 1"/>
          <p:cNvSpPr>
            <a:spLocks noGrp="1"/>
          </p:cNvSpPr>
          <p:nvPr>
            <p:ph type="sldNum" sz="quarter" idx="12"/>
          </p:nvPr>
        </p:nvSpPr>
        <p:spPr/>
        <p:txBody>
          <a:bodyPr/>
          <a:lstStyle/>
          <a:p>
            <a:fld id="{4FE2F19B-FD66-4130-81C4-04099E634EF7}" type="slidenum">
              <a:rPr kumimoji="1" lang="ja-JP" altLang="en-US" smtClean="0"/>
              <a:t>25</a:t>
            </a:fld>
            <a:endParaRPr kumimoji="1" lang="ja-JP" altLang="en-US"/>
          </a:p>
        </p:txBody>
      </p:sp>
      <p:sp>
        <p:nvSpPr>
          <p:cNvPr id="86" name="テキスト ボックス 85"/>
          <p:cNvSpPr txBox="1"/>
          <p:nvPr/>
        </p:nvSpPr>
        <p:spPr>
          <a:xfrm>
            <a:off x="6030917" y="2835634"/>
            <a:ext cx="971741" cy="584775"/>
          </a:xfrm>
          <a:prstGeom prst="rect">
            <a:avLst/>
          </a:prstGeom>
          <a:noFill/>
          <a:ln w="28575">
            <a:noFill/>
          </a:ln>
        </p:spPr>
        <p:txBody>
          <a:bodyPr wrap="none" rtlCol="0">
            <a:spAutoFit/>
          </a:bodyPr>
          <a:lstStyle/>
          <a:p>
            <a:r>
              <a:rPr lang="en-US" altLang="ja-JP" sz="3200" dirty="0">
                <a:solidFill>
                  <a:srgbClr val="FF0000"/>
                </a:solidFill>
                <a:latin typeface="Cambria Math" panose="02040503050406030204" pitchFamily="18" charset="0"/>
              </a:rPr>
              <a:t>P</a:t>
            </a:r>
            <a:r>
              <a:rPr kumimoji="1" lang="en-US" altLang="ja-JP" sz="3200" dirty="0" smtClean="0">
                <a:solidFill>
                  <a:srgbClr val="FF0000"/>
                </a:solidFill>
                <a:latin typeface="Cambria Math" panose="02040503050406030204" pitchFamily="18" charset="0"/>
              </a:rPr>
              <a:t> / ?</a:t>
            </a:r>
            <a:endParaRPr kumimoji="1" lang="ja-JP" altLang="en-US" sz="3200" dirty="0">
              <a:solidFill>
                <a:srgbClr val="FF0000"/>
              </a:solidFill>
              <a:latin typeface="Cambria Math" panose="02040503050406030204" pitchFamily="18" charset="0"/>
            </a:endParaRPr>
          </a:p>
        </p:txBody>
      </p:sp>
      <p:sp>
        <p:nvSpPr>
          <p:cNvPr id="90" name="テキスト ボックス 89"/>
          <p:cNvSpPr txBox="1"/>
          <p:nvPr/>
        </p:nvSpPr>
        <p:spPr>
          <a:xfrm>
            <a:off x="3605321" y="1004349"/>
            <a:ext cx="3736256" cy="584775"/>
          </a:xfrm>
          <a:prstGeom prst="rect">
            <a:avLst/>
          </a:prstGeom>
          <a:noFill/>
        </p:spPr>
        <p:txBody>
          <a:bodyPr wrap="square" rtlCol="0">
            <a:spAutoFit/>
          </a:bodyPr>
          <a:lstStyle/>
          <a:p>
            <a:pPr algn="ctr"/>
            <a:r>
              <a:rPr lang="en-US" altLang="ja-JP" sz="3200" dirty="0">
                <a:solidFill>
                  <a:srgbClr val="0070C0"/>
                </a:solidFill>
                <a:latin typeface="Cambria Math" panose="02040503050406030204" pitchFamily="18" charset="0"/>
              </a:rPr>
              <a:t>NP</a:t>
            </a:r>
            <a:r>
              <a:rPr lang="ja-JP" altLang="en-US" sz="3200" dirty="0" smtClean="0">
                <a:solidFill>
                  <a:srgbClr val="0070C0"/>
                </a:solidFill>
              </a:rPr>
              <a:t>困難 </a:t>
            </a:r>
            <a:r>
              <a:rPr lang="en-US" altLang="ja-JP" sz="3200" dirty="0" smtClean="0">
                <a:solidFill>
                  <a:srgbClr val="0070C0"/>
                </a:solidFill>
                <a:latin typeface="Cambria Math" panose="02040503050406030204" pitchFamily="18" charset="0"/>
              </a:rPr>
              <a:t>/ NP</a:t>
            </a:r>
            <a:r>
              <a:rPr lang="ja-JP" altLang="en-US" sz="3200" dirty="0">
                <a:solidFill>
                  <a:srgbClr val="0070C0"/>
                </a:solidFill>
              </a:rPr>
              <a:t>困難</a:t>
            </a:r>
            <a:endParaRPr kumimoji="1" lang="ja-JP" altLang="en-US" sz="3200" dirty="0">
              <a:solidFill>
                <a:srgbClr val="0070C0"/>
              </a:solidFill>
            </a:endParaRPr>
          </a:p>
        </p:txBody>
      </p:sp>
      <p:sp>
        <p:nvSpPr>
          <p:cNvPr id="102" name="テキスト ボックス 101"/>
          <p:cNvSpPr txBox="1"/>
          <p:nvPr/>
        </p:nvSpPr>
        <p:spPr>
          <a:xfrm>
            <a:off x="2664151" y="1909041"/>
            <a:ext cx="2365341" cy="584775"/>
          </a:xfrm>
          <a:prstGeom prst="rect">
            <a:avLst/>
          </a:prstGeom>
          <a:noFill/>
        </p:spPr>
        <p:txBody>
          <a:bodyPr wrap="square" rtlCol="0">
            <a:spAutoFit/>
          </a:bodyPr>
          <a:lstStyle/>
          <a:p>
            <a:pPr algn="ctr"/>
            <a:r>
              <a:rPr lang="en-US" altLang="ja-JP" sz="3200" dirty="0">
                <a:solidFill>
                  <a:srgbClr val="FF0000"/>
                </a:solidFill>
                <a:latin typeface="Cambria Math" panose="02040503050406030204" pitchFamily="18" charset="0"/>
              </a:rPr>
              <a:t>?</a:t>
            </a:r>
            <a:r>
              <a:rPr lang="en-US" altLang="ja-JP" sz="3200" dirty="0" smtClean="0">
                <a:solidFill>
                  <a:srgbClr val="0070C0"/>
                </a:solidFill>
                <a:latin typeface="Cambria Math" panose="02040503050406030204" pitchFamily="18" charset="0"/>
              </a:rPr>
              <a:t> / NP</a:t>
            </a:r>
            <a:r>
              <a:rPr lang="ja-JP" altLang="en-US" sz="3200" dirty="0">
                <a:solidFill>
                  <a:srgbClr val="0070C0"/>
                </a:solidFill>
              </a:rPr>
              <a:t>困難</a:t>
            </a:r>
            <a:endParaRPr kumimoji="1" lang="ja-JP" altLang="en-US" sz="3200" dirty="0">
              <a:solidFill>
                <a:srgbClr val="0070C0"/>
              </a:solidFill>
            </a:endParaRPr>
          </a:p>
        </p:txBody>
      </p:sp>
      <p:sp>
        <p:nvSpPr>
          <p:cNvPr id="103" name="テキスト ボックス 102"/>
          <p:cNvSpPr txBox="1"/>
          <p:nvPr/>
        </p:nvSpPr>
        <p:spPr>
          <a:xfrm>
            <a:off x="2651561" y="2906483"/>
            <a:ext cx="971741" cy="584775"/>
          </a:xfrm>
          <a:prstGeom prst="rect">
            <a:avLst/>
          </a:prstGeom>
          <a:noFill/>
          <a:ln w="28575">
            <a:noFill/>
          </a:ln>
        </p:spPr>
        <p:txBody>
          <a:bodyPr wrap="none" rtlCol="0">
            <a:spAutoFit/>
          </a:bodyPr>
          <a:lstStyle/>
          <a:p>
            <a:r>
              <a:rPr lang="en-US" altLang="ja-JP" sz="3200" dirty="0" smtClean="0">
                <a:solidFill>
                  <a:srgbClr val="FF0000"/>
                </a:solidFill>
                <a:latin typeface="Cambria Math" panose="02040503050406030204" pitchFamily="18" charset="0"/>
              </a:rPr>
              <a:t>P / ?</a:t>
            </a:r>
            <a:endParaRPr kumimoji="1" lang="ja-JP" altLang="en-US" sz="3200" dirty="0">
              <a:solidFill>
                <a:srgbClr val="FF0000"/>
              </a:solidFill>
              <a:latin typeface="Cambria Math" panose="02040503050406030204" pitchFamily="18" charset="0"/>
            </a:endParaRPr>
          </a:p>
        </p:txBody>
      </p:sp>
      <p:sp>
        <p:nvSpPr>
          <p:cNvPr id="104" name="テキスト ボックス 103"/>
          <p:cNvSpPr txBox="1"/>
          <p:nvPr/>
        </p:nvSpPr>
        <p:spPr>
          <a:xfrm>
            <a:off x="8313973" y="2922760"/>
            <a:ext cx="2365341" cy="584775"/>
          </a:xfrm>
          <a:prstGeom prst="rect">
            <a:avLst/>
          </a:prstGeom>
          <a:noFill/>
        </p:spPr>
        <p:txBody>
          <a:bodyPr wrap="square" rtlCol="0">
            <a:spAutoFit/>
          </a:bodyPr>
          <a:lstStyle/>
          <a:p>
            <a:pPr algn="ctr"/>
            <a:r>
              <a:rPr lang="en-US" altLang="ja-JP" sz="3200" dirty="0">
                <a:solidFill>
                  <a:srgbClr val="FF0000"/>
                </a:solidFill>
                <a:latin typeface="Cambria Math" panose="02040503050406030204" pitchFamily="18" charset="0"/>
              </a:rPr>
              <a:t>P</a:t>
            </a:r>
            <a:r>
              <a:rPr lang="en-US" altLang="ja-JP" sz="3200" dirty="0" smtClean="0">
                <a:solidFill>
                  <a:srgbClr val="0070C0"/>
                </a:solidFill>
                <a:latin typeface="Cambria Math" panose="02040503050406030204" pitchFamily="18" charset="0"/>
              </a:rPr>
              <a:t> / NP</a:t>
            </a:r>
            <a:r>
              <a:rPr lang="ja-JP" altLang="en-US" sz="3200" dirty="0">
                <a:solidFill>
                  <a:srgbClr val="0070C0"/>
                </a:solidFill>
              </a:rPr>
              <a:t>困難</a:t>
            </a:r>
            <a:endParaRPr kumimoji="1" lang="ja-JP" altLang="en-US" sz="3200" dirty="0">
              <a:solidFill>
                <a:srgbClr val="0070C0"/>
              </a:solidFill>
            </a:endParaRPr>
          </a:p>
        </p:txBody>
      </p:sp>
      <p:grpSp>
        <p:nvGrpSpPr>
          <p:cNvPr id="105" name="グループ化 104"/>
          <p:cNvGrpSpPr/>
          <p:nvPr/>
        </p:nvGrpSpPr>
        <p:grpSpPr>
          <a:xfrm>
            <a:off x="1535314" y="4425213"/>
            <a:ext cx="2465943" cy="144998"/>
            <a:chOff x="2066618" y="4569809"/>
            <a:chExt cx="3114546" cy="183136"/>
          </a:xfrm>
        </p:grpSpPr>
        <p:sp>
          <p:nvSpPr>
            <p:cNvPr id="106" name="楕円 105"/>
            <p:cNvSpPr/>
            <p:nvPr/>
          </p:nvSpPr>
          <p:spPr>
            <a:xfrm>
              <a:off x="2066618" y="4577568"/>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7" name="直線コネクタ 106"/>
            <p:cNvCxnSpPr/>
            <p:nvPr/>
          </p:nvCxnSpPr>
          <p:spPr>
            <a:xfrm>
              <a:off x="2160644" y="4665257"/>
              <a:ext cx="296527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1" name="楕円 120"/>
            <p:cNvSpPr/>
            <p:nvPr/>
          </p:nvSpPr>
          <p:spPr>
            <a:xfrm>
              <a:off x="2720380" y="457326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楕円 121"/>
            <p:cNvSpPr/>
            <p:nvPr/>
          </p:nvSpPr>
          <p:spPr>
            <a:xfrm>
              <a:off x="3677632" y="456980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楕円 122"/>
            <p:cNvSpPr/>
            <p:nvPr/>
          </p:nvSpPr>
          <p:spPr>
            <a:xfrm>
              <a:off x="4334620" y="4569810"/>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楕円 123"/>
            <p:cNvSpPr/>
            <p:nvPr/>
          </p:nvSpPr>
          <p:spPr>
            <a:xfrm>
              <a:off x="4999071" y="4574692"/>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8783529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Cambria" panose="02040503050406030204" pitchFamily="18" charset="0"/>
              </a:rPr>
              <a:t>Unit</a:t>
            </a:r>
            <a:r>
              <a:rPr lang="ja-JP" altLang="en-US" dirty="0"/>
              <a:t>：許容訪問間隔が一般の場合</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199" y="1825625"/>
                <a:ext cx="7433734" cy="4351338"/>
              </a:xfrm>
            </p:spPr>
            <p:txBody>
              <a:bodyPr>
                <a:normAutofit/>
              </a:bodyPr>
              <a:lstStyle/>
              <a:p>
                <a:r>
                  <a:rPr lang="ja-JP" altLang="en-US" u="sng" dirty="0"/>
                  <a:t>最大独立集合問題（</a:t>
                </a:r>
                <a:r>
                  <a:rPr lang="en-US" altLang="ja-JP" u="sng" dirty="0">
                    <a:latin typeface="Cambria" panose="02040503050406030204" pitchFamily="18" charset="0"/>
                  </a:rPr>
                  <a:t>NP</a:t>
                </a:r>
                <a:r>
                  <a:rPr lang="ja-JP" altLang="en-US" u="sng" dirty="0"/>
                  <a:t>完全問題）</a:t>
                </a:r>
                <a:r>
                  <a:rPr lang="en-US" altLang="ja-JP" dirty="0"/>
                  <a:t/>
                </a:r>
                <a:br>
                  <a:rPr lang="en-US" altLang="ja-JP" dirty="0"/>
                </a:br>
                <a14:m>
                  <m:oMath xmlns:m="http://schemas.openxmlformats.org/officeDocument/2006/math">
                    <m:r>
                      <a:rPr lang="en-US" altLang="ja-JP" b="0" i="1" smtClean="0">
                        <a:latin typeface="Cambria Math" panose="02040503050406030204" pitchFamily="18" charset="0"/>
                      </a:rPr>
                      <m:t>𝑛</m:t>
                    </m:r>
                  </m:oMath>
                </a14:m>
                <a:r>
                  <a:rPr lang="ja-JP" altLang="en-US" dirty="0"/>
                  <a:t>点からなる無向グラフが与えられたときに</a:t>
                </a:r>
                <a:r>
                  <a:rPr lang="en-US" altLang="ja-JP" dirty="0"/>
                  <a:t/>
                </a:r>
                <a:br>
                  <a:rPr lang="en-US" altLang="ja-JP" dirty="0"/>
                </a:br>
                <a:r>
                  <a:rPr lang="ja-JP" altLang="en-US" dirty="0"/>
                  <a:t>独立集合のうち最大のものを求める</a:t>
                </a:r>
                <a:endParaRPr lang="en-US" altLang="ja-JP" dirty="0"/>
              </a:p>
              <a:p>
                <a:endParaRPr lang="en-US" altLang="ja-JP" dirty="0"/>
              </a:p>
              <a:p>
                <a:pPr marL="0" indent="0">
                  <a:buNone/>
                </a:pPr>
                <a:endParaRPr lang="en-US" altLang="ja-JP" u="sng" dirty="0">
                  <a:latin typeface="Cambria" panose="02040503050406030204" pitchFamily="18" charset="0"/>
                </a:endParaRPr>
              </a:p>
              <a:p>
                <a:r>
                  <a:rPr lang="ja-JP" altLang="en-US" u="sng" dirty="0">
                    <a:latin typeface="Cambria" panose="02040503050406030204" pitchFamily="18" charset="0"/>
                  </a:rPr>
                  <a:t>協力警邏問題（巡査</a:t>
                </a:r>
                <a:r>
                  <a:rPr lang="en-US" altLang="ja-JP" u="sng" dirty="0">
                    <a:latin typeface="Cambria" panose="02040503050406030204" pitchFamily="18" charset="0"/>
                  </a:rPr>
                  <a:t>1</a:t>
                </a:r>
                <a:r>
                  <a:rPr lang="ja-JP" altLang="en-US" u="sng" dirty="0">
                    <a:latin typeface="Cambria" panose="02040503050406030204" pitchFamily="18" charset="0"/>
                  </a:rPr>
                  <a:t>人，</a:t>
                </a:r>
                <a:r>
                  <a:rPr lang="ja-JP" altLang="en-US" b="1" u="sng" dirty="0">
                    <a:solidFill>
                      <a:srgbClr val="B61C83"/>
                    </a:solidFill>
                  </a:rPr>
                  <a:t>指定訪問時刻</a:t>
                </a:r>
                <a:r>
                  <a:rPr lang="ja-JP" altLang="en-US" u="sng" dirty="0"/>
                  <a:t>）</a:t>
                </a:r>
                <a:r>
                  <a:rPr lang="en-US" altLang="ja-JP" u="sng" dirty="0"/>
                  <a:t/>
                </a:r>
                <a:br>
                  <a:rPr lang="en-US" altLang="ja-JP" u="sng" dirty="0"/>
                </a:br>
                <a14:m>
                  <m:oMath xmlns:m="http://schemas.openxmlformats.org/officeDocument/2006/math">
                    <m:r>
                      <a:rPr lang="en-US" altLang="ja-JP" b="0" i="1" smtClean="0">
                        <a:latin typeface="Cambria Math" panose="02040503050406030204" pitchFamily="18" charset="0"/>
                      </a:rPr>
                      <m:t>𝑛</m:t>
                    </m:r>
                  </m:oMath>
                </a14:m>
                <a:r>
                  <a:rPr lang="ja-JP" altLang="en-US" dirty="0"/>
                  <a:t>点からなるある</a:t>
                </a:r>
                <a:r>
                  <a:rPr lang="en-US" altLang="ja-JP" dirty="0">
                    <a:latin typeface="Cambria" panose="02040503050406030204" pitchFamily="18" charset="0"/>
                  </a:rPr>
                  <a:t>Unit</a:t>
                </a:r>
                <a:r>
                  <a:rPr lang="en-US" altLang="ja-JP" dirty="0"/>
                  <a:t> </a:t>
                </a:r>
                <a:r>
                  <a:rPr lang="ja-JP" altLang="en-US" dirty="0"/>
                  <a:t>が与えられたときに</a:t>
                </a:r>
                <a:r>
                  <a:rPr lang="en-US" altLang="ja-JP" dirty="0"/>
                  <a:t/>
                </a:r>
                <a:br>
                  <a:rPr lang="en-US" altLang="ja-JP" dirty="0"/>
                </a:br>
                <a:r>
                  <a:rPr lang="ja-JP" altLang="en-US" dirty="0"/>
                  <a:t>警邏できる頂点の数の最大値を求める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199" y="1825625"/>
                <a:ext cx="7433734" cy="4351338"/>
              </a:xfrm>
              <a:blipFill>
                <a:blip r:embed="rId3"/>
                <a:stretch>
                  <a:fillRect l="-1393" t="-2801" r="-574"/>
                </a:stretch>
              </a:blipFill>
            </p:spPr>
            <p:txBody>
              <a:bodyPr/>
              <a:lstStyle/>
              <a:p>
                <a:r>
                  <a:rPr lang="ja-JP" altLang="en-US">
                    <a:noFill/>
                  </a:rPr>
                  <a:t> </a:t>
                </a:r>
              </a:p>
            </p:txBody>
          </p:sp>
        </mc:Fallback>
      </mc:AlternateContent>
      <p:grpSp>
        <p:nvGrpSpPr>
          <p:cNvPr id="7" name="グループ化 6"/>
          <p:cNvGrpSpPr/>
          <p:nvPr/>
        </p:nvGrpSpPr>
        <p:grpSpPr>
          <a:xfrm>
            <a:off x="3584741" y="3187700"/>
            <a:ext cx="1633423" cy="813594"/>
            <a:chOff x="3135086" y="4057650"/>
            <a:chExt cx="1262489" cy="590550"/>
          </a:xfrm>
        </p:grpSpPr>
        <p:sp>
          <p:nvSpPr>
            <p:cNvPr id="6" name="テキスト ボックス 5"/>
            <p:cNvSpPr txBox="1"/>
            <p:nvPr/>
          </p:nvSpPr>
          <p:spPr>
            <a:xfrm>
              <a:off x="3699784" y="4122091"/>
              <a:ext cx="697791" cy="379781"/>
            </a:xfrm>
            <a:prstGeom prst="rect">
              <a:avLst/>
            </a:prstGeom>
            <a:noFill/>
            <a:ln w="28575">
              <a:noFill/>
            </a:ln>
          </p:spPr>
          <p:txBody>
            <a:bodyPr wrap="none" rtlCol="0">
              <a:spAutoFit/>
            </a:bodyPr>
            <a:lstStyle/>
            <a:p>
              <a:r>
                <a:rPr lang="ja-JP" altLang="en-US" sz="2800" dirty="0">
                  <a:latin typeface="Cambria Math" panose="02040503050406030204" pitchFamily="18" charset="0"/>
                </a:rPr>
                <a:t>帰着</a:t>
              </a:r>
              <a:endParaRPr kumimoji="1" lang="ja-JP" altLang="en-US" sz="2800" dirty="0">
                <a:latin typeface="Cambria Math" panose="02040503050406030204" pitchFamily="18" charset="0"/>
              </a:endParaRPr>
            </a:p>
          </p:txBody>
        </p:sp>
        <p:sp>
          <p:nvSpPr>
            <p:cNvPr id="8" name="下矢印 7"/>
            <p:cNvSpPr/>
            <p:nvPr/>
          </p:nvSpPr>
          <p:spPr>
            <a:xfrm>
              <a:off x="3135086" y="4057650"/>
              <a:ext cx="463137" cy="590550"/>
            </a:xfrm>
            <a:prstGeom prst="down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吹き出し: 四角形 8"/>
          <p:cNvSpPr/>
          <p:nvPr/>
        </p:nvSpPr>
        <p:spPr>
          <a:xfrm>
            <a:off x="8373496" y="1690688"/>
            <a:ext cx="3658676" cy="2064738"/>
          </a:xfrm>
          <a:prstGeom prst="wedgeRectCallout">
            <a:avLst>
              <a:gd name="adj1" fmla="val -125530"/>
              <a:gd name="adj2" fmla="val 37335"/>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400" dirty="0">
                <a:solidFill>
                  <a:schemeClr val="tx1"/>
                </a:solidFill>
              </a:rPr>
              <a:t>「</a:t>
            </a:r>
            <a:r>
              <a:rPr lang="en-US" altLang="ja-JP" sz="2400" dirty="0">
                <a:solidFill>
                  <a:schemeClr val="tx1"/>
                </a:solidFill>
                <a:latin typeface="Cambria Math" panose="02040503050406030204" pitchFamily="18" charset="0"/>
                <a:ea typeface="Cambria Math" panose="02040503050406030204" pitchFamily="18" charset="0"/>
              </a:rPr>
              <a:t>2</a:t>
            </a:r>
            <a:r>
              <a:rPr lang="ja-JP" altLang="en-US" sz="2400" dirty="0">
                <a:solidFill>
                  <a:schemeClr val="tx1"/>
                </a:solidFill>
              </a:rPr>
              <a:t>点間に辺がある</a:t>
            </a:r>
            <a:r>
              <a:rPr lang="en-US" altLang="ja-JP" sz="2400" dirty="0">
                <a:solidFill>
                  <a:schemeClr val="tx1"/>
                </a:solidFill>
              </a:rPr>
              <a:t/>
            </a:r>
            <a:br>
              <a:rPr lang="en-US" altLang="ja-JP" sz="2400" dirty="0">
                <a:solidFill>
                  <a:schemeClr val="tx1"/>
                </a:solidFill>
              </a:rPr>
            </a:br>
            <a:r>
              <a:rPr lang="ja-JP" altLang="en-US" sz="2400" dirty="0">
                <a:solidFill>
                  <a:schemeClr val="tx1"/>
                </a:solidFill>
              </a:rPr>
              <a:t>⇔</a:t>
            </a:r>
            <a:r>
              <a:rPr lang="en-US" altLang="ja-JP" sz="2400" dirty="0">
                <a:solidFill>
                  <a:schemeClr val="tx1"/>
                </a:solidFill>
                <a:latin typeface="Cambria Math" panose="02040503050406030204" pitchFamily="18" charset="0"/>
                <a:ea typeface="Cambria Math" panose="02040503050406030204" pitchFamily="18" charset="0"/>
              </a:rPr>
              <a:t>2</a:t>
            </a:r>
            <a:r>
              <a:rPr lang="ja-JP" altLang="en-US" sz="2400" dirty="0">
                <a:solidFill>
                  <a:schemeClr val="tx1"/>
                </a:solidFill>
              </a:rPr>
              <a:t>点の指定訪問時刻が重複している」</a:t>
            </a:r>
            <a:endParaRPr lang="en-US" altLang="ja-JP" sz="2400" dirty="0">
              <a:solidFill>
                <a:schemeClr val="tx1"/>
              </a:solidFill>
            </a:endParaRPr>
          </a:p>
          <a:p>
            <a:r>
              <a:rPr lang="ja-JP" altLang="en-US" sz="2400" dirty="0">
                <a:solidFill>
                  <a:schemeClr val="tx1"/>
                </a:solidFill>
              </a:rPr>
              <a:t>となるように各点の訪問時刻を設定（詳細略）</a:t>
            </a:r>
            <a:endParaRPr kumimoji="1" lang="ja-JP" altLang="en-US" sz="2400" dirty="0">
              <a:solidFill>
                <a:schemeClr val="tx1"/>
              </a:solidFill>
            </a:endParaRPr>
          </a:p>
        </p:txBody>
      </p:sp>
      <p:sp>
        <p:nvSpPr>
          <p:cNvPr id="10" name="吹き出し: 四角形 9"/>
          <p:cNvSpPr/>
          <p:nvPr/>
        </p:nvSpPr>
        <p:spPr>
          <a:xfrm>
            <a:off x="7609743" y="5064370"/>
            <a:ext cx="4248150" cy="1177203"/>
          </a:xfrm>
          <a:prstGeom prst="wedgeRectCallout">
            <a:avLst>
              <a:gd name="adj1" fmla="val -47383"/>
              <a:gd name="adj2" fmla="val -23542"/>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400" dirty="0" smtClean="0">
                <a:solidFill>
                  <a:srgbClr val="B61C83"/>
                </a:solidFill>
              </a:rPr>
              <a:t>利得最大化 </a:t>
            </a:r>
            <a:r>
              <a:rPr lang="en-US" altLang="ja-JP" sz="2400" dirty="0" smtClean="0">
                <a:solidFill>
                  <a:srgbClr val="B61C83"/>
                </a:solidFill>
              </a:rPr>
              <a:t>&amp; </a:t>
            </a:r>
            <a:r>
              <a:rPr lang="ja-JP" altLang="en-US" sz="2400" dirty="0">
                <a:solidFill>
                  <a:srgbClr val="B61C83"/>
                </a:solidFill>
              </a:rPr>
              <a:t>訪問時刻指定</a:t>
            </a:r>
            <a:r>
              <a:rPr lang="en-US" altLang="ja-JP" sz="2400" dirty="0" smtClean="0">
                <a:solidFill>
                  <a:srgbClr val="B61C83"/>
                </a:solidFill>
              </a:rPr>
              <a:t/>
            </a:r>
            <a:br>
              <a:rPr lang="en-US" altLang="ja-JP" sz="2400" dirty="0" smtClean="0">
                <a:solidFill>
                  <a:srgbClr val="B61C83"/>
                </a:solidFill>
              </a:rPr>
            </a:br>
            <a:r>
              <a:rPr lang="ja-JP" altLang="en-US" sz="2400" dirty="0" smtClean="0">
                <a:solidFill>
                  <a:schemeClr val="tx1"/>
                </a:solidFill>
              </a:rPr>
              <a:t>なら，巡査</a:t>
            </a:r>
            <a:r>
              <a:rPr lang="ja-JP" altLang="en-US" sz="2400" dirty="0">
                <a:solidFill>
                  <a:schemeClr val="tx1"/>
                </a:solidFill>
              </a:rPr>
              <a:t>が</a:t>
            </a:r>
            <a:r>
              <a:rPr lang="en-US" altLang="ja-JP" sz="2400" dirty="0">
                <a:solidFill>
                  <a:schemeClr val="tx1"/>
                </a:solidFill>
                <a:latin typeface="Cambria Math" panose="02040503050406030204" pitchFamily="18" charset="0"/>
                <a:ea typeface="Cambria Math" panose="02040503050406030204" pitchFamily="18" charset="0"/>
              </a:rPr>
              <a:t>1</a:t>
            </a:r>
            <a:r>
              <a:rPr lang="ja-JP" altLang="en-US" sz="2400" dirty="0" smtClean="0">
                <a:solidFill>
                  <a:schemeClr val="tx1"/>
                </a:solidFill>
              </a:rPr>
              <a:t>人で</a:t>
            </a:r>
            <a:r>
              <a:rPr lang="ja-JP" altLang="en-US" sz="2400" dirty="0">
                <a:solidFill>
                  <a:schemeClr val="tx1"/>
                </a:solidFill>
              </a:rPr>
              <a:t>も</a:t>
            </a:r>
            <a:r>
              <a:rPr lang="en-US" altLang="ja-JP" sz="2400" dirty="0" smtClean="0">
                <a:solidFill>
                  <a:srgbClr val="0070C0"/>
                </a:solidFill>
                <a:latin typeface="Cambria" panose="02040503050406030204" pitchFamily="18" charset="0"/>
              </a:rPr>
              <a:t>NP</a:t>
            </a:r>
            <a:r>
              <a:rPr lang="ja-JP" altLang="en-US" sz="2400" dirty="0">
                <a:solidFill>
                  <a:srgbClr val="0070C0"/>
                </a:solidFill>
              </a:rPr>
              <a:t>困難</a:t>
            </a:r>
            <a:endParaRPr kumimoji="1" lang="ja-JP" altLang="en-US" sz="2400" dirty="0">
              <a:solidFill>
                <a:srgbClr val="B61C83"/>
              </a:solidFill>
            </a:endParaRPr>
          </a:p>
        </p:txBody>
      </p:sp>
      <p:sp>
        <p:nvSpPr>
          <p:cNvPr id="4" name="スライド番号プレースホルダー 3"/>
          <p:cNvSpPr>
            <a:spLocks noGrp="1"/>
          </p:cNvSpPr>
          <p:nvPr>
            <p:ph type="sldNum" sz="quarter" idx="12"/>
          </p:nvPr>
        </p:nvSpPr>
        <p:spPr/>
        <p:txBody>
          <a:bodyPr/>
          <a:lstStyle/>
          <a:p>
            <a:fld id="{4FE2F19B-FD66-4130-81C4-04099E634EF7}" type="slidenum">
              <a:rPr kumimoji="1" lang="ja-JP" altLang="en-US" smtClean="0"/>
              <a:t>26</a:t>
            </a:fld>
            <a:endParaRPr kumimoji="1" lang="ja-JP" altLang="en-US"/>
          </a:p>
        </p:txBody>
      </p:sp>
    </p:spTree>
    <p:extLst>
      <p:ext uri="{BB962C8B-B14F-4D97-AF65-F5344CB8AC3E}">
        <p14:creationId xmlns:p14="http://schemas.microsoft.com/office/powerpoint/2010/main" val="121319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p:cNvSpPr>
            <a:spLocks noGrp="1"/>
          </p:cNvSpPr>
          <p:nvPr>
            <p:ph idx="1"/>
          </p:nvPr>
        </p:nvSpPr>
        <p:spPr>
          <a:xfrm>
            <a:off x="838200" y="1825625"/>
            <a:ext cx="10515600" cy="4351338"/>
          </a:xfrm>
        </p:spPr>
        <p:txBody>
          <a:bodyPr>
            <a:normAutofit/>
          </a:bodyPr>
          <a:lstStyle/>
          <a:p>
            <a:pPr>
              <a:lnSpc>
                <a:spcPct val="100000"/>
              </a:lnSpc>
            </a:pPr>
            <a:r>
              <a:rPr lang="ja-JP" altLang="en-US" dirty="0"/>
              <a:t>本研究の動機</a:t>
            </a:r>
            <a:r>
              <a:rPr lang="ja-JP" altLang="en-US" dirty="0" smtClean="0"/>
              <a:t>：</a:t>
            </a:r>
            <a:r>
              <a:rPr lang="ja-JP" altLang="en-US" b="1" dirty="0">
                <a:solidFill>
                  <a:srgbClr val="FF0000"/>
                </a:solidFill>
              </a:rPr>
              <a:t>複数</a:t>
            </a:r>
            <a:r>
              <a:rPr lang="ja-JP" altLang="en-US" b="1" dirty="0" smtClean="0">
                <a:solidFill>
                  <a:srgbClr val="FF0000"/>
                </a:solidFill>
              </a:rPr>
              <a:t>の巡査の</a:t>
            </a:r>
            <a:r>
              <a:rPr lang="ja-JP" altLang="en-US" b="1" dirty="0">
                <a:solidFill>
                  <a:srgbClr val="FF0000"/>
                </a:solidFill>
              </a:rPr>
              <a:t>協力</a:t>
            </a:r>
            <a:r>
              <a:rPr lang="ja-JP" altLang="en-US" dirty="0" smtClean="0"/>
              <a:t>による警邏を</a:t>
            </a:r>
            <a:r>
              <a:rPr lang="ja-JP" altLang="en-US" dirty="0"/>
              <a:t>考えたい</a:t>
            </a:r>
            <a:endParaRPr lang="en-US" altLang="ja-JP" dirty="0"/>
          </a:p>
          <a:p>
            <a:pPr>
              <a:lnSpc>
                <a:spcPct val="100000"/>
              </a:lnSpc>
            </a:pPr>
            <a:r>
              <a:rPr kumimoji="1" lang="ja-JP" altLang="en-US" dirty="0"/>
              <a:t>巡査の</a:t>
            </a:r>
            <a:r>
              <a:rPr kumimoji="1" lang="ja-JP" altLang="en-US" dirty="0">
                <a:solidFill>
                  <a:srgbClr val="00B050"/>
                </a:solidFill>
              </a:rPr>
              <a:t>協力が不要な場合</a:t>
            </a:r>
            <a:r>
              <a:rPr kumimoji="1" lang="ja-JP" altLang="en-US" dirty="0"/>
              <a:t>や，</a:t>
            </a:r>
            <a:r>
              <a:rPr kumimoji="1" lang="ja-JP" altLang="en-US" dirty="0">
                <a:solidFill>
                  <a:srgbClr val="00B050"/>
                </a:solidFill>
              </a:rPr>
              <a:t>協力の仕方が簡単になる場合</a:t>
            </a:r>
            <a:r>
              <a:rPr kumimoji="1" lang="ja-JP" altLang="en-US" dirty="0"/>
              <a:t>は，</a:t>
            </a:r>
            <a:r>
              <a:rPr lang="ja-JP" altLang="en-US" dirty="0"/>
              <a:t>簡単に解くことが</a:t>
            </a:r>
            <a:r>
              <a:rPr lang="ja-JP" altLang="en-US" dirty="0" smtClean="0"/>
              <a:t>できる</a:t>
            </a:r>
            <a:endParaRPr lang="en-US" altLang="ja-JP" dirty="0" smtClean="0"/>
          </a:p>
          <a:p>
            <a:pPr>
              <a:lnSpc>
                <a:spcPct val="100000"/>
              </a:lnSpc>
            </a:pPr>
            <a:r>
              <a:rPr kumimoji="1" lang="ja-JP" altLang="en-US" dirty="0" smtClean="0"/>
              <a:t>許容</a:t>
            </a:r>
            <a:r>
              <a:rPr kumimoji="1" lang="ja-JP" altLang="en-US" dirty="0"/>
              <a:t>訪問間隔が一般の場合</a:t>
            </a:r>
            <a:r>
              <a:rPr kumimoji="1" lang="ja-JP" altLang="en-US" dirty="0" smtClean="0"/>
              <a:t>は協力警邏ではほとんど未解決</a:t>
            </a:r>
            <a:r>
              <a:rPr lang="en-US" altLang="ja-JP" dirty="0"/>
              <a:t/>
            </a:r>
            <a:br>
              <a:rPr lang="en-US" altLang="ja-JP" dirty="0"/>
            </a:br>
            <a:r>
              <a:rPr lang="ja-JP" altLang="en-US" dirty="0" smtClean="0"/>
              <a:t>→ </a:t>
            </a:r>
            <a:r>
              <a:rPr lang="ja-JP" altLang="en-US" dirty="0" smtClean="0">
                <a:solidFill>
                  <a:srgbClr val="B61C83"/>
                </a:solidFill>
              </a:rPr>
              <a:t>訪問</a:t>
            </a:r>
            <a:r>
              <a:rPr lang="ja-JP" altLang="en-US" dirty="0">
                <a:solidFill>
                  <a:srgbClr val="B61C83"/>
                </a:solidFill>
              </a:rPr>
              <a:t>時刻指定</a:t>
            </a:r>
            <a:r>
              <a:rPr kumimoji="1" lang="ja-JP" altLang="en-US" dirty="0" smtClean="0"/>
              <a:t>なら</a:t>
            </a:r>
            <a:r>
              <a:rPr lang="ja-JP" altLang="en-US" dirty="0"/>
              <a:t>効率的</a:t>
            </a:r>
            <a:r>
              <a:rPr lang="ja-JP" altLang="en-US" dirty="0" smtClean="0"/>
              <a:t>な算法や</a:t>
            </a:r>
            <a:r>
              <a:rPr kumimoji="1" lang="ja-JP" altLang="en-US" dirty="0" smtClean="0"/>
              <a:t>困難性</a:t>
            </a:r>
            <a:r>
              <a:rPr kumimoji="1" lang="ja-JP" altLang="en-US" dirty="0"/>
              <a:t>を示せた場合が</a:t>
            </a:r>
            <a:r>
              <a:rPr kumimoji="1" lang="ja-JP" altLang="en-US" dirty="0" smtClean="0"/>
              <a:t>ある</a:t>
            </a:r>
            <a:endParaRPr kumimoji="1" lang="en-US" altLang="ja-JP" dirty="0" smtClean="0"/>
          </a:p>
          <a:p>
            <a:pPr lvl="1">
              <a:lnSpc>
                <a:spcPct val="100000"/>
              </a:lnSpc>
            </a:pPr>
            <a:r>
              <a:rPr lang="ja-JP" altLang="en-US" dirty="0" smtClean="0"/>
              <a:t>線分では端から順に巡査の動きを決定できる</a:t>
            </a:r>
            <a:endParaRPr kumimoji="1" lang="en-US" altLang="ja-JP" dirty="0"/>
          </a:p>
          <a:p>
            <a:pPr lvl="1">
              <a:lnSpc>
                <a:spcPct val="100000"/>
              </a:lnSpc>
            </a:pPr>
            <a:r>
              <a:rPr lang="en-US" altLang="ja-JP" dirty="0">
                <a:latin typeface="Cambria" panose="02040503050406030204" pitchFamily="18" charset="0"/>
              </a:rPr>
              <a:t>Unit</a:t>
            </a:r>
            <a:r>
              <a:rPr lang="ja-JP" altLang="en-US" dirty="0" err="1" smtClean="0">
                <a:latin typeface="Cambria" panose="02040503050406030204" pitchFamily="18" charset="0"/>
              </a:rPr>
              <a:t>で利</a:t>
            </a:r>
            <a:r>
              <a:rPr lang="ja-JP" altLang="en-US" dirty="0" smtClean="0">
                <a:latin typeface="Cambria" panose="02040503050406030204" pitchFamily="18" charset="0"/>
              </a:rPr>
              <a:t>得最大化問題</a:t>
            </a:r>
            <a:r>
              <a:rPr lang="ja-JP" altLang="en-US" dirty="0">
                <a:latin typeface="Cambria" panose="02040503050406030204" pitchFamily="18" charset="0"/>
              </a:rPr>
              <a:t>は</a:t>
            </a:r>
            <a:r>
              <a:rPr lang="ja-JP" altLang="en-US" dirty="0" smtClean="0"/>
              <a:t>巡査</a:t>
            </a:r>
            <a:r>
              <a:rPr lang="en-US" altLang="ja-JP" dirty="0" smtClean="0">
                <a:latin typeface="Cambria Math" panose="02040503050406030204" pitchFamily="18" charset="0"/>
                <a:ea typeface="Cambria Math" panose="02040503050406030204" pitchFamily="18" charset="0"/>
              </a:rPr>
              <a:t>1</a:t>
            </a:r>
            <a:r>
              <a:rPr lang="ja-JP" altLang="en-US" dirty="0" smtClean="0"/>
              <a:t>人でも</a:t>
            </a:r>
            <a:r>
              <a:rPr lang="en-US" altLang="ja-JP" dirty="0" smtClean="0">
                <a:solidFill>
                  <a:srgbClr val="0070C0"/>
                </a:solidFill>
                <a:latin typeface="Cambria" panose="02040503050406030204" pitchFamily="18" charset="0"/>
              </a:rPr>
              <a:t>NP</a:t>
            </a:r>
            <a:r>
              <a:rPr lang="ja-JP" altLang="en-US" dirty="0">
                <a:solidFill>
                  <a:srgbClr val="0070C0"/>
                </a:solidFill>
              </a:rPr>
              <a:t>困難</a:t>
            </a:r>
            <a:endParaRPr lang="en-US" altLang="ja-JP" dirty="0">
              <a:solidFill>
                <a:srgbClr val="0070C0"/>
              </a:solidFill>
            </a:endParaRPr>
          </a:p>
          <a:p>
            <a:pPr>
              <a:lnSpc>
                <a:spcPct val="100000"/>
              </a:lnSpc>
            </a:pPr>
            <a:r>
              <a:rPr kumimoji="1" lang="ja-JP" altLang="en-US" dirty="0"/>
              <a:t>今後の課題</a:t>
            </a:r>
            <a:r>
              <a:rPr kumimoji="1" lang="ja-JP" altLang="en-US" dirty="0" smtClean="0"/>
              <a:t>：木</a:t>
            </a:r>
            <a:r>
              <a:rPr kumimoji="1" lang="ja-JP" altLang="en-US" dirty="0"/>
              <a:t>の</a:t>
            </a:r>
            <a:r>
              <a:rPr kumimoji="1" lang="ja-JP" altLang="en-US" dirty="0" smtClean="0"/>
              <a:t>場合，</a:t>
            </a:r>
            <a:r>
              <a:rPr lang="ja-JP" altLang="en-US" dirty="0" smtClean="0">
                <a:solidFill>
                  <a:srgbClr val="B61C83"/>
                </a:solidFill>
              </a:rPr>
              <a:t>訪問</a:t>
            </a:r>
            <a:r>
              <a:rPr lang="ja-JP" altLang="en-US" dirty="0">
                <a:solidFill>
                  <a:srgbClr val="B61C83"/>
                </a:solidFill>
              </a:rPr>
              <a:t>時刻指定</a:t>
            </a:r>
            <a:r>
              <a:rPr kumimoji="1" lang="ja-JP" altLang="en-US" dirty="0" smtClean="0"/>
              <a:t>の場合</a:t>
            </a:r>
            <a:r>
              <a:rPr lang="ja-JP" altLang="en-US" dirty="0" smtClean="0"/>
              <a:t>，</a:t>
            </a:r>
            <a:r>
              <a:rPr lang="en-US" altLang="ja-JP"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4FE2F19B-FD66-4130-81C4-04099E634EF7}" type="slidenum">
              <a:rPr kumimoji="1" lang="ja-JP" altLang="en-US" smtClean="0"/>
              <a:t>27</a:t>
            </a:fld>
            <a:endParaRPr kumimoji="1" lang="ja-JP" altLang="en-US"/>
          </a:p>
        </p:txBody>
      </p:sp>
    </p:spTree>
    <p:extLst>
      <p:ext uri="{BB962C8B-B14F-4D97-AF65-F5344CB8AC3E}">
        <p14:creationId xmlns:p14="http://schemas.microsoft.com/office/powerpoint/2010/main" val="3429207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nSpc>
                <a:spcPct val="100000"/>
              </a:lnSpc>
            </a:pPr>
            <a:r>
              <a:rPr lang="ja-JP" altLang="en-US" dirty="0">
                <a:latin typeface="Cambria" panose="02040503050406030204" pitchFamily="18" charset="0"/>
              </a:rPr>
              <a:t>協力警邏問題</a:t>
            </a:r>
            <a:endParaRPr lang="en-US" altLang="ja-JP"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7483167" cy="4758055"/>
              </a:xfrm>
            </p:spPr>
            <p:txBody>
              <a:bodyPr>
                <a:normAutofit/>
              </a:bodyPr>
              <a:lstStyle/>
              <a:p>
                <a:pPr>
                  <a:lnSpc>
                    <a:spcPct val="100000"/>
                  </a:lnSpc>
                </a:pPr>
                <a:r>
                  <a:rPr lang="ja-JP" altLang="en-US" dirty="0" smtClean="0"/>
                  <a:t>入力</a:t>
                </a:r>
                <a:r>
                  <a:rPr lang="ja-JP" altLang="en-US" dirty="0"/>
                  <a:t>：</a:t>
                </a:r>
                <a:r>
                  <a:rPr lang="ja-JP" altLang="en-US" dirty="0" smtClean="0"/>
                  <a:t>辺に長さのついた無向グラフ，</a:t>
                </a:r>
                <a:r>
                  <a:rPr lang="en-US" altLang="ja-JP" dirty="0" smtClean="0"/>
                  <a:t/>
                </a:r>
                <a:br>
                  <a:rPr lang="en-US" altLang="ja-JP" dirty="0" smtClean="0"/>
                </a:br>
                <a:r>
                  <a:rPr lang="en-US" altLang="ja-JP" dirty="0" smtClean="0"/>
                  <a:t>	</a:t>
                </a:r>
                <a:r>
                  <a:rPr lang="ja-JP" altLang="en-US" dirty="0" smtClean="0"/>
                  <a:t>　各点の</a:t>
                </a:r>
                <a:r>
                  <a:rPr lang="ja-JP" altLang="en-US" b="1" dirty="0" smtClean="0"/>
                  <a:t>許容訪問間隔</a:t>
                </a:r>
                <a:r>
                  <a:rPr lang="ja-JP" altLang="en-US" dirty="0" smtClean="0"/>
                  <a:t>，巡査の人数</a:t>
                </a:r>
                <a:endParaRPr lang="en-US" altLang="ja-JP" dirty="0" smtClean="0"/>
              </a:p>
              <a:p>
                <a:pPr>
                  <a:lnSpc>
                    <a:spcPct val="100000"/>
                  </a:lnSpc>
                </a:pPr>
                <a:r>
                  <a:rPr lang="ja-JP" altLang="en-US" dirty="0" smtClean="0"/>
                  <a:t>出力</a:t>
                </a:r>
                <a:r>
                  <a:rPr lang="ja-JP" altLang="en-US" dirty="0"/>
                  <a:t>：全点</a:t>
                </a:r>
                <a:r>
                  <a:rPr lang="ja-JP" altLang="en-US" dirty="0" smtClean="0"/>
                  <a:t>が警備</a:t>
                </a:r>
                <a:r>
                  <a:rPr lang="ja-JP" altLang="en-US" dirty="0"/>
                  <a:t>可能か（警邏可能</a:t>
                </a:r>
                <a:r>
                  <a:rPr lang="ja-JP" altLang="en-US" dirty="0" smtClean="0"/>
                  <a:t>か）</a:t>
                </a:r>
                <a:endParaRPr lang="en-US" altLang="ja-JP" dirty="0" smtClean="0"/>
              </a:p>
              <a:p>
                <a:pPr>
                  <a:lnSpc>
                    <a:spcPct val="100000"/>
                  </a:lnSpc>
                </a:pPr>
                <a:endParaRPr lang="en-US" altLang="ja-JP" dirty="0" smtClean="0"/>
              </a:p>
              <a:p>
                <a:pPr marL="0" indent="0">
                  <a:lnSpc>
                    <a:spcPct val="100000"/>
                  </a:lnSpc>
                  <a:buNone/>
                </a:pPr>
                <a:r>
                  <a:rPr lang="ja-JP" altLang="en-US" b="1" dirty="0" smtClean="0"/>
                  <a:t>許容訪問間隔</a:t>
                </a:r>
                <a:endParaRPr lang="en-US" altLang="ja-JP" b="1" dirty="0"/>
              </a:p>
              <a:p>
                <a:pPr>
                  <a:lnSpc>
                    <a:spcPct val="100000"/>
                  </a:lnSpc>
                </a:pPr>
                <a:r>
                  <a:rPr lang="ja-JP" altLang="en-US" dirty="0"/>
                  <a:t>各点の警備に必要な訪問の頻度を定める</a:t>
                </a:r>
                <a:endParaRPr lang="en-US" altLang="ja-JP" dirty="0"/>
              </a:p>
              <a:p>
                <a:pPr>
                  <a:lnSpc>
                    <a:spcPct val="100000"/>
                  </a:lnSpc>
                </a:pPr>
                <a:r>
                  <a:rPr lang="ja-JP" altLang="en-US" dirty="0">
                    <a:solidFill>
                      <a:srgbClr val="0070C0"/>
                    </a:solidFill>
                  </a:rPr>
                  <a:t>頂点 </a:t>
                </a:r>
                <a14:m>
                  <m:oMath xmlns:m="http://schemas.openxmlformats.org/officeDocument/2006/math">
                    <m:r>
                      <a:rPr lang="en-US" altLang="ja-JP" i="1">
                        <a:solidFill>
                          <a:srgbClr val="0070C0"/>
                        </a:solidFill>
                        <a:latin typeface="Cambria Math" panose="02040503050406030204" pitchFamily="18" charset="0"/>
                      </a:rPr>
                      <m:t>𝑣</m:t>
                    </m:r>
                  </m:oMath>
                </a14:m>
                <a:r>
                  <a:rPr lang="ja-JP" altLang="en-US" dirty="0">
                    <a:solidFill>
                      <a:srgbClr val="0070C0"/>
                    </a:solidFill>
                  </a:rPr>
                  <a:t> （許容訪問間隔 </a:t>
                </a:r>
                <a14:m>
                  <m:oMath xmlns:m="http://schemas.openxmlformats.org/officeDocument/2006/math">
                    <m:r>
                      <a:rPr lang="en-US" altLang="ja-JP" i="1">
                        <a:solidFill>
                          <a:srgbClr val="0070C0"/>
                        </a:solidFill>
                        <a:latin typeface="Cambria Math" panose="02040503050406030204" pitchFamily="18" charset="0"/>
                      </a:rPr>
                      <m:t>𝑞</m:t>
                    </m:r>
                  </m:oMath>
                </a14:m>
                <a:r>
                  <a:rPr lang="ja-JP" altLang="en-US" dirty="0">
                    <a:solidFill>
                      <a:srgbClr val="0070C0"/>
                    </a:solidFill>
                  </a:rPr>
                  <a:t> ）が警備される</a:t>
                </a:r>
                <a:r>
                  <a:rPr lang="en-US" altLang="ja-JP" dirty="0">
                    <a:solidFill>
                      <a:srgbClr val="0070C0"/>
                    </a:solidFill>
                  </a:rPr>
                  <a:t/>
                </a:r>
                <a:br>
                  <a:rPr lang="en-US" altLang="ja-JP" dirty="0">
                    <a:solidFill>
                      <a:srgbClr val="0070C0"/>
                    </a:solidFill>
                  </a:rPr>
                </a:br>
                <a:r>
                  <a:rPr lang="ja-JP" altLang="en-US" dirty="0">
                    <a:solidFill>
                      <a:srgbClr val="0070C0"/>
                    </a:solidFill>
                  </a:rPr>
                  <a:t>　⇔頂点 </a:t>
                </a:r>
                <a14:m>
                  <m:oMath xmlns:m="http://schemas.openxmlformats.org/officeDocument/2006/math">
                    <m:r>
                      <a:rPr lang="en-US" altLang="ja-JP" i="1">
                        <a:solidFill>
                          <a:srgbClr val="0070C0"/>
                        </a:solidFill>
                        <a:latin typeface="Cambria Math" panose="02040503050406030204" pitchFamily="18" charset="0"/>
                      </a:rPr>
                      <m:t>𝑣</m:t>
                    </m:r>
                  </m:oMath>
                </a14:m>
                <a:r>
                  <a:rPr lang="ja-JP" altLang="en-US" dirty="0">
                    <a:solidFill>
                      <a:srgbClr val="0070C0"/>
                    </a:solidFill>
                  </a:rPr>
                  <a:t> が時間 </a:t>
                </a:r>
                <a14:m>
                  <m:oMath xmlns:m="http://schemas.openxmlformats.org/officeDocument/2006/math">
                    <m:r>
                      <a:rPr lang="en-US" altLang="ja-JP" i="1">
                        <a:solidFill>
                          <a:srgbClr val="0070C0"/>
                        </a:solidFill>
                        <a:latin typeface="Cambria Math" panose="02040503050406030204" pitchFamily="18" charset="0"/>
                      </a:rPr>
                      <m:t>𝑞</m:t>
                    </m:r>
                  </m:oMath>
                </a14:m>
                <a:r>
                  <a:rPr lang="en-US" altLang="ja-JP" dirty="0">
                    <a:solidFill>
                      <a:srgbClr val="0070C0"/>
                    </a:solidFill>
                  </a:rPr>
                  <a:t> </a:t>
                </a:r>
                <a:r>
                  <a:rPr lang="ja-JP" altLang="en-US" dirty="0">
                    <a:solidFill>
                      <a:srgbClr val="0070C0"/>
                    </a:solidFill>
                  </a:rPr>
                  <a:t>以上放置</a:t>
                </a:r>
                <a:r>
                  <a:rPr lang="ja-JP" altLang="en-US" dirty="0" smtClean="0">
                    <a:solidFill>
                      <a:srgbClr val="0070C0"/>
                    </a:solidFill>
                  </a:rPr>
                  <a:t>されない</a:t>
                </a:r>
                <a:endParaRPr lang="en-US" altLang="ja-JP" dirty="0">
                  <a:solidFill>
                    <a:srgbClr val="0070C0"/>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7483167" cy="4758055"/>
              </a:xfrm>
              <a:blipFill>
                <a:blip r:embed="rId3"/>
                <a:stretch>
                  <a:fillRect l="-1711" t="-1152"/>
                </a:stretch>
              </a:blipFill>
            </p:spPr>
            <p:txBody>
              <a:bodyPr/>
              <a:lstStyle/>
              <a:p>
                <a:r>
                  <a:rPr lang="ja-JP" altLang="en-US">
                    <a:noFill/>
                  </a:rPr>
                  <a:t> </a:t>
                </a:r>
              </a:p>
            </p:txBody>
          </p:sp>
        </mc:Fallback>
      </mc:AlternateContent>
      <p:grpSp>
        <p:nvGrpSpPr>
          <p:cNvPr id="36" name="グループ化 35"/>
          <p:cNvGrpSpPr/>
          <p:nvPr/>
        </p:nvGrpSpPr>
        <p:grpSpPr>
          <a:xfrm>
            <a:off x="9181224" y="1271696"/>
            <a:ext cx="2288325" cy="248926"/>
            <a:chOff x="4986448" y="1732011"/>
            <a:chExt cx="1871490" cy="203582"/>
          </a:xfrm>
        </p:grpSpPr>
        <p:cxnSp>
          <p:nvCxnSpPr>
            <p:cNvPr id="37" name="直線コネクタ 36"/>
            <p:cNvCxnSpPr>
              <a:endCxn id="39" idx="6"/>
            </p:cNvCxnSpPr>
            <p:nvPr/>
          </p:nvCxnSpPr>
          <p:spPr>
            <a:xfrm>
              <a:off x="5120256" y="1833455"/>
              <a:ext cx="1737682" cy="222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8" name="楕円 37"/>
            <p:cNvSpPr/>
            <p:nvPr/>
          </p:nvSpPr>
          <p:spPr>
            <a:xfrm>
              <a:off x="5822280" y="1733542"/>
              <a:ext cx="199827" cy="19982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6658111" y="1735766"/>
              <a:ext cx="199827" cy="19982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4986448" y="1732011"/>
              <a:ext cx="199827" cy="19982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1" name="直線コネクタ 40"/>
          <p:cNvCxnSpPr/>
          <p:nvPr/>
        </p:nvCxnSpPr>
        <p:spPr>
          <a:xfrm>
            <a:off x="9338519" y="2381164"/>
            <a:ext cx="1997128" cy="100455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H="1">
            <a:off x="9338519" y="3385720"/>
            <a:ext cx="1997128" cy="100371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a:off x="9336235" y="4380752"/>
            <a:ext cx="2024196" cy="99503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H="1">
            <a:off x="9336235" y="5375784"/>
            <a:ext cx="2017565" cy="1013242"/>
          </a:xfrm>
          <a:prstGeom prst="line">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a:off x="8860649" y="2088091"/>
            <a:ext cx="0" cy="44714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テキスト ボックス 66"/>
          <p:cNvSpPr txBox="1"/>
          <p:nvPr/>
        </p:nvSpPr>
        <p:spPr>
          <a:xfrm>
            <a:off x="8057577" y="6209848"/>
            <a:ext cx="800219" cy="461665"/>
          </a:xfrm>
          <a:prstGeom prst="rect">
            <a:avLst/>
          </a:prstGeom>
          <a:noFill/>
          <a:ln w="28575">
            <a:noFill/>
          </a:ln>
        </p:spPr>
        <p:txBody>
          <a:bodyPr wrap="none" rtlCol="0">
            <a:spAutoFit/>
          </a:bodyPr>
          <a:lstStyle/>
          <a:p>
            <a:r>
              <a:rPr kumimoji="1" lang="ja-JP" altLang="en-US" sz="2400" dirty="0">
                <a:latin typeface="Cambria Math" panose="02040503050406030204" pitchFamily="18" charset="0"/>
              </a:rPr>
              <a:t>時刻</a:t>
            </a:r>
          </a:p>
        </p:txBody>
      </p:sp>
      <mc:AlternateContent xmlns:mc="http://schemas.openxmlformats.org/markup-compatibility/2006" xmlns:a14="http://schemas.microsoft.com/office/drawing/2010/main">
        <mc:Choice Requires="a14">
          <p:sp>
            <p:nvSpPr>
              <p:cNvPr id="68" name="テキスト ボックス 67"/>
              <p:cNvSpPr txBox="1"/>
              <p:nvPr/>
            </p:nvSpPr>
            <p:spPr>
              <a:xfrm>
                <a:off x="10101727" y="1685905"/>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68" name="テキスト ボックス 67"/>
              <p:cNvSpPr txBox="1">
                <a:spLocks noRot="1" noChangeAspect="1" noMove="1" noResize="1" noEditPoints="1" noAdjustHandles="1" noChangeArrowheads="1" noChangeShapeType="1" noTextEdit="1"/>
              </p:cNvSpPr>
              <p:nvPr/>
            </p:nvSpPr>
            <p:spPr>
              <a:xfrm>
                <a:off x="10101727" y="1685905"/>
                <a:ext cx="442750"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p:cNvSpPr txBox="1"/>
              <p:nvPr/>
            </p:nvSpPr>
            <p:spPr>
              <a:xfrm>
                <a:off x="11132425" y="1681330"/>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5</m:t>
                      </m:r>
                    </m:oMath>
                  </m:oMathPara>
                </a14:m>
                <a:endParaRPr kumimoji="1" lang="ja-JP" altLang="en-US" sz="2400" dirty="0"/>
              </a:p>
            </p:txBody>
          </p:sp>
        </mc:Choice>
        <mc:Fallback xmlns="">
          <p:sp>
            <p:nvSpPr>
              <p:cNvPr id="69" name="テキスト ボックス 68"/>
              <p:cNvSpPr txBox="1">
                <a:spLocks noRot="1" noChangeAspect="1" noMove="1" noResize="1" noEditPoints="1" noAdjustHandles="1" noChangeArrowheads="1" noChangeShapeType="1" noTextEdit="1"/>
              </p:cNvSpPr>
              <p:nvPr/>
            </p:nvSpPr>
            <p:spPr>
              <a:xfrm>
                <a:off x="11132425" y="1681330"/>
                <a:ext cx="442750"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p:cNvSpPr txBox="1"/>
              <p:nvPr/>
            </p:nvSpPr>
            <p:spPr>
              <a:xfrm>
                <a:off x="9081975" y="1685905"/>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4</m:t>
                      </m:r>
                    </m:oMath>
                  </m:oMathPara>
                </a14:m>
                <a:endParaRPr kumimoji="1" lang="ja-JP" altLang="en-US" sz="2400" dirty="0"/>
              </a:p>
            </p:txBody>
          </p:sp>
        </mc:Choice>
        <mc:Fallback xmlns="">
          <p:sp>
            <p:nvSpPr>
              <p:cNvPr id="70" name="テキスト ボックス 69"/>
              <p:cNvSpPr txBox="1">
                <a:spLocks noRot="1" noChangeAspect="1" noMove="1" noResize="1" noEditPoints="1" noAdjustHandles="1" noChangeArrowheads="1" noChangeShapeType="1" noTextEdit="1"/>
              </p:cNvSpPr>
              <p:nvPr/>
            </p:nvSpPr>
            <p:spPr>
              <a:xfrm>
                <a:off x="9081975" y="1685905"/>
                <a:ext cx="442750"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p:cNvSpPr txBox="1"/>
              <p:nvPr/>
            </p:nvSpPr>
            <p:spPr>
              <a:xfrm>
                <a:off x="10601457" y="1167122"/>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1</m:t>
                      </m:r>
                    </m:oMath>
                  </m:oMathPara>
                </a14:m>
                <a:endParaRPr kumimoji="1" lang="ja-JP" altLang="en-US" sz="2400" dirty="0"/>
              </a:p>
            </p:txBody>
          </p:sp>
        </mc:Choice>
        <mc:Fallback xmlns="">
          <p:sp>
            <p:nvSpPr>
              <p:cNvPr id="74" name="テキスト ボックス 73"/>
              <p:cNvSpPr txBox="1">
                <a:spLocks noRot="1" noChangeAspect="1" noMove="1" noResize="1" noEditPoints="1" noAdjustHandles="1" noChangeArrowheads="1" noChangeShapeType="1" noTextEdit="1"/>
              </p:cNvSpPr>
              <p:nvPr/>
            </p:nvSpPr>
            <p:spPr>
              <a:xfrm>
                <a:off x="10601457" y="1167122"/>
                <a:ext cx="442750" cy="46166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5" name="テキスト ボックス 74"/>
              <p:cNvSpPr txBox="1"/>
              <p:nvPr/>
            </p:nvSpPr>
            <p:spPr>
              <a:xfrm>
                <a:off x="9565639" y="1170454"/>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1</m:t>
                      </m:r>
                    </m:oMath>
                  </m:oMathPara>
                </a14:m>
                <a:endParaRPr kumimoji="1" lang="ja-JP" altLang="en-US" sz="2400" dirty="0"/>
              </a:p>
            </p:txBody>
          </p:sp>
        </mc:Choice>
        <mc:Fallback xmlns="">
          <p:sp>
            <p:nvSpPr>
              <p:cNvPr id="75" name="テキスト ボックス 74"/>
              <p:cNvSpPr txBox="1">
                <a:spLocks noRot="1" noChangeAspect="1" noMove="1" noResize="1" noEditPoints="1" noAdjustHandles="1" noChangeArrowheads="1" noChangeShapeType="1" noTextEdit="1"/>
              </p:cNvSpPr>
              <p:nvPr/>
            </p:nvSpPr>
            <p:spPr>
              <a:xfrm>
                <a:off x="9565639" y="1170454"/>
                <a:ext cx="442750" cy="461665"/>
              </a:xfrm>
              <a:prstGeom prst="rect">
                <a:avLst/>
              </a:prstGeom>
              <a:blipFill>
                <a:blip r:embed="rId11"/>
                <a:stretch>
                  <a:fillRect/>
                </a:stretch>
              </a:blipFill>
            </p:spPr>
            <p:txBody>
              <a:bodyPr/>
              <a:lstStyle/>
              <a:p>
                <a:r>
                  <a:rPr lang="ja-JP" altLang="en-US">
                    <a:noFill/>
                  </a:rPr>
                  <a:t> </a:t>
                </a:r>
              </a:p>
            </p:txBody>
          </p:sp>
        </mc:Fallback>
      </mc:AlternateContent>
      <p:sp>
        <p:nvSpPr>
          <p:cNvPr id="79" name="四角形吹き出し 78"/>
          <p:cNvSpPr/>
          <p:nvPr/>
        </p:nvSpPr>
        <p:spPr>
          <a:xfrm>
            <a:off x="6492268" y="1187157"/>
            <a:ext cx="2048146" cy="525391"/>
          </a:xfrm>
          <a:prstGeom prst="wedgeRectCallout">
            <a:avLst>
              <a:gd name="adj1" fmla="val 69709"/>
              <a:gd name="adj2" fmla="val 53526"/>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許容訪問間隔</a:t>
            </a:r>
            <a:endParaRPr lang="en-US" altLang="ja-JP" sz="2400" dirty="0">
              <a:solidFill>
                <a:schemeClr val="tx1"/>
              </a:solidFill>
            </a:endParaRPr>
          </a:p>
        </p:txBody>
      </p:sp>
      <p:cxnSp>
        <p:nvCxnSpPr>
          <p:cNvPr id="80" name="直線矢印コネクタ 79"/>
          <p:cNvCxnSpPr/>
          <p:nvPr/>
        </p:nvCxnSpPr>
        <p:spPr>
          <a:xfrm>
            <a:off x="9134900" y="2381164"/>
            <a:ext cx="0" cy="1999588"/>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テキスト ボックス 80"/>
              <p:cNvSpPr txBox="1"/>
              <p:nvPr/>
            </p:nvSpPr>
            <p:spPr>
              <a:xfrm>
                <a:off x="8793072" y="3084895"/>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4</m:t>
                      </m:r>
                    </m:oMath>
                  </m:oMathPara>
                </a14:m>
                <a:endParaRPr kumimoji="1" lang="ja-JP" altLang="en-US" sz="2400" dirty="0"/>
              </a:p>
            </p:txBody>
          </p:sp>
        </mc:Choice>
        <mc:Fallback xmlns="">
          <p:sp>
            <p:nvSpPr>
              <p:cNvPr id="81" name="テキスト ボックス 80"/>
              <p:cNvSpPr txBox="1">
                <a:spLocks noRot="1" noChangeAspect="1" noMove="1" noResize="1" noEditPoints="1" noAdjustHandles="1" noChangeArrowheads="1" noChangeShapeType="1" noTextEdit="1"/>
              </p:cNvSpPr>
              <p:nvPr/>
            </p:nvSpPr>
            <p:spPr>
              <a:xfrm>
                <a:off x="8793072" y="3084895"/>
                <a:ext cx="442750" cy="461665"/>
              </a:xfrm>
              <a:prstGeom prst="rect">
                <a:avLst/>
              </a:prstGeom>
              <a:blipFill>
                <a:blip r:embed="rId12"/>
                <a:stretch>
                  <a:fillRect/>
                </a:stretch>
              </a:blipFill>
            </p:spPr>
            <p:txBody>
              <a:bodyPr/>
              <a:lstStyle/>
              <a:p>
                <a:r>
                  <a:rPr lang="ja-JP" altLang="en-US">
                    <a:noFill/>
                  </a:rPr>
                  <a:t> </a:t>
                </a:r>
              </a:p>
            </p:txBody>
          </p:sp>
        </mc:Fallback>
      </mc:AlternateContent>
      <p:sp>
        <p:nvSpPr>
          <p:cNvPr id="4" name="角丸四角形 3"/>
          <p:cNvSpPr/>
          <p:nvPr/>
        </p:nvSpPr>
        <p:spPr>
          <a:xfrm>
            <a:off x="9081975" y="1681330"/>
            <a:ext cx="2493200" cy="46166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12"/>
          </p:nvPr>
        </p:nvSpPr>
        <p:spPr/>
        <p:txBody>
          <a:bodyPr/>
          <a:lstStyle/>
          <a:p>
            <a:fld id="{4FE2F19B-FD66-4130-81C4-04099E634EF7}" type="slidenum">
              <a:rPr kumimoji="1" lang="ja-JP" altLang="en-US" smtClean="0"/>
              <a:t>3</a:t>
            </a:fld>
            <a:endParaRPr kumimoji="1" lang="ja-JP" altLang="en-US"/>
          </a:p>
        </p:txBody>
      </p:sp>
      <p:grpSp>
        <p:nvGrpSpPr>
          <p:cNvPr id="46" name="グループ化 45"/>
          <p:cNvGrpSpPr/>
          <p:nvPr/>
        </p:nvGrpSpPr>
        <p:grpSpPr>
          <a:xfrm>
            <a:off x="9181225" y="765110"/>
            <a:ext cx="247616" cy="473305"/>
            <a:chOff x="1093981" y="4342423"/>
            <a:chExt cx="427174" cy="816522"/>
          </a:xfrm>
          <a:solidFill>
            <a:schemeClr val="accent2"/>
          </a:solidFill>
        </p:grpSpPr>
        <p:sp>
          <p:nvSpPr>
            <p:cNvPr id="47" name="楕円 46"/>
            <p:cNvSpPr/>
            <p:nvPr/>
          </p:nvSpPr>
          <p:spPr>
            <a:xfrm>
              <a:off x="1140223" y="4342423"/>
              <a:ext cx="300142" cy="300142"/>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コネクタ 47"/>
            <p:cNvCxnSpPr>
              <a:stCxn id="47" idx="4"/>
            </p:cNvCxnSpPr>
            <p:nvPr/>
          </p:nvCxnSpPr>
          <p:spPr>
            <a:xfrm>
              <a:off x="1290294" y="4642565"/>
              <a:ext cx="4680" cy="272854"/>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1293070" y="4897771"/>
              <a:ext cx="228085" cy="261171"/>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1293071" y="4698350"/>
              <a:ext cx="228084" cy="217069"/>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flipH="1">
              <a:off x="1093981" y="4698350"/>
              <a:ext cx="199094" cy="217069"/>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1093981" y="4895850"/>
              <a:ext cx="202031" cy="263095"/>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4" name="正方形/長方形 33"/>
          <p:cNvSpPr/>
          <p:nvPr/>
        </p:nvSpPr>
        <p:spPr>
          <a:xfrm>
            <a:off x="9235821" y="2268233"/>
            <a:ext cx="2233727" cy="4589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336741" y="2295077"/>
            <a:ext cx="2007591" cy="5113429"/>
            <a:chOff x="9336741" y="2295076"/>
            <a:chExt cx="2007591" cy="4665245"/>
          </a:xfrm>
        </p:grpSpPr>
        <p:cxnSp>
          <p:nvCxnSpPr>
            <p:cNvPr id="76" name="直線コネクタ 75"/>
            <p:cNvCxnSpPr/>
            <p:nvPr/>
          </p:nvCxnSpPr>
          <p:spPr>
            <a:xfrm>
              <a:off x="10349475" y="2313621"/>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1344332" y="2313621"/>
              <a:ext cx="0" cy="464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9336741" y="2295076"/>
              <a:ext cx="0" cy="4646364"/>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514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63" presetClass="path" presetSubtype="0" repeatCount="2000" autoRev="1" fill="hold" nodeType="withEffect">
                                  <p:stCondLst>
                                    <p:cond delay="0"/>
                                  </p:stCondLst>
                                  <p:childTnLst>
                                    <p:animMotion origin="layout" path="M -1.04167E-6 2.96296E-6 L 0.1681 0.00115 " pathEditMode="relative" rAng="0" ptsTypes="AA">
                                      <p:cBhvr>
                                        <p:cTn id="56" dur="500" fill="hold"/>
                                        <p:tgtEl>
                                          <p:spTgt spid="46"/>
                                        </p:tgtEl>
                                        <p:attrNameLst>
                                          <p:attrName>ppt_x</p:attrName>
                                          <p:attrName>ppt_y</p:attrName>
                                        </p:attrNameLst>
                                      </p:cBhvr>
                                      <p:rCtr x="8398" y="46"/>
                                    </p:animMotion>
                                  </p:childTnLst>
                                </p:cTn>
                              </p:par>
                              <p:par>
                                <p:cTn id="57" presetID="42" presetClass="path" presetSubtype="0" fill="hold" grpId="0" nodeType="withEffect">
                                  <p:stCondLst>
                                    <p:cond delay="0"/>
                                  </p:stCondLst>
                                  <p:childTnLst>
                                    <p:animMotion origin="layout" path="M 1.45833E-6 2.22222E-6 L 1.45833E-6 0.61203 " pathEditMode="relative" rAng="0" ptsTypes="AA">
                                      <p:cBhvr>
                                        <p:cTn id="58" dur="2000" fill="hold"/>
                                        <p:tgtEl>
                                          <p:spTgt spid="34"/>
                                        </p:tgtEl>
                                        <p:attrNameLst>
                                          <p:attrName>ppt_x</p:attrName>
                                          <p:attrName>ppt_y</p:attrName>
                                        </p:attrNameLst>
                                      </p:cBhvr>
                                      <p:rCtr x="0" y="306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0" grpId="0"/>
      <p:bldP spid="74" grpId="0"/>
      <p:bldP spid="75" grpId="0"/>
      <p:bldP spid="79" grpId="0" animBg="1"/>
      <p:bldP spid="81" grpId="0"/>
      <p:bldP spid="4" grpId="0" animBg="1"/>
      <p:bldP spid="5" grpId="0"/>
      <p:bldP spid="34" grpId="0" animBg="1"/>
      <p:bldP spid="3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p:cNvGrpSpPr/>
          <p:nvPr/>
        </p:nvGrpSpPr>
        <p:grpSpPr>
          <a:xfrm>
            <a:off x="564662" y="810784"/>
            <a:ext cx="11125200" cy="5124089"/>
            <a:chOff x="508000" y="781410"/>
            <a:chExt cx="11125200" cy="5124089"/>
          </a:xfrm>
        </p:grpSpPr>
        <p:sp>
          <p:nvSpPr>
            <p:cNvPr id="4" name="角丸四角形 3"/>
            <p:cNvSpPr/>
            <p:nvPr/>
          </p:nvSpPr>
          <p:spPr>
            <a:xfrm>
              <a:off x="508000" y="781410"/>
              <a:ext cx="11125200" cy="5124089"/>
            </a:xfrm>
            <a:prstGeom prst="roundRect">
              <a:avLst/>
            </a:prstGeom>
            <a:noFill/>
            <a:ln w="38100">
              <a:solidFill>
                <a:srgbClr val="B61C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B61C83"/>
                </a:solidFill>
              </a:endParaRPr>
            </a:p>
          </p:txBody>
        </p:sp>
        <p:sp>
          <p:nvSpPr>
            <p:cNvPr id="10" name="正方形/長方形 9"/>
            <p:cNvSpPr/>
            <p:nvPr/>
          </p:nvSpPr>
          <p:spPr>
            <a:xfrm>
              <a:off x="1052005" y="979803"/>
              <a:ext cx="2527570" cy="523220"/>
            </a:xfrm>
            <a:prstGeom prst="rect">
              <a:avLst/>
            </a:prstGeom>
            <a:ln w="28575">
              <a:solidFill>
                <a:srgbClr val="B61C83"/>
              </a:solidFill>
            </a:ln>
          </p:spPr>
          <p:txBody>
            <a:bodyPr wrap="square" anchor="ctr">
              <a:spAutoFit/>
            </a:bodyPr>
            <a:lstStyle/>
            <a:p>
              <a:pPr algn="ctr">
                <a:lnSpc>
                  <a:spcPct val="100000"/>
                </a:lnSpc>
              </a:pPr>
              <a:r>
                <a:rPr lang="ja-JP" altLang="en-US" sz="2800" dirty="0">
                  <a:solidFill>
                    <a:srgbClr val="B61C83"/>
                  </a:solidFill>
                </a:rPr>
                <a:t>一般のグラフ</a:t>
              </a:r>
              <a:endParaRPr lang="en-US" altLang="ja-JP" sz="2800" dirty="0">
                <a:solidFill>
                  <a:srgbClr val="B61C83"/>
                </a:solidFill>
              </a:endParaRPr>
            </a:p>
          </p:txBody>
        </p:sp>
      </p:grpSp>
      <p:sp>
        <p:nvSpPr>
          <p:cNvPr id="64" name="正方形/長方形 63"/>
          <p:cNvSpPr/>
          <p:nvPr/>
        </p:nvSpPr>
        <p:spPr>
          <a:xfrm>
            <a:off x="620026" y="269522"/>
            <a:ext cx="3377848" cy="523220"/>
          </a:xfrm>
          <a:prstGeom prst="rect">
            <a:avLst/>
          </a:prstGeom>
        </p:spPr>
        <p:txBody>
          <a:bodyPr wrap="none">
            <a:spAutoFit/>
          </a:bodyPr>
          <a:lstStyle/>
          <a:p>
            <a:r>
              <a:rPr lang="ja-JP" altLang="en-US" sz="2800" dirty="0"/>
              <a:t>巡査が</a:t>
            </a:r>
            <a:r>
              <a:rPr lang="en-US" altLang="ja-JP" sz="2800" dirty="0"/>
              <a:t>1</a:t>
            </a:r>
            <a:r>
              <a:rPr lang="ja-JP" altLang="en-US" sz="2800" dirty="0"/>
              <a:t>人の場合</a:t>
            </a:r>
            <a:r>
              <a:rPr lang="en-US" altLang="ja-JP" sz="2800" dirty="0"/>
              <a:t>[1]</a:t>
            </a:r>
            <a:endParaRPr lang="ja-JP" altLang="en-US" sz="2800" dirty="0"/>
          </a:p>
        </p:txBody>
      </p:sp>
      <p:grpSp>
        <p:nvGrpSpPr>
          <p:cNvPr id="7" name="グループ化 6"/>
          <p:cNvGrpSpPr/>
          <p:nvPr/>
        </p:nvGrpSpPr>
        <p:grpSpPr>
          <a:xfrm>
            <a:off x="1059962" y="1752669"/>
            <a:ext cx="10134600" cy="3838264"/>
            <a:chOff x="1059962" y="1752669"/>
            <a:chExt cx="10134600" cy="3838264"/>
          </a:xfrm>
        </p:grpSpPr>
        <p:sp>
          <p:nvSpPr>
            <p:cNvPr id="11" name="正方形/長方形 10"/>
            <p:cNvSpPr/>
            <p:nvPr/>
          </p:nvSpPr>
          <p:spPr>
            <a:xfrm>
              <a:off x="1698825" y="1919250"/>
              <a:ext cx="923639" cy="523220"/>
            </a:xfrm>
            <a:prstGeom prst="rect">
              <a:avLst/>
            </a:prstGeom>
            <a:ln w="28575">
              <a:solidFill>
                <a:srgbClr val="00B050"/>
              </a:solidFill>
            </a:ln>
          </p:spPr>
          <p:txBody>
            <a:bodyPr wrap="square" anchor="ctr">
              <a:spAutoFit/>
            </a:bodyPr>
            <a:lstStyle/>
            <a:p>
              <a:pPr algn="ctr">
                <a:lnSpc>
                  <a:spcPct val="100000"/>
                </a:lnSpc>
              </a:pPr>
              <a:r>
                <a:rPr lang="ja-JP" altLang="en-US" sz="2800" dirty="0">
                  <a:solidFill>
                    <a:srgbClr val="00B050"/>
                  </a:solidFill>
                </a:rPr>
                <a:t>木</a:t>
              </a:r>
              <a:endParaRPr lang="en-US" altLang="ja-JP" sz="2800" dirty="0">
                <a:solidFill>
                  <a:srgbClr val="00B050"/>
                </a:solidFill>
              </a:endParaRPr>
            </a:p>
          </p:txBody>
        </p:sp>
        <p:sp>
          <p:nvSpPr>
            <p:cNvPr id="16" name="角丸四角形 15"/>
            <p:cNvSpPr/>
            <p:nvPr/>
          </p:nvSpPr>
          <p:spPr>
            <a:xfrm>
              <a:off x="1059962" y="1752669"/>
              <a:ext cx="10134600" cy="383826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 name="テキスト ボックス 40"/>
          <p:cNvSpPr txBox="1"/>
          <p:nvPr/>
        </p:nvSpPr>
        <p:spPr>
          <a:xfrm>
            <a:off x="296985" y="6105540"/>
            <a:ext cx="11660554" cy="646331"/>
          </a:xfrm>
          <a:prstGeom prst="rect">
            <a:avLst/>
          </a:prstGeom>
          <a:noFill/>
        </p:spPr>
        <p:txBody>
          <a:bodyPr wrap="square" rtlCol="0">
            <a:spAutoFit/>
          </a:bodyPr>
          <a:lstStyle/>
          <a:p>
            <a:r>
              <a:rPr lang="en-US" altLang="ja-JP" dirty="0">
                <a:latin typeface="Cambria" panose="02040503050406030204" pitchFamily="18" charset="0"/>
              </a:rPr>
              <a:t>[1] : S. </a:t>
            </a:r>
            <a:r>
              <a:rPr lang="en-US" altLang="ja-JP" dirty="0" err="1">
                <a:latin typeface="Cambria" panose="02040503050406030204" pitchFamily="18" charset="0"/>
              </a:rPr>
              <a:t>Coene</a:t>
            </a:r>
            <a:r>
              <a:rPr lang="en-US" altLang="ja-JP" dirty="0">
                <a:latin typeface="Cambria" panose="02040503050406030204" pitchFamily="18" charset="0"/>
              </a:rPr>
              <a:t>, F.C.R. </a:t>
            </a:r>
            <a:r>
              <a:rPr lang="en-US" altLang="ja-JP" dirty="0" err="1">
                <a:latin typeface="Cambria" panose="02040503050406030204" pitchFamily="18" charset="0"/>
              </a:rPr>
              <a:t>Spieksma</a:t>
            </a:r>
            <a:r>
              <a:rPr lang="en-US" altLang="ja-JP" dirty="0">
                <a:latin typeface="Cambria" panose="02040503050406030204" pitchFamily="18" charset="0"/>
              </a:rPr>
              <a:t>, and G.J. </a:t>
            </a:r>
            <a:r>
              <a:rPr lang="en-US" altLang="ja-JP" dirty="0" err="1">
                <a:latin typeface="Cambria" panose="02040503050406030204" pitchFamily="18" charset="0"/>
              </a:rPr>
              <a:t>Woeginger</a:t>
            </a:r>
            <a:r>
              <a:rPr lang="en-US" altLang="ja-JP" dirty="0">
                <a:latin typeface="Cambria" panose="02040503050406030204" pitchFamily="18" charset="0"/>
              </a:rPr>
              <a:t>. Charlemagne's challenge: the periodic latency problem. Operations Research, 59(3), pp. 674–683, 2011.</a:t>
            </a:r>
          </a:p>
        </p:txBody>
      </p:sp>
      <p:sp>
        <p:nvSpPr>
          <p:cNvPr id="5" name="スライド番号プレースホルダー 4"/>
          <p:cNvSpPr>
            <a:spLocks noGrp="1"/>
          </p:cNvSpPr>
          <p:nvPr>
            <p:ph type="sldNum" sz="quarter" idx="12"/>
          </p:nvPr>
        </p:nvSpPr>
        <p:spPr/>
        <p:txBody>
          <a:bodyPr/>
          <a:lstStyle/>
          <a:p>
            <a:fld id="{4FE2F19B-FD66-4130-81C4-04099E634EF7}" type="slidenum">
              <a:rPr kumimoji="1" lang="ja-JP" altLang="en-US" smtClean="0"/>
              <a:t>4</a:t>
            </a:fld>
            <a:endParaRPr kumimoji="1" lang="ja-JP" altLang="en-US"/>
          </a:p>
        </p:txBody>
      </p:sp>
      <p:sp>
        <p:nvSpPr>
          <p:cNvPr id="43" name="テキスト ボックス 42"/>
          <p:cNvSpPr txBox="1"/>
          <p:nvPr/>
        </p:nvSpPr>
        <p:spPr>
          <a:xfrm>
            <a:off x="3605321" y="1004349"/>
            <a:ext cx="3736256" cy="584775"/>
          </a:xfrm>
          <a:prstGeom prst="rect">
            <a:avLst/>
          </a:prstGeom>
          <a:noFill/>
        </p:spPr>
        <p:txBody>
          <a:bodyPr wrap="square" rtlCol="0">
            <a:spAutoFit/>
          </a:bodyPr>
          <a:lstStyle/>
          <a:p>
            <a:pPr algn="ctr"/>
            <a:r>
              <a:rPr lang="en-US" altLang="ja-JP" sz="3200" dirty="0">
                <a:solidFill>
                  <a:srgbClr val="0070C0"/>
                </a:solidFill>
                <a:latin typeface="Cambria Math" panose="02040503050406030204" pitchFamily="18" charset="0"/>
              </a:rPr>
              <a:t>NP</a:t>
            </a:r>
            <a:r>
              <a:rPr lang="ja-JP" altLang="en-US" sz="3200" dirty="0" smtClean="0">
                <a:solidFill>
                  <a:srgbClr val="0070C0"/>
                </a:solidFill>
              </a:rPr>
              <a:t>困難 </a:t>
            </a:r>
            <a:r>
              <a:rPr lang="en-US" altLang="ja-JP" sz="3200" dirty="0" smtClean="0">
                <a:solidFill>
                  <a:srgbClr val="0070C0"/>
                </a:solidFill>
                <a:latin typeface="Cambria Math" panose="02040503050406030204" pitchFamily="18" charset="0"/>
              </a:rPr>
              <a:t>/ NP</a:t>
            </a:r>
            <a:r>
              <a:rPr lang="ja-JP" altLang="en-US" sz="3200" dirty="0">
                <a:solidFill>
                  <a:srgbClr val="0070C0"/>
                </a:solidFill>
              </a:rPr>
              <a:t>困難</a:t>
            </a:r>
            <a:endParaRPr kumimoji="1" lang="ja-JP" altLang="en-US" sz="3200" dirty="0">
              <a:solidFill>
                <a:srgbClr val="0070C0"/>
              </a:solidFill>
            </a:endParaRPr>
          </a:p>
        </p:txBody>
      </p:sp>
      <p:sp>
        <p:nvSpPr>
          <p:cNvPr id="46" name="テキスト ボックス 45"/>
          <p:cNvSpPr txBox="1"/>
          <p:nvPr/>
        </p:nvSpPr>
        <p:spPr>
          <a:xfrm>
            <a:off x="6795457" y="0"/>
            <a:ext cx="5396543" cy="830997"/>
          </a:xfrm>
          <a:prstGeom prst="rect">
            <a:avLst/>
          </a:prstGeom>
          <a:noFill/>
        </p:spPr>
        <p:txBody>
          <a:bodyPr wrap="square" rtlCol="0">
            <a:spAutoFit/>
          </a:bodyPr>
          <a:lstStyle/>
          <a:p>
            <a:r>
              <a:rPr lang="ja-JP" altLang="en-US" sz="2400" dirty="0" smtClean="0"/>
              <a:t>左：全点の許容</a:t>
            </a:r>
            <a:r>
              <a:rPr lang="ja-JP" altLang="en-US" sz="2400" dirty="0"/>
              <a:t>訪問間隔</a:t>
            </a:r>
            <a:r>
              <a:rPr lang="ja-JP" altLang="en-US" sz="2400" dirty="0" smtClean="0"/>
              <a:t>が等しいとき</a:t>
            </a:r>
            <a:r>
              <a:rPr lang="en-US" altLang="ja-JP" sz="2400" dirty="0"/>
              <a:t/>
            </a:r>
            <a:br>
              <a:rPr lang="en-US" altLang="ja-JP" sz="2400" dirty="0"/>
            </a:br>
            <a:r>
              <a:rPr lang="ja-JP" altLang="en-US" sz="2400" dirty="0" smtClean="0"/>
              <a:t>右：一般</a:t>
            </a:r>
            <a:r>
              <a:rPr lang="ja-JP" altLang="en-US" sz="2400" dirty="0"/>
              <a:t>の</a:t>
            </a:r>
            <a:r>
              <a:rPr lang="ja-JP" altLang="en-US" sz="2400" dirty="0" smtClean="0"/>
              <a:t>場合</a:t>
            </a:r>
            <a:endParaRPr kumimoji="1" lang="ja-JP" altLang="en-US" sz="2400" dirty="0"/>
          </a:p>
        </p:txBody>
      </p:sp>
      <p:sp>
        <p:nvSpPr>
          <p:cNvPr id="47" name="テキスト ボックス 46"/>
          <p:cNvSpPr txBox="1"/>
          <p:nvPr/>
        </p:nvSpPr>
        <p:spPr>
          <a:xfrm>
            <a:off x="2664151" y="1909041"/>
            <a:ext cx="2365341" cy="584775"/>
          </a:xfrm>
          <a:prstGeom prst="rect">
            <a:avLst/>
          </a:prstGeom>
          <a:noFill/>
        </p:spPr>
        <p:txBody>
          <a:bodyPr wrap="square" rtlCol="0">
            <a:spAutoFit/>
          </a:bodyPr>
          <a:lstStyle/>
          <a:p>
            <a:pPr algn="ctr"/>
            <a:r>
              <a:rPr lang="en-US" altLang="ja-JP" sz="3200" dirty="0" smtClean="0">
                <a:solidFill>
                  <a:srgbClr val="0070C0"/>
                </a:solidFill>
                <a:latin typeface="Cambria Math" panose="02040503050406030204" pitchFamily="18" charset="0"/>
              </a:rPr>
              <a:t>P / NP</a:t>
            </a:r>
            <a:r>
              <a:rPr lang="ja-JP" altLang="en-US" sz="3200" dirty="0">
                <a:solidFill>
                  <a:srgbClr val="0070C0"/>
                </a:solidFill>
              </a:rPr>
              <a:t>困難</a:t>
            </a:r>
            <a:endParaRPr kumimoji="1" lang="ja-JP" altLang="en-US" sz="3200" dirty="0">
              <a:solidFill>
                <a:srgbClr val="0070C0"/>
              </a:solidFill>
            </a:endParaRPr>
          </a:p>
        </p:txBody>
      </p:sp>
      <p:sp>
        <p:nvSpPr>
          <p:cNvPr id="45" name="角丸四角形 44"/>
          <p:cNvSpPr/>
          <p:nvPr/>
        </p:nvSpPr>
        <p:spPr>
          <a:xfrm>
            <a:off x="1402185" y="2681210"/>
            <a:ext cx="4784631" cy="2654752"/>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6324049" y="2888827"/>
            <a:ext cx="632928" cy="523220"/>
          </a:xfrm>
          <a:prstGeom prst="rect">
            <a:avLst/>
          </a:prstGeom>
          <a:ln w="28575">
            <a:solidFill>
              <a:schemeClr val="accent4">
                <a:lumMod val="50000"/>
              </a:schemeClr>
            </a:solidFill>
          </a:ln>
        </p:spPr>
        <p:txBody>
          <a:bodyPr wrap="square" anchor="ctr">
            <a:spAutoFit/>
          </a:bodyPr>
          <a:lstStyle/>
          <a:p>
            <a:pPr algn="ctr">
              <a:lnSpc>
                <a:spcPct val="100000"/>
              </a:lnSpc>
            </a:pPr>
            <a:r>
              <a:rPr lang="ja-JP" altLang="en-US" sz="2800" dirty="0">
                <a:solidFill>
                  <a:schemeClr val="accent4">
                    <a:lumMod val="50000"/>
                  </a:schemeClr>
                </a:solidFill>
              </a:rPr>
              <a:t>星</a:t>
            </a:r>
            <a:endParaRPr lang="en-US" altLang="ja-JP" sz="2800" dirty="0">
              <a:solidFill>
                <a:schemeClr val="accent4">
                  <a:lumMod val="50000"/>
                </a:schemeClr>
              </a:solidFill>
            </a:endParaRPr>
          </a:p>
        </p:txBody>
      </p:sp>
      <p:sp>
        <p:nvSpPr>
          <p:cNvPr id="65" name="正方形/長方形 64"/>
          <p:cNvSpPr/>
          <p:nvPr/>
        </p:nvSpPr>
        <p:spPr>
          <a:xfrm>
            <a:off x="1821603" y="2926704"/>
            <a:ext cx="923640" cy="523220"/>
          </a:xfrm>
          <a:prstGeom prst="rect">
            <a:avLst/>
          </a:prstGeom>
          <a:ln w="28575">
            <a:solidFill>
              <a:schemeClr val="accent1"/>
            </a:solidFill>
          </a:ln>
        </p:spPr>
        <p:txBody>
          <a:bodyPr wrap="square" anchor="ctr">
            <a:spAutoFit/>
          </a:bodyPr>
          <a:lstStyle/>
          <a:p>
            <a:pPr algn="ctr">
              <a:lnSpc>
                <a:spcPct val="100000"/>
              </a:lnSpc>
            </a:pPr>
            <a:r>
              <a:rPr lang="ja-JP" altLang="en-US" sz="2800" dirty="0">
                <a:solidFill>
                  <a:schemeClr val="accent1"/>
                </a:solidFill>
              </a:rPr>
              <a:t>線分</a:t>
            </a:r>
            <a:endParaRPr lang="en-US" altLang="ja-JP" sz="2800" dirty="0">
              <a:solidFill>
                <a:schemeClr val="accent1"/>
              </a:solidFill>
            </a:endParaRPr>
          </a:p>
        </p:txBody>
      </p:sp>
      <p:grpSp>
        <p:nvGrpSpPr>
          <p:cNvPr id="67" name="グループ化 66"/>
          <p:cNvGrpSpPr/>
          <p:nvPr/>
        </p:nvGrpSpPr>
        <p:grpSpPr>
          <a:xfrm>
            <a:off x="6496500" y="3759078"/>
            <a:ext cx="1328158" cy="1306172"/>
            <a:chOff x="8770825" y="2262566"/>
            <a:chExt cx="1457505" cy="1488272"/>
          </a:xfrm>
          <a:solidFill>
            <a:schemeClr val="accent4">
              <a:lumMod val="50000"/>
            </a:schemeClr>
          </a:solidFill>
        </p:grpSpPr>
        <p:grpSp>
          <p:nvGrpSpPr>
            <p:cNvPr id="68" name="グループ化 67"/>
            <p:cNvGrpSpPr/>
            <p:nvPr/>
          </p:nvGrpSpPr>
          <p:grpSpPr>
            <a:xfrm>
              <a:off x="8970657" y="2433130"/>
              <a:ext cx="1206388" cy="1232287"/>
              <a:chOff x="8515146" y="2345761"/>
              <a:chExt cx="1814868" cy="1697036"/>
            </a:xfrm>
            <a:grpFill/>
          </p:grpSpPr>
          <p:cxnSp>
            <p:nvCxnSpPr>
              <p:cNvPr id="91" name="直線コネクタ 90"/>
              <p:cNvCxnSpPr/>
              <p:nvPr/>
            </p:nvCxnSpPr>
            <p:spPr>
              <a:xfrm>
                <a:off x="9429262" y="3104948"/>
                <a:ext cx="160215" cy="937849"/>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a:stCxn id="69" idx="5"/>
              </p:cNvCxnSpPr>
              <p:nvPr/>
            </p:nvCxnSpPr>
            <p:spPr>
              <a:xfrm>
                <a:off x="8772830" y="2345761"/>
                <a:ext cx="652106" cy="75918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flipV="1">
                <a:off x="8659446" y="3112523"/>
                <a:ext cx="769816" cy="604103"/>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a:endCxn id="86" idx="4"/>
              </p:cNvCxnSpPr>
              <p:nvPr/>
            </p:nvCxnSpPr>
            <p:spPr>
              <a:xfrm flipV="1">
                <a:off x="9429262" y="2474883"/>
                <a:ext cx="198728" cy="630070"/>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a:cxnSpLocks/>
              </p:cNvCxnSpPr>
              <p:nvPr/>
            </p:nvCxnSpPr>
            <p:spPr>
              <a:xfrm>
                <a:off x="9434180" y="3090101"/>
                <a:ext cx="895834" cy="47494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a:stCxn id="90" idx="6"/>
              </p:cNvCxnSpPr>
              <p:nvPr/>
            </p:nvCxnSpPr>
            <p:spPr>
              <a:xfrm>
                <a:off x="8515146" y="2802802"/>
                <a:ext cx="909789" cy="332356"/>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9" name="楕円 68"/>
            <p:cNvSpPr/>
            <p:nvPr/>
          </p:nvSpPr>
          <p:spPr>
            <a:xfrm>
              <a:off x="8971379" y="2262566"/>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p:cNvSpPr/>
            <p:nvPr/>
          </p:nvSpPr>
          <p:spPr>
            <a:xfrm>
              <a:off x="9610470" y="2327063"/>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楕円 86"/>
            <p:cNvSpPr/>
            <p:nvPr/>
          </p:nvSpPr>
          <p:spPr>
            <a:xfrm>
              <a:off x="10028503" y="3195167"/>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87"/>
            <p:cNvSpPr/>
            <p:nvPr/>
          </p:nvSpPr>
          <p:spPr>
            <a:xfrm>
              <a:off x="9584873" y="3551011"/>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楕円 88"/>
            <p:cNvSpPr/>
            <p:nvPr/>
          </p:nvSpPr>
          <p:spPr>
            <a:xfrm>
              <a:off x="8993921" y="3326490"/>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楕円 89"/>
            <p:cNvSpPr/>
            <p:nvPr/>
          </p:nvSpPr>
          <p:spPr>
            <a:xfrm>
              <a:off x="8770825" y="2665092"/>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7" name="角丸四角形 96"/>
          <p:cNvSpPr/>
          <p:nvPr/>
        </p:nvSpPr>
        <p:spPr>
          <a:xfrm>
            <a:off x="5997526" y="2681210"/>
            <a:ext cx="4746673" cy="2609679"/>
          </a:xfrm>
          <a:prstGeom prst="roundRect">
            <a:avLst/>
          </a:prstGeom>
          <a:no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4">
                  <a:lumMod val="50000"/>
                </a:schemeClr>
              </a:solidFill>
            </a:endParaRPr>
          </a:p>
        </p:txBody>
      </p:sp>
      <p:sp>
        <p:nvSpPr>
          <p:cNvPr id="98" name="テキスト ボックス 97"/>
          <p:cNvSpPr txBox="1"/>
          <p:nvPr/>
        </p:nvSpPr>
        <p:spPr>
          <a:xfrm>
            <a:off x="2957389" y="2888827"/>
            <a:ext cx="417102" cy="584775"/>
          </a:xfrm>
          <a:prstGeom prst="rect">
            <a:avLst/>
          </a:prstGeom>
          <a:noFill/>
          <a:ln w="28575">
            <a:noFill/>
          </a:ln>
        </p:spPr>
        <p:txBody>
          <a:bodyPr wrap="none" rtlCol="0">
            <a:spAutoFit/>
          </a:bodyPr>
          <a:lstStyle/>
          <a:p>
            <a:r>
              <a:rPr lang="en-US" altLang="ja-JP" sz="3200" dirty="0">
                <a:solidFill>
                  <a:srgbClr val="0070C0"/>
                </a:solidFill>
                <a:latin typeface="Cambria Math" panose="02040503050406030204" pitchFamily="18" charset="0"/>
              </a:rPr>
              <a:t>P</a:t>
            </a:r>
            <a:endParaRPr kumimoji="1" lang="ja-JP" altLang="en-US" sz="3200" dirty="0">
              <a:solidFill>
                <a:srgbClr val="FF0000"/>
              </a:solidFill>
              <a:latin typeface="Cambria Math" panose="02040503050406030204" pitchFamily="18" charset="0"/>
            </a:endParaRPr>
          </a:p>
        </p:txBody>
      </p:sp>
      <p:sp>
        <p:nvSpPr>
          <p:cNvPr id="99" name="テキスト ボックス 98"/>
          <p:cNvSpPr txBox="1"/>
          <p:nvPr/>
        </p:nvSpPr>
        <p:spPr>
          <a:xfrm>
            <a:off x="6974070" y="2881161"/>
            <a:ext cx="2365341" cy="584775"/>
          </a:xfrm>
          <a:prstGeom prst="rect">
            <a:avLst/>
          </a:prstGeom>
          <a:noFill/>
        </p:spPr>
        <p:txBody>
          <a:bodyPr wrap="square" rtlCol="0">
            <a:spAutoFit/>
          </a:bodyPr>
          <a:lstStyle/>
          <a:p>
            <a:pPr algn="ctr"/>
            <a:r>
              <a:rPr lang="en-US" altLang="ja-JP" sz="3200" dirty="0">
                <a:solidFill>
                  <a:srgbClr val="0070C0"/>
                </a:solidFill>
                <a:latin typeface="Cambria Math" panose="02040503050406030204" pitchFamily="18" charset="0"/>
              </a:rPr>
              <a:t>P </a:t>
            </a:r>
            <a:r>
              <a:rPr lang="en-US" altLang="ja-JP" sz="3200" dirty="0" smtClean="0">
                <a:solidFill>
                  <a:srgbClr val="0070C0"/>
                </a:solidFill>
                <a:latin typeface="Cambria Math" panose="02040503050406030204" pitchFamily="18" charset="0"/>
              </a:rPr>
              <a:t>/ NP</a:t>
            </a:r>
            <a:r>
              <a:rPr lang="ja-JP" altLang="en-US" sz="3200" dirty="0">
                <a:solidFill>
                  <a:srgbClr val="0070C0"/>
                </a:solidFill>
              </a:rPr>
              <a:t>困難</a:t>
            </a:r>
            <a:endParaRPr kumimoji="1" lang="ja-JP" altLang="en-US" sz="3200" dirty="0">
              <a:solidFill>
                <a:srgbClr val="0070C0"/>
              </a:solidFill>
            </a:endParaRPr>
          </a:p>
        </p:txBody>
      </p:sp>
      <p:grpSp>
        <p:nvGrpSpPr>
          <p:cNvPr id="9" name="グループ化 8"/>
          <p:cNvGrpSpPr/>
          <p:nvPr/>
        </p:nvGrpSpPr>
        <p:grpSpPr>
          <a:xfrm>
            <a:off x="2147285" y="4402143"/>
            <a:ext cx="3114546" cy="183136"/>
            <a:chOff x="2066618" y="4569809"/>
            <a:chExt cx="3114546" cy="183136"/>
          </a:xfrm>
        </p:grpSpPr>
        <p:sp>
          <p:nvSpPr>
            <p:cNvPr id="44" name="楕円 43"/>
            <p:cNvSpPr/>
            <p:nvPr/>
          </p:nvSpPr>
          <p:spPr>
            <a:xfrm>
              <a:off x="2066618" y="4577568"/>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 name="直線コネクタ 5"/>
            <p:cNvCxnSpPr/>
            <p:nvPr/>
          </p:nvCxnSpPr>
          <p:spPr>
            <a:xfrm>
              <a:off x="2160644" y="4665257"/>
              <a:ext cx="296527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楕円 52"/>
            <p:cNvSpPr/>
            <p:nvPr/>
          </p:nvSpPr>
          <p:spPr>
            <a:xfrm>
              <a:off x="2720380" y="457326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楕円 53"/>
            <p:cNvSpPr/>
            <p:nvPr/>
          </p:nvSpPr>
          <p:spPr>
            <a:xfrm>
              <a:off x="3677632" y="456980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楕円 54"/>
            <p:cNvSpPr/>
            <p:nvPr/>
          </p:nvSpPr>
          <p:spPr>
            <a:xfrm>
              <a:off x="4334620" y="4569810"/>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楕円 55"/>
            <p:cNvSpPr/>
            <p:nvPr/>
          </p:nvSpPr>
          <p:spPr>
            <a:xfrm>
              <a:off x="4999071" y="4574692"/>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4260815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テキスト ボックス 59"/>
          <p:cNvSpPr txBox="1"/>
          <p:nvPr/>
        </p:nvSpPr>
        <p:spPr>
          <a:xfrm>
            <a:off x="296985" y="6105540"/>
            <a:ext cx="11660554" cy="646331"/>
          </a:xfrm>
          <a:prstGeom prst="rect">
            <a:avLst/>
          </a:prstGeom>
          <a:noFill/>
        </p:spPr>
        <p:txBody>
          <a:bodyPr wrap="square" rtlCol="0">
            <a:spAutoFit/>
          </a:bodyPr>
          <a:lstStyle/>
          <a:p>
            <a:r>
              <a:rPr lang="en-US" altLang="ja-JP" dirty="0">
                <a:latin typeface="Cambria" panose="02040503050406030204" pitchFamily="18" charset="0"/>
              </a:rPr>
              <a:t>[1] : S. </a:t>
            </a:r>
            <a:r>
              <a:rPr lang="en-US" altLang="ja-JP" dirty="0" err="1">
                <a:latin typeface="Cambria" panose="02040503050406030204" pitchFamily="18" charset="0"/>
              </a:rPr>
              <a:t>Coene</a:t>
            </a:r>
            <a:r>
              <a:rPr lang="en-US" altLang="ja-JP" dirty="0">
                <a:latin typeface="Cambria" panose="02040503050406030204" pitchFamily="18" charset="0"/>
              </a:rPr>
              <a:t>, F.C.R. </a:t>
            </a:r>
            <a:r>
              <a:rPr lang="en-US" altLang="ja-JP" dirty="0" err="1">
                <a:latin typeface="Cambria" panose="02040503050406030204" pitchFamily="18" charset="0"/>
              </a:rPr>
              <a:t>Spieksma</a:t>
            </a:r>
            <a:r>
              <a:rPr lang="en-US" altLang="ja-JP" dirty="0">
                <a:latin typeface="Cambria" panose="02040503050406030204" pitchFamily="18" charset="0"/>
              </a:rPr>
              <a:t>, and G.J. </a:t>
            </a:r>
            <a:r>
              <a:rPr lang="en-US" altLang="ja-JP" dirty="0" err="1">
                <a:latin typeface="Cambria" panose="02040503050406030204" pitchFamily="18" charset="0"/>
              </a:rPr>
              <a:t>Woeginger</a:t>
            </a:r>
            <a:r>
              <a:rPr lang="en-US" altLang="ja-JP" dirty="0">
                <a:latin typeface="Cambria" panose="02040503050406030204" pitchFamily="18" charset="0"/>
              </a:rPr>
              <a:t>. Charlemagne's challenge: the periodic latency problem. Operations Research, 59(3), pp. 674–683, 2011.</a:t>
            </a:r>
          </a:p>
        </p:txBody>
      </p:sp>
      <p:grpSp>
        <p:nvGrpSpPr>
          <p:cNvPr id="3" name="グループ化 2"/>
          <p:cNvGrpSpPr/>
          <p:nvPr/>
        </p:nvGrpSpPr>
        <p:grpSpPr>
          <a:xfrm>
            <a:off x="564662" y="810784"/>
            <a:ext cx="11125200" cy="5124089"/>
            <a:chOff x="508000" y="781410"/>
            <a:chExt cx="11125200" cy="5124089"/>
          </a:xfrm>
        </p:grpSpPr>
        <p:sp>
          <p:nvSpPr>
            <p:cNvPr id="4" name="角丸四角形 3"/>
            <p:cNvSpPr/>
            <p:nvPr/>
          </p:nvSpPr>
          <p:spPr>
            <a:xfrm>
              <a:off x="508000" y="781410"/>
              <a:ext cx="11125200" cy="5124089"/>
            </a:xfrm>
            <a:prstGeom prst="roundRect">
              <a:avLst/>
            </a:prstGeom>
            <a:noFill/>
            <a:ln w="38100">
              <a:solidFill>
                <a:srgbClr val="B61C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B61C83"/>
                </a:solidFill>
              </a:endParaRPr>
            </a:p>
          </p:txBody>
        </p:sp>
        <p:sp>
          <p:nvSpPr>
            <p:cNvPr id="10" name="正方形/長方形 9"/>
            <p:cNvSpPr/>
            <p:nvPr/>
          </p:nvSpPr>
          <p:spPr>
            <a:xfrm>
              <a:off x="1052005" y="979803"/>
              <a:ext cx="2527570" cy="523220"/>
            </a:xfrm>
            <a:prstGeom prst="rect">
              <a:avLst/>
            </a:prstGeom>
            <a:ln w="28575">
              <a:solidFill>
                <a:srgbClr val="B61C83"/>
              </a:solidFill>
            </a:ln>
          </p:spPr>
          <p:txBody>
            <a:bodyPr wrap="square" anchor="ctr">
              <a:spAutoFit/>
            </a:bodyPr>
            <a:lstStyle/>
            <a:p>
              <a:pPr algn="ctr">
                <a:lnSpc>
                  <a:spcPct val="100000"/>
                </a:lnSpc>
              </a:pPr>
              <a:r>
                <a:rPr lang="ja-JP" altLang="en-US" sz="2800" dirty="0">
                  <a:solidFill>
                    <a:srgbClr val="B61C83"/>
                  </a:solidFill>
                </a:rPr>
                <a:t>一般のグラフ</a:t>
              </a:r>
              <a:endParaRPr lang="en-US" altLang="ja-JP" sz="2800" dirty="0">
                <a:solidFill>
                  <a:srgbClr val="B61C83"/>
                </a:solidFill>
              </a:endParaRPr>
            </a:p>
          </p:txBody>
        </p:sp>
      </p:grpSp>
      <p:sp>
        <p:nvSpPr>
          <p:cNvPr id="64" name="正方形/長方形 63"/>
          <p:cNvSpPr/>
          <p:nvPr/>
        </p:nvSpPr>
        <p:spPr>
          <a:xfrm>
            <a:off x="620026" y="269522"/>
            <a:ext cx="5793574" cy="523220"/>
          </a:xfrm>
          <a:prstGeom prst="rect">
            <a:avLst/>
          </a:prstGeom>
        </p:spPr>
        <p:txBody>
          <a:bodyPr wrap="none">
            <a:spAutoFit/>
          </a:bodyPr>
          <a:lstStyle/>
          <a:p>
            <a:r>
              <a:rPr lang="ja-JP" altLang="en-US" sz="2800" dirty="0" smtClean="0"/>
              <a:t>巡査数が一般の場合：</a:t>
            </a:r>
            <a:r>
              <a:rPr lang="ja-JP" altLang="en-US" sz="2800" b="1" dirty="0" smtClean="0"/>
              <a:t>協力無し</a:t>
            </a:r>
            <a:r>
              <a:rPr lang="ja-JP" altLang="en-US" sz="2800" dirty="0" smtClean="0"/>
              <a:t> </a:t>
            </a:r>
            <a:r>
              <a:rPr lang="en-US" altLang="ja-JP" sz="2800" dirty="0"/>
              <a:t>[1]</a:t>
            </a:r>
            <a:endParaRPr lang="ja-JP" altLang="en-US" sz="2800" dirty="0"/>
          </a:p>
        </p:txBody>
      </p:sp>
      <p:grpSp>
        <p:nvGrpSpPr>
          <p:cNvPr id="5" name="グループ化 4"/>
          <p:cNvGrpSpPr/>
          <p:nvPr/>
        </p:nvGrpSpPr>
        <p:grpSpPr>
          <a:xfrm>
            <a:off x="1059962" y="1752669"/>
            <a:ext cx="10134600" cy="3838264"/>
            <a:chOff x="1003300" y="1747216"/>
            <a:chExt cx="10134600" cy="3838264"/>
          </a:xfrm>
        </p:grpSpPr>
        <p:sp>
          <p:nvSpPr>
            <p:cNvPr id="11" name="正方形/長方形 10"/>
            <p:cNvSpPr/>
            <p:nvPr/>
          </p:nvSpPr>
          <p:spPr>
            <a:xfrm>
              <a:off x="1642163" y="1913797"/>
              <a:ext cx="923639" cy="523220"/>
            </a:xfrm>
            <a:prstGeom prst="rect">
              <a:avLst/>
            </a:prstGeom>
            <a:ln w="28575">
              <a:solidFill>
                <a:srgbClr val="00B050"/>
              </a:solidFill>
            </a:ln>
          </p:spPr>
          <p:txBody>
            <a:bodyPr wrap="square" anchor="ctr">
              <a:spAutoFit/>
            </a:bodyPr>
            <a:lstStyle/>
            <a:p>
              <a:pPr algn="ctr">
                <a:lnSpc>
                  <a:spcPct val="100000"/>
                </a:lnSpc>
              </a:pPr>
              <a:r>
                <a:rPr lang="ja-JP" altLang="en-US" sz="2800" dirty="0">
                  <a:solidFill>
                    <a:srgbClr val="00B050"/>
                  </a:solidFill>
                </a:rPr>
                <a:t>木</a:t>
              </a:r>
              <a:endParaRPr lang="en-US" altLang="ja-JP" sz="2800" dirty="0">
                <a:solidFill>
                  <a:srgbClr val="00B050"/>
                </a:solidFill>
              </a:endParaRPr>
            </a:p>
          </p:txBody>
        </p:sp>
        <p:sp>
          <p:nvSpPr>
            <p:cNvPr id="16" name="角丸四角形 15"/>
            <p:cNvSpPr/>
            <p:nvPr/>
          </p:nvSpPr>
          <p:spPr>
            <a:xfrm>
              <a:off x="1003300" y="1747216"/>
              <a:ext cx="10134600" cy="383826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スライド番号プレースホルダー 5"/>
          <p:cNvSpPr>
            <a:spLocks noGrp="1"/>
          </p:cNvSpPr>
          <p:nvPr>
            <p:ph type="sldNum" sz="quarter" idx="12"/>
          </p:nvPr>
        </p:nvSpPr>
        <p:spPr/>
        <p:txBody>
          <a:bodyPr/>
          <a:lstStyle/>
          <a:p>
            <a:fld id="{4FE2F19B-FD66-4130-81C4-04099E634EF7}" type="slidenum">
              <a:rPr kumimoji="1" lang="ja-JP" altLang="en-US" smtClean="0"/>
              <a:t>5</a:t>
            </a:fld>
            <a:endParaRPr kumimoji="1" lang="ja-JP" altLang="en-US"/>
          </a:p>
        </p:txBody>
      </p:sp>
      <p:sp>
        <p:nvSpPr>
          <p:cNvPr id="42" name="テキスト ボックス 41"/>
          <p:cNvSpPr txBox="1"/>
          <p:nvPr/>
        </p:nvSpPr>
        <p:spPr>
          <a:xfrm>
            <a:off x="6795457" y="0"/>
            <a:ext cx="5396543" cy="830997"/>
          </a:xfrm>
          <a:prstGeom prst="rect">
            <a:avLst/>
          </a:prstGeom>
          <a:noFill/>
        </p:spPr>
        <p:txBody>
          <a:bodyPr wrap="square" rtlCol="0">
            <a:spAutoFit/>
          </a:bodyPr>
          <a:lstStyle/>
          <a:p>
            <a:r>
              <a:rPr lang="ja-JP" altLang="en-US" sz="2400" dirty="0" smtClean="0"/>
              <a:t>左：全点の許容</a:t>
            </a:r>
            <a:r>
              <a:rPr lang="ja-JP" altLang="en-US" sz="2400" dirty="0"/>
              <a:t>訪問間隔</a:t>
            </a:r>
            <a:r>
              <a:rPr lang="ja-JP" altLang="en-US" sz="2400" dirty="0" smtClean="0"/>
              <a:t>が等しいとき</a:t>
            </a:r>
            <a:r>
              <a:rPr lang="en-US" altLang="ja-JP" sz="2400" dirty="0"/>
              <a:t/>
            </a:r>
            <a:br>
              <a:rPr lang="en-US" altLang="ja-JP" sz="2400" dirty="0"/>
            </a:br>
            <a:r>
              <a:rPr lang="ja-JP" altLang="en-US" sz="2400" dirty="0" smtClean="0"/>
              <a:t>右：一般</a:t>
            </a:r>
            <a:r>
              <a:rPr lang="ja-JP" altLang="en-US" sz="2400" dirty="0"/>
              <a:t>の</a:t>
            </a:r>
            <a:r>
              <a:rPr lang="ja-JP" altLang="en-US" sz="2400" dirty="0" smtClean="0"/>
              <a:t>場合</a:t>
            </a:r>
            <a:endParaRPr kumimoji="1" lang="ja-JP" altLang="en-US" sz="2400" dirty="0"/>
          </a:p>
        </p:txBody>
      </p:sp>
      <p:sp>
        <p:nvSpPr>
          <p:cNvPr id="46" name="テキスト ボックス 45"/>
          <p:cNvSpPr txBox="1"/>
          <p:nvPr/>
        </p:nvSpPr>
        <p:spPr>
          <a:xfrm>
            <a:off x="2664151" y="1909041"/>
            <a:ext cx="3386826" cy="584775"/>
          </a:xfrm>
          <a:prstGeom prst="rect">
            <a:avLst/>
          </a:prstGeom>
          <a:noFill/>
        </p:spPr>
        <p:txBody>
          <a:bodyPr wrap="square" rtlCol="0">
            <a:spAutoFit/>
          </a:bodyPr>
          <a:lstStyle/>
          <a:p>
            <a:pPr algn="ctr"/>
            <a:r>
              <a:rPr lang="en-US" altLang="ja-JP" sz="3200" dirty="0">
                <a:solidFill>
                  <a:srgbClr val="0070C0"/>
                </a:solidFill>
                <a:latin typeface="Cambria Math" panose="02040503050406030204" pitchFamily="18" charset="0"/>
              </a:rPr>
              <a:t>NP</a:t>
            </a:r>
            <a:r>
              <a:rPr lang="ja-JP" altLang="en-US" sz="3200" dirty="0">
                <a:solidFill>
                  <a:srgbClr val="0070C0"/>
                </a:solidFill>
              </a:rPr>
              <a:t>困難</a:t>
            </a:r>
            <a:r>
              <a:rPr lang="en-US" altLang="ja-JP" sz="3200" dirty="0" smtClean="0">
                <a:solidFill>
                  <a:srgbClr val="0070C0"/>
                </a:solidFill>
                <a:latin typeface="Cambria Math" panose="02040503050406030204" pitchFamily="18" charset="0"/>
              </a:rPr>
              <a:t> / NP</a:t>
            </a:r>
            <a:r>
              <a:rPr lang="ja-JP" altLang="en-US" sz="3200" dirty="0">
                <a:solidFill>
                  <a:srgbClr val="0070C0"/>
                </a:solidFill>
              </a:rPr>
              <a:t>困難</a:t>
            </a:r>
            <a:endParaRPr kumimoji="1" lang="ja-JP" altLang="en-US" sz="3200" dirty="0">
              <a:solidFill>
                <a:srgbClr val="0070C0"/>
              </a:solidFill>
            </a:endParaRPr>
          </a:p>
        </p:txBody>
      </p:sp>
      <p:sp>
        <p:nvSpPr>
          <p:cNvPr id="47" name="テキスト ボックス 46"/>
          <p:cNvSpPr txBox="1"/>
          <p:nvPr/>
        </p:nvSpPr>
        <p:spPr>
          <a:xfrm>
            <a:off x="3605321" y="1004349"/>
            <a:ext cx="3736256" cy="584775"/>
          </a:xfrm>
          <a:prstGeom prst="rect">
            <a:avLst/>
          </a:prstGeom>
          <a:noFill/>
        </p:spPr>
        <p:txBody>
          <a:bodyPr wrap="square" rtlCol="0">
            <a:spAutoFit/>
          </a:bodyPr>
          <a:lstStyle/>
          <a:p>
            <a:pPr algn="ctr"/>
            <a:r>
              <a:rPr lang="en-US" altLang="ja-JP" sz="3200" dirty="0">
                <a:solidFill>
                  <a:srgbClr val="0070C0"/>
                </a:solidFill>
                <a:latin typeface="Cambria Math" panose="02040503050406030204" pitchFamily="18" charset="0"/>
              </a:rPr>
              <a:t>NP</a:t>
            </a:r>
            <a:r>
              <a:rPr lang="ja-JP" altLang="en-US" sz="3200" dirty="0" smtClean="0">
                <a:solidFill>
                  <a:srgbClr val="0070C0"/>
                </a:solidFill>
              </a:rPr>
              <a:t>困難 </a:t>
            </a:r>
            <a:r>
              <a:rPr lang="en-US" altLang="ja-JP" sz="3200" dirty="0" smtClean="0">
                <a:solidFill>
                  <a:srgbClr val="0070C0"/>
                </a:solidFill>
                <a:latin typeface="Cambria Math" panose="02040503050406030204" pitchFamily="18" charset="0"/>
              </a:rPr>
              <a:t>/ NP</a:t>
            </a:r>
            <a:r>
              <a:rPr lang="ja-JP" altLang="en-US" sz="3200" dirty="0">
                <a:solidFill>
                  <a:srgbClr val="0070C0"/>
                </a:solidFill>
              </a:rPr>
              <a:t>困難</a:t>
            </a:r>
            <a:endParaRPr kumimoji="1" lang="ja-JP" altLang="en-US" sz="3200" dirty="0">
              <a:solidFill>
                <a:srgbClr val="0070C0"/>
              </a:solidFill>
            </a:endParaRPr>
          </a:p>
        </p:txBody>
      </p:sp>
      <p:sp>
        <p:nvSpPr>
          <p:cNvPr id="113" name="正方形/長方形 112"/>
          <p:cNvSpPr/>
          <p:nvPr/>
        </p:nvSpPr>
        <p:spPr>
          <a:xfrm>
            <a:off x="6324049" y="2888827"/>
            <a:ext cx="632928" cy="523220"/>
          </a:xfrm>
          <a:prstGeom prst="rect">
            <a:avLst/>
          </a:prstGeom>
          <a:ln w="28575">
            <a:solidFill>
              <a:schemeClr val="accent4">
                <a:lumMod val="50000"/>
              </a:schemeClr>
            </a:solidFill>
          </a:ln>
        </p:spPr>
        <p:txBody>
          <a:bodyPr wrap="square" anchor="ctr">
            <a:spAutoFit/>
          </a:bodyPr>
          <a:lstStyle/>
          <a:p>
            <a:pPr algn="ctr">
              <a:lnSpc>
                <a:spcPct val="100000"/>
              </a:lnSpc>
            </a:pPr>
            <a:r>
              <a:rPr lang="ja-JP" altLang="en-US" sz="2800" dirty="0">
                <a:solidFill>
                  <a:schemeClr val="accent4">
                    <a:lumMod val="50000"/>
                  </a:schemeClr>
                </a:solidFill>
              </a:rPr>
              <a:t>星</a:t>
            </a:r>
            <a:endParaRPr lang="en-US" altLang="ja-JP" sz="2800" dirty="0">
              <a:solidFill>
                <a:schemeClr val="accent4">
                  <a:lumMod val="50000"/>
                </a:schemeClr>
              </a:solidFill>
            </a:endParaRPr>
          </a:p>
        </p:txBody>
      </p:sp>
      <p:grpSp>
        <p:nvGrpSpPr>
          <p:cNvPr id="115" name="グループ化 114"/>
          <p:cNvGrpSpPr/>
          <p:nvPr/>
        </p:nvGrpSpPr>
        <p:grpSpPr>
          <a:xfrm>
            <a:off x="6496500" y="3759078"/>
            <a:ext cx="1328158" cy="1306172"/>
            <a:chOff x="8770825" y="2262566"/>
            <a:chExt cx="1457505" cy="1488272"/>
          </a:xfrm>
          <a:solidFill>
            <a:schemeClr val="accent4">
              <a:lumMod val="50000"/>
            </a:schemeClr>
          </a:solidFill>
        </p:grpSpPr>
        <p:grpSp>
          <p:nvGrpSpPr>
            <p:cNvPr id="116" name="グループ化 115"/>
            <p:cNvGrpSpPr/>
            <p:nvPr/>
          </p:nvGrpSpPr>
          <p:grpSpPr>
            <a:xfrm>
              <a:off x="8970657" y="2433130"/>
              <a:ext cx="1206388" cy="1232287"/>
              <a:chOff x="8515146" y="2345761"/>
              <a:chExt cx="1814868" cy="1697036"/>
            </a:xfrm>
            <a:grpFill/>
          </p:grpSpPr>
          <p:cxnSp>
            <p:nvCxnSpPr>
              <p:cNvPr id="123" name="直線コネクタ 122"/>
              <p:cNvCxnSpPr/>
              <p:nvPr/>
            </p:nvCxnSpPr>
            <p:spPr>
              <a:xfrm>
                <a:off x="9429262" y="3104948"/>
                <a:ext cx="160215" cy="937849"/>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a:stCxn id="117" idx="5"/>
              </p:cNvCxnSpPr>
              <p:nvPr/>
            </p:nvCxnSpPr>
            <p:spPr>
              <a:xfrm>
                <a:off x="8772830" y="2345761"/>
                <a:ext cx="652106" cy="75918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flipV="1">
                <a:off x="8659446" y="3112523"/>
                <a:ext cx="769816" cy="604103"/>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endCxn id="118" idx="4"/>
              </p:cNvCxnSpPr>
              <p:nvPr/>
            </p:nvCxnSpPr>
            <p:spPr>
              <a:xfrm flipV="1">
                <a:off x="9429262" y="2474883"/>
                <a:ext cx="198728" cy="630070"/>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a:cxnSpLocks/>
              </p:cNvCxnSpPr>
              <p:nvPr/>
            </p:nvCxnSpPr>
            <p:spPr>
              <a:xfrm>
                <a:off x="9434180" y="3090101"/>
                <a:ext cx="895834" cy="47494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a:stCxn id="122" idx="6"/>
              </p:cNvCxnSpPr>
              <p:nvPr/>
            </p:nvCxnSpPr>
            <p:spPr>
              <a:xfrm>
                <a:off x="8515146" y="2802802"/>
                <a:ext cx="909789" cy="332356"/>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17" name="楕円 116"/>
            <p:cNvSpPr/>
            <p:nvPr/>
          </p:nvSpPr>
          <p:spPr>
            <a:xfrm>
              <a:off x="8971379" y="2262566"/>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楕円 117"/>
            <p:cNvSpPr/>
            <p:nvPr/>
          </p:nvSpPr>
          <p:spPr>
            <a:xfrm>
              <a:off x="9610470" y="2327063"/>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楕円 118"/>
            <p:cNvSpPr/>
            <p:nvPr/>
          </p:nvSpPr>
          <p:spPr>
            <a:xfrm>
              <a:off x="10028503" y="3195167"/>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楕円 119"/>
            <p:cNvSpPr/>
            <p:nvPr/>
          </p:nvSpPr>
          <p:spPr>
            <a:xfrm>
              <a:off x="9584873" y="3551011"/>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楕円 120"/>
            <p:cNvSpPr/>
            <p:nvPr/>
          </p:nvSpPr>
          <p:spPr>
            <a:xfrm>
              <a:off x="8993921" y="3326490"/>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楕円 121"/>
            <p:cNvSpPr/>
            <p:nvPr/>
          </p:nvSpPr>
          <p:spPr>
            <a:xfrm>
              <a:off x="8770825" y="2665092"/>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9" name="角丸四角形 128"/>
          <p:cNvSpPr/>
          <p:nvPr/>
        </p:nvSpPr>
        <p:spPr>
          <a:xfrm>
            <a:off x="5997526" y="2681210"/>
            <a:ext cx="4746673" cy="2609679"/>
          </a:xfrm>
          <a:prstGeom prst="roundRect">
            <a:avLst/>
          </a:prstGeom>
          <a:no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4">
                  <a:lumMod val="50000"/>
                </a:schemeClr>
              </a:solidFill>
            </a:endParaRPr>
          </a:p>
        </p:txBody>
      </p:sp>
      <p:sp>
        <p:nvSpPr>
          <p:cNvPr id="131" name="テキスト ボックス 130"/>
          <p:cNvSpPr txBox="1"/>
          <p:nvPr/>
        </p:nvSpPr>
        <p:spPr>
          <a:xfrm>
            <a:off x="6974070" y="2881161"/>
            <a:ext cx="3506399" cy="584775"/>
          </a:xfrm>
          <a:prstGeom prst="rect">
            <a:avLst/>
          </a:prstGeom>
          <a:noFill/>
        </p:spPr>
        <p:txBody>
          <a:bodyPr wrap="square" rtlCol="0">
            <a:spAutoFit/>
          </a:bodyPr>
          <a:lstStyle/>
          <a:p>
            <a:pPr algn="ctr"/>
            <a:r>
              <a:rPr lang="en-US" altLang="ja-JP" sz="3200" dirty="0">
                <a:solidFill>
                  <a:srgbClr val="0070C0"/>
                </a:solidFill>
                <a:latin typeface="Cambria Math" panose="02040503050406030204" pitchFamily="18" charset="0"/>
              </a:rPr>
              <a:t>NP</a:t>
            </a:r>
            <a:r>
              <a:rPr lang="ja-JP" altLang="en-US" sz="3200" dirty="0" smtClean="0">
                <a:solidFill>
                  <a:srgbClr val="0070C0"/>
                </a:solidFill>
              </a:rPr>
              <a:t>困難 </a:t>
            </a:r>
            <a:r>
              <a:rPr lang="en-US" altLang="ja-JP" sz="3200" dirty="0" smtClean="0">
                <a:solidFill>
                  <a:srgbClr val="0070C0"/>
                </a:solidFill>
                <a:latin typeface="Cambria Math" panose="02040503050406030204" pitchFamily="18" charset="0"/>
              </a:rPr>
              <a:t>/ NP</a:t>
            </a:r>
            <a:r>
              <a:rPr lang="ja-JP" altLang="en-US" sz="3200" dirty="0" smtClean="0">
                <a:solidFill>
                  <a:srgbClr val="0070C0"/>
                </a:solidFill>
              </a:rPr>
              <a:t>困難</a:t>
            </a:r>
            <a:endParaRPr kumimoji="1" lang="ja-JP" altLang="en-US" sz="3200" dirty="0">
              <a:solidFill>
                <a:srgbClr val="0070C0"/>
              </a:solidFill>
            </a:endParaRPr>
          </a:p>
        </p:txBody>
      </p:sp>
      <p:sp>
        <p:nvSpPr>
          <p:cNvPr id="132" name="角丸四角形 131"/>
          <p:cNvSpPr/>
          <p:nvPr/>
        </p:nvSpPr>
        <p:spPr>
          <a:xfrm>
            <a:off x="1402185" y="2681210"/>
            <a:ext cx="4784631" cy="2654752"/>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正方形/長方形 139"/>
          <p:cNvSpPr/>
          <p:nvPr/>
        </p:nvSpPr>
        <p:spPr>
          <a:xfrm>
            <a:off x="1821603" y="2926704"/>
            <a:ext cx="923640" cy="523220"/>
          </a:xfrm>
          <a:prstGeom prst="rect">
            <a:avLst/>
          </a:prstGeom>
          <a:ln w="28575">
            <a:solidFill>
              <a:schemeClr val="accent1"/>
            </a:solidFill>
          </a:ln>
        </p:spPr>
        <p:txBody>
          <a:bodyPr wrap="square" anchor="ctr">
            <a:spAutoFit/>
          </a:bodyPr>
          <a:lstStyle/>
          <a:p>
            <a:pPr algn="ctr">
              <a:lnSpc>
                <a:spcPct val="100000"/>
              </a:lnSpc>
            </a:pPr>
            <a:r>
              <a:rPr lang="ja-JP" altLang="en-US" sz="2800" dirty="0">
                <a:solidFill>
                  <a:schemeClr val="accent1"/>
                </a:solidFill>
              </a:rPr>
              <a:t>線分</a:t>
            </a:r>
            <a:endParaRPr lang="en-US" altLang="ja-JP" sz="2800" dirty="0">
              <a:solidFill>
                <a:schemeClr val="accent1"/>
              </a:solidFill>
            </a:endParaRPr>
          </a:p>
        </p:txBody>
      </p:sp>
      <p:sp>
        <p:nvSpPr>
          <p:cNvPr id="141" name="テキスト ボックス 140"/>
          <p:cNvSpPr txBox="1"/>
          <p:nvPr/>
        </p:nvSpPr>
        <p:spPr>
          <a:xfrm>
            <a:off x="2957389" y="2888827"/>
            <a:ext cx="417102" cy="584775"/>
          </a:xfrm>
          <a:prstGeom prst="rect">
            <a:avLst/>
          </a:prstGeom>
          <a:noFill/>
          <a:ln w="28575">
            <a:noFill/>
          </a:ln>
        </p:spPr>
        <p:txBody>
          <a:bodyPr wrap="none" rtlCol="0">
            <a:spAutoFit/>
          </a:bodyPr>
          <a:lstStyle/>
          <a:p>
            <a:r>
              <a:rPr lang="en-US" altLang="ja-JP" sz="3200" dirty="0">
                <a:solidFill>
                  <a:srgbClr val="0070C0"/>
                </a:solidFill>
                <a:latin typeface="Cambria Math" panose="02040503050406030204" pitchFamily="18" charset="0"/>
              </a:rPr>
              <a:t>P</a:t>
            </a:r>
            <a:endParaRPr kumimoji="1" lang="ja-JP" altLang="en-US" sz="3200" dirty="0">
              <a:solidFill>
                <a:srgbClr val="FF0000"/>
              </a:solidFill>
              <a:latin typeface="Cambria Math" panose="02040503050406030204" pitchFamily="18" charset="0"/>
            </a:endParaRPr>
          </a:p>
        </p:txBody>
      </p:sp>
      <p:grpSp>
        <p:nvGrpSpPr>
          <p:cNvPr id="142" name="グループ化 141"/>
          <p:cNvGrpSpPr/>
          <p:nvPr/>
        </p:nvGrpSpPr>
        <p:grpSpPr>
          <a:xfrm>
            <a:off x="2147285" y="4402143"/>
            <a:ext cx="3114546" cy="183136"/>
            <a:chOff x="2066618" y="4569809"/>
            <a:chExt cx="3114546" cy="183136"/>
          </a:xfrm>
        </p:grpSpPr>
        <p:sp>
          <p:nvSpPr>
            <p:cNvPr id="143" name="楕円 142"/>
            <p:cNvSpPr/>
            <p:nvPr/>
          </p:nvSpPr>
          <p:spPr>
            <a:xfrm>
              <a:off x="2066618" y="4577568"/>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44" name="直線コネクタ 143"/>
            <p:cNvCxnSpPr/>
            <p:nvPr/>
          </p:nvCxnSpPr>
          <p:spPr>
            <a:xfrm>
              <a:off x="2160644" y="4665257"/>
              <a:ext cx="296527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5" name="楕円 144"/>
            <p:cNvSpPr/>
            <p:nvPr/>
          </p:nvSpPr>
          <p:spPr>
            <a:xfrm>
              <a:off x="2720380" y="457326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楕円 145"/>
            <p:cNvSpPr/>
            <p:nvPr/>
          </p:nvSpPr>
          <p:spPr>
            <a:xfrm>
              <a:off x="3677632" y="456980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楕円 146"/>
            <p:cNvSpPr/>
            <p:nvPr/>
          </p:nvSpPr>
          <p:spPr>
            <a:xfrm>
              <a:off x="4334620" y="4569810"/>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楕円 147"/>
            <p:cNvSpPr/>
            <p:nvPr/>
          </p:nvSpPr>
          <p:spPr>
            <a:xfrm>
              <a:off x="4999071" y="4574692"/>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065833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グループ化 49"/>
          <p:cNvGrpSpPr/>
          <p:nvPr/>
        </p:nvGrpSpPr>
        <p:grpSpPr>
          <a:xfrm>
            <a:off x="1702340" y="2235106"/>
            <a:ext cx="3189433" cy="265141"/>
            <a:chOff x="4986448" y="1732011"/>
            <a:chExt cx="2608454" cy="216843"/>
          </a:xfrm>
        </p:grpSpPr>
        <p:cxnSp>
          <p:nvCxnSpPr>
            <p:cNvPr id="51" name="直線コネクタ 50"/>
            <p:cNvCxnSpPr>
              <a:stCxn id="55" idx="2"/>
              <a:endCxn id="69" idx="6"/>
            </p:cNvCxnSpPr>
            <p:nvPr/>
          </p:nvCxnSpPr>
          <p:spPr>
            <a:xfrm>
              <a:off x="4986448" y="1831925"/>
              <a:ext cx="2608454" cy="1701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5" name="楕円 54"/>
            <p:cNvSpPr/>
            <p:nvPr/>
          </p:nvSpPr>
          <p:spPr>
            <a:xfrm>
              <a:off x="4986448" y="1732011"/>
              <a:ext cx="199827" cy="19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p:cNvSpPr/>
            <p:nvPr/>
          </p:nvSpPr>
          <p:spPr>
            <a:xfrm>
              <a:off x="5949898" y="1738817"/>
              <a:ext cx="199827" cy="19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p:cNvSpPr/>
            <p:nvPr/>
          </p:nvSpPr>
          <p:spPr>
            <a:xfrm>
              <a:off x="6431623" y="1742221"/>
              <a:ext cx="199827" cy="19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p:cNvSpPr/>
            <p:nvPr/>
          </p:nvSpPr>
          <p:spPr>
            <a:xfrm>
              <a:off x="7395075" y="1749027"/>
              <a:ext cx="199827" cy="19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p:nvGrpSpPr>
        <p:grpSpPr>
          <a:xfrm>
            <a:off x="1685265" y="1730624"/>
            <a:ext cx="247616" cy="473305"/>
            <a:chOff x="1093981" y="4342423"/>
            <a:chExt cx="427174" cy="816522"/>
          </a:xfrm>
        </p:grpSpPr>
        <p:sp>
          <p:nvSpPr>
            <p:cNvPr id="75" name="楕円 74"/>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 name="直線コネクタ 75"/>
            <p:cNvCxnSpPr>
              <a:stCxn id="75"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81" name="グループ化 80"/>
          <p:cNvGrpSpPr/>
          <p:nvPr/>
        </p:nvGrpSpPr>
        <p:grpSpPr>
          <a:xfrm>
            <a:off x="4647439" y="1723841"/>
            <a:ext cx="247616" cy="473305"/>
            <a:chOff x="1093981" y="4342423"/>
            <a:chExt cx="427174" cy="816522"/>
          </a:xfrm>
        </p:grpSpPr>
        <p:sp>
          <p:nvSpPr>
            <p:cNvPr id="82" name="楕円 81"/>
            <p:cNvSpPr/>
            <p:nvPr/>
          </p:nvSpPr>
          <p:spPr>
            <a:xfrm>
              <a:off x="1140223" y="4342423"/>
              <a:ext cx="300142" cy="30014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3" name="直線コネクタ 82"/>
            <p:cNvCxnSpPr>
              <a:stCxn id="82" idx="4"/>
            </p:cNvCxnSpPr>
            <p:nvPr/>
          </p:nvCxnSpPr>
          <p:spPr>
            <a:xfrm>
              <a:off x="1290294" y="4642565"/>
              <a:ext cx="4680" cy="272854"/>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1293070" y="4897771"/>
              <a:ext cx="228085" cy="26117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1293071" y="4698350"/>
              <a:ext cx="228084" cy="21706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1093981" y="4698350"/>
              <a:ext cx="199094" cy="21706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H="1">
              <a:off x="1093981" y="4895850"/>
              <a:ext cx="202031" cy="26309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95" name="直線コネクタ 94"/>
          <p:cNvCxnSpPr/>
          <p:nvPr/>
        </p:nvCxnSpPr>
        <p:spPr>
          <a:xfrm>
            <a:off x="3002545" y="3246905"/>
            <a:ext cx="577212" cy="577212"/>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flipH="1">
            <a:off x="3007734" y="3801484"/>
            <a:ext cx="572023" cy="57202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2995715" y="6061603"/>
            <a:ext cx="569624" cy="569626"/>
          </a:xfrm>
          <a:prstGeom prst="line">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99" name="グループ化 98"/>
          <p:cNvGrpSpPr/>
          <p:nvPr/>
        </p:nvGrpSpPr>
        <p:grpSpPr>
          <a:xfrm>
            <a:off x="2881919" y="1734213"/>
            <a:ext cx="247616" cy="473305"/>
            <a:chOff x="1093981" y="4342423"/>
            <a:chExt cx="427174" cy="816522"/>
          </a:xfrm>
          <a:solidFill>
            <a:srgbClr val="7030A0"/>
          </a:solidFill>
        </p:grpSpPr>
        <p:sp>
          <p:nvSpPr>
            <p:cNvPr id="100" name="楕円 99"/>
            <p:cNvSpPr/>
            <p:nvPr/>
          </p:nvSpPr>
          <p:spPr>
            <a:xfrm>
              <a:off x="1140223" y="4342423"/>
              <a:ext cx="300142" cy="300142"/>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1" name="直線コネクタ 100"/>
            <p:cNvCxnSpPr>
              <a:stCxn id="100" idx="4"/>
            </p:cNvCxnSpPr>
            <p:nvPr/>
          </p:nvCxnSpPr>
          <p:spPr>
            <a:xfrm>
              <a:off x="1290294" y="4642565"/>
              <a:ext cx="4680" cy="272854"/>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a:off x="1293070" y="4897771"/>
              <a:ext cx="228085" cy="261171"/>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1293071" y="4698350"/>
              <a:ext cx="22808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H="1">
              <a:off x="1093981" y="4698350"/>
              <a:ext cx="19909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flipH="1">
              <a:off x="1093981" y="4895850"/>
              <a:ext cx="202031" cy="263095"/>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109" name="直線コネクタ 108"/>
          <p:cNvCxnSpPr/>
          <p:nvPr/>
        </p:nvCxnSpPr>
        <p:spPr>
          <a:xfrm>
            <a:off x="3002545" y="4363999"/>
            <a:ext cx="583713" cy="58371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a:xfrm flipH="1">
            <a:off x="3002545" y="4936218"/>
            <a:ext cx="574010" cy="574009"/>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a:off x="2998209" y="5487594"/>
            <a:ext cx="583713" cy="58371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4770921" y="3246905"/>
            <a:ext cx="0" cy="3384324"/>
          </a:xfrm>
          <a:prstGeom prst="line">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a:off x="1815149" y="3244056"/>
            <a:ext cx="0" cy="3384324"/>
          </a:xfrm>
          <a:prstGeom prst="line">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135" name="グループ化 134"/>
          <p:cNvGrpSpPr/>
          <p:nvPr/>
        </p:nvGrpSpPr>
        <p:grpSpPr>
          <a:xfrm>
            <a:off x="7606368" y="2242252"/>
            <a:ext cx="3189433" cy="265141"/>
            <a:chOff x="4986448" y="1732011"/>
            <a:chExt cx="2608454" cy="216843"/>
          </a:xfrm>
        </p:grpSpPr>
        <p:cxnSp>
          <p:nvCxnSpPr>
            <p:cNvPr id="136" name="直線コネクタ 135"/>
            <p:cNvCxnSpPr>
              <a:stCxn id="137" idx="2"/>
              <a:endCxn id="140" idx="6"/>
            </p:cNvCxnSpPr>
            <p:nvPr/>
          </p:nvCxnSpPr>
          <p:spPr>
            <a:xfrm>
              <a:off x="4986448" y="1831925"/>
              <a:ext cx="2608454" cy="1701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7" name="楕円 136"/>
            <p:cNvSpPr/>
            <p:nvPr/>
          </p:nvSpPr>
          <p:spPr>
            <a:xfrm>
              <a:off x="4986448" y="1732011"/>
              <a:ext cx="199827" cy="19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楕円 137"/>
            <p:cNvSpPr/>
            <p:nvPr/>
          </p:nvSpPr>
          <p:spPr>
            <a:xfrm>
              <a:off x="5949898" y="1738817"/>
              <a:ext cx="199827" cy="19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楕円 138"/>
            <p:cNvSpPr/>
            <p:nvPr/>
          </p:nvSpPr>
          <p:spPr>
            <a:xfrm>
              <a:off x="6431623" y="1742221"/>
              <a:ext cx="199827" cy="19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楕円 139"/>
            <p:cNvSpPr/>
            <p:nvPr/>
          </p:nvSpPr>
          <p:spPr>
            <a:xfrm>
              <a:off x="7395075" y="1749027"/>
              <a:ext cx="199827" cy="19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7" name="グループ化 146"/>
          <p:cNvGrpSpPr/>
          <p:nvPr/>
        </p:nvGrpSpPr>
        <p:grpSpPr>
          <a:xfrm>
            <a:off x="7589293" y="1709491"/>
            <a:ext cx="247616" cy="473305"/>
            <a:chOff x="1093981" y="4342423"/>
            <a:chExt cx="427174" cy="816522"/>
          </a:xfrm>
        </p:grpSpPr>
        <p:sp>
          <p:nvSpPr>
            <p:cNvPr id="148" name="楕円 147"/>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9" name="直線コネクタ 148"/>
            <p:cNvCxnSpPr>
              <a:stCxn id="148"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2" name="直線コネクタ 151"/>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83" name="グループ化 182"/>
          <p:cNvGrpSpPr/>
          <p:nvPr/>
        </p:nvGrpSpPr>
        <p:grpSpPr>
          <a:xfrm>
            <a:off x="8785958" y="1702343"/>
            <a:ext cx="247616" cy="473305"/>
            <a:chOff x="1093981" y="4342423"/>
            <a:chExt cx="427174" cy="816522"/>
          </a:xfrm>
          <a:solidFill>
            <a:srgbClr val="00B050"/>
          </a:solidFill>
        </p:grpSpPr>
        <p:sp>
          <p:nvSpPr>
            <p:cNvPr id="184" name="楕円 183"/>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5" name="直線コネクタ 184"/>
            <p:cNvCxnSpPr>
              <a:stCxn id="184"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p:cNvCxnSpPr/>
            <p:nvPr/>
          </p:nvCxnSpPr>
          <p:spPr>
            <a:xfrm>
              <a:off x="1293070" y="4897771"/>
              <a:ext cx="228085" cy="26117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1293071" y="4698350"/>
              <a:ext cx="22808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H="1">
              <a:off x="1093981" y="4698350"/>
              <a:ext cx="19909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flipH="1">
              <a:off x="1093981" y="4895850"/>
              <a:ext cx="202031" cy="263095"/>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92" name="タイトル 1"/>
          <p:cNvSpPr>
            <a:spLocks noGrp="1"/>
          </p:cNvSpPr>
          <p:nvPr>
            <p:ph type="title"/>
          </p:nvPr>
        </p:nvSpPr>
        <p:spPr>
          <a:xfrm>
            <a:off x="838200" y="365125"/>
            <a:ext cx="10515600" cy="1325563"/>
          </a:xfrm>
        </p:spPr>
        <p:txBody>
          <a:bodyPr/>
          <a:lstStyle/>
          <a:p>
            <a:r>
              <a:rPr lang="ja-JP" altLang="en-US" dirty="0" smtClean="0"/>
              <a:t>協力の有無による警邏戦略の違い</a:t>
            </a:r>
            <a:endParaRPr kumimoji="1" lang="ja-JP" altLang="en-US" dirty="0"/>
          </a:p>
        </p:txBody>
      </p:sp>
      <p:sp>
        <p:nvSpPr>
          <p:cNvPr id="2" name="スライド番号プレースホルダー 1"/>
          <p:cNvSpPr>
            <a:spLocks noGrp="1"/>
          </p:cNvSpPr>
          <p:nvPr>
            <p:ph type="sldNum" sz="quarter" idx="12"/>
          </p:nvPr>
        </p:nvSpPr>
        <p:spPr/>
        <p:txBody>
          <a:bodyPr/>
          <a:lstStyle/>
          <a:p>
            <a:fld id="{4FE2F19B-FD66-4130-81C4-04099E634EF7}" type="slidenum">
              <a:rPr kumimoji="1" lang="ja-JP" altLang="en-US" smtClean="0"/>
              <a:t>6</a:t>
            </a:fld>
            <a:endParaRPr kumimoji="1" lang="ja-JP" altLang="en-US"/>
          </a:p>
        </p:txBody>
      </p:sp>
      <p:cxnSp>
        <p:nvCxnSpPr>
          <p:cNvPr id="115" name="直線コネクタ 114"/>
          <p:cNvCxnSpPr/>
          <p:nvPr/>
        </p:nvCxnSpPr>
        <p:spPr>
          <a:xfrm>
            <a:off x="7718549" y="3270297"/>
            <a:ext cx="1753120" cy="175312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a:xfrm flipH="1">
            <a:off x="7713460" y="5007697"/>
            <a:ext cx="1770119" cy="1770126"/>
          </a:xfrm>
          <a:prstGeom prst="line">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907624" y="3270297"/>
            <a:ext cx="1753120" cy="1753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8902535" y="5007697"/>
            <a:ext cx="1770119" cy="1770126"/>
          </a:xfrm>
          <a:prstGeom prst="line">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1" name="テキスト ボックス 120"/>
          <p:cNvSpPr txBox="1"/>
          <p:nvPr/>
        </p:nvSpPr>
        <p:spPr>
          <a:xfrm>
            <a:off x="4957409" y="2412234"/>
            <a:ext cx="2339102" cy="523220"/>
          </a:xfrm>
          <a:prstGeom prst="rect">
            <a:avLst/>
          </a:prstGeom>
          <a:noFill/>
        </p:spPr>
        <p:txBody>
          <a:bodyPr wrap="none" rtlCol="0">
            <a:spAutoFit/>
          </a:bodyPr>
          <a:lstStyle/>
          <a:p>
            <a:r>
              <a:rPr lang="ja-JP" altLang="en-US" sz="2800" dirty="0"/>
              <a:t>許容訪問間隔</a:t>
            </a:r>
            <a:endParaRPr kumimoji="1" lang="ja-JP" altLang="en-US" sz="2800" dirty="0"/>
          </a:p>
        </p:txBody>
      </p:sp>
      <mc:AlternateContent xmlns:mc="http://schemas.openxmlformats.org/markup-compatibility/2006" xmlns:a14="http://schemas.microsoft.com/office/drawing/2010/main">
        <mc:Choice Requires="a14">
          <p:sp>
            <p:nvSpPr>
              <p:cNvPr id="161" name="テキスト ボックス 160"/>
              <p:cNvSpPr txBox="1"/>
              <p:nvPr/>
            </p:nvSpPr>
            <p:spPr>
              <a:xfrm>
                <a:off x="2781170" y="2436625"/>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61" name="テキスト ボックス 160"/>
              <p:cNvSpPr txBox="1">
                <a:spLocks noRot="1" noChangeAspect="1" noMove="1" noResize="1" noEditPoints="1" noAdjustHandles="1" noChangeArrowheads="1" noChangeShapeType="1" noTextEdit="1"/>
              </p:cNvSpPr>
              <p:nvPr/>
            </p:nvSpPr>
            <p:spPr>
              <a:xfrm>
                <a:off x="2781170" y="2436625"/>
                <a:ext cx="442750"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テキスト ボックス 161"/>
              <p:cNvSpPr txBox="1"/>
              <p:nvPr/>
            </p:nvSpPr>
            <p:spPr>
              <a:xfrm>
                <a:off x="3363306" y="2436625"/>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62" name="テキスト ボックス 161"/>
              <p:cNvSpPr txBox="1">
                <a:spLocks noRot="1" noChangeAspect="1" noMove="1" noResize="1" noEditPoints="1" noAdjustHandles="1" noChangeArrowheads="1" noChangeShapeType="1" noTextEdit="1"/>
              </p:cNvSpPr>
              <p:nvPr/>
            </p:nvSpPr>
            <p:spPr>
              <a:xfrm>
                <a:off x="3363306" y="2436625"/>
                <a:ext cx="442750"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3" name="テキスト ボックス 162"/>
              <p:cNvSpPr txBox="1"/>
              <p:nvPr/>
            </p:nvSpPr>
            <p:spPr>
              <a:xfrm>
                <a:off x="4547620" y="2432798"/>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6</m:t>
                      </m:r>
                    </m:oMath>
                  </m:oMathPara>
                </a14:m>
                <a:endParaRPr kumimoji="1" lang="ja-JP" altLang="en-US" sz="2400" dirty="0"/>
              </a:p>
            </p:txBody>
          </p:sp>
        </mc:Choice>
        <mc:Fallback xmlns="">
          <p:sp>
            <p:nvSpPr>
              <p:cNvPr id="163" name="テキスト ボックス 162"/>
              <p:cNvSpPr txBox="1">
                <a:spLocks noRot="1" noChangeAspect="1" noMove="1" noResize="1" noEditPoints="1" noAdjustHandles="1" noChangeArrowheads="1" noChangeShapeType="1" noTextEdit="1"/>
              </p:cNvSpPr>
              <p:nvPr/>
            </p:nvSpPr>
            <p:spPr>
              <a:xfrm>
                <a:off x="4547620" y="2432798"/>
                <a:ext cx="442750"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4" name="テキスト ボックス 163"/>
              <p:cNvSpPr txBox="1"/>
              <p:nvPr/>
            </p:nvSpPr>
            <p:spPr>
              <a:xfrm>
                <a:off x="1593774" y="2441201"/>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6</m:t>
                      </m:r>
                    </m:oMath>
                  </m:oMathPara>
                </a14:m>
                <a:endParaRPr kumimoji="1" lang="ja-JP" altLang="en-US" sz="2400" dirty="0"/>
              </a:p>
            </p:txBody>
          </p:sp>
        </mc:Choice>
        <mc:Fallback xmlns="">
          <p:sp>
            <p:nvSpPr>
              <p:cNvPr id="164" name="テキスト ボックス 163"/>
              <p:cNvSpPr txBox="1">
                <a:spLocks noRot="1" noChangeAspect="1" noMove="1" noResize="1" noEditPoints="1" noAdjustHandles="1" noChangeArrowheads="1" noChangeShapeType="1" noTextEdit="1"/>
              </p:cNvSpPr>
              <p:nvPr/>
            </p:nvSpPr>
            <p:spPr>
              <a:xfrm>
                <a:off x="1593774" y="2441201"/>
                <a:ext cx="442750"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5" name="テキスト ボックス 164"/>
              <p:cNvSpPr txBox="1"/>
              <p:nvPr/>
            </p:nvSpPr>
            <p:spPr>
              <a:xfrm>
                <a:off x="8685198" y="2423597"/>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65" name="テキスト ボックス 164"/>
              <p:cNvSpPr txBox="1">
                <a:spLocks noRot="1" noChangeAspect="1" noMove="1" noResize="1" noEditPoints="1" noAdjustHandles="1" noChangeArrowheads="1" noChangeShapeType="1" noTextEdit="1"/>
              </p:cNvSpPr>
              <p:nvPr/>
            </p:nvSpPr>
            <p:spPr>
              <a:xfrm>
                <a:off x="8685198" y="2423597"/>
                <a:ext cx="442750"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6" name="テキスト ボックス 165"/>
              <p:cNvSpPr txBox="1"/>
              <p:nvPr/>
            </p:nvSpPr>
            <p:spPr>
              <a:xfrm>
                <a:off x="9267334" y="2423597"/>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66" name="テキスト ボックス 165"/>
              <p:cNvSpPr txBox="1">
                <a:spLocks noRot="1" noChangeAspect="1" noMove="1" noResize="1" noEditPoints="1" noAdjustHandles="1" noChangeArrowheads="1" noChangeShapeType="1" noTextEdit="1"/>
              </p:cNvSpPr>
              <p:nvPr/>
            </p:nvSpPr>
            <p:spPr>
              <a:xfrm>
                <a:off x="9267334" y="2423597"/>
                <a:ext cx="442750"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7" name="テキスト ボックス 166"/>
              <p:cNvSpPr txBox="1"/>
              <p:nvPr/>
            </p:nvSpPr>
            <p:spPr>
              <a:xfrm>
                <a:off x="10451648" y="2419770"/>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6</m:t>
                      </m:r>
                    </m:oMath>
                  </m:oMathPara>
                </a14:m>
                <a:endParaRPr kumimoji="1" lang="ja-JP" altLang="en-US" sz="2400" dirty="0"/>
              </a:p>
            </p:txBody>
          </p:sp>
        </mc:Choice>
        <mc:Fallback xmlns="">
          <p:sp>
            <p:nvSpPr>
              <p:cNvPr id="167" name="テキスト ボックス 166"/>
              <p:cNvSpPr txBox="1">
                <a:spLocks noRot="1" noChangeAspect="1" noMove="1" noResize="1" noEditPoints="1" noAdjustHandles="1" noChangeArrowheads="1" noChangeShapeType="1" noTextEdit="1"/>
              </p:cNvSpPr>
              <p:nvPr/>
            </p:nvSpPr>
            <p:spPr>
              <a:xfrm>
                <a:off x="10451648" y="2419770"/>
                <a:ext cx="442750"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8" name="テキスト ボックス 167"/>
              <p:cNvSpPr txBox="1"/>
              <p:nvPr/>
            </p:nvSpPr>
            <p:spPr>
              <a:xfrm>
                <a:off x="7497802" y="242817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6</m:t>
                      </m:r>
                    </m:oMath>
                  </m:oMathPara>
                </a14:m>
                <a:endParaRPr kumimoji="1" lang="ja-JP" altLang="en-US" sz="2400" dirty="0"/>
              </a:p>
            </p:txBody>
          </p:sp>
        </mc:Choice>
        <mc:Fallback xmlns="">
          <p:sp>
            <p:nvSpPr>
              <p:cNvPr id="168" name="テキスト ボックス 167"/>
              <p:cNvSpPr txBox="1">
                <a:spLocks noRot="1" noChangeAspect="1" noMove="1" noResize="1" noEditPoints="1" noAdjustHandles="1" noChangeArrowheads="1" noChangeShapeType="1" noTextEdit="1"/>
              </p:cNvSpPr>
              <p:nvPr/>
            </p:nvSpPr>
            <p:spPr>
              <a:xfrm>
                <a:off x="7497802" y="2428173"/>
                <a:ext cx="442750" cy="461665"/>
              </a:xfrm>
              <a:prstGeom prst="rect">
                <a:avLst/>
              </a:prstGeom>
              <a:blipFill>
                <a:blip r:embed="rId9"/>
                <a:stretch>
                  <a:fillRect/>
                </a:stretch>
              </a:blipFill>
            </p:spPr>
            <p:txBody>
              <a:bodyPr/>
              <a:lstStyle/>
              <a:p>
                <a:r>
                  <a:rPr lang="ja-JP" altLang="en-US">
                    <a:noFill/>
                  </a:rPr>
                  <a:t> </a:t>
                </a:r>
              </a:p>
            </p:txBody>
          </p:sp>
        </mc:Fallback>
      </mc:AlternateContent>
      <p:sp>
        <p:nvSpPr>
          <p:cNvPr id="193" name="正方形/長方形 192"/>
          <p:cNvSpPr/>
          <p:nvPr/>
        </p:nvSpPr>
        <p:spPr>
          <a:xfrm>
            <a:off x="1529036" y="3157396"/>
            <a:ext cx="3389768" cy="37006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正方形/長方形 193"/>
          <p:cNvSpPr/>
          <p:nvPr/>
        </p:nvSpPr>
        <p:spPr>
          <a:xfrm>
            <a:off x="7333856" y="3157395"/>
            <a:ext cx="3560542" cy="37006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719177" y="3181125"/>
            <a:ext cx="2953846" cy="4366367"/>
            <a:chOff x="7719177" y="3069357"/>
            <a:chExt cx="2953846" cy="4641471"/>
          </a:xfrm>
        </p:grpSpPr>
        <p:cxnSp>
          <p:nvCxnSpPr>
            <p:cNvPr id="141" name="直線コネクタ 140"/>
            <p:cNvCxnSpPr/>
            <p:nvPr/>
          </p:nvCxnSpPr>
          <p:spPr>
            <a:xfrm>
              <a:off x="7719177" y="3069357"/>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線コネクタ 141"/>
            <p:cNvCxnSpPr/>
            <p:nvPr/>
          </p:nvCxnSpPr>
          <p:spPr>
            <a:xfrm>
              <a:off x="8905622" y="3083008"/>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a:xfrm>
              <a:off x="9487758" y="3083008"/>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直線コネクタ 143"/>
            <p:cNvCxnSpPr/>
            <p:nvPr/>
          </p:nvCxnSpPr>
          <p:spPr>
            <a:xfrm>
              <a:off x="10673023" y="3083008"/>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a:xfrm>
              <a:off x="8320958" y="3083008"/>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a:xfrm>
              <a:off x="10070613" y="3083008"/>
              <a:ext cx="0" cy="462782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 name="グループ化 2"/>
          <p:cNvGrpSpPr/>
          <p:nvPr/>
        </p:nvGrpSpPr>
        <p:grpSpPr>
          <a:xfrm>
            <a:off x="1815149" y="3206957"/>
            <a:ext cx="2953846" cy="4353339"/>
            <a:chOff x="1815149" y="3062211"/>
            <a:chExt cx="2953846" cy="4641471"/>
          </a:xfrm>
        </p:grpSpPr>
        <p:cxnSp>
          <p:nvCxnSpPr>
            <p:cNvPr id="56" name="直線コネクタ 55"/>
            <p:cNvCxnSpPr/>
            <p:nvPr/>
          </p:nvCxnSpPr>
          <p:spPr>
            <a:xfrm>
              <a:off x="1815149" y="3062211"/>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3001594" y="3075862"/>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a:off x="3583730" y="3075862"/>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4768995" y="3075862"/>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a:off x="2416930" y="3075862"/>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4166585" y="3075862"/>
              <a:ext cx="0" cy="462782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8" name="テキスト ボックス 87"/>
              <p:cNvSpPr txBox="1"/>
              <p:nvPr/>
            </p:nvSpPr>
            <p:spPr>
              <a:xfrm>
                <a:off x="2196184" y="2157599"/>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88" name="テキスト ボックス 87"/>
              <p:cNvSpPr txBox="1">
                <a:spLocks noRot="1" noChangeAspect="1" noMove="1" noResize="1" noEditPoints="1" noAdjustHandles="1" noChangeArrowheads="1" noChangeShapeType="1" noTextEdit="1"/>
              </p:cNvSpPr>
              <p:nvPr/>
            </p:nvSpPr>
            <p:spPr>
              <a:xfrm>
                <a:off x="2196184" y="2157599"/>
                <a:ext cx="442750" cy="46166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p:cNvSpPr txBox="1"/>
              <p:nvPr/>
            </p:nvSpPr>
            <p:spPr>
              <a:xfrm>
                <a:off x="3924176" y="2151689"/>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89" name="テキスト ボックス 88"/>
              <p:cNvSpPr txBox="1">
                <a:spLocks noRot="1" noChangeAspect="1" noMove="1" noResize="1" noEditPoints="1" noAdjustHandles="1" noChangeArrowheads="1" noChangeShapeType="1" noTextEdit="1"/>
              </p:cNvSpPr>
              <p:nvPr/>
            </p:nvSpPr>
            <p:spPr>
              <a:xfrm>
                <a:off x="3924176" y="2151689"/>
                <a:ext cx="442750" cy="461665"/>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p:cNvSpPr txBox="1"/>
              <p:nvPr/>
            </p:nvSpPr>
            <p:spPr>
              <a:xfrm>
                <a:off x="3052791" y="2157031"/>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m:t>
                      </m:r>
                    </m:oMath>
                  </m:oMathPara>
                </a14:m>
                <a:endParaRPr kumimoji="1" lang="ja-JP" altLang="en-US" sz="2400" dirty="0"/>
              </a:p>
            </p:txBody>
          </p:sp>
        </mc:Choice>
        <mc:Fallback xmlns="">
          <p:sp>
            <p:nvSpPr>
              <p:cNvPr id="90" name="テキスト ボックス 89"/>
              <p:cNvSpPr txBox="1">
                <a:spLocks noRot="1" noChangeAspect="1" noMove="1" noResize="1" noEditPoints="1" noAdjustHandles="1" noChangeArrowheads="1" noChangeShapeType="1" noTextEdit="1"/>
              </p:cNvSpPr>
              <p:nvPr/>
            </p:nvSpPr>
            <p:spPr>
              <a:xfrm>
                <a:off x="3052791" y="2157031"/>
                <a:ext cx="442750" cy="461665"/>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p:cNvSpPr txBox="1"/>
              <p:nvPr/>
            </p:nvSpPr>
            <p:spPr>
              <a:xfrm>
                <a:off x="8121246" y="2167648"/>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91" name="テキスト ボックス 90"/>
              <p:cNvSpPr txBox="1">
                <a:spLocks noRot="1" noChangeAspect="1" noMove="1" noResize="1" noEditPoints="1" noAdjustHandles="1" noChangeArrowheads="1" noChangeShapeType="1" noTextEdit="1"/>
              </p:cNvSpPr>
              <p:nvPr/>
            </p:nvSpPr>
            <p:spPr>
              <a:xfrm>
                <a:off x="8121246" y="2167648"/>
                <a:ext cx="442750" cy="461665"/>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p:cNvSpPr txBox="1"/>
              <p:nvPr/>
            </p:nvSpPr>
            <p:spPr>
              <a:xfrm>
                <a:off x="9849238" y="2161738"/>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92" name="テキスト ボックス 91"/>
              <p:cNvSpPr txBox="1">
                <a:spLocks noRot="1" noChangeAspect="1" noMove="1" noResize="1" noEditPoints="1" noAdjustHandles="1" noChangeArrowheads="1" noChangeShapeType="1" noTextEdit="1"/>
              </p:cNvSpPr>
              <p:nvPr/>
            </p:nvSpPr>
            <p:spPr>
              <a:xfrm>
                <a:off x="9849238" y="2161738"/>
                <a:ext cx="442750" cy="461665"/>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p:cNvSpPr txBox="1"/>
              <p:nvPr/>
            </p:nvSpPr>
            <p:spPr>
              <a:xfrm>
                <a:off x="8977853" y="2167080"/>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m:t>
                      </m:r>
                    </m:oMath>
                  </m:oMathPara>
                </a14:m>
                <a:endParaRPr kumimoji="1" lang="ja-JP" altLang="en-US" sz="2400" dirty="0"/>
              </a:p>
            </p:txBody>
          </p:sp>
        </mc:Choice>
        <mc:Fallback xmlns="">
          <p:sp>
            <p:nvSpPr>
              <p:cNvPr id="93" name="テキスト ボックス 92"/>
              <p:cNvSpPr txBox="1">
                <a:spLocks noRot="1" noChangeAspect="1" noMove="1" noResize="1" noEditPoints="1" noAdjustHandles="1" noChangeArrowheads="1" noChangeShapeType="1" noTextEdit="1"/>
              </p:cNvSpPr>
              <p:nvPr/>
            </p:nvSpPr>
            <p:spPr>
              <a:xfrm>
                <a:off x="8977853" y="2167080"/>
                <a:ext cx="442750" cy="461665"/>
              </a:xfrm>
              <a:prstGeom prst="rect">
                <a:avLst/>
              </a:prstGeom>
              <a:blipFill>
                <a:blip r:embed="rId1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8353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repeatCount="3000" autoRev="1" fill="hold" nodeType="clickEffect">
                                  <p:stCondLst>
                                    <p:cond delay="0"/>
                                  </p:stCondLst>
                                  <p:childTnLst>
                                    <p:animMotion origin="layout" path="M -4.375E-6 1.48148E-6 L 0.0474 1.48148E-6 " pathEditMode="relative" rAng="0" ptsTypes="AA">
                                      <p:cBhvr>
                                        <p:cTn id="6" dur="300" fill="hold"/>
                                        <p:tgtEl>
                                          <p:spTgt spid="99"/>
                                        </p:tgtEl>
                                        <p:attrNameLst>
                                          <p:attrName>ppt_x</p:attrName>
                                          <p:attrName>ppt_y</p:attrName>
                                        </p:attrNameLst>
                                      </p:cBhvr>
                                      <p:rCtr x="2370" y="0"/>
                                    </p:animMotion>
                                  </p:childTnLst>
                                </p:cTn>
                              </p:par>
                              <p:par>
                                <p:cTn id="7" presetID="42" presetClass="path" presetSubtype="0" fill="hold" grpId="0" nodeType="withEffect">
                                  <p:stCondLst>
                                    <p:cond delay="0"/>
                                  </p:stCondLst>
                                  <p:childTnLst>
                                    <p:animMotion origin="layout" path="M -2.91667E-6 -2.59259E-6 L -2.91667E-6 0.50949 " pathEditMode="relative" rAng="0" ptsTypes="AA">
                                      <p:cBhvr>
                                        <p:cTn id="8" dur="1800" fill="hold"/>
                                        <p:tgtEl>
                                          <p:spTgt spid="193"/>
                                        </p:tgtEl>
                                        <p:attrNameLst>
                                          <p:attrName>ppt_x</p:attrName>
                                          <p:attrName>ppt_y</p:attrName>
                                        </p:attrNameLst>
                                      </p:cBhvr>
                                      <p:rCtr x="0" y="25463"/>
                                    </p:animMotion>
                                  </p:childTnLst>
                                </p:cTn>
                              </p:par>
                            </p:childTnLst>
                          </p:cTn>
                        </p:par>
                      </p:childTnLst>
                    </p:cTn>
                  </p:par>
                  <p:par>
                    <p:cTn id="9" fill="hold">
                      <p:stCondLst>
                        <p:cond delay="indefinite"/>
                      </p:stCondLst>
                      <p:childTnLst>
                        <p:par>
                          <p:cTn id="10" fill="hold">
                            <p:stCondLst>
                              <p:cond delay="0"/>
                            </p:stCondLst>
                            <p:childTnLst>
                              <p:par>
                                <p:cTn id="11" presetID="63" presetClass="path" presetSubtype="0" autoRev="1" fill="hold" nodeType="clickEffect">
                                  <p:stCondLst>
                                    <p:cond delay="0"/>
                                  </p:stCondLst>
                                  <p:childTnLst>
                                    <p:animMotion origin="layout" path="M -2.29167E-6 3.7037E-6 L 0.14558 3.7037E-6 " pathEditMode="relative" rAng="0" ptsTypes="AA">
                                      <p:cBhvr>
                                        <p:cTn id="12" dur="500" fill="hold"/>
                                        <p:tgtEl>
                                          <p:spTgt spid="147"/>
                                        </p:tgtEl>
                                        <p:attrNameLst>
                                          <p:attrName>ppt_x</p:attrName>
                                          <p:attrName>ppt_y</p:attrName>
                                        </p:attrNameLst>
                                      </p:cBhvr>
                                      <p:rCtr x="7279" y="0"/>
                                    </p:animMotion>
                                  </p:childTnLst>
                                </p:cTn>
                              </p:par>
                              <p:par>
                                <p:cTn id="13" presetID="63" presetClass="path" presetSubtype="0" autoRev="1" fill="hold" nodeType="withEffect">
                                  <p:stCondLst>
                                    <p:cond delay="0"/>
                                  </p:stCondLst>
                                  <p:childTnLst>
                                    <p:animMotion origin="layout" path="M 8.33333E-7 1.11111E-6 L 0.14557 1.11111E-6 " pathEditMode="relative" rAng="0" ptsTypes="AA">
                                      <p:cBhvr>
                                        <p:cTn id="14" dur="500" fill="hold"/>
                                        <p:tgtEl>
                                          <p:spTgt spid="183"/>
                                        </p:tgtEl>
                                        <p:attrNameLst>
                                          <p:attrName>ppt_x</p:attrName>
                                          <p:attrName>ppt_y</p:attrName>
                                        </p:attrNameLst>
                                      </p:cBhvr>
                                      <p:rCtr x="7279" y="0"/>
                                    </p:animMotion>
                                  </p:childTnLst>
                                </p:cTn>
                              </p:par>
                              <p:par>
                                <p:cTn id="15" presetID="42" presetClass="path" presetSubtype="0" fill="hold" grpId="0" nodeType="withEffect">
                                  <p:stCondLst>
                                    <p:cond delay="0"/>
                                  </p:stCondLst>
                                  <p:childTnLst>
                                    <p:animMotion origin="layout" path="M 3.95833E-6 -2.59259E-6 L 3.95833E-6 0.52523 " pathEditMode="relative" rAng="0" ptsTypes="AA">
                                      <p:cBhvr>
                                        <p:cTn id="16" dur="1000" fill="hold"/>
                                        <p:tgtEl>
                                          <p:spTgt spid="194"/>
                                        </p:tgtEl>
                                        <p:attrNameLst>
                                          <p:attrName>ppt_x</p:attrName>
                                          <p:attrName>ppt_y</p:attrName>
                                        </p:attrNameLst>
                                      </p:cBhvr>
                                      <p:rCtr x="0" y="2625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9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p:cNvGrpSpPr/>
          <p:nvPr/>
        </p:nvGrpSpPr>
        <p:grpSpPr>
          <a:xfrm>
            <a:off x="564662" y="810784"/>
            <a:ext cx="11125200" cy="5124089"/>
            <a:chOff x="508000" y="781410"/>
            <a:chExt cx="11125200" cy="5124089"/>
          </a:xfrm>
        </p:grpSpPr>
        <p:sp>
          <p:nvSpPr>
            <p:cNvPr id="4" name="角丸四角形 3"/>
            <p:cNvSpPr/>
            <p:nvPr/>
          </p:nvSpPr>
          <p:spPr>
            <a:xfrm>
              <a:off x="508000" y="781410"/>
              <a:ext cx="11125200" cy="5124089"/>
            </a:xfrm>
            <a:prstGeom prst="roundRect">
              <a:avLst/>
            </a:prstGeom>
            <a:noFill/>
            <a:ln w="38100">
              <a:solidFill>
                <a:srgbClr val="B61C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B61C83"/>
                </a:solidFill>
              </a:endParaRPr>
            </a:p>
          </p:txBody>
        </p:sp>
        <p:sp>
          <p:nvSpPr>
            <p:cNvPr id="10" name="正方形/長方形 9"/>
            <p:cNvSpPr/>
            <p:nvPr/>
          </p:nvSpPr>
          <p:spPr>
            <a:xfrm>
              <a:off x="1052005" y="979803"/>
              <a:ext cx="2527570" cy="523220"/>
            </a:xfrm>
            <a:prstGeom prst="rect">
              <a:avLst/>
            </a:prstGeom>
            <a:ln w="28575">
              <a:solidFill>
                <a:srgbClr val="B61C83"/>
              </a:solidFill>
            </a:ln>
          </p:spPr>
          <p:txBody>
            <a:bodyPr wrap="square" anchor="ctr">
              <a:spAutoFit/>
            </a:bodyPr>
            <a:lstStyle/>
            <a:p>
              <a:pPr algn="ctr">
                <a:lnSpc>
                  <a:spcPct val="100000"/>
                </a:lnSpc>
              </a:pPr>
              <a:r>
                <a:rPr lang="ja-JP" altLang="en-US" sz="2800" dirty="0">
                  <a:solidFill>
                    <a:srgbClr val="B61C83"/>
                  </a:solidFill>
                </a:rPr>
                <a:t>一般のグラフ</a:t>
              </a:r>
              <a:endParaRPr lang="en-US" altLang="ja-JP" sz="2800" dirty="0">
                <a:solidFill>
                  <a:srgbClr val="B61C83"/>
                </a:solidFill>
              </a:endParaRPr>
            </a:p>
          </p:txBody>
        </p:sp>
      </p:grpSp>
      <p:sp>
        <p:nvSpPr>
          <p:cNvPr id="64" name="正方形/長方形 63"/>
          <p:cNvSpPr/>
          <p:nvPr/>
        </p:nvSpPr>
        <p:spPr>
          <a:xfrm>
            <a:off x="620026" y="269522"/>
            <a:ext cx="3377848" cy="523220"/>
          </a:xfrm>
          <a:prstGeom prst="rect">
            <a:avLst/>
          </a:prstGeom>
        </p:spPr>
        <p:txBody>
          <a:bodyPr wrap="none">
            <a:spAutoFit/>
          </a:bodyPr>
          <a:lstStyle/>
          <a:p>
            <a:r>
              <a:rPr lang="ja-JP" altLang="en-US" sz="2800" dirty="0"/>
              <a:t>巡査が</a:t>
            </a:r>
            <a:r>
              <a:rPr lang="en-US" altLang="ja-JP" sz="2800" dirty="0"/>
              <a:t>1</a:t>
            </a:r>
            <a:r>
              <a:rPr lang="ja-JP" altLang="en-US" sz="2800" dirty="0"/>
              <a:t>人の場合</a:t>
            </a:r>
            <a:r>
              <a:rPr lang="en-US" altLang="ja-JP" sz="2800" dirty="0"/>
              <a:t>[1]</a:t>
            </a:r>
            <a:endParaRPr lang="ja-JP" altLang="en-US" sz="2800" dirty="0"/>
          </a:p>
        </p:txBody>
      </p:sp>
      <p:grpSp>
        <p:nvGrpSpPr>
          <p:cNvPr id="7" name="グループ化 6"/>
          <p:cNvGrpSpPr/>
          <p:nvPr/>
        </p:nvGrpSpPr>
        <p:grpSpPr>
          <a:xfrm>
            <a:off x="1059962" y="1752669"/>
            <a:ext cx="10134600" cy="3838264"/>
            <a:chOff x="1059962" y="1752669"/>
            <a:chExt cx="10134600" cy="3838264"/>
          </a:xfrm>
        </p:grpSpPr>
        <p:sp>
          <p:nvSpPr>
            <p:cNvPr id="11" name="正方形/長方形 10"/>
            <p:cNvSpPr/>
            <p:nvPr/>
          </p:nvSpPr>
          <p:spPr>
            <a:xfrm>
              <a:off x="1698825" y="1919250"/>
              <a:ext cx="923639" cy="523220"/>
            </a:xfrm>
            <a:prstGeom prst="rect">
              <a:avLst/>
            </a:prstGeom>
            <a:ln w="28575">
              <a:solidFill>
                <a:srgbClr val="00B050"/>
              </a:solidFill>
            </a:ln>
          </p:spPr>
          <p:txBody>
            <a:bodyPr wrap="square" anchor="ctr">
              <a:spAutoFit/>
            </a:bodyPr>
            <a:lstStyle/>
            <a:p>
              <a:pPr algn="ctr">
                <a:lnSpc>
                  <a:spcPct val="100000"/>
                </a:lnSpc>
              </a:pPr>
              <a:r>
                <a:rPr lang="ja-JP" altLang="en-US" sz="2800" dirty="0">
                  <a:solidFill>
                    <a:srgbClr val="00B050"/>
                  </a:solidFill>
                </a:rPr>
                <a:t>木</a:t>
              </a:r>
              <a:endParaRPr lang="en-US" altLang="ja-JP" sz="2800" dirty="0">
                <a:solidFill>
                  <a:srgbClr val="00B050"/>
                </a:solidFill>
              </a:endParaRPr>
            </a:p>
          </p:txBody>
        </p:sp>
        <p:sp>
          <p:nvSpPr>
            <p:cNvPr id="16" name="角丸四角形 15"/>
            <p:cNvSpPr/>
            <p:nvPr/>
          </p:nvSpPr>
          <p:spPr>
            <a:xfrm>
              <a:off x="1059962" y="1752669"/>
              <a:ext cx="10134600" cy="383826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 name="テキスト ボックス 40"/>
          <p:cNvSpPr txBox="1"/>
          <p:nvPr/>
        </p:nvSpPr>
        <p:spPr>
          <a:xfrm>
            <a:off x="296985" y="6105540"/>
            <a:ext cx="11660554" cy="646331"/>
          </a:xfrm>
          <a:prstGeom prst="rect">
            <a:avLst/>
          </a:prstGeom>
          <a:noFill/>
        </p:spPr>
        <p:txBody>
          <a:bodyPr wrap="square" rtlCol="0">
            <a:spAutoFit/>
          </a:bodyPr>
          <a:lstStyle/>
          <a:p>
            <a:r>
              <a:rPr lang="en-US" altLang="ja-JP" dirty="0">
                <a:latin typeface="Cambria" panose="02040503050406030204" pitchFamily="18" charset="0"/>
              </a:rPr>
              <a:t>[1] : S. </a:t>
            </a:r>
            <a:r>
              <a:rPr lang="en-US" altLang="ja-JP" dirty="0" err="1">
                <a:latin typeface="Cambria" panose="02040503050406030204" pitchFamily="18" charset="0"/>
              </a:rPr>
              <a:t>Coene</a:t>
            </a:r>
            <a:r>
              <a:rPr lang="en-US" altLang="ja-JP" dirty="0">
                <a:latin typeface="Cambria" panose="02040503050406030204" pitchFamily="18" charset="0"/>
              </a:rPr>
              <a:t>, F.C.R. </a:t>
            </a:r>
            <a:r>
              <a:rPr lang="en-US" altLang="ja-JP" dirty="0" err="1">
                <a:latin typeface="Cambria" panose="02040503050406030204" pitchFamily="18" charset="0"/>
              </a:rPr>
              <a:t>Spieksma</a:t>
            </a:r>
            <a:r>
              <a:rPr lang="en-US" altLang="ja-JP" dirty="0">
                <a:latin typeface="Cambria" panose="02040503050406030204" pitchFamily="18" charset="0"/>
              </a:rPr>
              <a:t>, and G.J. </a:t>
            </a:r>
            <a:r>
              <a:rPr lang="en-US" altLang="ja-JP" dirty="0" err="1">
                <a:latin typeface="Cambria" panose="02040503050406030204" pitchFamily="18" charset="0"/>
              </a:rPr>
              <a:t>Woeginger</a:t>
            </a:r>
            <a:r>
              <a:rPr lang="en-US" altLang="ja-JP" dirty="0">
                <a:latin typeface="Cambria" panose="02040503050406030204" pitchFamily="18" charset="0"/>
              </a:rPr>
              <a:t>. Charlemagne's challenge: the periodic latency problem. Operations Research, 59(3), pp. 674–683, 2011.</a:t>
            </a:r>
          </a:p>
        </p:txBody>
      </p:sp>
      <p:sp>
        <p:nvSpPr>
          <p:cNvPr id="5" name="スライド番号プレースホルダー 4"/>
          <p:cNvSpPr>
            <a:spLocks noGrp="1"/>
          </p:cNvSpPr>
          <p:nvPr>
            <p:ph type="sldNum" sz="quarter" idx="12"/>
          </p:nvPr>
        </p:nvSpPr>
        <p:spPr/>
        <p:txBody>
          <a:bodyPr/>
          <a:lstStyle/>
          <a:p>
            <a:fld id="{4FE2F19B-FD66-4130-81C4-04099E634EF7}" type="slidenum">
              <a:rPr kumimoji="1" lang="ja-JP" altLang="en-US" smtClean="0"/>
              <a:t>7</a:t>
            </a:fld>
            <a:endParaRPr kumimoji="1" lang="ja-JP" altLang="en-US"/>
          </a:p>
        </p:txBody>
      </p:sp>
      <p:sp>
        <p:nvSpPr>
          <p:cNvPr id="43" name="テキスト ボックス 42"/>
          <p:cNvSpPr txBox="1"/>
          <p:nvPr/>
        </p:nvSpPr>
        <p:spPr>
          <a:xfrm>
            <a:off x="3605321" y="1004349"/>
            <a:ext cx="3736256" cy="584775"/>
          </a:xfrm>
          <a:prstGeom prst="rect">
            <a:avLst/>
          </a:prstGeom>
          <a:noFill/>
        </p:spPr>
        <p:txBody>
          <a:bodyPr wrap="square" rtlCol="0">
            <a:spAutoFit/>
          </a:bodyPr>
          <a:lstStyle/>
          <a:p>
            <a:pPr algn="ctr"/>
            <a:r>
              <a:rPr lang="en-US" altLang="ja-JP" sz="3200" dirty="0">
                <a:solidFill>
                  <a:srgbClr val="0070C0"/>
                </a:solidFill>
                <a:latin typeface="Cambria Math" panose="02040503050406030204" pitchFamily="18" charset="0"/>
              </a:rPr>
              <a:t>NP</a:t>
            </a:r>
            <a:r>
              <a:rPr lang="ja-JP" altLang="en-US" sz="3200" dirty="0" smtClean="0">
                <a:solidFill>
                  <a:srgbClr val="0070C0"/>
                </a:solidFill>
              </a:rPr>
              <a:t>困難 </a:t>
            </a:r>
            <a:r>
              <a:rPr lang="en-US" altLang="ja-JP" sz="3200" dirty="0" smtClean="0">
                <a:solidFill>
                  <a:srgbClr val="0070C0"/>
                </a:solidFill>
                <a:latin typeface="Cambria Math" panose="02040503050406030204" pitchFamily="18" charset="0"/>
              </a:rPr>
              <a:t>/ NP</a:t>
            </a:r>
            <a:r>
              <a:rPr lang="ja-JP" altLang="en-US" sz="3200" dirty="0">
                <a:solidFill>
                  <a:srgbClr val="0070C0"/>
                </a:solidFill>
              </a:rPr>
              <a:t>困難</a:t>
            </a:r>
            <a:endParaRPr kumimoji="1" lang="ja-JP" altLang="en-US" sz="3200" dirty="0">
              <a:solidFill>
                <a:srgbClr val="0070C0"/>
              </a:solidFill>
            </a:endParaRPr>
          </a:p>
        </p:txBody>
      </p:sp>
      <p:sp>
        <p:nvSpPr>
          <p:cNvPr id="46" name="テキスト ボックス 45"/>
          <p:cNvSpPr txBox="1"/>
          <p:nvPr/>
        </p:nvSpPr>
        <p:spPr>
          <a:xfrm>
            <a:off x="6795457" y="0"/>
            <a:ext cx="5396543" cy="830997"/>
          </a:xfrm>
          <a:prstGeom prst="rect">
            <a:avLst/>
          </a:prstGeom>
          <a:noFill/>
        </p:spPr>
        <p:txBody>
          <a:bodyPr wrap="square" rtlCol="0">
            <a:spAutoFit/>
          </a:bodyPr>
          <a:lstStyle/>
          <a:p>
            <a:r>
              <a:rPr lang="ja-JP" altLang="en-US" sz="2400" dirty="0" smtClean="0"/>
              <a:t>左：全点の許容</a:t>
            </a:r>
            <a:r>
              <a:rPr lang="ja-JP" altLang="en-US" sz="2400" dirty="0"/>
              <a:t>訪問間隔</a:t>
            </a:r>
            <a:r>
              <a:rPr lang="ja-JP" altLang="en-US" sz="2400" dirty="0" smtClean="0"/>
              <a:t>が等しいとき</a:t>
            </a:r>
            <a:r>
              <a:rPr lang="en-US" altLang="ja-JP" sz="2400" dirty="0"/>
              <a:t/>
            </a:r>
            <a:br>
              <a:rPr lang="en-US" altLang="ja-JP" sz="2400" dirty="0"/>
            </a:br>
            <a:r>
              <a:rPr lang="ja-JP" altLang="en-US" sz="2400" dirty="0" smtClean="0"/>
              <a:t>右：一般</a:t>
            </a:r>
            <a:r>
              <a:rPr lang="ja-JP" altLang="en-US" sz="2400" dirty="0"/>
              <a:t>の</a:t>
            </a:r>
            <a:r>
              <a:rPr lang="ja-JP" altLang="en-US" sz="2400" dirty="0" smtClean="0"/>
              <a:t>場合</a:t>
            </a:r>
            <a:endParaRPr kumimoji="1" lang="ja-JP" altLang="en-US" sz="2400" dirty="0"/>
          </a:p>
        </p:txBody>
      </p:sp>
      <p:sp>
        <p:nvSpPr>
          <p:cNvPr id="47" name="テキスト ボックス 46"/>
          <p:cNvSpPr txBox="1"/>
          <p:nvPr/>
        </p:nvSpPr>
        <p:spPr>
          <a:xfrm>
            <a:off x="2664151" y="1909041"/>
            <a:ext cx="2365341" cy="584775"/>
          </a:xfrm>
          <a:prstGeom prst="rect">
            <a:avLst/>
          </a:prstGeom>
          <a:noFill/>
        </p:spPr>
        <p:txBody>
          <a:bodyPr wrap="square" rtlCol="0">
            <a:spAutoFit/>
          </a:bodyPr>
          <a:lstStyle/>
          <a:p>
            <a:pPr algn="ctr"/>
            <a:r>
              <a:rPr lang="en-US" altLang="ja-JP" sz="3200" dirty="0" smtClean="0">
                <a:solidFill>
                  <a:srgbClr val="0070C0"/>
                </a:solidFill>
                <a:latin typeface="Cambria Math" panose="02040503050406030204" pitchFamily="18" charset="0"/>
              </a:rPr>
              <a:t>P / NP</a:t>
            </a:r>
            <a:r>
              <a:rPr lang="ja-JP" altLang="en-US" sz="3200" dirty="0">
                <a:solidFill>
                  <a:srgbClr val="0070C0"/>
                </a:solidFill>
              </a:rPr>
              <a:t>困難</a:t>
            </a:r>
            <a:endParaRPr kumimoji="1" lang="ja-JP" altLang="en-US" sz="3200" dirty="0">
              <a:solidFill>
                <a:srgbClr val="0070C0"/>
              </a:solidFill>
            </a:endParaRPr>
          </a:p>
        </p:txBody>
      </p:sp>
      <p:sp>
        <p:nvSpPr>
          <p:cNvPr id="63" name="正方形/長方形 62"/>
          <p:cNvSpPr/>
          <p:nvPr/>
        </p:nvSpPr>
        <p:spPr>
          <a:xfrm>
            <a:off x="6324049" y="2888827"/>
            <a:ext cx="632928" cy="523220"/>
          </a:xfrm>
          <a:prstGeom prst="rect">
            <a:avLst/>
          </a:prstGeom>
          <a:ln w="28575">
            <a:solidFill>
              <a:schemeClr val="accent4">
                <a:lumMod val="50000"/>
              </a:schemeClr>
            </a:solidFill>
          </a:ln>
        </p:spPr>
        <p:txBody>
          <a:bodyPr wrap="square" anchor="ctr">
            <a:spAutoFit/>
          </a:bodyPr>
          <a:lstStyle/>
          <a:p>
            <a:pPr algn="ctr">
              <a:lnSpc>
                <a:spcPct val="100000"/>
              </a:lnSpc>
            </a:pPr>
            <a:r>
              <a:rPr lang="ja-JP" altLang="en-US" sz="2800" dirty="0">
                <a:solidFill>
                  <a:schemeClr val="accent4">
                    <a:lumMod val="50000"/>
                  </a:schemeClr>
                </a:solidFill>
              </a:rPr>
              <a:t>星</a:t>
            </a:r>
            <a:endParaRPr lang="en-US" altLang="ja-JP" sz="2800" dirty="0">
              <a:solidFill>
                <a:schemeClr val="accent4">
                  <a:lumMod val="50000"/>
                </a:schemeClr>
              </a:solidFill>
            </a:endParaRPr>
          </a:p>
        </p:txBody>
      </p:sp>
      <p:grpSp>
        <p:nvGrpSpPr>
          <p:cNvPr id="67" name="グループ化 66"/>
          <p:cNvGrpSpPr/>
          <p:nvPr/>
        </p:nvGrpSpPr>
        <p:grpSpPr>
          <a:xfrm>
            <a:off x="6496500" y="3759078"/>
            <a:ext cx="1328158" cy="1306172"/>
            <a:chOff x="8770825" y="2262566"/>
            <a:chExt cx="1457505" cy="1488272"/>
          </a:xfrm>
          <a:solidFill>
            <a:schemeClr val="accent4">
              <a:lumMod val="50000"/>
            </a:schemeClr>
          </a:solidFill>
        </p:grpSpPr>
        <p:grpSp>
          <p:nvGrpSpPr>
            <p:cNvPr id="68" name="グループ化 67"/>
            <p:cNvGrpSpPr/>
            <p:nvPr/>
          </p:nvGrpSpPr>
          <p:grpSpPr>
            <a:xfrm>
              <a:off x="8970657" y="2433130"/>
              <a:ext cx="1206388" cy="1232287"/>
              <a:chOff x="8515146" y="2345761"/>
              <a:chExt cx="1814868" cy="1697036"/>
            </a:xfrm>
            <a:grpFill/>
          </p:grpSpPr>
          <p:cxnSp>
            <p:nvCxnSpPr>
              <p:cNvPr id="91" name="直線コネクタ 90"/>
              <p:cNvCxnSpPr/>
              <p:nvPr/>
            </p:nvCxnSpPr>
            <p:spPr>
              <a:xfrm>
                <a:off x="9429262" y="3104948"/>
                <a:ext cx="160215" cy="937849"/>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a:stCxn id="69" idx="5"/>
              </p:cNvCxnSpPr>
              <p:nvPr/>
            </p:nvCxnSpPr>
            <p:spPr>
              <a:xfrm>
                <a:off x="8772830" y="2345761"/>
                <a:ext cx="652106" cy="75918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flipV="1">
                <a:off x="8659446" y="3112523"/>
                <a:ext cx="769816" cy="604103"/>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a:endCxn id="86" idx="4"/>
              </p:cNvCxnSpPr>
              <p:nvPr/>
            </p:nvCxnSpPr>
            <p:spPr>
              <a:xfrm flipV="1">
                <a:off x="9429262" y="2474883"/>
                <a:ext cx="198728" cy="630070"/>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a:cxnSpLocks/>
              </p:cNvCxnSpPr>
              <p:nvPr/>
            </p:nvCxnSpPr>
            <p:spPr>
              <a:xfrm>
                <a:off x="9434180" y="3090101"/>
                <a:ext cx="895834" cy="47494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a:stCxn id="90" idx="6"/>
              </p:cNvCxnSpPr>
              <p:nvPr/>
            </p:nvCxnSpPr>
            <p:spPr>
              <a:xfrm>
                <a:off x="8515146" y="2802802"/>
                <a:ext cx="909789" cy="332356"/>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9" name="楕円 68"/>
            <p:cNvSpPr/>
            <p:nvPr/>
          </p:nvSpPr>
          <p:spPr>
            <a:xfrm>
              <a:off x="8971379" y="2262566"/>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p:cNvSpPr/>
            <p:nvPr/>
          </p:nvSpPr>
          <p:spPr>
            <a:xfrm>
              <a:off x="9610470" y="2327063"/>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楕円 86"/>
            <p:cNvSpPr/>
            <p:nvPr/>
          </p:nvSpPr>
          <p:spPr>
            <a:xfrm>
              <a:off x="10028503" y="3195167"/>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87"/>
            <p:cNvSpPr/>
            <p:nvPr/>
          </p:nvSpPr>
          <p:spPr>
            <a:xfrm>
              <a:off x="9584873" y="3551011"/>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楕円 88"/>
            <p:cNvSpPr/>
            <p:nvPr/>
          </p:nvSpPr>
          <p:spPr>
            <a:xfrm>
              <a:off x="8993921" y="3326490"/>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楕円 89"/>
            <p:cNvSpPr/>
            <p:nvPr/>
          </p:nvSpPr>
          <p:spPr>
            <a:xfrm>
              <a:off x="8770825" y="2665092"/>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7" name="角丸四角形 96"/>
          <p:cNvSpPr/>
          <p:nvPr/>
        </p:nvSpPr>
        <p:spPr>
          <a:xfrm>
            <a:off x="5997526" y="2681210"/>
            <a:ext cx="4746673" cy="2609679"/>
          </a:xfrm>
          <a:prstGeom prst="roundRect">
            <a:avLst/>
          </a:prstGeom>
          <a:no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4">
                  <a:lumMod val="50000"/>
                </a:schemeClr>
              </a:solidFill>
            </a:endParaRPr>
          </a:p>
        </p:txBody>
      </p:sp>
      <p:sp>
        <p:nvSpPr>
          <p:cNvPr id="99" name="テキスト ボックス 98"/>
          <p:cNvSpPr txBox="1"/>
          <p:nvPr/>
        </p:nvSpPr>
        <p:spPr>
          <a:xfrm>
            <a:off x="6974070" y="2881161"/>
            <a:ext cx="2365341" cy="584775"/>
          </a:xfrm>
          <a:prstGeom prst="rect">
            <a:avLst/>
          </a:prstGeom>
          <a:noFill/>
        </p:spPr>
        <p:txBody>
          <a:bodyPr wrap="square" rtlCol="0">
            <a:spAutoFit/>
          </a:bodyPr>
          <a:lstStyle/>
          <a:p>
            <a:pPr algn="ctr"/>
            <a:r>
              <a:rPr lang="en-US" altLang="ja-JP" sz="3200" dirty="0">
                <a:solidFill>
                  <a:srgbClr val="0070C0"/>
                </a:solidFill>
                <a:latin typeface="Cambria Math" panose="02040503050406030204" pitchFamily="18" charset="0"/>
              </a:rPr>
              <a:t>P </a:t>
            </a:r>
            <a:r>
              <a:rPr lang="en-US" altLang="ja-JP" sz="3200" dirty="0" smtClean="0">
                <a:solidFill>
                  <a:srgbClr val="0070C0"/>
                </a:solidFill>
                <a:latin typeface="Cambria Math" panose="02040503050406030204" pitchFamily="18" charset="0"/>
              </a:rPr>
              <a:t>/ NP</a:t>
            </a:r>
            <a:r>
              <a:rPr lang="ja-JP" altLang="en-US" sz="3200" dirty="0">
                <a:solidFill>
                  <a:srgbClr val="0070C0"/>
                </a:solidFill>
              </a:rPr>
              <a:t>困難</a:t>
            </a:r>
            <a:endParaRPr kumimoji="1" lang="ja-JP" altLang="en-US" sz="3200" dirty="0">
              <a:solidFill>
                <a:srgbClr val="0070C0"/>
              </a:solidFill>
            </a:endParaRPr>
          </a:p>
        </p:txBody>
      </p:sp>
      <p:sp>
        <p:nvSpPr>
          <p:cNvPr id="100" name="角丸四角形 99"/>
          <p:cNvSpPr/>
          <p:nvPr/>
        </p:nvSpPr>
        <p:spPr>
          <a:xfrm>
            <a:off x="1402185" y="2681210"/>
            <a:ext cx="4784631" cy="2654752"/>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1821603" y="2926704"/>
            <a:ext cx="923640" cy="523220"/>
          </a:xfrm>
          <a:prstGeom prst="rect">
            <a:avLst/>
          </a:prstGeom>
          <a:ln w="28575">
            <a:solidFill>
              <a:schemeClr val="accent1"/>
            </a:solidFill>
          </a:ln>
        </p:spPr>
        <p:txBody>
          <a:bodyPr wrap="square" anchor="ctr">
            <a:spAutoFit/>
          </a:bodyPr>
          <a:lstStyle/>
          <a:p>
            <a:pPr algn="ctr">
              <a:lnSpc>
                <a:spcPct val="100000"/>
              </a:lnSpc>
            </a:pPr>
            <a:r>
              <a:rPr lang="ja-JP" altLang="en-US" sz="2800" dirty="0">
                <a:solidFill>
                  <a:schemeClr val="accent1"/>
                </a:solidFill>
              </a:rPr>
              <a:t>線分</a:t>
            </a:r>
            <a:endParaRPr lang="en-US" altLang="ja-JP" sz="2800" dirty="0">
              <a:solidFill>
                <a:schemeClr val="accent1"/>
              </a:solidFill>
            </a:endParaRPr>
          </a:p>
        </p:txBody>
      </p:sp>
      <p:sp>
        <p:nvSpPr>
          <p:cNvPr id="109" name="テキスト ボックス 108"/>
          <p:cNvSpPr txBox="1"/>
          <p:nvPr/>
        </p:nvSpPr>
        <p:spPr>
          <a:xfrm>
            <a:off x="2957389" y="2888827"/>
            <a:ext cx="417102" cy="584775"/>
          </a:xfrm>
          <a:prstGeom prst="rect">
            <a:avLst/>
          </a:prstGeom>
          <a:noFill/>
          <a:ln w="28575">
            <a:noFill/>
          </a:ln>
        </p:spPr>
        <p:txBody>
          <a:bodyPr wrap="none" rtlCol="0">
            <a:spAutoFit/>
          </a:bodyPr>
          <a:lstStyle/>
          <a:p>
            <a:r>
              <a:rPr lang="en-US" altLang="ja-JP" sz="3200" dirty="0">
                <a:solidFill>
                  <a:srgbClr val="0070C0"/>
                </a:solidFill>
                <a:latin typeface="Cambria Math" panose="02040503050406030204" pitchFamily="18" charset="0"/>
              </a:rPr>
              <a:t>P</a:t>
            </a:r>
            <a:endParaRPr kumimoji="1" lang="ja-JP" altLang="en-US" sz="3200" dirty="0">
              <a:solidFill>
                <a:srgbClr val="FF0000"/>
              </a:solidFill>
              <a:latin typeface="Cambria Math" panose="02040503050406030204" pitchFamily="18" charset="0"/>
            </a:endParaRPr>
          </a:p>
        </p:txBody>
      </p:sp>
      <p:grpSp>
        <p:nvGrpSpPr>
          <p:cNvPr id="110" name="グループ化 109"/>
          <p:cNvGrpSpPr/>
          <p:nvPr/>
        </p:nvGrpSpPr>
        <p:grpSpPr>
          <a:xfrm>
            <a:off x="2147285" y="4402143"/>
            <a:ext cx="3114546" cy="183136"/>
            <a:chOff x="2066618" y="4569809"/>
            <a:chExt cx="3114546" cy="183136"/>
          </a:xfrm>
        </p:grpSpPr>
        <p:sp>
          <p:nvSpPr>
            <p:cNvPr id="111" name="楕円 110"/>
            <p:cNvSpPr/>
            <p:nvPr/>
          </p:nvSpPr>
          <p:spPr>
            <a:xfrm>
              <a:off x="2066618" y="4577568"/>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2" name="直線コネクタ 111"/>
            <p:cNvCxnSpPr/>
            <p:nvPr/>
          </p:nvCxnSpPr>
          <p:spPr>
            <a:xfrm>
              <a:off x="2160644" y="4665257"/>
              <a:ext cx="296527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3" name="楕円 112"/>
            <p:cNvSpPr/>
            <p:nvPr/>
          </p:nvSpPr>
          <p:spPr>
            <a:xfrm>
              <a:off x="2720380" y="457326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楕円 113"/>
            <p:cNvSpPr/>
            <p:nvPr/>
          </p:nvSpPr>
          <p:spPr>
            <a:xfrm>
              <a:off x="3677632" y="456980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楕円 114"/>
            <p:cNvSpPr/>
            <p:nvPr/>
          </p:nvSpPr>
          <p:spPr>
            <a:xfrm>
              <a:off x="4334620" y="4569810"/>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楕円 115"/>
            <p:cNvSpPr/>
            <p:nvPr/>
          </p:nvSpPr>
          <p:spPr>
            <a:xfrm>
              <a:off x="4999071" y="4574692"/>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789325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p:cNvGrpSpPr/>
          <p:nvPr/>
        </p:nvGrpSpPr>
        <p:grpSpPr>
          <a:xfrm>
            <a:off x="564662" y="810784"/>
            <a:ext cx="11125200" cy="5124089"/>
            <a:chOff x="508000" y="781410"/>
            <a:chExt cx="11125200" cy="5124089"/>
          </a:xfrm>
        </p:grpSpPr>
        <p:sp>
          <p:nvSpPr>
            <p:cNvPr id="4" name="角丸四角形 3"/>
            <p:cNvSpPr/>
            <p:nvPr/>
          </p:nvSpPr>
          <p:spPr>
            <a:xfrm>
              <a:off x="508000" y="781410"/>
              <a:ext cx="11125200" cy="5124089"/>
            </a:xfrm>
            <a:prstGeom prst="roundRect">
              <a:avLst/>
            </a:prstGeom>
            <a:noFill/>
            <a:ln w="38100">
              <a:solidFill>
                <a:srgbClr val="B61C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B61C83"/>
                </a:solidFill>
              </a:endParaRPr>
            </a:p>
          </p:txBody>
        </p:sp>
        <p:sp>
          <p:nvSpPr>
            <p:cNvPr id="10" name="正方形/長方形 9"/>
            <p:cNvSpPr/>
            <p:nvPr/>
          </p:nvSpPr>
          <p:spPr>
            <a:xfrm>
              <a:off x="1052005" y="979803"/>
              <a:ext cx="2527570" cy="523220"/>
            </a:xfrm>
            <a:prstGeom prst="rect">
              <a:avLst/>
            </a:prstGeom>
            <a:ln w="28575">
              <a:solidFill>
                <a:srgbClr val="B61C83"/>
              </a:solidFill>
            </a:ln>
          </p:spPr>
          <p:txBody>
            <a:bodyPr wrap="square" anchor="ctr">
              <a:spAutoFit/>
            </a:bodyPr>
            <a:lstStyle/>
            <a:p>
              <a:pPr algn="ctr">
                <a:lnSpc>
                  <a:spcPct val="100000"/>
                </a:lnSpc>
              </a:pPr>
              <a:r>
                <a:rPr lang="ja-JP" altLang="en-US" sz="2800" dirty="0">
                  <a:solidFill>
                    <a:srgbClr val="B61C83"/>
                  </a:solidFill>
                </a:rPr>
                <a:t>一般のグラフ</a:t>
              </a:r>
              <a:endParaRPr lang="en-US" altLang="ja-JP" sz="2800" dirty="0">
                <a:solidFill>
                  <a:srgbClr val="B61C83"/>
                </a:solidFill>
              </a:endParaRPr>
            </a:p>
          </p:txBody>
        </p:sp>
      </p:grpSp>
      <p:sp>
        <p:nvSpPr>
          <p:cNvPr id="64" name="正方形/長方形 63"/>
          <p:cNvSpPr/>
          <p:nvPr/>
        </p:nvSpPr>
        <p:spPr>
          <a:xfrm>
            <a:off x="620026" y="269522"/>
            <a:ext cx="7007046" cy="523220"/>
          </a:xfrm>
          <a:prstGeom prst="rect">
            <a:avLst/>
          </a:prstGeom>
        </p:spPr>
        <p:txBody>
          <a:bodyPr wrap="none">
            <a:spAutoFit/>
          </a:bodyPr>
          <a:lstStyle/>
          <a:p>
            <a:r>
              <a:rPr lang="ja-JP" altLang="en-US" sz="2800" dirty="0"/>
              <a:t>巡査数が一般の</a:t>
            </a:r>
            <a:r>
              <a:rPr lang="ja-JP" altLang="en-US" sz="2800" dirty="0" smtClean="0"/>
              <a:t>場合</a:t>
            </a:r>
            <a:r>
              <a:rPr lang="ja-JP" altLang="en-US" sz="2800" dirty="0"/>
              <a:t>：</a:t>
            </a:r>
            <a:r>
              <a:rPr lang="ja-JP" altLang="en-US" sz="2800" b="1" dirty="0" smtClean="0">
                <a:solidFill>
                  <a:srgbClr val="FF0000"/>
                </a:solidFill>
              </a:rPr>
              <a:t>協力あり</a:t>
            </a:r>
            <a:r>
              <a:rPr lang="ja-JP" altLang="en-US" sz="2800" dirty="0" smtClean="0">
                <a:sym typeface="Wingdings" panose="05000000000000000000" pitchFamily="2" charset="2"/>
              </a:rPr>
              <a:t>（</a:t>
            </a:r>
            <a:r>
              <a:rPr lang="ja-JP" altLang="en-US" sz="2800" dirty="0" smtClean="0"/>
              <a:t>本研究）</a:t>
            </a:r>
            <a:endParaRPr lang="ja-JP" altLang="en-US" sz="2800" dirty="0"/>
          </a:p>
        </p:txBody>
      </p:sp>
      <p:grpSp>
        <p:nvGrpSpPr>
          <p:cNvPr id="5" name="グループ化 4"/>
          <p:cNvGrpSpPr/>
          <p:nvPr/>
        </p:nvGrpSpPr>
        <p:grpSpPr>
          <a:xfrm>
            <a:off x="1059962" y="1752669"/>
            <a:ext cx="10134600" cy="3838264"/>
            <a:chOff x="1003300" y="1747216"/>
            <a:chExt cx="10134600" cy="3838264"/>
          </a:xfrm>
        </p:grpSpPr>
        <p:sp>
          <p:nvSpPr>
            <p:cNvPr id="11" name="正方形/長方形 10"/>
            <p:cNvSpPr/>
            <p:nvPr/>
          </p:nvSpPr>
          <p:spPr>
            <a:xfrm>
              <a:off x="1642163" y="1913797"/>
              <a:ext cx="923639" cy="523220"/>
            </a:xfrm>
            <a:prstGeom prst="rect">
              <a:avLst/>
            </a:prstGeom>
            <a:ln w="28575">
              <a:solidFill>
                <a:srgbClr val="00B050"/>
              </a:solidFill>
            </a:ln>
          </p:spPr>
          <p:txBody>
            <a:bodyPr wrap="square" anchor="ctr">
              <a:spAutoFit/>
            </a:bodyPr>
            <a:lstStyle/>
            <a:p>
              <a:pPr algn="ctr">
                <a:lnSpc>
                  <a:spcPct val="100000"/>
                </a:lnSpc>
              </a:pPr>
              <a:r>
                <a:rPr lang="ja-JP" altLang="en-US" sz="2800" dirty="0">
                  <a:solidFill>
                    <a:srgbClr val="00B050"/>
                  </a:solidFill>
                </a:rPr>
                <a:t>木</a:t>
              </a:r>
              <a:endParaRPr lang="en-US" altLang="ja-JP" sz="2800" dirty="0">
                <a:solidFill>
                  <a:srgbClr val="00B050"/>
                </a:solidFill>
              </a:endParaRPr>
            </a:p>
          </p:txBody>
        </p:sp>
        <p:sp>
          <p:nvSpPr>
            <p:cNvPr id="16" name="角丸四角形 15"/>
            <p:cNvSpPr/>
            <p:nvPr/>
          </p:nvSpPr>
          <p:spPr>
            <a:xfrm>
              <a:off x="1003300" y="1747216"/>
              <a:ext cx="10134600" cy="383826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正方形/長方形 11"/>
          <p:cNvSpPr/>
          <p:nvPr/>
        </p:nvSpPr>
        <p:spPr>
          <a:xfrm>
            <a:off x="6324049" y="2888827"/>
            <a:ext cx="632928" cy="523220"/>
          </a:xfrm>
          <a:prstGeom prst="rect">
            <a:avLst/>
          </a:prstGeom>
          <a:ln w="28575">
            <a:solidFill>
              <a:schemeClr val="accent4">
                <a:lumMod val="50000"/>
              </a:schemeClr>
            </a:solidFill>
          </a:ln>
        </p:spPr>
        <p:txBody>
          <a:bodyPr wrap="square" anchor="ctr">
            <a:spAutoFit/>
          </a:bodyPr>
          <a:lstStyle/>
          <a:p>
            <a:pPr algn="ctr">
              <a:lnSpc>
                <a:spcPct val="100000"/>
              </a:lnSpc>
            </a:pPr>
            <a:r>
              <a:rPr lang="ja-JP" altLang="en-US" sz="2800" dirty="0">
                <a:solidFill>
                  <a:schemeClr val="accent4">
                    <a:lumMod val="50000"/>
                  </a:schemeClr>
                </a:solidFill>
              </a:rPr>
              <a:t>星</a:t>
            </a:r>
            <a:endParaRPr lang="en-US" altLang="ja-JP" sz="2800" dirty="0">
              <a:solidFill>
                <a:schemeClr val="accent4">
                  <a:lumMod val="50000"/>
                </a:schemeClr>
              </a:solidFill>
            </a:endParaRPr>
          </a:p>
        </p:txBody>
      </p:sp>
      <p:grpSp>
        <p:nvGrpSpPr>
          <p:cNvPr id="43" name="グループ化 42"/>
          <p:cNvGrpSpPr/>
          <p:nvPr/>
        </p:nvGrpSpPr>
        <p:grpSpPr>
          <a:xfrm>
            <a:off x="6496500" y="3759078"/>
            <a:ext cx="1328158" cy="1306172"/>
            <a:chOff x="8770825" y="2262566"/>
            <a:chExt cx="1457505" cy="1488272"/>
          </a:xfrm>
          <a:solidFill>
            <a:schemeClr val="accent4">
              <a:lumMod val="50000"/>
            </a:schemeClr>
          </a:solidFill>
        </p:grpSpPr>
        <p:grpSp>
          <p:nvGrpSpPr>
            <p:cNvPr id="44" name="グループ化 43"/>
            <p:cNvGrpSpPr/>
            <p:nvPr/>
          </p:nvGrpSpPr>
          <p:grpSpPr>
            <a:xfrm>
              <a:off x="8970657" y="2433130"/>
              <a:ext cx="1206388" cy="1232287"/>
              <a:chOff x="8515146" y="2345761"/>
              <a:chExt cx="1814868" cy="1697036"/>
            </a:xfrm>
            <a:grpFill/>
          </p:grpSpPr>
          <p:cxnSp>
            <p:nvCxnSpPr>
              <p:cNvPr id="51" name="直線コネクタ 50"/>
              <p:cNvCxnSpPr/>
              <p:nvPr/>
            </p:nvCxnSpPr>
            <p:spPr>
              <a:xfrm>
                <a:off x="9429262" y="3104948"/>
                <a:ext cx="160215" cy="937849"/>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45" idx="5"/>
              </p:cNvCxnSpPr>
              <p:nvPr/>
            </p:nvCxnSpPr>
            <p:spPr>
              <a:xfrm>
                <a:off x="8772830" y="2345761"/>
                <a:ext cx="652106" cy="75918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flipV="1">
                <a:off x="8659446" y="3112523"/>
                <a:ext cx="769816" cy="604103"/>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a:endCxn id="46" idx="4"/>
              </p:cNvCxnSpPr>
              <p:nvPr/>
            </p:nvCxnSpPr>
            <p:spPr>
              <a:xfrm flipV="1">
                <a:off x="9429262" y="2474883"/>
                <a:ext cx="198728" cy="630070"/>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a:cxnSpLocks/>
              </p:cNvCxnSpPr>
              <p:nvPr/>
            </p:nvCxnSpPr>
            <p:spPr>
              <a:xfrm>
                <a:off x="9434180" y="3090101"/>
                <a:ext cx="895834" cy="47494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a:stCxn id="50" idx="6"/>
              </p:cNvCxnSpPr>
              <p:nvPr/>
            </p:nvCxnSpPr>
            <p:spPr>
              <a:xfrm>
                <a:off x="8515146" y="2802802"/>
                <a:ext cx="909789" cy="332356"/>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5" name="楕円 44"/>
            <p:cNvSpPr/>
            <p:nvPr/>
          </p:nvSpPr>
          <p:spPr>
            <a:xfrm>
              <a:off x="8971379" y="2262566"/>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9610470" y="2327063"/>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楕円 46"/>
            <p:cNvSpPr/>
            <p:nvPr/>
          </p:nvSpPr>
          <p:spPr>
            <a:xfrm>
              <a:off x="10028503" y="3195167"/>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p:nvSpPr>
          <p:spPr>
            <a:xfrm>
              <a:off x="9584873" y="3551011"/>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p:cNvSpPr/>
            <p:nvPr/>
          </p:nvSpPr>
          <p:spPr>
            <a:xfrm>
              <a:off x="8993921" y="3326490"/>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8770825" y="2665092"/>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9" name="角丸四角形 68"/>
          <p:cNvSpPr/>
          <p:nvPr/>
        </p:nvSpPr>
        <p:spPr>
          <a:xfrm>
            <a:off x="5997526" y="2681210"/>
            <a:ext cx="4746673" cy="2609679"/>
          </a:xfrm>
          <a:prstGeom prst="roundRect">
            <a:avLst/>
          </a:prstGeom>
          <a:no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4">
                  <a:lumMod val="50000"/>
                </a:schemeClr>
              </a:solidFill>
            </a:endParaRPr>
          </a:p>
        </p:txBody>
      </p:sp>
      <p:sp>
        <p:nvSpPr>
          <p:cNvPr id="6" name="スライド番号プレースホルダー 5"/>
          <p:cNvSpPr>
            <a:spLocks noGrp="1"/>
          </p:cNvSpPr>
          <p:nvPr>
            <p:ph type="sldNum" sz="quarter" idx="12"/>
          </p:nvPr>
        </p:nvSpPr>
        <p:spPr/>
        <p:txBody>
          <a:bodyPr/>
          <a:lstStyle/>
          <a:p>
            <a:fld id="{4FE2F19B-FD66-4130-81C4-04099E634EF7}" type="slidenum">
              <a:rPr kumimoji="1" lang="ja-JP" altLang="en-US" smtClean="0"/>
              <a:t>8</a:t>
            </a:fld>
            <a:endParaRPr kumimoji="1" lang="ja-JP" altLang="en-US"/>
          </a:p>
        </p:txBody>
      </p:sp>
      <p:sp>
        <p:nvSpPr>
          <p:cNvPr id="68" name="テキスト ボックス 67"/>
          <p:cNvSpPr txBox="1"/>
          <p:nvPr/>
        </p:nvSpPr>
        <p:spPr>
          <a:xfrm>
            <a:off x="3605321" y="1004349"/>
            <a:ext cx="3736256" cy="584775"/>
          </a:xfrm>
          <a:prstGeom prst="rect">
            <a:avLst/>
          </a:prstGeom>
          <a:noFill/>
        </p:spPr>
        <p:txBody>
          <a:bodyPr wrap="square" rtlCol="0">
            <a:spAutoFit/>
          </a:bodyPr>
          <a:lstStyle/>
          <a:p>
            <a:pPr algn="ctr"/>
            <a:r>
              <a:rPr lang="en-US" altLang="ja-JP" sz="3200" dirty="0">
                <a:solidFill>
                  <a:srgbClr val="0070C0"/>
                </a:solidFill>
                <a:latin typeface="Cambria Math" panose="02040503050406030204" pitchFamily="18" charset="0"/>
              </a:rPr>
              <a:t>NP</a:t>
            </a:r>
            <a:r>
              <a:rPr lang="ja-JP" altLang="en-US" sz="3200" dirty="0" smtClean="0">
                <a:solidFill>
                  <a:srgbClr val="0070C0"/>
                </a:solidFill>
              </a:rPr>
              <a:t>困難 </a:t>
            </a:r>
            <a:r>
              <a:rPr lang="en-US" altLang="ja-JP" sz="3200" dirty="0" smtClean="0">
                <a:solidFill>
                  <a:srgbClr val="0070C0"/>
                </a:solidFill>
                <a:latin typeface="Cambria Math" panose="02040503050406030204" pitchFamily="18" charset="0"/>
              </a:rPr>
              <a:t>/ NP</a:t>
            </a:r>
            <a:r>
              <a:rPr lang="ja-JP" altLang="en-US" sz="3200" dirty="0">
                <a:solidFill>
                  <a:srgbClr val="0070C0"/>
                </a:solidFill>
              </a:rPr>
              <a:t>困難</a:t>
            </a:r>
            <a:endParaRPr kumimoji="1" lang="ja-JP" altLang="en-US" sz="3200" dirty="0">
              <a:solidFill>
                <a:srgbClr val="0070C0"/>
              </a:solidFill>
            </a:endParaRPr>
          </a:p>
        </p:txBody>
      </p:sp>
      <p:sp>
        <p:nvSpPr>
          <p:cNvPr id="70" name="テキスト ボックス 69"/>
          <p:cNvSpPr txBox="1"/>
          <p:nvPr/>
        </p:nvSpPr>
        <p:spPr>
          <a:xfrm>
            <a:off x="2664151" y="1909041"/>
            <a:ext cx="2365341" cy="584775"/>
          </a:xfrm>
          <a:prstGeom prst="rect">
            <a:avLst/>
          </a:prstGeom>
          <a:noFill/>
        </p:spPr>
        <p:txBody>
          <a:bodyPr wrap="square" rtlCol="0">
            <a:spAutoFit/>
          </a:bodyPr>
          <a:lstStyle/>
          <a:p>
            <a:pPr algn="ctr"/>
            <a:r>
              <a:rPr lang="en-US" altLang="ja-JP" sz="3200" dirty="0">
                <a:solidFill>
                  <a:srgbClr val="FF0000"/>
                </a:solidFill>
                <a:latin typeface="Cambria Math" panose="02040503050406030204" pitchFamily="18" charset="0"/>
              </a:rPr>
              <a:t>?</a:t>
            </a:r>
            <a:r>
              <a:rPr lang="en-US" altLang="ja-JP" sz="3200" dirty="0" smtClean="0">
                <a:solidFill>
                  <a:srgbClr val="0070C0"/>
                </a:solidFill>
                <a:latin typeface="Cambria Math" panose="02040503050406030204" pitchFamily="18" charset="0"/>
              </a:rPr>
              <a:t> / NP</a:t>
            </a:r>
            <a:r>
              <a:rPr lang="ja-JP" altLang="en-US" sz="3200" dirty="0">
                <a:solidFill>
                  <a:srgbClr val="0070C0"/>
                </a:solidFill>
              </a:rPr>
              <a:t>困難</a:t>
            </a:r>
            <a:endParaRPr kumimoji="1" lang="ja-JP" altLang="en-US" sz="3200" dirty="0">
              <a:solidFill>
                <a:srgbClr val="0070C0"/>
              </a:solidFill>
            </a:endParaRPr>
          </a:p>
        </p:txBody>
      </p:sp>
      <p:sp>
        <p:nvSpPr>
          <p:cNvPr id="73" name="テキスト ボックス 72"/>
          <p:cNvSpPr txBox="1"/>
          <p:nvPr/>
        </p:nvSpPr>
        <p:spPr>
          <a:xfrm>
            <a:off x="6974070" y="2881161"/>
            <a:ext cx="2365341" cy="584775"/>
          </a:xfrm>
          <a:prstGeom prst="rect">
            <a:avLst/>
          </a:prstGeom>
          <a:noFill/>
        </p:spPr>
        <p:txBody>
          <a:bodyPr wrap="square" rtlCol="0">
            <a:spAutoFit/>
          </a:bodyPr>
          <a:lstStyle/>
          <a:p>
            <a:pPr algn="ctr"/>
            <a:r>
              <a:rPr lang="en-US" altLang="ja-JP" sz="3200" dirty="0">
                <a:solidFill>
                  <a:srgbClr val="FF0000"/>
                </a:solidFill>
                <a:latin typeface="Cambria Math" panose="02040503050406030204" pitchFamily="18" charset="0"/>
              </a:rPr>
              <a:t>?</a:t>
            </a:r>
            <a:r>
              <a:rPr lang="en-US" altLang="ja-JP" sz="3200" dirty="0" smtClean="0">
                <a:solidFill>
                  <a:srgbClr val="0070C0"/>
                </a:solidFill>
                <a:latin typeface="Cambria Math" panose="02040503050406030204" pitchFamily="18" charset="0"/>
              </a:rPr>
              <a:t> / NP</a:t>
            </a:r>
            <a:r>
              <a:rPr lang="ja-JP" altLang="en-US" sz="3200" dirty="0">
                <a:solidFill>
                  <a:srgbClr val="0070C0"/>
                </a:solidFill>
              </a:rPr>
              <a:t>困難</a:t>
            </a:r>
            <a:endParaRPr kumimoji="1" lang="ja-JP" altLang="en-US" sz="3200" dirty="0">
              <a:solidFill>
                <a:srgbClr val="0070C0"/>
              </a:solidFill>
            </a:endParaRPr>
          </a:p>
        </p:txBody>
      </p:sp>
      <p:sp>
        <p:nvSpPr>
          <p:cNvPr id="74" name="角丸四角形 73"/>
          <p:cNvSpPr/>
          <p:nvPr/>
        </p:nvSpPr>
        <p:spPr>
          <a:xfrm>
            <a:off x="1402185" y="2681210"/>
            <a:ext cx="4784631" cy="2654752"/>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正方形/長方形 81"/>
          <p:cNvSpPr/>
          <p:nvPr/>
        </p:nvSpPr>
        <p:spPr>
          <a:xfrm>
            <a:off x="1821603" y="2926704"/>
            <a:ext cx="923640" cy="523220"/>
          </a:xfrm>
          <a:prstGeom prst="rect">
            <a:avLst/>
          </a:prstGeom>
          <a:ln w="28575">
            <a:solidFill>
              <a:schemeClr val="accent1"/>
            </a:solidFill>
          </a:ln>
        </p:spPr>
        <p:txBody>
          <a:bodyPr wrap="square" anchor="ctr">
            <a:spAutoFit/>
          </a:bodyPr>
          <a:lstStyle/>
          <a:p>
            <a:pPr algn="ctr">
              <a:lnSpc>
                <a:spcPct val="100000"/>
              </a:lnSpc>
            </a:pPr>
            <a:r>
              <a:rPr lang="ja-JP" altLang="en-US" sz="2800" dirty="0">
                <a:solidFill>
                  <a:schemeClr val="accent1"/>
                </a:solidFill>
              </a:rPr>
              <a:t>線分</a:t>
            </a:r>
            <a:endParaRPr lang="en-US" altLang="ja-JP" sz="2800" dirty="0">
              <a:solidFill>
                <a:schemeClr val="accent1"/>
              </a:solidFill>
            </a:endParaRPr>
          </a:p>
        </p:txBody>
      </p:sp>
      <p:sp>
        <p:nvSpPr>
          <p:cNvPr id="83" name="テキスト ボックス 82"/>
          <p:cNvSpPr txBox="1"/>
          <p:nvPr/>
        </p:nvSpPr>
        <p:spPr>
          <a:xfrm>
            <a:off x="2957389" y="2888827"/>
            <a:ext cx="912429" cy="584775"/>
          </a:xfrm>
          <a:prstGeom prst="rect">
            <a:avLst/>
          </a:prstGeom>
          <a:noFill/>
          <a:ln w="28575">
            <a:noFill/>
          </a:ln>
        </p:spPr>
        <p:txBody>
          <a:bodyPr wrap="none" rtlCol="0">
            <a:spAutoFit/>
          </a:bodyPr>
          <a:lstStyle/>
          <a:p>
            <a:r>
              <a:rPr lang="en-US" altLang="ja-JP" sz="3200" dirty="0" smtClean="0">
                <a:solidFill>
                  <a:srgbClr val="FF0000"/>
                </a:solidFill>
                <a:latin typeface="Cambria Math" panose="02040503050406030204" pitchFamily="18" charset="0"/>
              </a:rPr>
              <a:t>? / ?</a:t>
            </a:r>
            <a:endParaRPr kumimoji="1" lang="ja-JP" altLang="en-US" sz="3200" dirty="0">
              <a:solidFill>
                <a:srgbClr val="FF0000"/>
              </a:solidFill>
              <a:latin typeface="Cambria Math" panose="02040503050406030204" pitchFamily="18" charset="0"/>
            </a:endParaRPr>
          </a:p>
        </p:txBody>
      </p:sp>
      <p:grpSp>
        <p:nvGrpSpPr>
          <p:cNvPr id="84" name="グループ化 83"/>
          <p:cNvGrpSpPr/>
          <p:nvPr/>
        </p:nvGrpSpPr>
        <p:grpSpPr>
          <a:xfrm>
            <a:off x="2147285" y="4402143"/>
            <a:ext cx="3114546" cy="183136"/>
            <a:chOff x="2066618" y="4569809"/>
            <a:chExt cx="3114546" cy="183136"/>
          </a:xfrm>
        </p:grpSpPr>
        <p:sp>
          <p:nvSpPr>
            <p:cNvPr id="85" name="楕円 84"/>
            <p:cNvSpPr/>
            <p:nvPr/>
          </p:nvSpPr>
          <p:spPr>
            <a:xfrm>
              <a:off x="2066618" y="4577568"/>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86" name="直線コネクタ 85"/>
            <p:cNvCxnSpPr/>
            <p:nvPr/>
          </p:nvCxnSpPr>
          <p:spPr>
            <a:xfrm>
              <a:off x="2160644" y="4665257"/>
              <a:ext cx="296527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7" name="楕円 86"/>
            <p:cNvSpPr/>
            <p:nvPr/>
          </p:nvSpPr>
          <p:spPr>
            <a:xfrm>
              <a:off x="2720380" y="457326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楕円 87"/>
            <p:cNvSpPr/>
            <p:nvPr/>
          </p:nvSpPr>
          <p:spPr>
            <a:xfrm>
              <a:off x="3677632" y="456980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楕円 88"/>
            <p:cNvSpPr/>
            <p:nvPr/>
          </p:nvSpPr>
          <p:spPr>
            <a:xfrm>
              <a:off x="4334620" y="4569810"/>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楕円 89"/>
            <p:cNvSpPr/>
            <p:nvPr/>
          </p:nvSpPr>
          <p:spPr>
            <a:xfrm>
              <a:off x="4999071" y="4574692"/>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389269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角丸四角形 134"/>
          <p:cNvSpPr/>
          <p:nvPr/>
        </p:nvSpPr>
        <p:spPr>
          <a:xfrm>
            <a:off x="4223846" y="2706532"/>
            <a:ext cx="6735408" cy="2609679"/>
          </a:xfrm>
          <a:prstGeom prst="roundRect">
            <a:avLst/>
          </a:prstGeom>
          <a:no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4">
                  <a:lumMod val="50000"/>
                </a:schemeClr>
              </a:solidFill>
            </a:endParaRPr>
          </a:p>
        </p:txBody>
      </p:sp>
      <p:grpSp>
        <p:nvGrpSpPr>
          <p:cNvPr id="3" name="グループ化 2"/>
          <p:cNvGrpSpPr/>
          <p:nvPr/>
        </p:nvGrpSpPr>
        <p:grpSpPr>
          <a:xfrm>
            <a:off x="564662" y="810784"/>
            <a:ext cx="11125200" cy="5124089"/>
            <a:chOff x="508000" y="781410"/>
            <a:chExt cx="11125200" cy="5124089"/>
          </a:xfrm>
        </p:grpSpPr>
        <p:sp>
          <p:nvSpPr>
            <p:cNvPr id="4" name="角丸四角形 3"/>
            <p:cNvSpPr/>
            <p:nvPr/>
          </p:nvSpPr>
          <p:spPr>
            <a:xfrm>
              <a:off x="508000" y="781410"/>
              <a:ext cx="11125200" cy="5124089"/>
            </a:xfrm>
            <a:prstGeom prst="roundRect">
              <a:avLst/>
            </a:prstGeom>
            <a:noFill/>
            <a:ln w="38100">
              <a:solidFill>
                <a:srgbClr val="B61C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B61C83"/>
                </a:solidFill>
              </a:endParaRPr>
            </a:p>
          </p:txBody>
        </p:sp>
        <p:sp>
          <p:nvSpPr>
            <p:cNvPr id="10" name="正方形/長方形 9"/>
            <p:cNvSpPr/>
            <p:nvPr/>
          </p:nvSpPr>
          <p:spPr>
            <a:xfrm>
              <a:off x="1052005" y="979803"/>
              <a:ext cx="2527570" cy="523220"/>
            </a:xfrm>
            <a:prstGeom prst="rect">
              <a:avLst/>
            </a:prstGeom>
            <a:ln w="28575">
              <a:solidFill>
                <a:srgbClr val="B61C83"/>
              </a:solidFill>
            </a:ln>
          </p:spPr>
          <p:txBody>
            <a:bodyPr wrap="square" anchor="ctr">
              <a:spAutoFit/>
            </a:bodyPr>
            <a:lstStyle/>
            <a:p>
              <a:pPr algn="ctr">
                <a:lnSpc>
                  <a:spcPct val="100000"/>
                </a:lnSpc>
              </a:pPr>
              <a:r>
                <a:rPr lang="ja-JP" altLang="en-US" sz="2800" dirty="0">
                  <a:solidFill>
                    <a:srgbClr val="B61C83"/>
                  </a:solidFill>
                </a:rPr>
                <a:t>一般のグラフ</a:t>
              </a:r>
              <a:endParaRPr lang="en-US" altLang="ja-JP" sz="2800" dirty="0">
                <a:solidFill>
                  <a:srgbClr val="B61C83"/>
                </a:solidFill>
              </a:endParaRPr>
            </a:p>
          </p:txBody>
        </p:sp>
      </p:grpSp>
      <p:sp>
        <p:nvSpPr>
          <p:cNvPr id="8" name="正方形/長方形 7"/>
          <p:cNvSpPr/>
          <p:nvPr/>
        </p:nvSpPr>
        <p:spPr>
          <a:xfrm>
            <a:off x="1515775" y="2944360"/>
            <a:ext cx="923640" cy="523220"/>
          </a:xfrm>
          <a:prstGeom prst="rect">
            <a:avLst/>
          </a:prstGeom>
          <a:ln w="28575">
            <a:solidFill>
              <a:schemeClr val="accent1"/>
            </a:solidFill>
          </a:ln>
        </p:spPr>
        <p:txBody>
          <a:bodyPr wrap="square" anchor="ctr">
            <a:spAutoFit/>
          </a:bodyPr>
          <a:lstStyle/>
          <a:p>
            <a:pPr algn="ctr">
              <a:lnSpc>
                <a:spcPct val="100000"/>
              </a:lnSpc>
            </a:pPr>
            <a:r>
              <a:rPr lang="ja-JP" altLang="en-US" sz="2800" dirty="0">
                <a:solidFill>
                  <a:schemeClr val="accent1"/>
                </a:solidFill>
              </a:rPr>
              <a:t>線分</a:t>
            </a:r>
            <a:endParaRPr lang="en-US" altLang="ja-JP" sz="2800" dirty="0">
              <a:solidFill>
                <a:schemeClr val="accent1"/>
              </a:solidFill>
            </a:endParaRPr>
          </a:p>
        </p:txBody>
      </p:sp>
      <p:sp>
        <p:nvSpPr>
          <p:cNvPr id="13" name="角丸四角形 12"/>
          <p:cNvSpPr/>
          <p:nvPr/>
        </p:nvSpPr>
        <p:spPr>
          <a:xfrm>
            <a:off x="1261506" y="2681210"/>
            <a:ext cx="3114802" cy="2654752"/>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620026" y="269522"/>
            <a:ext cx="7007046" cy="523220"/>
          </a:xfrm>
          <a:prstGeom prst="rect">
            <a:avLst/>
          </a:prstGeom>
        </p:spPr>
        <p:txBody>
          <a:bodyPr wrap="none">
            <a:spAutoFit/>
          </a:bodyPr>
          <a:lstStyle/>
          <a:p>
            <a:r>
              <a:rPr lang="ja-JP" altLang="en-US" sz="2800" dirty="0"/>
              <a:t>巡査数が一般の場合：</a:t>
            </a:r>
            <a:r>
              <a:rPr lang="ja-JP" altLang="en-US" sz="2800" b="1" dirty="0">
                <a:solidFill>
                  <a:srgbClr val="FF0000"/>
                </a:solidFill>
              </a:rPr>
              <a:t>協力あり</a:t>
            </a:r>
            <a:r>
              <a:rPr lang="ja-JP" altLang="en-US" sz="2800" dirty="0">
                <a:sym typeface="Wingdings" panose="05000000000000000000" pitchFamily="2" charset="2"/>
              </a:rPr>
              <a:t>（</a:t>
            </a:r>
            <a:r>
              <a:rPr lang="ja-JP" altLang="en-US" sz="2800" dirty="0"/>
              <a:t>本研究）</a:t>
            </a:r>
          </a:p>
        </p:txBody>
      </p:sp>
      <p:grpSp>
        <p:nvGrpSpPr>
          <p:cNvPr id="5" name="グループ化 4"/>
          <p:cNvGrpSpPr/>
          <p:nvPr/>
        </p:nvGrpSpPr>
        <p:grpSpPr>
          <a:xfrm>
            <a:off x="1059962" y="1752669"/>
            <a:ext cx="10134600" cy="3838264"/>
            <a:chOff x="1003300" y="1747216"/>
            <a:chExt cx="10134600" cy="3838264"/>
          </a:xfrm>
        </p:grpSpPr>
        <p:sp>
          <p:nvSpPr>
            <p:cNvPr id="11" name="正方形/長方形 10"/>
            <p:cNvSpPr/>
            <p:nvPr/>
          </p:nvSpPr>
          <p:spPr>
            <a:xfrm>
              <a:off x="1642163" y="1913797"/>
              <a:ext cx="923639" cy="523220"/>
            </a:xfrm>
            <a:prstGeom prst="rect">
              <a:avLst/>
            </a:prstGeom>
            <a:ln w="28575">
              <a:solidFill>
                <a:srgbClr val="00B050"/>
              </a:solidFill>
            </a:ln>
          </p:spPr>
          <p:txBody>
            <a:bodyPr wrap="square" anchor="ctr">
              <a:spAutoFit/>
            </a:bodyPr>
            <a:lstStyle/>
            <a:p>
              <a:pPr algn="ctr">
                <a:lnSpc>
                  <a:spcPct val="100000"/>
                </a:lnSpc>
              </a:pPr>
              <a:r>
                <a:rPr lang="ja-JP" altLang="en-US" sz="2800" dirty="0">
                  <a:solidFill>
                    <a:srgbClr val="00B050"/>
                  </a:solidFill>
                </a:rPr>
                <a:t>木</a:t>
              </a:r>
              <a:endParaRPr lang="en-US" altLang="ja-JP" sz="2800" dirty="0">
                <a:solidFill>
                  <a:srgbClr val="00B050"/>
                </a:solidFill>
              </a:endParaRPr>
            </a:p>
          </p:txBody>
        </p:sp>
        <p:sp>
          <p:nvSpPr>
            <p:cNvPr id="16" name="角丸四角形 15"/>
            <p:cNvSpPr/>
            <p:nvPr/>
          </p:nvSpPr>
          <p:spPr>
            <a:xfrm>
              <a:off x="1003300" y="1747216"/>
              <a:ext cx="10134600" cy="383826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9" name="正方形/長方形 78"/>
          <p:cNvSpPr/>
          <p:nvPr/>
        </p:nvSpPr>
        <p:spPr>
          <a:xfrm>
            <a:off x="4687158" y="2939958"/>
            <a:ext cx="941584" cy="523220"/>
          </a:xfrm>
          <a:prstGeom prst="rect">
            <a:avLst/>
          </a:prstGeom>
          <a:ln w="28575">
            <a:solidFill>
              <a:srgbClr val="FF0000"/>
            </a:solidFill>
          </a:ln>
        </p:spPr>
        <p:txBody>
          <a:bodyPr wrap="square" anchor="ctr">
            <a:spAutoFit/>
          </a:bodyPr>
          <a:lstStyle/>
          <a:p>
            <a:pPr algn="ctr">
              <a:lnSpc>
                <a:spcPct val="100000"/>
              </a:lnSpc>
            </a:pPr>
            <a:r>
              <a:rPr lang="en-US" altLang="ja-JP" sz="2800" dirty="0">
                <a:solidFill>
                  <a:srgbClr val="FF0000"/>
                </a:solidFill>
                <a:latin typeface="Cambria" panose="02040503050406030204" pitchFamily="18" charset="0"/>
              </a:rPr>
              <a:t>Unit</a:t>
            </a:r>
          </a:p>
        </p:txBody>
      </p:sp>
      <p:sp>
        <p:nvSpPr>
          <p:cNvPr id="204" name="角丸四角形 203"/>
          <p:cNvSpPr/>
          <p:nvPr/>
        </p:nvSpPr>
        <p:spPr>
          <a:xfrm>
            <a:off x="4320222" y="2815572"/>
            <a:ext cx="3008183" cy="239644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p:cNvSpPr txBox="1"/>
          <p:nvPr/>
        </p:nvSpPr>
        <p:spPr>
          <a:xfrm>
            <a:off x="6030917" y="2835634"/>
            <a:ext cx="912429" cy="584775"/>
          </a:xfrm>
          <a:prstGeom prst="rect">
            <a:avLst/>
          </a:prstGeom>
          <a:noFill/>
          <a:ln w="28575">
            <a:noFill/>
          </a:ln>
        </p:spPr>
        <p:txBody>
          <a:bodyPr wrap="none" rtlCol="0">
            <a:spAutoFit/>
          </a:bodyPr>
          <a:lstStyle/>
          <a:p>
            <a:r>
              <a:rPr kumimoji="1" lang="en-US" altLang="ja-JP" sz="3200" dirty="0" smtClean="0">
                <a:solidFill>
                  <a:srgbClr val="FF0000"/>
                </a:solidFill>
                <a:latin typeface="Cambria Math" panose="02040503050406030204" pitchFamily="18" charset="0"/>
              </a:rPr>
              <a:t>? / ?</a:t>
            </a:r>
            <a:endParaRPr kumimoji="1" lang="ja-JP" altLang="en-US" sz="3200" dirty="0">
              <a:solidFill>
                <a:srgbClr val="FF0000"/>
              </a:solidFill>
              <a:latin typeface="Cambria Math" panose="02040503050406030204" pitchFamily="18" charset="0"/>
            </a:endParaRPr>
          </a:p>
        </p:txBody>
      </p:sp>
      <p:grpSp>
        <p:nvGrpSpPr>
          <p:cNvPr id="107" name="グループ化 106"/>
          <p:cNvGrpSpPr/>
          <p:nvPr/>
        </p:nvGrpSpPr>
        <p:grpSpPr>
          <a:xfrm>
            <a:off x="7544888" y="3921873"/>
            <a:ext cx="1328158" cy="1306172"/>
            <a:chOff x="8770825" y="2262566"/>
            <a:chExt cx="1457505" cy="1488272"/>
          </a:xfrm>
          <a:solidFill>
            <a:schemeClr val="accent4">
              <a:lumMod val="50000"/>
            </a:schemeClr>
          </a:solidFill>
        </p:grpSpPr>
        <p:grpSp>
          <p:nvGrpSpPr>
            <p:cNvPr id="121" name="グループ化 120"/>
            <p:cNvGrpSpPr/>
            <p:nvPr/>
          </p:nvGrpSpPr>
          <p:grpSpPr>
            <a:xfrm>
              <a:off x="8970657" y="2433130"/>
              <a:ext cx="1206388" cy="1232287"/>
              <a:chOff x="8515146" y="2345761"/>
              <a:chExt cx="1814868" cy="1697036"/>
            </a:xfrm>
            <a:grpFill/>
          </p:grpSpPr>
          <p:cxnSp>
            <p:nvCxnSpPr>
              <p:cNvPr id="128" name="直線コネクタ 127"/>
              <p:cNvCxnSpPr/>
              <p:nvPr/>
            </p:nvCxnSpPr>
            <p:spPr>
              <a:xfrm>
                <a:off x="9429262" y="3104948"/>
                <a:ext cx="160215" cy="937849"/>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22" idx="5"/>
              </p:cNvCxnSpPr>
              <p:nvPr/>
            </p:nvCxnSpPr>
            <p:spPr>
              <a:xfrm>
                <a:off x="8772830" y="2345761"/>
                <a:ext cx="652106" cy="75918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V="1">
                <a:off x="8659446" y="3112523"/>
                <a:ext cx="769816" cy="604103"/>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a:endCxn id="123" idx="4"/>
              </p:cNvCxnSpPr>
              <p:nvPr/>
            </p:nvCxnSpPr>
            <p:spPr>
              <a:xfrm flipV="1">
                <a:off x="9429262" y="2474883"/>
                <a:ext cx="198728" cy="630070"/>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cxnSpLocks/>
              </p:cNvCxnSpPr>
              <p:nvPr/>
            </p:nvCxnSpPr>
            <p:spPr>
              <a:xfrm>
                <a:off x="9434180" y="3090101"/>
                <a:ext cx="895834" cy="47494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a:stCxn id="127" idx="6"/>
              </p:cNvCxnSpPr>
              <p:nvPr/>
            </p:nvCxnSpPr>
            <p:spPr>
              <a:xfrm>
                <a:off x="8515146" y="2802802"/>
                <a:ext cx="909789" cy="332356"/>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22" name="楕円 121"/>
            <p:cNvSpPr/>
            <p:nvPr/>
          </p:nvSpPr>
          <p:spPr>
            <a:xfrm>
              <a:off x="8971379" y="2262566"/>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楕円 122"/>
            <p:cNvSpPr/>
            <p:nvPr/>
          </p:nvSpPr>
          <p:spPr>
            <a:xfrm>
              <a:off x="9610470" y="2327063"/>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楕円 123"/>
            <p:cNvSpPr/>
            <p:nvPr/>
          </p:nvSpPr>
          <p:spPr>
            <a:xfrm>
              <a:off x="10028503" y="3195167"/>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楕円 124"/>
            <p:cNvSpPr/>
            <p:nvPr/>
          </p:nvSpPr>
          <p:spPr>
            <a:xfrm>
              <a:off x="9584873" y="3551011"/>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楕円 125"/>
            <p:cNvSpPr/>
            <p:nvPr/>
          </p:nvSpPr>
          <p:spPr>
            <a:xfrm>
              <a:off x="8993921" y="3326490"/>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楕円 126"/>
            <p:cNvSpPr/>
            <p:nvPr/>
          </p:nvSpPr>
          <p:spPr>
            <a:xfrm>
              <a:off x="8770825" y="2665092"/>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4" name="正方形/長方形 133"/>
          <p:cNvSpPr/>
          <p:nvPr/>
        </p:nvSpPr>
        <p:spPr>
          <a:xfrm>
            <a:off x="7510542" y="2944435"/>
            <a:ext cx="632928" cy="523220"/>
          </a:xfrm>
          <a:prstGeom prst="rect">
            <a:avLst/>
          </a:prstGeom>
          <a:ln w="28575">
            <a:solidFill>
              <a:schemeClr val="accent4">
                <a:lumMod val="50000"/>
              </a:schemeClr>
            </a:solidFill>
          </a:ln>
        </p:spPr>
        <p:txBody>
          <a:bodyPr wrap="square" anchor="ctr">
            <a:spAutoFit/>
          </a:bodyPr>
          <a:lstStyle/>
          <a:p>
            <a:pPr algn="ctr">
              <a:lnSpc>
                <a:spcPct val="100000"/>
              </a:lnSpc>
            </a:pPr>
            <a:r>
              <a:rPr lang="ja-JP" altLang="en-US" sz="2800" dirty="0">
                <a:solidFill>
                  <a:schemeClr val="accent4">
                    <a:lumMod val="50000"/>
                  </a:schemeClr>
                </a:solidFill>
              </a:rPr>
              <a:t>星</a:t>
            </a:r>
            <a:endParaRPr lang="en-US" altLang="ja-JP" sz="2800" dirty="0">
              <a:solidFill>
                <a:schemeClr val="accent4">
                  <a:lumMod val="50000"/>
                </a:schemeClr>
              </a:solidFill>
            </a:endParaRPr>
          </a:p>
        </p:txBody>
      </p:sp>
      <p:grpSp>
        <p:nvGrpSpPr>
          <p:cNvPr id="7" name="グループ化 6"/>
          <p:cNvGrpSpPr/>
          <p:nvPr/>
        </p:nvGrpSpPr>
        <p:grpSpPr>
          <a:xfrm>
            <a:off x="7586776" y="4834508"/>
            <a:ext cx="2091393" cy="1856791"/>
            <a:chOff x="7311550" y="4804292"/>
            <a:chExt cx="2091393" cy="1856791"/>
          </a:xfrm>
        </p:grpSpPr>
        <p:sp>
          <p:nvSpPr>
            <p:cNvPr id="6" name="四角形: 角を丸くする 5"/>
            <p:cNvSpPr/>
            <p:nvPr/>
          </p:nvSpPr>
          <p:spPr>
            <a:xfrm>
              <a:off x="7311550" y="4804292"/>
              <a:ext cx="2091393" cy="185679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0" name="グループ化 199"/>
            <p:cNvGrpSpPr/>
            <p:nvPr/>
          </p:nvGrpSpPr>
          <p:grpSpPr>
            <a:xfrm>
              <a:off x="7493074" y="4917732"/>
              <a:ext cx="1728344" cy="1651369"/>
              <a:chOff x="8573533" y="3842380"/>
              <a:chExt cx="2372278" cy="2266624"/>
            </a:xfrm>
          </p:grpSpPr>
          <p:grpSp>
            <p:nvGrpSpPr>
              <p:cNvPr id="201" name="グループ化 200"/>
              <p:cNvGrpSpPr/>
              <p:nvPr/>
            </p:nvGrpSpPr>
            <p:grpSpPr>
              <a:xfrm>
                <a:off x="8573533" y="3842380"/>
                <a:ext cx="2372278" cy="2266624"/>
                <a:chOff x="8736279" y="3820131"/>
                <a:chExt cx="1567280" cy="1537700"/>
              </a:xfrm>
            </p:grpSpPr>
            <p:grpSp>
              <p:nvGrpSpPr>
                <p:cNvPr id="221" name="グループ化 220"/>
                <p:cNvGrpSpPr/>
                <p:nvPr/>
              </p:nvGrpSpPr>
              <p:grpSpPr>
                <a:xfrm>
                  <a:off x="8809876" y="3897952"/>
                  <a:ext cx="1394404" cy="1359966"/>
                  <a:chOff x="8809876" y="3897952"/>
                  <a:chExt cx="1394404" cy="1359966"/>
                </a:xfrm>
              </p:grpSpPr>
              <p:cxnSp>
                <p:nvCxnSpPr>
                  <p:cNvPr id="227" name="直線コネクタ 226"/>
                  <p:cNvCxnSpPr/>
                  <p:nvPr/>
                </p:nvCxnSpPr>
                <p:spPr>
                  <a:xfrm>
                    <a:off x="9505906" y="4639025"/>
                    <a:ext cx="432065" cy="61889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9507077" y="4417412"/>
                    <a:ext cx="697203" cy="23046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flipV="1">
                    <a:off x="9507077" y="3897952"/>
                    <a:ext cx="2" cy="75299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flipH="1" flipV="1">
                    <a:off x="8809876" y="4417412"/>
                    <a:ext cx="704890" cy="230463"/>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flipV="1">
                    <a:off x="9076183" y="4639025"/>
                    <a:ext cx="429723" cy="618893"/>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2" name="楕円 221"/>
                <p:cNvSpPr/>
                <p:nvPr/>
              </p:nvSpPr>
              <p:spPr>
                <a:xfrm>
                  <a:off x="9407165" y="382013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楕円 222"/>
                <p:cNvSpPr/>
                <p:nvPr/>
              </p:nvSpPr>
              <p:spPr>
                <a:xfrm>
                  <a:off x="10103732" y="432635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楕円 223"/>
                <p:cNvSpPr/>
                <p:nvPr/>
              </p:nvSpPr>
              <p:spPr>
                <a:xfrm>
                  <a:off x="9838059" y="5158004"/>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楕円 224"/>
                <p:cNvSpPr/>
                <p:nvPr/>
              </p:nvSpPr>
              <p:spPr>
                <a:xfrm>
                  <a:off x="8976270" y="514915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 name="楕円 225"/>
                <p:cNvSpPr/>
                <p:nvPr/>
              </p:nvSpPr>
              <p:spPr>
                <a:xfrm>
                  <a:off x="8736279" y="431750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2" name="フリーフォーム 82"/>
              <p:cNvSpPr/>
              <p:nvPr/>
            </p:nvSpPr>
            <p:spPr>
              <a:xfrm>
                <a:off x="9881684" y="4020457"/>
                <a:ext cx="742773" cy="762105"/>
              </a:xfrm>
              <a:custGeom>
                <a:avLst/>
                <a:gdLst>
                  <a:gd name="connsiteX0" fmla="*/ 191230 w 742773"/>
                  <a:gd name="connsiteY0" fmla="*/ 0 h 762105"/>
                  <a:gd name="connsiteX1" fmla="*/ 31573 w 742773"/>
                  <a:gd name="connsiteY1" fmla="*/ 740229 h 762105"/>
                  <a:gd name="connsiteX2" fmla="*/ 742773 w 742773"/>
                  <a:gd name="connsiteY2" fmla="*/ 493486 h 762105"/>
                </a:gdLst>
                <a:ahLst/>
                <a:cxnLst>
                  <a:cxn ang="0">
                    <a:pos x="connsiteX0" y="connsiteY0"/>
                  </a:cxn>
                  <a:cxn ang="0">
                    <a:pos x="connsiteX1" y="connsiteY1"/>
                  </a:cxn>
                  <a:cxn ang="0">
                    <a:pos x="connsiteX2" y="connsiteY2"/>
                  </a:cxn>
                </a:cxnLst>
                <a:rect l="l" t="t" r="r" b="b"/>
                <a:pathLst>
                  <a:path w="742773" h="762105">
                    <a:moveTo>
                      <a:pt x="191230" y="0"/>
                    </a:moveTo>
                    <a:cubicBezTo>
                      <a:pt x="65439" y="328990"/>
                      <a:pt x="-60351" y="657981"/>
                      <a:pt x="31573" y="740229"/>
                    </a:cubicBezTo>
                    <a:cubicBezTo>
                      <a:pt x="123497" y="822477"/>
                      <a:pt x="433135" y="657981"/>
                      <a:pt x="742773" y="493486"/>
                    </a:cubicBezTo>
                  </a:path>
                </a:pathLst>
              </a:custGeom>
              <a:noFill/>
              <a:ln w="38100">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3" name="正方形/長方形 202"/>
                  <p:cNvSpPr/>
                  <p:nvPr/>
                </p:nvSpPr>
                <p:spPr>
                  <a:xfrm>
                    <a:off x="10081579" y="3908402"/>
                    <a:ext cx="570478" cy="5491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𝑑</m:t>
                          </m:r>
                        </m:oMath>
                      </m:oMathPara>
                    </a14:m>
                    <a:endParaRPr lang="ja-JP" altLang="en-US" sz="1200" dirty="0"/>
                  </a:p>
                </p:txBody>
              </p:sp>
            </mc:Choice>
            <mc:Fallback xmlns="">
              <p:sp>
                <p:nvSpPr>
                  <p:cNvPr id="203" name="正方形/長方形 202"/>
                  <p:cNvSpPr>
                    <a:spLocks noRot="1" noChangeAspect="1" noMove="1" noResize="1" noEditPoints="1" noAdjustHandles="1" noChangeArrowheads="1" noChangeShapeType="1" noTextEdit="1"/>
                  </p:cNvSpPr>
                  <p:nvPr/>
                </p:nvSpPr>
                <p:spPr>
                  <a:xfrm>
                    <a:off x="10081579" y="3908402"/>
                    <a:ext cx="570478" cy="54918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5" name="正方形/長方形 204"/>
                  <p:cNvSpPr/>
                  <p:nvPr/>
                </p:nvSpPr>
                <p:spPr>
                  <a:xfrm>
                    <a:off x="8832247" y="4234639"/>
                    <a:ext cx="937919" cy="5491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𝑑</m:t>
                          </m:r>
                          <m:r>
                            <a:rPr lang="en-US" altLang="ja-JP" sz="2000" b="0" i="1" smtClean="0">
                              <a:latin typeface="Cambria Math" panose="02040503050406030204" pitchFamily="18" charset="0"/>
                            </a:rPr>
                            <m:t>/2</m:t>
                          </m:r>
                        </m:oMath>
                      </m:oMathPara>
                    </a14:m>
                    <a:endParaRPr lang="ja-JP" altLang="en-US" sz="1200" dirty="0"/>
                  </a:p>
                </p:txBody>
              </p:sp>
            </mc:Choice>
            <mc:Fallback xmlns="">
              <p:sp>
                <p:nvSpPr>
                  <p:cNvPr id="205" name="正方形/長方形 204"/>
                  <p:cNvSpPr>
                    <a:spLocks noRot="1" noChangeAspect="1" noMove="1" noResize="1" noEditPoints="1" noAdjustHandles="1" noChangeArrowheads="1" noChangeShapeType="1" noTextEdit="1"/>
                  </p:cNvSpPr>
                  <p:nvPr/>
                </p:nvSpPr>
                <p:spPr>
                  <a:xfrm>
                    <a:off x="8832247" y="4234639"/>
                    <a:ext cx="937919" cy="549180"/>
                  </a:xfrm>
                  <a:prstGeom prst="rect">
                    <a:avLst/>
                  </a:prstGeom>
                  <a:blipFill>
                    <a:blip r:embed="rId3"/>
                    <a:stretch>
                      <a:fillRect b="-15385"/>
                    </a:stretch>
                  </a:blipFill>
                </p:spPr>
                <p:txBody>
                  <a:bodyPr/>
                  <a:lstStyle/>
                  <a:p>
                    <a:r>
                      <a:rPr lang="ja-JP" altLang="en-US">
                        <a:noFill/>
                      </a:rPr>
                      <a:t> </a:t>
                    </a:r>
                  </a:p>
                </p:txBody>
              </p:sp>
            </mc:Fallback>
          </mc:AlternateContent>
          <p:grpSp>
            <p:nvGrpSpPr>
              <p:cNvPr id="206" name="グループ化 205"/>
              <p:cNvGrpSpPr/>
              <p:nvPr/>
            </p:nvGrpSpPr>
            <p:grpSpPr>
              <a:xfrm rot="2234721">
                <a:off x="9299876" y="5458683"/>
                <a:ext cx="226731" cy="63500"/>
                <a:chOff x="8458200" y="5344783"/>
                <a:chExt cx="226731" cy="63500"/>
              </a:xfrm>
            </p:grpSpPr>
            <p:cxnSp>
              <p:nvCxnSpPr>
                <p:cNvPr id="219" name="直線コネクタ 218"/>
                <p:cNvCxnSpPr/>
                <p:nvPr/>
              </p:nvCxnSpPr>
              <p:spPr>
                <a:xfrm>
                  <a:off x="8458200" y="53447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8458200" y="54082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7" name="グループ化 206"/>
              <p:cNvGrpSpPr/>
              <p:nvPr/>
            </p:nvGrpSpPr>
            <p:grpSpPr>
              <a:xfrm>
                <a:off x="9625095" y="4498903"/>
                <a:ext cx="226731" cy="63500"/>
                <a:chOff x="8458200" y="5344783"/>
                <a:chExt cx="226731" cy="63500"/>
              </a:xfrm>
            </p:grpSpPr>
            <p:cxnSp>
              <p:nvCxnSpPr>
                <p:cNvPr id="217" name="直線コネクタ 216"/>
                <p:cNvCxnSpPr/>
                <p:nvPr/>
              </p:nvCxnSpPr>
              <p:spPr>
                <a:xfrm>
                  <a:off x="8458200" y="53447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8458200" y="54082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8" name="グループ化 207"/>
              <p:cNvGrpSpPr/>
              <p:nvPr/>
            </p:nvGrpSpPr>
            <p:grpSpPr>
              <a:xfrm rot="19256558">
                <a:off x="9932322" y="5433990"/>
                <a:ext cx="226731" cy="63500"/>
                <a:chOff x="8458200" y="5344783"/>
                <a:chExt cx="226731" cy="63500"/>
              </a:xfrm>
            </p:grpSpPr>
            <p:cxnSp>
              <p:nvCxnSpPr>
                <p:cNvPr id="215" name="直線コネクタ 214"/>
                <p:cNvCxnSpPr/>
                <p:nvPr/>
              </p:nvCxnSpPr>
              <p:spPr>
                <a:xfrm>
                  <a:off x="8458200" y="53447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a:off x="8458200" y="54082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9" name="グループ化 208"/>
              <p:cNvGrpSpPr/>
              <p:nvPr/>
            </p:nvGrpSpPr>
            <p:grpSpPr>
              <a:xfrm rot="4404756">
                <a:off x="10130598" y="4870072"/>
                <a:ext cx="226731" cy="63500"/>
                <a:chOff x="8458200" y="5344783"/>
                <a:chExt cx="226731" cy="63500"/>
              </a:xfrm>
            </p:grpSpPr>
            <p:cxnSp>
              <p:nvCxnSpPr>
                <p:cNvPr id="213" name="直線コネクタ 212"/>
                <p:cNvCxnSpPr/>
                <p:nvPr/>
              </p:nvCxnSpPr>
              <p:spPr>
                <a:xfrm>
                  <a:off x="8458200" y="53447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a:off x="8458200" y="54082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10" name="グループ化 209"/>
              <p:cNvGrpSpPr/>
              <p:nvPr/>
            </p:nvGrpSpPr>
            <p:grpSpPr>
              <a:xfrm rot="17113427">
                <a:off x="9094104" y="4870179"/>
                <a:ext cx="226731" cy="63500"/>
                <a:chOff x="8458200" y="5344783"/>
                <a:chExt cx="226731" cy="63500"/>
              </a:xfrm>
            </p:grpSpPr>
            <p:cxnSp>
              <p:nvCxnSpPr>
                <p:cNvPr id="211" name="直線コネクタ 210"/>
                <p:cNvCxnSpPr/>
                <p:nvPr/>
              </p:nvCxnSpPr>
              <p:spPr>
                <a:xfrm>
                  <a:off x="8458200" y="53447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8458200" y="54082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grpSp>
      <p:sp>
        <p:nvSpPr>
          <p:cNvPr id="9" name="次の値と等しい 8"/>
          <p:cNvSpPr/>
          <p:nvPr/>
        </p:nvSpPr>
        <p:spPr>
          <a:xfrm rot="1365466">
            <a:off x="6616466" y="4605385"/>
            <a:ext cx="1426459" cy="662899"/>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フリーフォーム: 図形 13"/>
          <p:cNvSpPr/>
          <p:nvPr/>
        </p:nvSpPr>
        <p:spPr>
          <a:xfrm>
            <a:off x="6137234" y="3482742"/>
            <a:ext cx="699796" cy="483982"/>
          </a:xfrm>
          <a:custGeom>
            <a:avLst/>
            <a:gdLst>
              <a:gd name="connsiteX0" fmla="*/ 0 w 699796"/>
              <a:gd name="connsiteY0" fmla="*/ 0 h 522514"/>
              <a:gd name="connsiteX1" fmla="*/ 494522 w 699796"/>
              <a:gd name="connsiteY1" fmla="*/ 121298 h 522514"/>
              <a:gd name="connsiteX2" fmla="*/ 699796 w 699796"/>
              <a:gd name="connsiteY2" fmla="*/ 522514 h 522514"/>
            </a:gdLst>
            <a:ahLst/>
            <a:cxnLst>
              <a:cxn ang="0">
                <a:pos x="connsiteX0" y="connsiteY0"/>
              </a:cxn>
              <a:cxn ang="0">
                <a:pos x="connsiteX1" y="connsiteY1"/>
              </a:cxn>
              <a:cxn ang="0">
                <a:pos x="connsiteX2" y="connsiteY2"/>
              </a:cxn>
            </a:cxnLst>
            <a:rect l="l" t="t" r="r" b="b"/>
            <a:pathLst>
              <a:path w="699796" h="522514">
                <a:moveTo>
                  <a:pt x="0" y="0"/>
                </a:moveTo>
                <a:cubicBezTo>
                  <a:pt x="188944" y="17106"/>
                  <a:pt x="377889" y="34212"/>
                  <a:pt x="494522" y="121298"/>
                </a:cubicBezTo>
                <a:cubicBezTo>
                  <a:pt x="611155" y="208384"/>
                  <a:pt x="655475" y="365449"/>
                  <a:pt x="699796" y="522514"/>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2" name="正方形/長方形 231"/>
              <p:cNvSpPr/>
              <p:nvPr/>
            </p:nvSpPr>
            <p:spPr>
              <a:xfrm>
                <a:off x="6370823" y="3362032"/>
                <a:ext cx="415627" cy="400110"/>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𝑑</m:t>
                      </m:r>
                    </m:oMath>
                  </m:oMathPara>
                </a14:m>
                <a:endParaRPr lang="ja-JP" altLang="en-US" sz="1200" dirty="0"/>
              </a:p>
            </p:txBody>
          </p:sp>
        </mc:Choice>
        <mc:Fallback xmlns="">
          <p:sp>
            <p:nvSpPr>
              <p:cNvPr id="232" name="正方形/長方形 231"/>
              <p:cNvSpPr>
                <a:spLocks noRot="1" noChangeAspect="1" noMove="1" noResize="1" noEditPoints="1" noAdjustHandles="1" noChangeArrowheads="1" noChangeShapeType="1" noTextEdit="1"/>
              </p:cNvSpPr>
              <p:nvPr/>
            </p:nvSpPr>
            <p:spPr>
              <a:xfrm>
                <a:off x="6370823" y="3362032"/>
                <a:ext cx="415627" cy="400110"/>
              </a:xfrm>
              <a:prstGeom prst="rect">
                <a:avLst/>
              </a:prstGeom>
              <a:blipFill>
                <a:blip r:embed="rId4"/>
                <a:stretch>
                  <a:fillRect/>
                </a:stretch>
              </a:blipFill>
            </p:spPr>
            <p:txBody>
              <a:bodyPr/>
              <a:lstStyle/>
              <a:p>
                <a:r>
                  <a:rPr lang="ja-JP" altLang="en-US">
                    <a:noFill/>
                  </a:rPr>
                  <a:t> </a:t>
                </a:r>
              </a:p>
            </p:txBody>
          </p:sp>
        </mc:Fallback>
      </mc:AlternateContent>
      <p:grpSp>
        <p:nvGrpSpPr>
          <p:cNvPr id="178" name="グループ化 177"/>
          <p:cNvGrpSpPr/>
          <p:nvPr/>
        </p:nvGrpSpPr>
        <p:grpSpPr>
          <a:xfrm>
            <a:off x="5175921" y="3419135"/>
            <a:ext cx="1723884" cy="1647108"/>
            <a:chOff x="7429435" y="3491187"/>
            <a:chExt cx="1723884" cy="1647108"/>
          </a:xfrm>
        </p:grpSpPr>
        <p:grpSp>
          <p:nvGrpSpPr>
            <p:cNvPr id="108" name="グループ化 107"/>
            <p:cNvGrpSpPr/>
            <p:nvPr/>
          </p:nvGrpSpPr>
          <p:grpSpPr>
            <a:xfrm>
              <a:off x="7429435" y="3491187"/>
              <a:ext cx="1723884" cy="1647108"/>
              <a:chOff x="8736279" y="3820131"/>
              <a:chExt cx="1567280" cy="1537700"/>
            </a:xfrm>
          </p:grpSpPr>
          <p:grpSp>
            <p:nvGrpSpPr>
              <p:cNvPr id="109" name="グループ化 108"/>
              <p:cNvGrpSpPr/>
              <p:nvPr/>
            </p:nvGrpSpPr>
            <p:grpSpPr>
              <a:xfrm>
                <a:off x="8809874" y="3897952"/>
                <a:ext cx="1394407" cy="1359968"/>
                <a:chOff x="8809874" y="3897952"/>
                <a:chExt cx="1394407" cy="1359968"/>
              </a:xfrm>
            </p:grpSpPr>
            <p:cxnSp>
              <p:nvCxnSpPr>
                <p:cNvPr id="115" name="直線コネクタ 114"/>
                <p:cNvCxnSpPr>
                  <a:stCxn id="116" idx="0"/>
                  <a:endCxn id="116" idx="4"/>
                </p:cNvCxnSpPr>
                <p:nvPr/>
              </p:nvCxnSpPr>
              <p:spPr>
                <a:xfrm>
                  <a:off x="9507078" y="3897952"/>
                  <a:ext cx="430894" cy="13599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6" name="五角形 115"/>
                <p:cNvSpPr/>
                <p:nvPr/>
              </p:nvSpPr>
              <p:spPr>
                <a:xfrm>
                  <a:off x="8809874" y="3897952"/>
                  <a:ext cx="1394407" cy="1359968"/>
                </a:xfrm>
                <a:prstGeom prst="pentagon">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直線コネクタ 116"/>
                <p:cNvCxnSpPr>
                  <a:stCxn id="116" idx="1"/>
                  <a:endCxn id="116" idx="5"/>
                </p:cNvCxnSpPr>
                <p:nvPr/>
              </p:nvCxnSpPr>
              <p:spPr>
                <a:xfrm>
                  <a:off x="8809876" y="4417412"/>
                  <a:ext cx="139440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a:stCxn id="116" idx="2"/>
                  <a:endCxn id="116" idx="0"/>
                </p:cNvCxnSpPr>
                <p:nvPr/>
              </p:nvCxnSpPr>
              <p:spPr>
                <a:xfrm flipV="1">
                  <a:off x="9076183" y="3897952"/>
                  <a:ext cx="430895" cy="13599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a:stCxn id="116" idx="4"/>
                  <a:endCxn id="116" idx="1"/>
                </p:cNvCxnSpPr>
                <p:nvPr/>
              </p:nvCxnSpPr>
              <p:spPr>
                <a:xfrm flipH="1" flipV="1">
                  <a:off x="8809875" y="4417412"/>
                  <a:ext cx="1128097" cy="8405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a:stCxn id="116" idx="2"/>
                  <a:endCxn id="116" idx="5"/>
                </p:cNvCxnSpPr>
                <p:nvPr/>
              </p:nvCxnSpPr>
              <p:spPr>
                <a:xfrm flipV="1">
                  <a:off x="9076183" y="4417412"/>
                  <a:ext cx="1128097" cy="8405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0" name="楕円 109"/>
              <p:cNvSpPr/>
              <p:nvPr/>
            </p:nvSpPr>
            <p:spPr>
              <a:xfrm>
                <a:off x="9407165" y="382013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楕円 110"/>
              <p:cNvSpPr/>
              <p:nvPr/>
            </p:nvSpPr>
            <p:spPr>
              <a:xfrm>
                <a:off x="10103732" y="432635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楕円 111"/>
              <p:cNvSpPr/>
              <p:nvPr/>
            </p:nvSpPr>
            <p:spPr>
              <a:xfrm>
                <a:off x="9838059" y="5158004"/>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楕円 112"/>
              <p:cNvSpPr/>
              <p:nvPr/>
            </p:nvSpPr>
            <p:spPr>
              <a:xfrm>
                <a:off x="8976270" y="514915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p:cNvSpPr/>
              <p:nvPr/>
            </p:nvSpPr>
            <p:spPr>
              <a:xfrm>
                <a:off x="8736279" y="431750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4" name="グループ化 143"/>
            <p:cNvGrpSpPr/>
            <p:nvPr/>
          </p:nvGrpSpPr>
          <p:grpSpPr>
            <a:xfrm rot="5400000">
              <a:off x="8177345" y="4107992"/>
              <a:ext cx="171450" cy="61747"/>
              <a:chOff x="9424988" y="3724865"/>
              <a:chExt cx="171450" cy="61747"/>
            </a:xfrm>
          </p:grpSpPr>
          <p:cxnSp>
            <p:nvCxnSpPr>
              <p:cNvPr id="142" name="直線コネクタ 141"/>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8" name="グループ化 147"/>
            <p:cNvGrpSpPr/>
            <p:nvPr/>
          </p:nvGrpSpPr>
          <p:grpSpPr>
            <a:xfrm rot="16200000">
              <a:off x="8196679" y="5003840"/>
              <a:ext cx="171450" cy="61747"/>
              <a:chOff x="9424988" y="3724865"/>
              <a:chExt cx="171450" cy="61747"/>
            </a:xfrm>
          </p:grpSpPr>
          <p:cxnSp>
            <p:nvCxnSpPr>
              <p:cNvPr id="149" name="直線コネクタ 148"/>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1" name="グループ化 150"/>
            <p:cNvGrpSpPr/>
            <p:nvPr/>
          </p:nvGrpSpPr>
          <p:grpSpPr>
            <a:xfrm rot="3440342">
              <a:off x="7786771" y="3837094"/>
              <a:ext cx="171450" cy="61747"/>
              <a:chOff x="9424988" y="3724865"/>
              <a:chExt cx="171450" cy="61747"/>
            </a:xfrm>
          </p:grpSpPr>
          <p:cxnSp>
            <p:nvCxnSpPr>
              <p:cNvPr id="152" name="直線コネクタ 151"/>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4" name="グループ化 153"/>
            <p:cNvGrpSpPr/>
            <p:nvPr/>
          </p:nvGrpSpPr>
          <p:grpSpPr>
            <a:xfrm rot="7617376">
              <a:off x="8568006" y="3821882"/>
              <a:ext cx="171450" cy="61747"/>
              <a:chOff x="9424988" y="3724865"/>
              <a:chExt cx="171450" cy="61747"/>
            </a:xfrm>
          </p:grpSpPr>
          <p:cxnSp>
            <p:nvCxnSpPr>
              <p:cNvPr id="155" name="直線コネクタ 154"/>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7" name="グループ化 156"/>
            <p:cNvGrpSpPr/>
            <p:nvPr/>
          </p:nvGrpSpPr>
          <p:grpSpPr>
            <a:xfrm rot="1116761">
              <a:off x="8811531" y="4545937"/>
              <a:ext cx="171450" cy="61747"/>
              <a:chOff x="9424988" y="3724865"/>
              <a:chExt cx="171450" cy="61747"/>
            </a:xfrm>
          </p:grpSpPr>
          <p:cxnSp>
            <p:nvCxnSpPr>
              <p:cNvPr id="158" name="直線コネクタ 157"/>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0" name="グループ化 159"/>
            <p:cNvGrpSpPr/>
            <p:nvPr/>
          </p:nvGrpSpPr>
          <p:grpSpPr>
            <a:xfrm rot="9530287">
              <a:off x="7561034" y="4516929"/>
              <a:ext cx="171450" cy="61747"/>
              <a:chOff x="9424988" y="3724865"/>
              <a:chExt cx="171450" cy="61747"/>
            </a:xfrm>
          </p:grpSpPr>
          <p:cxnSp>
            <p:nvCxnSpPr>
              <p:cNvPr id="161" name="直線コネクタ 160"/>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3" name="グループ化 162"/>
            <p:cNvGrpSpPr/>
            <p:nvPr/>
          </p:nvGrpSpPr>
          <p:grpSpPr>
            <a:xfrm rot="9530287">
              <a:off x="8417971" y="4263820"/>
              <a:ext cx="171450" cy="61747"/>
              <a:chOff x="9424988" y="3724865"/>
              <a:chExt cx="171450" cy="61747"/>
            </a:xfrm>
          </p:grpSpPr>
          <p:cxnSp>
            <p:nvCxnSpPr>
              <p:cNvPr id="164" name="直線コネクタ 163"/>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6" name="グループ化 165"/>
            <p:cNvGrpSpPr/>
            <p:nvPr/>
          </p:nvGrpSpPr>
          <p:grpSpPr>
            <a:xfrm rot="7617376">
              <a:off x="8030762" y="4544478"/>
              <a:ext cx="171450" cy="61747"/>
              <a:chOff x="9424988" y="3724865"/>
              <a:chExt cx="171450" cy="61747"/>
            </a:xfrm>
          </p:grpSpPr>
          <p:cxnSp>
            <p:nvCxnSpPr>
              <p:cNvPr id="167" name="直線コネクタ 166"/>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9" name="グループ化 168"/>
            <p:cNvGrpSpPr/>
            <p:nvPr/>
          </p:nvGrpSpPr>
          <p:grpSpPr>
            <a:xfrm rot="1116761">
              <a:off x="7944769" y="4278951"/>
              <a:ext cx="171450" cy="61747"/>
              <a:chOff x="9424988" y="3724865"/>
              <a:chExt cx="171450" cy="61747"/>
            </a:xfrm>
          </p:grpSpPr>
          <p:cxnSp>
            <p:nvCxnSpPr>
              <p:cNvPr id="170" name="直線コネクタ 169"/>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2" name="グループ化 171"/>
            <p:cNvGrpSpPr/>
            <p:nvPr/>
          </p:nvGrpSpPr>
          <p:grpSpPr>
            <a:xfrm rot="3440342">
              <a:off x="8334572" y="4542371"/>
              <a:ext cx="171450" cy="61747"/>
              <a:chOff x="9424988" y="3724865"/>
              <a:chExt cx="171450" cy="61747"/>
            </a:xfrm>
          </p:grpSpPr>
          <p:cxnSp>
            <p:nvCxnSpPr>
              <p:cNvPr id="173" name="直線コネクタ 172"/>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2" name="スライド番号プレースホルダー 11"/>
          <p:cNvSpPr>
            <a:spLocks noGrp="1"/>
          </p:cNvSpPr>
          <p:nvPr>
            <p:ph type="sldNum" sz="quarter" idx="12"/>
          </p:nvPr>
        </p:nvSpPr>
        <p:spPr/>
        <p:txBody>
          <a:bodyPr/>
          <a:lstStyle/>
          <a:p>
            <a:fld id="{4FE2F19B-FD66-4130-81C4-04099E634EF7}" type="slidenum">
              <a:rPr kumimoji="1" lang="ja-JP" altLang="en-US" smtClean="0"/>
              <a:t>9</a:t>
            </a:fld>
            <a:endParaRPr kumimoji="1" lang="ja-JP" altLang="en-US"/>
          </a:p>
        </p:txBody>
      </p:sp>
      <p:grpSp>
        <p:nvGrpSpPr>
          <p:cNvPr id="146" name="グループ化 145"/>
          <p:cNvGrpSpPr/>
          <p:nvPr/>
        </p:nvGrpSpPr>
        <p:grpSpPr>
          <a:xfrm>
            <a:off x="3880181" y="3463178"/>
            <a:ext cx="1748561" cy="3309156"/>
            <a:chOff x="-11686806" y="5094253"/>
            <a:chExt cx="1675984" cy="3309156"/>
          </a:xfrm>
        </p:grpSpPr>
        <p:sp>
          <p:nvSpPr>
            <p:cNvPr id="147" name="正方形/長方形 146"/>
            <p:cNvSpPr/>
            <p:nvPr/>
          </p:nvSpPr>
          <p:spPr>
            <a:xfrm>
              <a:off x="-11686806" y="7387746"/>
              <a:ext cx="1675984" cy="1015663"/>
            </a:xfrm>
            <a:prstGeom prst="rect">
              <a:avLst/>
            </a:prstGeom>
            <a:solidFill>
              <a:schemeClr val="bg1"/>
            </a:solidFill>
            <a:ln w="57150">
              <a:solidFill>
                <a:schemeClr val="tx1"/>
              </a:solidFill>
            </a:ln>
          </p:spPr>
          <p:txBody>
            <a:bodyPr wrap="square">
              <a:spAutoFit/>
            </a:bodyPr>
            <a:lstStyle/>
            <a:p>
              <a:r>
                <a:rPr lang="ja-JP" altLang="en-US" sz="2000" dirty="0"/>
                <a:t>辺の長さが</a:t>
              </a:r>
              <a:endParaRPr lang="en-US" altLang="ja-JP" sz="2000" dirty="0"/>
            </a:p>
            <a:p>
              <a:r>
                <a:rPr lang="ja-JP" altLang="en-US" sz="2000" dirty="0"/>
                <a:t>すべて等しい</a:t>
              </a:r>
              <a:endParaRPr lang="en-US" altLang="ja-JP" sz="2000" dirty="0"/>
            </a:p>
            <a:p>
              <a:r>
                <a:rPr lang="ja-JP" altLang="en-US" sz="2000" dirty="0"/>
                <a:t>完全グラフ</a:t>
              </a:r>
            </a:p>
          </p:txBody>
        </p:sp>
        <p:cxnSp>
          <p:nvCxnSpPr>
            <p:cNvPr id="179" name="直線コネクタ 178"/>
            <p:cNvCxnSpPr>
              <a:stCxn id="147" idx="0"/>
            </p:cNvCxnSpPr>
            <p:nvPr/>
          </p:nvCxnSpPr>
          <p:spPr>
            <a:xfrm flipV="1">
              <a:off x="-10848814" y="5094253"/>
              <a:ext cx="386741" cy="2293493"/>
            </a:xfrm>
            <a:prstGeom prst="line">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6" name="テキスト ボックス 135"/>
          <p:cNvSpPr txBox="1"/>
          <p:nvPr/>
        </p:nvSpPr>
        <p:spPr>
          <a:xfrm>
            <a:off x="3605321" y="1004349"/>
            <a:ext cx="3736256" cy="584775"/>
          </a:xfrm>
          <a:prstGeom prst="rect">
            <a:avLst/>
          </a:prstGeom>
          <a:noFill/>
        </p:spPr>
        <p:txBody>
          <a:bodyPr wrap="square" rtlCol="0">
            <a:spAutoFit/>
          </a:bodyPr>
          <a:lstStyle/>
          <a:p>
            <a:pPr algn="ctr"/>
            <a:r>
              <a:rPr lang="en-US" altLang="ja-JP" sz="3200" dirty="0">
                <a:solidFill>
                  <a:srgbClr val="0070C0"/>
                </a:solidFill>
                <a:latin typeface="Cambria Math" panose="02040503050406030204" pitchFamily="18" charset="0"/>
              </a:rPr>
              <a:t>NP</a:t>
            </a:r>
            <a:r>
              <a:rPr lang="ja-JP" altLang="en-US" sz="3200" dirty="0" smtClean="0">
                <a:solidFill>
                  <a:srgbClr val="0070C0"/>
                </a:solidFill>
              </a:rPr>
              <a:t>困難 </a:t>
            </a:r>
            <a:r>
              <a:rPr lang="en-US" altLang="ja-JP" sz="3200" dirty="0" smtClean="0">
                <a:solidFill>
                  <a:srgbClr val="0070C0"/>
                </a:solidFill>
                <a:latin typeface="Cambria Math" panose="02040503050406030204" pitchFamily="18" charset="0"/>
              </a:rPr>
              <a:t>/ NP</a:t>
            </a:r>
            <a:r>
              <a:rPr lang="ja-JP" altLang="en-US" sz="3200" dirty="0">
                <a:solidFill>
                  <a:srgbClr val="0070C0"/>
                </a:solidFill>
              </a:rPr>
              <a:t>困難</a:t>
            </a:r>
            <a:endParaRPr kumimoji="1" lang="ja-JP" altLang="en-US" sz="3200" dirty="0">
              <a:solidFill>
                <a:srgbClr val="0070C0"/>
              </a:solidFill>
            </a:endParaRPr>
          </a:p>
        </p:txBody>
      </p:sp>
      <p:sp>
        <p:nvSpPr>
          <p:cNvPr id="137" name="テキスト ボックス 136"/>
          <p:cNvSpPr txBox="1"/>
          <p:nvPr/>
        </p:nvSpPr>
        <p:spPr>
          <a:xfrm>
            <a:off x="2664151" y="1909041"/>
            <a:ext cx="2365341" cy="584775"/>
          </a:xfrm>
          <a:prstGeom prst="rect">
            <a:avLst/>
          </a:prstGeom>
          <a:noFill/>
        </p:spPr>
        <p:txBody>
          <a:bodyPr wrap="square" rtlCol="0">
            <a:spAutoFit/>
          </a:bodyPr>
          <a:lstStyle/>
          <a:p>
            <a:pPr algn="ctr"/>
            <a:r>
              <a:rPr lang="en-US" altLang="ja-JP" sz="3200" dirty="0">
                <a:solidFill>
                  <a:srgbClr val="FF0000"/>
                </a:solidFill>
                <a:latin typeface="Cambria Math" panose="02040503050406030204" pitchFamily="18" charset="0"/>
              </a:rPr>
              <a:t>?</a:t>
            </a:r>
            <a:r>
              <a:rPr lang="en-US" altLang="ja-JP" sz="3200" dirty="0" smtClean="0">
                <a:solidFill>
                  <a:srgbClr val="0070C0"/>
                </a:solidFill>
                <a:latin typeface="Cambria Math" panose="02040503050406030204" pitchFamily="18" charset="0"/>
              </a:rPr>
              <a:t> / NP</a:t>
            </a:r>
            <a:r>
              <a:rPr lang="ja-JP" altLang="en-US" sz="3200" dirty="0">
                <a:solidFill>
                  <a:srgbClr val="0070C0"/>
                </a:solidFill>
              </a:rPr>
              <a:t>困難</a:t>
            </a:r>
            <a:endParaRPr kumimoji="1" lang="ja-JP" altLang="en-US" sz="3200" dirty="0">
              <a:solidFill>
                <a:srgbClr val="0070C0"/>
              </a:solidFill>
            </a:endParaRPr>
          </a:p>
        </p:txBody>
      </p:sp>
      <p:sp>
        <p:nvSpPr>
          <p:cNvPr id="138" name="テキスト ボックス 137"/>
          <p:cNvSpPr txBox="1"/>
          <p:nvPr/>
        </p:nvSpPr>
        <p:spPr>
          <a:xfrm>
            <a:off x="2651561" y="2906483"/>
            <a:ext cx="912429" cy="584775"/>
          </a:xfrm>
          <a:prstGeom prst="rect">
            <a:avLst/>
          </a:prstGeom>
          <a:noFill/>
          <a:ln w="28575">
            <a:noFill/>
          </a:ln>
        </p:spPr>
        <p:txBody>
          <a:bodyPr wrap="none" rtlCol="0">
            <a:spAutoFit/>
          </a:bodyPr>
          <a:lstStyle/>
          <a:p>
            <a:r>
              <a:rPr lang="en-US" altLang="ja-JP" sz="3200" dirty="0" smtClean="0">
                <a:solidFill>
                  <a:srgbClr val="FF0000"/>
                </a:solidFill>
                <a:latin typeface="Cambria Math" panose="02040503050406030204" pitchFamily="18" charset="0"/>
              </a:rPr>
              <a:t>? / ?</a:t>
            </a:r>
            <a:endParaRPr kumimoji="1" lang="ja-JP" altLang="en-US" sz="3200" dirty="0">
              <a:solidFill>
                <a:srgbClr val="FF0000"/>
              </a:solidFill>
              <a:latin typeface="Cambria Math" panose="02040503050406030204" pitchFamily="18" charset="0"/>
            </a:endParaRPr>
          </a:p>
        </p:txBody>
      </p:sp>
      <p:sp>
        <p:nvSpPr>
          <p:cNvPr id="139" name="テキスト ボックス 138"/>
          <p:cNvSpPr txBox="1"/>
          <p:nvPr/>
        </p:nvSpPr>
        <p:spPr>
          <a:xfrm>
            <a:off x="8313973" y="2922760"/>
            <a:ext cx="2365341" cy="584775"/>
          </a:xfrm>
          <a:prstGeom prst="rect">
            <a:avLst/>
          </a:prstGeom>
          <a:noFill/>
        </p:spPr>
        <p:txBody>
          <a:bodyPr wrap="square" rtlCol="0">
            <a:spAutoFit/>
          </a:bodyPr>
          <a:lstStyle/>
          <a:p>
            <a:pPr algn="ctr"/>
            <a:r>
              <a:rPr lang="en-US" altLang="ja-JP" sz="3200" dirty="0">
                <a:solidFill>
                  <a:srgbClr val="FF0000"/>
                </a:solidFill>
                <a:latin typeface="Cambria Math" panose="02040503050406030204" pitchFamily="18" charset="0"/>
              </a:rPr>
              <a:t>?</a:t>
            </a:r>
            <a:r>
              <a:rPr lang="en-US" altLang="ja-JP" sz="3200" dirty="0" smtClean="0">
                <a:solidFill>
                  <a:srgbClr val="0070C0"/>
                </a:solidFill>
                <a:latin typeface="Cambria Math" panose="02040503050406030204" pitchFamily="18" charset="0"/>
              </a:rPr>
              <a:t> / NP</a:t>
            </a:r>
            <a:r>
              <a:rPr lang="ja-JP" altLang="en-US" sz="3200" dirty="0">
                <a:solidFill>
                  <a:srgbClr val="0070C0"/>
                </a:solidFill>
              </a:rPr>
              <a:t>困難</a:t>
            </a:r>
            <a:endParaRPr kumimoji="1" lang="ja-JP" altLang="en-US" sz="3200" dirty="0">
              <a:solidFill>
                <a:srgbClr val="0070C0"/>
              </a:solidFill>
            </a:endParaRPr>
          </a:p>
        </p:txBody>
      </p:sp>
      <p:grpSp>
        <p:nvGrpSpPr>
          <p:cNvPr id="195" name="グループ化 194"/>
          <p:cNvGrpSpPr/>
          <p:nvPr/>
        </p:nvGrpSpPr>
        <p:grpSpPr>
          <a:xfrm>
            <a:off x="1535314" y="4425213"/>
            <a:ext cx="2465943" cy="144998"/>
            <a:chOff x="2066618" y="4569809"/>
            <a:chExt cx="3114546" cy="183136"/>
          </a:xfrm>
        </p:grpSpPr>
        <p:sp>
          <p:nvSpPr>
            <p:cNvPr id="196" name="楕円 195"/>
            <p:cNvSpPr/>
            <p:nvPr/>
          </p:nvSpPr>
          <p:spPr>
            <a:xfrm>
              <a:off x="2066618" y="4577568"/>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97" name="直線コネクタ 196"/>
            <p:cNvCxnSpPr/>
            <p:nvPr/>
          </p:nvCxnSpPr>
          <p:spPr>
            <a:xfrm>
              <a:off x="2160644" y="4665257"/>
              <a:ext cx="296527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8" name="楕円 197"/>
            <p:cNvSpPr/>
            <p:nvPr/>
          </p:nvSpPr>
          <p:spPr>
            <a:xfrm>
              <a:off x="2720380" y="457326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楕円 198"/>
            <p:cNvSpPr/>
            <p:nvPr/>
          </p:nvSpPr>
          <p:spPr>
            <a:xfrm>
              <a:off x="3677632" y="4569809"/>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3" name="楕円 232"/>
            <p:cNvSpPr/>
            <p:nvPr/>
          </p:nvSpPr>
          <p:spPr>
            <a:xfrm>
              <a:off x="4334620" y="4569810"/>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楕円 233"/>
            <p:cNvSpPr/>
            <p:nvPr/>
          </p:nvSpPr>
          <p:spPr>
            <a:xfrm>
              <a:off x="4999071" y="4574692"/>
              <a:ext cx="182093" cy="17537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877061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4812</TotalTime>
  <Words>940</Words>
  <Application>Microsoft Office PowerPoint</Application>
  <PresentationFormat>ワイド画面</PresentationFormat>
  <Paragraphs>314</Paragraphs>
  <Slides>27</Slides>
  <Notes>13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27</vt:i4>
      </vt:variant>
    </vt:vector>
  </HeadingPairs>
  <TitlesOfParts>
    <vt:vector size="34" baseType="lpstr">
      <vt:lpstr>游ゴシック</vt:lpstr>
      <vt:lpstr>游ゴシック Light</vt:lpstr>
      <vt:lpstr>Arial</vt:lpstr>
      <vt:lpstr>Cambria</vt:lpstr>
      <vt:lpstr>Cambria Math</vt:lpstr>
      <vt:lpstr>Wingdings</vt:lpstr>
      <vt:lpstr>Office テーマ</vt:lpstr>
      <vt:lpstr>複数の巡査の協力による 指定地点の警邏について</vt:lpstr>
      <vt:lpstr>警邏（けいら, patrolling）</vt:lpstr>
      <vt:lpstr>協力警邏問題</vt:lpstr>
      <vt:lpstr>PowerPoint プレゼンテーション</vt:lpstr>
      <vt:lpstr>PowerPoint プレゼンテーション</vt:lpstr>
      <vt:lpstr>協力の有無による警邏戦略の違い</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線分の場合</vt:lpstr>
      <vt:lpstr>線分：許容訪問間隔がすべて等しい場合</vt:lpstr>
      <vt:lpstr>線分：許容訪問間隔がすべて等しい場合</vt:lpstr>
      <vt:lpstr>線分：許容訪問間隔がすべて等しい場合</vt:lpstr>
      <vt:lpstr>線分：許容訪問間隔がすべて等しい場合</vt:lpstr>
      <vt:lpstr>線分：許容訪問間隔がすべて等しい場合</vt:lpstr>
      <vt:lpstr>線分：許容訪問間隔が一般の場合</vt:lpstr>
      <vt:lpstr>PowerPoint プレゼンテーション</vt:lpstr>
      <vt:lpstr>PowerPoint プレゼンテーション</vt:lpstr>
      <vt:lpstr>PowerPoint プレゼンテーション</vt:lpstr>
      <vt:lpstr>星の場合</vt:lpstr>
      <vt:lpstr>全点の許容訪問間隔が等しい場合</vt:lpstr>
      <vt:lpstr>全点の許容訪問間隔が等しい場合</vt:lpstr>
      <vt:lpstr>PowerPoint プレゼンテーション</vt:lpstr>
      <vt:lpstr>Unit：許容訪問間隔が一般の場合</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複数の巡査による 指定地点の警邏について</dc:title>
  <dc:creator>Hideaki Noshiro</dc:creator>
  <cp:lastModifiedBy>Hideaki Noshiro</cp:lastModifiedBy>
  <cp:revision>483</cp:revision>
  <dcterms:created xsi:type="dcterms:W3CDTF">2017-03-11T23:04:54Z</dcterms:created>
  <dcterms:modified xsi:type="dcterms:W3CDTF">2017-08-30T06:49:24Z</dcterms:modified>
</cp:coreProperties>
</file>