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386" r:id="rId5"/>
    <p:sldId id="379" r:id="rId6"/>
    <p:sldId id="360" r:id="rId7"/>
    <p:sldId id="380" r:id="rId8"/>
    <p:sldId id="381" r:id="rId9"/>
    <p:sldId id="382" r:id="rId10"/>
    <p:sldId id="384" r:id="rId11"/>
    <p:sldId id="385" r:id="rId12"/>
    <p:sldId id="346" r:id="rId13"/>
    <p:sldId id="359" r:id="rId14"/>
    <p:sldId id="362" r:id="rId15"/>
    <p:sldId id="356" r:id="rId16"/>
    <p:sldId id="357" r:id="rId17"/>
    <p:sldId id="358" r:id="rId18"/>
    <p:sldId id="351" r:id="rId19"/>
    <p:sldId id="364" r:id="rId20"/>
    <p:sldId id="365" r:id="rId21"/>
    <p:sldId id="32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813" autoAdjust="0"/>
  </p:normalViewPr>
  <p:slideViewPr>
    <p:cSldViewPr snapToGrid="0">
      <p:cViewPr varScale="1">
        <p:scale>
          <a:sx n="62" d="100"/>
          <a:sy n="62" d="100"/>
        </p:scale>
        <p:origin x="8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Thank you for chairperson.</a:t>
            </a:r>
          </a:p>
          <a:p>
            <a:r>
              <a:rPr lang="en-US" altLang="ja-JP" dirty="0" smtClean="0"/>
              <a:t>I'm Hideaki Noshiro. Today I'd like to talk about "Multi-agent Cooperative Patrolling</a:t>
            </a:r>
          </a:p>
          <a:p>
            <a:r>
              <a:rPr lang="en-US" altLang="ja-JP" dirty="0" smtClean="0"/>
              <a:t>of Designated Points on Graphs".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part of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results.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We proved that the case of Lines, Units and Stars are in P if idle-times are uniform.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13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presentation, I’d like to talk about the case of Lines.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73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First,</a:t>
                </a:r>
                <a:r>
                  <a:rPr lang="en-US" altLang="ja-JP" baseline="0" dirty="0" smtClean="0"/>
                  <a:t> let me talk about the case of Lines with uniform idle-times.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Let's think about an example like this</a:t>
                </a:r>
                <a:r>
                  <a:rPr lang="en-US" altLang="ja-JP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Idle-times of vertices</a:t>
                </a:r>
                <a:r>
                  <a:rPr lang="en-US" altLang="ja-JP" baseline="0" dirty="0" smtClean="0"/>
                  <a:t> </a:t>
                </a:r>
                <a:r>
                  <a:rPr lang="en-US" altLang="ja-JP" dirty="0" smtClean="0"/>
                  <a:t>are 1.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0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First, Let’s focus on the leftmost vertex of this line.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Because</a:t>
                </a:r>
                <a:r>
                  <a:rPr lang="en-US" altLang="ja-JP" baseline="0" dirty="0" smtClean="0"/>
                  <a:t> agents always keep order, the leftmost agent can’t be present in the gray area.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aseline="0" dirty="0" smtClean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4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35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0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/>
                  <a:t>Therefore,</a:t>
                </a:r>
                <a:r>
                  <a:rPr lang="en-US" altLang="ja-JP" baseline="0" dirty="0" smtClean="0"/>
                  <a:t> if some Line A can be guarded by some movements,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 smtClean="0"/>
                  <a:t>we can convert the movements to Back-and-Forth Movements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 smtClean="0"/>
                  <a:t>and 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1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Now, I’d like to move on to the case of arbitrary idle-times.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Up</a:t>
            </a:r>
            <a:r>
              <a:rPr kumimoji="1" lang="en-US" altLang="ja-JP" baseline="0" dirty="0" smtClean="0"/>
              <a:t> to here, I have spoken about the case of uniform idle-time.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1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Lets take</a:t>
            </a:r>
            <a:r>
              <a:rPr kumimoji="1" lang="en-US" altLang="ja-JP" baseline="0" dirty="0" smtClean="0"/>
              <a:t> a look at this example.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left figure is a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failure</a:t>
            </a:r>
            <a:r>
              <a:rPr kumimoji="1" lang="en-US" altLang="ja-JP" baseline="0" dirty="0" smtClean="0"/>
              <a:t> example.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83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At the beginning, I'd like to introduce “patrolling problem”.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patrolling problem,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one or more agents move around a given terrain to defend or supervise it by visiting designated places in the terrain with sufficient frequency.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There many related problems</a:t>
            </a:r>
            <a:r>
              <a:rPr kumimoji="1" lang="en-US" altLang="ja-JP" baseline="0" dirty="0" smtClean="0"/>
              <a:t> on guarding.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One example is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Art Gallery Problem.</a:t>
            </a:r>
          </a:p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this problem we optimize the positions of cameras and minimize the number</a:t>
            </a:r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them.</a:t>
            </a:r>
          </a:p>
          <a:p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this situation, camera doesn’t move but has infinite visibility</a:t>
            </a:r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kumimoji="1" lang="en-US" altLang="ja-JP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Another example is Patrolling problem.</a:t>
            </a:r>
          </a:p>
          <a:p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this problem, agents move around a given terrain and we optimize the movements of agents.</a:t>
            </a:r>
          </a:p>
          <a:p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this situation, a</a:t>
            </a:r>
            <a:r>
              <a:rPr kumimoji="1" lang="en-US" altLang="ja-JP" dirty="0" smtClean="0"/>
              <a:t>gents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have</a:t>
            </a:r>
            <a:r>
              <a:rPr kumimoji="1" lang="en-US" altLang="ja-JP" baseline="0" dirty="0" smtClean="0"/>
              <a:t> zero visibility.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Art Gallery Problem</a:t>
            </a:r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known to be NP-hard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patrolling problem seems to be more difficult than it,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 the terrain is often restricted to some simple shape.</a:t>
            </a:r>
          </a:p>
          <a:p>
            <a:endParaRPr kumimoji="1" lang="en-US" altLang="ja-JP" dirty="0" smtClean="0"/>
          </a:p>
          <a:p>
            <a:r>
              <a:rPr kumimoji="1" lang="en-US" altLang="ja-JP" strike="sngStrike" dirty="0" smtClean="0"/>
              <a:t>There are many different settings for patrolling problem.</a:t>
            </a:r>
          </a:p>
          <a:p>
            <a:r>
              <a:rPr kumimoji="1" lang="en-US" altLang="ja-JP" dirty="0" smtClean="0"/>
              <a:t>One is “Fence Patrolling”, in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which agents move</a:t>
            </a:r>
            <a:r>
              <a:rPr kumimoji="1" lang="en-US" altLang="ja-JP" baseline="0" dirty="0" smtClean="0"/>
              <a:t> on the line segments or circuit and patrol whole of it.</a:t>
            </a:r>
          </a:p>
          <a:p>
            <a:r>
              <a:rPr kumimoji="1" lang="en-US" altLang="ja-JP" baseline="0" dirty="0" smtClean="0"/>
              <a:t>The other is to patrol vertices of graphs, in which we only have to patrol the vertices but the graph is more complex.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I’d like to talk about this setting.</a:t>
            </a:r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3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 me summarize the point of our presentation.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Especially, our theme is cooperative patrolling problem.</a:t>
                </a:r>
              </a:p>
              <a:p>
                <a:r>
                  <a:rPr kumimoji="1" lang="en-US" altLang="ja-JP" dirty="0" smtClean="0"/>
                  <a:t>In this setting, ~ are</a:t>
                </a:r>
                <a:r>
                  <a:rPr kumimoji="1" lang="en-US" altLang="ja-JP" baseline="0" dirty="0" smtClean="0"/>
                  <a:t> given as input and answer whether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agents can guard</a:t>
                </a:r>
                <a:r>
                  <a:rPr lang="en-US" altLang="ja-JP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aseline="0" dirty="0" smtClean="0"/>
                  <a:t>all vertices.</a:t>
                </a:r>
              </a:p>
              <a:p>
                <a:endParaRPr kumimoji="1" lang="en-US" altLang="ja-JP" baseline="0" dirty="0" smtClean="0"/>
              </a:p>
              <a:p>
                <a:r>
                  <a:rPr kumimoji="1" lang="en-US" altLang="ja-JP" baseline="0" dirty="0" smtClean="0"/>
                  <a:t>“Idle-time” determines ~~.</a:t>
                </a:r>
              </a:p>
              <a:p>
                <a:r>
                  <a:rPr kumimoji="1" lang="en-US" altLang="ja-JP" baseline="0" dirty="0" smtClean="0"/>
                  <a:t>Vertex </a:t>
                </a:r>
                <a14:m>
                  <m:oMath xmlns:m="http://schemas.openxmlformats.org/officeDocument/2006/math">
                    <m:r>
                      <a:rPr kumimoji="1" lang="en-US" altLang="ja-JP" b="0" i="1" baseline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baseline="0" dirty="0" smtClean="0"/>
                  <a:t> with idle-time </a:t>
                </a:r>
                <a14:m>
                  <m:oMath xmlns:m="http://schemas.openxmlformats.org/officeDocument/2006/math">
                    <m:r>
                      <a:rPr kumimoji="1" lang="en-US" altLang="ja-JP" b="0" i="1" baseline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baseline="0" dirty="0" smtClean="0"/>
                  <a:t> is guarded if and only if </a:t>
                </a:r>
                <a14:m>
                  <m:oMath xmlns:m="http://schemas.openxmlformats.org/officeDocument/2006/math">
                    <m:r>
                      <a:rPr kumimoji="1" lang="en-US" altLang="ja-JP" b="0" i="1" baseline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baseline="0" dirty="0" smtClean="0"/>
                  <a:t> is not left for time </a:t>
                </a:r>
                <a14:m>
                  <m:oMath xmlns:m="http://schemas.openxmlformats.org/officeDocument/2006/math">
                    <m:r>
                      <a:rPr kumimoji="1" lang="en-US" altLang="ja-JP" b="0" i="1" baseline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baseline="0" dirty="0" smtClean="0"/>
                  <a:t>.</a:t>
                </a:r>
              </a:p>
              <a:p>
                <a:endParaRPr kumimoji="1" lang="en-US" altLang="ja-JP" baseline="0" dirty="0" smtClean="0"/>
              </a:p>
              <a:p>
                <a:r>
                  <a:rPr kumimoji="1" lang="en-US" altLang="ja-JP" baseline="0" dirty="0" smtClean="0"/>
                  <a:t>For example, if a graph with 3 vertices is given and idle-times are specified as shown in figure,</a:t>
                </a:r>
                <a:br>
                  <a:rPr kumimoji="1" lang="en-US" altLang="ja-JP" baseline="0" dirty="0" smtClean="0"/>
                </a:br>
                <a:r>
                  <a:rPr kumimoji="1" lang="en-US" altLang="ja-JP" baseline="0" dirty="0" smtClean="0"/>
                  <a:t>one scheduling for this by 1 agent is move like this.</a:t>
                </a:r>
              </a:p>
              <a:p>
                <a:r>
                  <a:rPr kumimoji="1" lang="en-US" altLang="ja-JP" baseline="0" dirty="0" smtClean="0"/>
                  <a:t>We assume that all agents move at speed 1.</a:t>
                </a:r>
              </a:p>
              <a:p>
                <a:endParaRPr kumimoji="1" lang="en-US" altLang="ja-JP" baseline="0" dirty="0" smtClean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Especially, our theme is cooperative patrolling problem on graphs.</a:t>
                </a:r>
              </a:p>
              <a:p>
                <a:r>
                  <a:rPr kumimoji="1" lang="en-US" altLang="ja-JP" dirty="0" smtClean="0"/>
                  <a:t>In our settings, ~ are</a:t>
                </a:r>
                <a:r>
                  <a:rPr kumimoji="1" lang="en-US" altLang="ja-JP" baseline="0" dirty="0" smtClean="0"/>
                  <a:t> given as input and answer if all vertices can be guarded.</a:t>
                </a:r>
              </a:p>
              <a:p>
                <a:endParaRPr kumimoji="1" lang="en-US" altLang="ja-JP" baseline="0" dirty="0" smtClean="0"/>
              </a:p>
              <a:p>
                <a:r>
                  <a:rPr kumimoji="1" lang="en-US" altLang="ja-JP" baseline="0" dirty="0" smtClean="0"/>
                  <a:t>“Idle-time” determines ~~.</a:t>
                </a:r>
              </a:p>
              <a:p>
                <a:r>
                  <a:rPr kumimoji="1" lang="en-US" altLang="ja-JP" baseline="0" dirty="0" smtClean="0"/>
                  <a:t>Vertex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𝑣</a:t>
                </a:r>
                <a:r>
                  <a:rPr kumimoji="1" lang="en-US" altLang="ja-JP" baseline="0" dirty="0" smtClean="0"/>
                  <a:t> with idle-time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𝑞</a:t>
                </a:r>
                <a:r>
                  <a:rPr kumimoji="1" lang="en-US" altLang="ja-JP" baseline="0" dirty="0" smtClean="0"/>
                  <a:t> is guarded if and only if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𝑣</a:t>
                </a:r>
                <a:r>
                  <a:rPr kumimoji="1" lang="en-US" altLang="ja-JP" baseline="0" dirty="0" smtClean="0"/>
                  <a:t> is not left for time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𝑞</a:t>
                </a:r>
                <a:r>
                  <a:rPr kumimoji="1" lang="en-US" altLang="ja-JP" baseline="0" dirty="0" smtClean="0"/>
                  <a:t>.</a:t>
                </a:r>
              </a:p>
              <a:p>
                <a:r>
                  <a:rPr kumimoji="1" lang="en-US" altLang="ja-JP" baseline="0" dirty="0" smtClean="0"/>
                  <a:t>For example, if a graph with 3 vertices is given and idle-times are specified as shown in figure,</a:t>
                </a:r>
                <a:br>
                  <a:rPr kumimoji="1" lang="en-US" altLang="ja-JP" baseline="0" dirty="0" smtClean="0"/>
                </a:br>
                <a:r>
                  <a:rPr kumimoji="1" lang="en-US" altLang="ja-JP" baseline="0" dirty="0" smtClean="0"/>
                  <a:t>one scheduling for this by 1 agent is move like this.</a:t>
                </a:r>
              </a:p>
              <a:p>
                <a:endParaRPr kumimoji="1" lang="en-US" altLang="ja-JP" baseline="0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a result </a:t>
            </a:r>
            <a:r>
              <a:rPr kumimoji="1" lang="en-US" altLang="ja-JP" baseline="0" dirty="0" smtClean="0"/>
              <a:t>by </a:t>
            </a:r>
            <a:r>
              <a:rPr kumimoji="1" lang="en-US" altLang="ja-JP" baseline="0" dirty="0" err="1" smtClean="0"/>
              <a:t>Coene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case of 1 agent.</a:t>
            </a:r>
            <a:endParaRPr kumimoji="1" lang="en-US" altLang="ja-JP" dirty="0" smtClean="0"/>
          </a:p>
          <a:p>
            <a:r>
              <a:rPr kumimoji="1" lang="en-US" altLang="ja-JP" dirty="0" smtClean="0"/>
              <a:t>Because </a:t>
            </a:r>
            <a:r>
              <a:rPr kumimoji="1" lang="en-US" altLang="ja-JP" baseline="0" dirty="0" smtClean="0"/>
              <a:t>the case of General graph is NP-hard even if all idle-times are equal, several special shapes are considered.</a:t>
            </a:r>
          </a:p>
          <a:p>
            <a:r>
              <a:rPr kumimoji="1" lang="en-US" altLang="ja-JP" baseline="0" dirty="0" smtClean="0"/>
              <a:t>Lines and Stars are graphs like this.(figure)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Tree and Stars, if idle-times are uniform it is in P, but is NP-hard if idle-times are general.</a:t>
            </a:r>
          </a:p>
          <a:p>
            <a:r>
              <a:rPr kumimoji="1" lang="en-US" altLang="ja-JP" baseline="0" dirty="0" smtClean="0"/>
              <a:t>Lines are solvable in polynomial time even if idle-times are general.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7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Coene</a:t>
            </a:r>
            <a:r>
              <a:rPr kumimoji="1" lang="en-US" altLang="ja-JP" dirty="0" smtClean="0"/>
              <a:t> studied the case for multiple</a:t>
            </a:r>
            <a:r>
              <a:rPr kumimoji="1" lang="en-US" altLang="ja-JP" baseline="0" dirty="0" smtClean="0"/>
              <a:t> agents, too,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but they assumed that all agents don’t cooperate with each other.</a:t>
            </a:r>
          </a:p>
          <a:p>
            <a:r>
              <a:rPr kumimoji="1" lang="en-US" altLang="ja-JP" baseline="0" dirty="0" smtClean="0"/>
              <a:t>I will explain this meaning later.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~~</a:t>
            </a:r>
          </a:p>
          <a:p>
            <a:r>
              <a:rPr kumimoji="1" lang="en-US" altLang="ja-JP" baseline="0" dirty="0" smtClean="0"/>
              <a:t>The difference between one agent and multiple agents is the case of uniform idle-times in Trees and Stars.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6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“Uncooperative” means that each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vertex must be guarded</a:t>
            </a:r>
            <a:r>
              <a:rPr kumimoji="1" lang="en-US" altLang="ja-JP" baseline="0" dirty="0" smtClean="0"/>
              <a:t> by exactly 1 agent.</a:t>
            </a:r>
            <a:endParaRPr kumimoji="1" lang="en-US" altLang="ja-JP" dirty="0" smtClean="0"/>
          </a:p>
          <a:p>
            <a:r>
              <a:rPr kumimoji="1" lang="en-US" altLang="ja-JP" dirty="0" smtClean="0"/>
              <a:t>If agents can’t cooperate, 3 agents are necessary</a:t>
            </a:r>
            <a:r>
              <a:rPr kumimoji="1" lang="en-US" altLang="ja-JP" baseline="0" dirty="0" smtClean="0"/>
              <a:t> for this graph.</a:t>
            </a:r>
          </a:p>
          <a:p>
            <a:r>
              <a:rPr kumimoji="1" lang="en-US" altLang="ja-JP" baseline="0" dirty="0" smtClean="0"/>
              <a:t>On the other hand, if agents cooperate, there is a good scheduling like this and only 2 agents are enough.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left figure </a:t>
            </a:r>
            <a:r>
              <a:rPr kumimoji="1" lang="en-US" altLang="ja-JP" dirty="0" smtClean="0"/>
              <a:t>is an optimal solution for uncooperative patrolling problem,</a:t>
            </a:r>
          </a:p>
          <a:p>
            <a:r>
              <a:rPr kumimoji="1" lang="en-US" altLang="ja-JP" dirty="0" smtClean="0"/>
              <a:t>And</a:t>
            </a:r>
            <a:r>
              <a:rPr kumimoji="1" lang="en-US" altLang="ja-JP" baseline="0" dirty="0" smtClean="0"/>
              <a:t> the right figure is for cooperative patrolling problem.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9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a slide of</a:t>
            </a:r>
            <a:r>
              <a:rPr kumimoji="1" lang="en-US" altLang="ja-JP" baseline="0" dirty="0" smtClean="0"/>
              <a:t> the case of 1 agent </a:t>
            </a:r>
            <a:r>
              <a:rPr kumimoji="1" lang="en-US" altLang="ja-JP" dirty="0" smtClean="0"/>
              <a:t>mentioned before.</a:t>
            </a:r>
          </a:p>
          <a:p>
            <a:r>
              <a:rPr kumimoji="1" lang="en-US" altLang="ja-JP" baseline="0" dirty="0" smtClean="0"/>
              <a:t>When there is only 1 agent, uncooperative patrolling and cooperative patrolling come to the same thing</a:t>
            </a:r>
          </a:p>
          <a:p>
            <a:r>
              <a:rPr kumimoji="1" lang="en-US" altLang="ja-JP" baseline="0" dirty="0" smtClean="0"/>
              <a:t>and cooperative patrolling problem is NP-hard if the case is NP-hard even for 1 agent.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3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purpose is to</a:t>
            </a:r>
            <a:r>
              <a:rPr kumimoji="1" lang="en-US" altLang="ja-JP" baseline="0" dirty="0" smtClean="0"/>
              <a:t> study these unsolved cases in cooperative patrolling problem.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1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</a:t>
            </a:r>
            <a:r>
              <a:rPr kumimoji="1" lang="en-US" altLang="ja-JP" baseline="0" dirty="0" smtClean="0"/>
              <a:t> also deal with unit-length clique.</a:t>
            </a:r>
          </a:p>
          <a:p>
            <a:r>
              <a:rPr kumimoji="1" lang="en-US" altLang="ja-JP" baseline="0" dirty="0" smtClean="0"/>
              <a:t>This was useful for proving NP-hardness of some situation.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class of Unit-length </a:t>
            </a:r>
            <a:r>
              <a:rPr kumimoji="1" lang="en-US" altLang="ja-JP" baseline="0" dirty="0" smtClean="0"/>
              <a:t>clique is positioned into Stars</a:t>
            </a:r>
          </a:p>
          <a:p>
            <a:r>
              <a:rPr kumimoji="1" lang="en-US" altLang="ja-JP" baseline="0" dirty="0" smtClean="0"/>
              <a:t>because </a:t>
            </a:r>
            <a:r>
              <a:rPr kumimoji="1" lang="en-US" altLang="ja-JP" baseline="0" dirty="0" smtClean="0"/>
              <a:t>unit-length clique </a:t>
            </a:r>
            <a:r>
              <a:rPr kumimoji="1" lang="en-US" altLang="ja-JP" baseline="0" dirty="0" smtClean="0"/>
              <a:t>can be represented </a:t>
            </a:r>
            <a:r>
              <a:rPr kumimoji="1" lang="en-US" altLang="ja-JP" baseline="0" dirty="0" smtClean="0"/>
              <a:t>by half-unit-length star.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We assume that the center vertex of a star is not subject to guard.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7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7388-2469-460D-93E9-D28F3315CF35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939-BA58-42B4-8EDA-A668D706F144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2858-CE3E-4FB0-B74D-19F34F2783B0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51AE-FCB1-4B0D-8145-73446032A418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AD83-748B-40AA-8771-FFB83524ACC0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459-D749-4CFF-87F7-66D28B0A6B1A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D1E-E883-4429-865E-8352F828286A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C41-15A2-4A85-B0E3-25ABE1588319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BF4-8764-49EE-8DF2-CC5AB69D8C7D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DF7-E274-4054-9783-349B283878A2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3D41-4919-461F-A3A4-E0BE3A2EA5C6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B863-E65E-44C2-BAC1-364E72503C82}" type="datetime1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4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1510" y="1214438"/>
            <a:ext cx="10308980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Multi-agent Cooperative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Patrolling</a:t>
            </a:r>
            <a:b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of Designated Points on Graphs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University of Tokyo</a:t>
            </a:r>
          </a:p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 Akitoshi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Kawamura,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Hideaki Noshiro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488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</a:rPr>
              <a:t>Any number of agents, </a:t>
            </a:r>
            <a:r>
              <a:rPr lang="en-US" altLang="ja-JP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cooperative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626789" y="2904672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73387" y="293781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50" name="楕円 49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楕円 51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楕円 57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楕円 58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1" name="グループ化 6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3" name="直線コネクタ 72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stCxn id="6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endCxn id="6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2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楕円 6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楕円 65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30917" y="2835634"/>
            <a:ext cx="96853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79" name="グループ化 178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210" name="グループ化 209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216" name="直線コネクタ 215"/>
                <p:cNvCxnSpPr>
                  <a:stCxn id="217" idx="0"/>
                  <a:endCxn id="217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五角形 216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8" name="直線コネクタ 217"/>
                <p:cNvCxnSpPr>
                  <a:stCxn id="217" idx="1"/>
                  <a:endCxn id="217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/>
                <p:cNvCxnSpPr>
                  <a:stCxn id="217" idx="2"/>
                  <a:endCxn id="217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>
                  <a:stCxn id="217" idx="4"/>
                  <a:endCxn id="217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コネクタ 220"/>
                <p:cNvCxnSpPr>
                  <a:stCxn id="217" idx="2"/>
                  <a:endCxn id="217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楕円 210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208" name="直線コネクタ 20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グループ化 180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206" name="直線コネクタ 20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グループ化 181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204" name="直線コネクタ 20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グループ化 182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202" name="直線コネクタ 20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200" name="直線コネクタ 19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グループ化 184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98" name="直線コネクタ 19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グループ化 185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96" name="直線コネクタ 19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グループ化 186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94" name="直線コネクタ 19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グループ化 187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92" name="直線コネクタ 19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90" name="直線コネクタ 18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楕円 126"/>
          <p:cNvSpPr/>
          <p:nvPr/>
        </p:nvSpPr>
        <p:spPr>
          <a:xfrm>
            <a:off x="5899434" y="2802587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/>
          <p:cNvSpPr/>
          <p:nvPr/>
        </p:nvSpPr>
        <p:spPr>
          <a:xfrm>
            <a:off x="8585157" y="2878039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1484174" y="2943540"/>
            <a:ext cx="102120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821648" y="2892970"/>
            <a:ext cx="96853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</a:t>
            </a:r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2702992" y="2874807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698825" y="1919250"/>
            <a:ext cx="1102222" cy="52322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Trees</a:t>
            </a:r>
            <a:endParaRPr lang="en-US" altLang="ja-JP" sz="28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33486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488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</a:rPr>
              <a:t>Any number of agents, </a:t>
            </a:r>
            <a:r>
              <a:rPr lang="en-US" altLang="ja-JP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cooperative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84174" y="2943540"/>
            <a:ext cx="102120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821648" y="2892970"/>
            <a:ext cx="96853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</a:t>
            </a:r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626789" y="2904672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73387" y="293781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50" name="楕円 49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楕円 51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楕円 57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楕円 58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1" name="グループ化 6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3" name="直線コネクタ 72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stCxn id="6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endCxn id="6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2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楕円 6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楕円 65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30917" y="2835634"/>
            <a:ext cx="96853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79" name="グループ化 178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210" name="グループ化 209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216" name="直線コネクタ 215"/>
                <p:cNvCxnSpPr>
                  <a:stCxn id="217" idx="0"/>
                  <a:endCxn id="217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五角形 216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8" name="直線コネクタ 217"/>
                <p:cNvCxnSpPr>
                  <a:stCxn id="217" idx="1"/>
                  <a:endCxn id="217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/>
                <p:cNvCxnSpPr>
                  <a:stCxn id="217" idx="2"/>
                  <a:endCxn id="217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>
                  <a:stCxn id="217" idx="4"/>
                  <a:endCxn id="217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コネクタ 220"/>
                <p:cNvCxnSpPr>
                  <a:stCxn id="217" idx="2"/>
                  <a:endCxn id="217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楕円 210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208" name="直線コネクタ 20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グループ化 180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206" name="直線コネクタ 20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グループ化 181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204" name="直線コネクタ 20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グループ化 182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202" name="直線コネクタ 20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200" name="直線コネクタ 19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グループ化 184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98" name="直線コネクタ 19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グループ化 185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96" name="直線コネクタ 19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グループ化 186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94" name="直線コネクタ 19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グループ化 187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92" name="直線コネクタ 19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90" name="直線コネクタ 18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楕円 125"/>
          <p:cNvSpPr/>
          <p:nvPr/>
        </p:nvSpPr>
        <p:spPr>
          <a:xfrm>
            <a:off x="2702992" y="2874807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/>
          <p:cNvSpPr/>
          <p:nvPr/>
        </p:nvSpPr>
        <p:spPr>
          <a:xfrm>
            <a:off x="5899434" y="2802587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/>
          <p:cNvSpPr/>
          <p:nvPr/>
        </p:nvSpPr>
        <p:spPr>
          <a:xfrm>
            <a:off x="8585157" y="2878039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698825" y="1919250"/>
            <a:ext cx="1102222" cy="52322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Trees</a:t>
            </a:r>
            <a:endParaRPr lang="en-US" altLang="ja-JP" sz="28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33486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6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25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dirty="0" smtClean="0">
                <a:latin typeface="Cambria Math" panose="02040503050406030204" pitchFamily="18" charset="0"/>
              </a:rPr>
              <a:t>Because the </a:t>
            </a:r>
            <a:r>
              <a:rPr lang="en-US" altLang="ja-JP" dirty="0">
                <a:latin typeface="Cambria Math" panose="02040503050406030204" pitchFamily="18" charset="0"/>
              </a:rPr>
              <a:t>maximum speed of the </a:t>
            </a:r>
            <a:r>
              <a:rPr lang="en-US" altLang="ja-JP" dirty="0" smtClean="0">
                <a:latin typeface="Cambria Math" panose="02040503050406030204" pitchFamily="18" charset="0"/>
              </a:rPr>
              <a:t>agents are uniform,</a:t>
            </a:r>
            <a:br>
              <a:rPr lang="en-US" altLang="ja-JP" dirty="0" smtClean="0">
                <a:latin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</a:rPr>
              <a:t>agents </a:t>
            </a:r>
            <a:r>
              <a:rPr lang="en-US" altLang="ja-JP" dirty="0">
                <a:latin typeface="Cambria Math" panose="02040503050406030204" pitchFamily="18" charset="0"/>
              </a:rPr>
              <a:t>may turn back to each other instead of passing each </a:t>
            </a:r>
            <a:r>
              <a:rPr lang="en-US" altLang="ja-JP" dirty="0" smtClean="0">
                <a:latin typeface="Cambria Math" panose="02040503050406030204" pitchFamily="18" charset="0"/>
              </a:rPr>
              <a:t>other.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ambria Math" panose="02040503050406030204" pitchFamily="18" charset="0"/>
              </a:rPr>
              <a:t>Lines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コンテンツ プレースホルダー 2"/>
          <p:cNvSpPr txBox="1">
            <a:spLocks/>
          </p:cNvSpPr>
          <p:nvPr/>
        </p:nvSpPr>
        <p:spPr>
          <a:xfrm>
            <a:off x="838200" y="5165916"/>
            <a:ext cx="10515600" cy="128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Cambria Math" panose="02040503050406030204" pitchFamily="18" charset="0"/>
              </a:rPr>
              <a:t>⇒ </a:t>
            </a:r>
            <a:r>
              <a:rPr lang="en-US" altLang="ja-JP" dirty="0" smtClean="0">
                <a:latin typeface="Cambria Math" panose="02040503050406030204" pitchFamily="18" charset="0"/>
              </a:rPr>
              <a:t>All agents may move keeping the order of initial placement.</a:t>
            </a:r>
            <a:br>
              <a:rPr lang="en-US" altLang="ja-JP" dirty="0" smtClean="0">
                <a:latin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</a:rPr>
              <a:t>     </a:t>
            </a:r>
            <a:r>
              <a:rPr lang="en-US" altLang="ja-JP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(= “Order-keeping Movements”)</a:t>
            </a:r>
            <a:endParaRPr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96907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</a:rPr>
              <a:t>We will show that arbitrary movements can be converted to </a:t>
            </a:r>
            <a:r>
              <a:rPr lang="en-US" altLang="ja-JP" b="1" dirty="0" smtClean="0">
                <a:latin typeface="Cambria Math" panose="02040503050406030204" pitchFamily="18" charset="0"/>
              </a:rPr>
              <a:t>Back-and-Forth Movements.</a:t>
            </a:r>
          </a:p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</a:rPr>
              <a:t>Assume that the given movements is Order-keeping movements </a:t>
            </a:r>
            <a:r>
              <a:rPr lang="en-US" altLang="ja-JP" dirty="0" err="1" smtClean="0">
                <a:latin typeface="Cambria Math" panose="02040503050406030204" pitchFamily="18" charset="0"/>
              </a:rPr>
              <a:t>w.l.g</a:t>
            </a:r>
            <a:r>
              <a:rPr lang="en-US" altLang="ja-JP" dirty="0" smtClean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7634271" y="2396786"/>
            <a:ext cx="657305" cy="657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633921" y="3052834"/>
            <a:ext cx="661943" cy="6619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7647499" y="4273018"/>
            <a:ext cx="665184" cy="66518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648445" y="4923523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647499" y="5573805"/>
            <a:ext cx="663158" cy="664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Lines with uniform 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7635041" y="6238345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647499" y="3692998"/>
            <a:ext cx="0" cy="5800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cxnSpLocks/>
            <a:stCxn id="73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94" name="楕円 9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5" name="直線コネクタ 94"/>
            <p:cNvCxnSpPr>
              <a:stCxn id="9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グループ化 143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10141940" y="1067321"/>
            <a:ext cx="1746384" cy="489400"/>
          </a:xfrm>
          <a:prstGeom prst="wedgeRectCallout">
            <a:avLst>
              <a:gd name="adj1" fmla="val -38925"/>
              <a:gd name="adj2" fmla="val 89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 = 1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Leftmost 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vertex is guarded by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ja-JP" altLang="en-US" dirty="0" smtClean="0">
                    <a:latin typeface="Cambria Math" panose="02040503050406030204" pitchFamily="18" charset="0"/>
                  </a:rPr>
                  <a:t>→　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is not present in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3"/>
                <a:stretch>
                  <a:fillRect l="-1695" t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7634271" y="2396786"/>
            <a:ext cx="657305" cy="657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633921" y="3052834"/>
            <a:ext cx="661943" cy="6619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7647499" y="4273018"/>
            <a:ext cx="665184" cy="66518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648445" y="4923523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647499" y="5573805"/>
            <a:ext cx="663158" cy="664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Lines with uniform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7635041" y="6238345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647499" y="3692998"/>
            <a:ext cx="0" cy="5800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5792718" y="1848384"/>
            <a:ext cx="247616" cy="473305"/>
            <a:chOff x="1093981" y="4342423"/>
            <a:chExt cx="427174" cy="816522"/>
          </a:xfrm>
        </p:grpSpPr>
        <p:sp>
          <p:nvSpPr>
            <p:cNvPr id="60" name="楕円 5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61" name="直線コネクタ 60"/>
            <p:cNvCxnSpPr>
              <a:stCxn id="6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線コネクタ 69"/>
          <p:cNvCxnSpPr>
            <a:cxnSpLocks/>
            <a:stCxn id="73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94" name="楕円 9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5" name="直線コネクタ 94"/>
            <p:cNvCxnSpPr>
              <a:stCxn id="9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H="1">
            <a:off x="7485535" y="2411358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110912" y="2844028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12" y="2844028"/>
                <a:ext cx="4219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グループ化 110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12" name="楕円 11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13" name="直線コネクタ 112"/>
            <p:cNvCxnSpPr>
              <a:stCxn id="11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グループ化 117"/>
          <p:cNvGrpSpPr/>
          <p:nvPr/>
        </p:nvGrpSpPr>
        <p:grpSpPr>
          <a:xfrm>
            <a:off x="1524668" y="2268502"/>
            <a:ext cx="247616" cy="473305"/>
            <a:chOff x="1093981" y="4342423"/>
            <a:chExt cx="427174" cy="816522"/>
          </a:xfrm>
        </p:grpSpPr>
        <p:sp>
          <p:nvSpPr>
            <p:cNvPr id="119" name="楕円 11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20" name="直線コネクタ 119"/>
            <p:cNvCxnSpPr>
              <a:stCxn id="11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302284" y="2323467"/>
            <a:ext cx="1938737" cy="463372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Lines with uniform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7485535" y="2411358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110912" y="2844028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12" y="2844028"/>
                <a:ext cx="4219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>
            <a:cxnSpLocks/>
            <a:stCxn id="73" idx="2"/>
            <a:endCxn id="145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86" name="直線コネクタ 85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38" name="直線コネクタ 137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楕円 142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44" name="楕円 143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/>
              <p:cNvSpPr txBox="1"/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テキスト ボックス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グループ化 157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59" name="楕円 15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60" name="直線コネクタ 159"/>
            <p:cNvCxnSpPr>
              <a:stCxn id="15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Leftmost 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vertex is guarded by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ja-JP" altLang="en-US" dirty="0" smtClean="0">
                    <a:latin typeface="Cambria Math" panose="02040503050406030204" pitchFamily="18" charset="0"/>
                  </a:rPr>
                  <a:t>→　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is not present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optimum movement for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to go back and forth in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[0,1/2]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7"/>
                <a:stretch>
                  <a:fillRect l="-1695" t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/>
          <p:cNvGrpSpPr/>
          <p:nvPr/>
        </p:nvGrpSpPr>
        <p:grpSpPr>
          <a:xfrm>
            <a:off x="5792718" y="1848384"/>
            <a:ext cx="247616" cy="473305"/>
            <a:chOff x="1093981" y="4342423"/>
            <a:chExt cx="427174" cy="816522"/>
          </a:xfrm>
        </p:grpSpPr>
        <p:sp>
          <p:nvSpPr>
            <p:cNvPr id="78" name="楕円 7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9" name="直線コネクタ 78"/>
            <p:cNvCxnSpPr>
              <a:stCxn id="7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1524668" y="2268502"/>
            <a:ext cx="247616" cy="473305"/>
            <a:chOff x="1093981" y="4342423"/>
            <a:chExt cx="427174" cy="816522"/>
          </a:xfrm>
        </p:grpSpPr>
        <p:sp>
          <p:nvSpPr>
            <p:cNvPr id="94" name="楕円 9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5" name="直線コネクタ 94"/>
            <p:cNvCxnSpPr>
              <a:stCxn id="9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/>
          <p:cNvGrpSpPr/>
          <p:nvPr/>
        </p:nvGrpSpPr>
        <p:grpSpPr>
          <a:xfrm>
            <a:off x="5395542" y="2838207"/>
            <a:ext cx="247616" cy="473305"/>
            <a:chOff x="1093981" y="4342423"/>
            <a:chExt cx="427174" cy="816522"/>
          </a:xfrm>
        </p:grpSpPr>
        <p:sp>
          <p:nvSpPr>
            <p:cNvPr id="106" name="楕円 10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09" name="直線コネクタ 108"/>
            <p:cNvCxnSpPr>
              <a:stCxn id="10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正方形/長方形 113"/>
          <p:cNvSpPr/>
          <p:nvPr/>
        </p:nvSpPr>
        <p:spPr>
          <a:xfrm>
            <a:off x="8302284" y="2323467"/>
            <a:ext cx="1938737" cy="463372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 rot="16747962">
            <a:off x="11067991" y="2241931"/>
            <a:ext cx="381955" cy="520111"/>
            <a:chOff x="979858" y="4342423"/>
            <a:chExt cx="658930" cy="897269"/>
          </a:xfrm>
          <a:solidFill>
            <a:srgbClr val="00B050"/>
          </a:solidFill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4852038" flipV="1">
              <a:off x="1288380" y="4903274"/>
              <a:ext cx="231412" cy="18768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rot="4852038" flipH="1">
              <a:off x="1045676" y="4487550"/>
              <a:ext cx="169998" cy="30163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rot="4852038" flipH="1" flipV="1">
              <a:off x="1373038" y="4404992"/>
              <a:ext cx="170001" cy="361498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4852038">
              <a:off x="1111738" y="5027954"/>
              <a:ext cx="339315" cy="8416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Lines with uniform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9394772" y="2398086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061247" y="271950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247" y="2719507"/>
                <a:ext cx="4219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9562998" y="2391953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9581776" y="3050890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556984" y="3693654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>
            <a:off x="9575762" y="4352591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550970" y="4995355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9569748" y="5654292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9544956" y="6297056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/>
            <a:stCxn id="88" idx="2"/>
            <a:endCxn id="151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98" name="楕円 9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9" name="直線コネクタ 98"/>
            <p:cNvCxnSpPr>
              <a:stCxn id="9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グループ化 141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43" name="楕円 14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44" name="直線コネクタ 143"/>
            <p:cNvCxnSpPr>
              <a:stCxn id="14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楕円 148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50" name="楕円 149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51" name="楕円 150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テキスト ボックス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グループ化 169"/>
          <p:cNvGrpSpPr/>
          <p:nvPr/>
        </p:nvGrpSpPr>
        <p:grpSpPr>
          <a:xfrm>
            <a:off x="5418764" y="381776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71" name="楕円 17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72" name="直線コネクタ 171"/>
            <p:cNvCxnSpPr>
              <a:stCxn id="17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Leftmost 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vertex is guarded by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ja-JP" altLang="en-US" dirty="0" smtClean="0">
                    <a:latin typeface="Cambria Math" panose="02040503050406030204" pitchFamily="18" charset="0"/>
                  </a:rPr>
                  <a:t>→　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is not present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optimum movement for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to go back and forth in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[0,1/2]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Similarly, the movement for      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determined.</a:t>
                </a:r>
              </a:p>
            </p:txBody>
          </p:sp>
        </mc:Choice>
        <mc:Fallback>
          <p:sp>
            <p:nvSpPr>
              <p:cNvPr id="8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7"/>
                <a:stretch>
                  <a:fillRect l="-1695" t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グループ化 82"/>
          <p:cNvGrpSpPr/>
          <p:nvPr/>
        </p:nvGrpSpPr>
        <p:grpSpPr>
          <a:xfrm>
            <a:off x="5792718" y="1848384"/>
            <a:ext cx="247616" cy="473305"/>
            <a:chOff x="1093981" y="4342423"/>
            <a:chExt cx="427174" cy="816522"/>
          </a:xfrm>
        </p:grpSpPr>
        <p:sp>
          <p:nvSpPr>
            <p:cNvPr id="85" name="楕円 8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86" name="直線コネクタ 85"/>
            <p:cNvCxnSpPr>
              <a:stCxn id="8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1524668" y="2268502"/>
            <a:ext cx="247616" cy="473305"/>
            <a:chOff x="1093981" y="4342423"/>
            <a:chExt cx="427174" cy="816522"/>
          </a:xfrm>
        </p:grpSpPr>
        <p:sp>
          <p:nvSpPr>
            <p:cNvPr id="93" name="楕円 9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4" name="直線コネクタ 93"/>
            <p:cNvCxnSpPr>
              <a:stCxn id="9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グループ化 105"/>
          <p:cNvGrpSpPr/>
          <p:nvPr/>
        </p:nvGrpSpPr>
        <p:grpSpPr>
          <a:xfrm>
            <a:off x="5395542" y="2838207"/>
            <a:ext cx="247616" cy="473305"/>
            <a:chOff x="1093981" y="4342423"/>
            <a:chExt cx="427174" cy="816522"/>
          </a:xfrm>
        </p:grpSpPr>
        <p:sp>
          <p:nvSpPr>
            <p:cNvPr id="109" name="楕円 10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10" name="直線コネクタ 109"/>
            <p:cNvCxnSpPr>
              <a:stCxn id="10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1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 rot="16747962">
            <a:off x="11067991" y="2241931"/>
            <a:ext cx="381955" cy="520111"/>
            <a:chOff x="979858" y="4342423"/>
            <a:chExt cx="658930" cy="897269"/>
          </a:xfrm>
          <a:solidFill>
            <a:srgbClr val="00B050"/>
          </a:solidFill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4852038" flipV="1">
              <a:off x="1288380" y="4903274"/>
              <a:ext cx="231412" cy="18768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rot="4852038" flipH="1">
              <a:off x="1045676" y="4487550"/>
              <a:ext cx="169998" cy="30163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rot="4852038" flipH="1" flipV="1">
              <a:off x="1373038" y="4404992"/>
              <a:ext cx="170001" cy="361498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4852038">
              <a:off x="1111738" y="5027954"/>
              <a:ext cx="339315" cy="8416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Lines with uniform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cxnSpLocks/>
            <a:stCxn id="72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89" name="楕円 8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90" name="直線コネクタ 89"/>
            <p:cNvCxnSpPr>
              <a:stCxn id="8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線コネクタ 157"/>
          <p:cNvCxnSpPr/>
          <p:nvPr/>
        </p:nvCxnSpPr>
        <p:spPr>
          <a:xfrm>
            <a:off x="9562998" y="2391953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581776" y="3050890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556984" y="3693654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575762" y="4352591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550970" y="4995355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H="1">
            <a:off x="9569748" y="5654292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9544956" y="6297056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グループ化 164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66" name="楕円 16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67" name="直線コネクタ 166"/>
            <p:cNvCxnSpPr>
              <a:stCxn id="16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矢印コネクタ 75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90815" y="6159873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コンテンツ プレースホルダー 2"/>
              <p:cNvSpPr txBox="1">
                <a:spLocks/>
              </p:cNvSpPr>
              <p:nvPr/>
            </p:nvSpPr>
            <p:spPr>
              <a:xfrm>
                <a:off x="838199" y="1825625"/>
                <a:ext cx="503641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 </a:t>
                </a:r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guarded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some movements.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⇕</a:t>
                </a:r>
                <a:endPara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guarded </a:t>
                </a:r>
                <a:b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Back-and-Forth Movements.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5036417" cy="4351338"/>
              </a:xfrm>
              <a:prstGeom prst="rect">
                <a:avLst/>
              </a:prstGeom>
              <a:blipFill>
                <a:blip r:embed="rId6"/>
                <a:stretch>
                  <a:fillRect l="-967" r="-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吹き出し 1"/>
          <p:cNvSpPr/>
          <p:nvPr/>
        </p:nvSpPr>
        <p:spPr>
          <a:xfrm>
            <a:off x="204566" y="5329940"/>
            <a:ext cx="2030129" cy="847023"/>
          </a:xfrm>
          <a:prstGeom prst="wedgeRectCallout">
            <a:avLst>
              <a:gd name="adj1" fmla="val 31186"/>
              <a:gd name="adj2" fmla="val -105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Solvable  in polynomial time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Because </a:t>
            </a:r>
            <a:r>
              <a:rPr lang="en-US" altLang="ja-JP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agents do not need to cooperate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case of uniform idle-times was easy to solve. </a:t>
            </a: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case of arbitrary idle-times is not as easy.</a:t>
            </a:r>
            <a:b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There is an example that</a:t>
            </a:r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multiple agents need to cooperate</a:t>
            </a:r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it seems to be difficult to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 mechanically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their movements.</a:t>
            </a:r>
          </a:p>
          <a:p>
            <a:pPr marL="0" indent="0">
              <a:buNone/>
            </a:pP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Lines with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 flipH="1">
            <a:off x="1241901" y="3357319"/>
            <a:ext cx="466957" cy="4669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260679" y="1974993"/>
            <a:ext cx="1382000" cy="138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946704" y="3349895"/>
            <a:ext cx="692103" cy="6920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>
            <a:off x="332190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230373" y="3812192"/>
            <a:ext cx="474451" cy="4744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H="1">
            <a:off x="337645" y="4286643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315689" y="5657850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1942694" y="4021643"/>
            <a:ext cx="469102" cy="4691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244378" y="4484785"/>
            <a:ext cx="1165863" cy="11658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1241334" y="5628263"/>
            <a:ext cx="1391950" cy="1391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769796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3775738" y="3349895"/>
            <a:ext cx="1370829" cy="13708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3769796" y="4733461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>
            <a:off x="3763813" y="6113696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4693613" y="1979097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H="1">
            <a:off x="4709664" y="3370349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4682596" y="4750993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4698647" y="6120211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2730181" y="3374564"/>
            <a:ext cx="0" cy="3400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コンテンツ プレースホルダー 2"/>
          <p:cNvSpPr txBox="1">
            <a:spLocks/>
          </p:cNvSpPr>
          <p:nvPr/>
        </p:nvSpPr>
        <p:spPr>
          <a:xfrm>
            <a:off x="6634821" y="1350100"/>
            <a:ext cx="514221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Failure</a:t>
            </a:r>
            <a:r>
              <a:rPr lang="en-US" altLang="ja-JP" dirty="0">
                <a:latin typeface="Cambria Math" panose="02040503050406030204" pitchFamily="18" charset="0"/>
              </a:rPr>
              <a:t/>
            </a:r>
            <a:br>
              <a:rPr lang="en-US" altLang="ja-JP" dirty="0">
                <a:latin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</a:rPr>
              <a:t>     goes to the right to help     until     can return to the leftmost vertex in its idle-time.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altLang="ja-JP" dirty="0" smtClean="0">
              <a:latin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</a:t>
            </a:r>
            <a:br>
              <a:rPr lang="en-US" altLang="ja-JP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ja-JP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and     go back and forth</a:t>
            </a:r>
            <a:b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time of 6 cycle.</a:t>
            </a:r>
          </a:p>
          <a:p>
            <a:pPr>
              <a:lnSpc>
                <a:spcPct val="100000"/>
              </a:lnSpc>
            </a:pP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32191" y="1643292"/>
            <a:ext cx="2294446" cy="5595710"/>
            <a:chOff x="332191" y="1643292"/>
            <a:chExt cx="2294446" cy="5595710"/>
          </a:xfrm>
        </p:grpSpPr>
        <p:cxnSp>
          <p:nvCxnSpPr>
            <p:cNvPr id="85" name="直線コネクタ 84"/>
            <p:cNvCxnSpPr/>
            <p:nvPr/>
          </p:nvCxnSpPr>
          <p:spPr>
            <a:xfrm flipH="1">
              <a:off x="332191" y="1656966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791080" y="1654231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H="1">
              <a:off x="1249969" y="1651496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708858" y="1648762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H="1">
              <a:off x="2167747" y="1646027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2626636" y="1643292"/>
              <a:ext cx="1" cy="5582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110816" y="1035760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" y="1035760"/>
                <a:ext cx="4219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1028594" y="103576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94" y="1035761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1487483" y="103576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3" y="1035761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716927" y="103576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27" y="1035761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2405261" y="1035760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61" y="1035760"/>
                <a:ext cx="4219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/>
              <p:cNvSpPr txBox="1"/>
              <p:nvPr/>
            </p:nvSpPr>
            <p:spPr>
              <a:xfrm>
                <a:off x="2679139" y="4613305"/>
                <a:ext cx="759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kumimoji="1" lang="en-US" altLang="ja-JP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テキスト ボックス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39" y="4613305"/>
                <a:ext cx="7590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楕円 204"/>
          <p:cNvSpPr/>
          <p:nvPr/>
        </p:nvSpPr>
        <p:spPr>
          <a:xfrm>
            <a:off x="244055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06" name="楕円 205"/>
          <p:cNvSpPr/>
          <p:nvPr/>
        </p:nvSpPr>
        <p:spPr>
          <a:xfrm>
            <a:off x="1165228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07" name="楕円 206"/>
          <p:cNvSpPr/>
          <p:nvPr/>
        </p:nvSpPr>
        <p:spPr>
          <a:xfrm>
            <a:off x="1625815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08" name="楕円 207"/>
          <p:cNvSpPr/>
          <p:nvPr/>
        </p:nvSpPr>
        <p:spPr>
          <a:xfrm>
            <a:off x="2538501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09" name="楕円 208"/>
          <p:cNvSpPr/>
          <p:nvPr/>
        </p:nvSpPr>
        <p:spPr>
          <a:xfrm>
            <a:off x="1852697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212" name="グループ化 211"/>
          <p:cNvGrpSpPr/>
          <p:nvPr/>
        </p:nvGrpSpPr>
        <p:grpSpPr>
          <a:xfrm>
            <a:off x="3544413" y="839345"/>
            <a:ext cx="2716355" cy="6399657"/>
            <a:chOff x="110816" y="839345"/>
            <a:chExt cx="2716355" cy="6399657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110816" y="1035760"/>
              <a:ext cx="2716355" cy="6203242"/>
              <a:chOff x="110816" y="1013592"/>
              <a:chExt cx="2716355" cy="5459386"/>
            </a:xfrm>
          </p:grpSpPr>
          <p:cxnSp>
            <p:nvCxnSpPr>
              <p:cNvPr id="219" name="直線コネクタ 218"/>
              <p:cNvCxnSpPr/>
              <p:nvPr/>
            </p:nvCxnSpPr>
            <p:spPr>
              <a:xfrm flipH="1">
                <a:off x="332191" y="1560307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/>
              <p:cNvCxnSpPr/>
              <p:nvPr/>
            </p:nvCxnSpPr>
            <p:spPr>
              <a:xfrm flipH="1">
                <a:off x="791080" y="1557900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 flipH="1">
                <a:off x="1249969" y="1555493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 flipH="1">
                <a:off x="1708858" y="1553086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 flipH="1">
                <a:off x="2167747" y="1550679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/>
              <p:nvPr/>
            </p:nvCxnSpPr>
            <p:spPr>
              <a:xfrm flipH="1">
                <a:off x="2626636" y="1548272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テキスト ボックス 224"/>
                  <p:cNvSpPr txBox="1"/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テキスト ボックス 2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テキスト ボックス 225"/>
                  <p:cNvSpPr txBox="1"/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テキスト ボックス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テキスト ボックス 226"/>
                  <p:cNvSpPr txBox="1"/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テキスト ボックス 2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テキスト ボックス 227"/>
                  <p:cNvSpPr txBox="1"/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テキスト ボックス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テキスト ボックス 228"/>
                  <p:cNvSpPr txBox="1"/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テキスト ボックス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4" name="楕円 213"/>
            <p:cNvSpPr/>
            <p:nvPr/>
          </p:nvSpPr>
          <p:spPr>
            <a:xfrm>
              <a:off x="24405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5" name="楕円 214"/>
            <p:cNvSpPr/>
            <p:nvPr/>
          </p:nvSpPr>
          <p:spPr>
            <a:xfrm>
              <a:off x="1165228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6" name="楕円 215"/>
            <p:cNvSpPr/>
            <p:nvPr/>
          </p:nvSpPr>
          <p:spPr>
            <a:xfrm>
              <a:off x="162581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7" name="楕円 216"/>
            <p:cNvSpPr/>
            <p:nvPr/>
          </p:nvSpPr>
          <p:spPr>
            <a:xfrm>
              <a:off x="2538501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8" name="楕円 217"/>
            <p:cNvSpPr/>
            <p:nvPr/>
          </p:nvSpPr>
          <p:spPr>
            <a:xfrm>
              <a:off x="1852697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3879282" y="1541528"/>
            <a:ext cx="247616" cy="473305"/>
            <a:chOff x="1093981" y="4342423"/>
            <a:chExt cx="427174" cy="816522"/>
          </a:xfrm>
        </p:grpSpPr>
        <p:sp>
          <p:nvSpPr>
            <p:cNvPr id="84" name="楕円 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86" name="直線コネクタ 85"/>
            <p:cNvCxnSpPr>
              <a:stCxn id="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グループ化 95"/>
          <p:cNvGrpSpPr/>
          <p:nvPr/>
        </p:nvGrpSpPr>
        <p:grpSpPr>
          <a:xfrm>
            <a:off x="4797060" y="1539916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97" name="楕円 9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03" name="直線コネクタ 102"/>
            <p:cNvCxnSpPr>
              <a:stCxn id="9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線コネクタ 139"/>
          <p:cNvCxnSpPr>
            <a:cxnSpLocks/>
            <a:stCxn id="205" idx="6"/>
            <a:endCxn id="208" idx="2"/>
          </p:cNvCxnSpPr>
          <p:nvPr/>
        </p:nvCxnSpPr>
        <p:spPr>
          <a:xfrm>
            <a:off x="420325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/>
            <a:stCxn id="214" idx="6"/>
            <a:endCxn id="217" idx="2"/>
          </p:cNvCxnSpPr>
          <p:nvPr/>
        </p:nvCxnSpPr>
        <p:spPr>
          <a:xfrm>
            <a:off x="3853922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7030123" y="1819055"/>
            <a:ext cx="247616" cy="473305"/>
            <a:chOff x="1093981" y="4342423"/>
            <a:chExt cx="427174" cy="816522"/>
          </a:xfrm>
        </p:grpSpPr>
        <p:sp>
          <p:nvSpPr>
            <p:cNvPr id="150" name="楕円 14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51" name="直線コネクタ 150"/>
            <p:cNvCxnSpPr>
              <a:stCxn id="15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11025284" y="178493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12" name="楕円 11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13" name="直線コネクタ 112"/>
            <p:cNvCxnSpPr>
              <a:stCxn id="11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グループ化 117"/>
          <p:cNvGrpSpPr/>
          <p:nvPr/>
        </p:nvGrpSpPr>
        <p:grpSpPr>
          <a:xfrm>
            <a:off x="7723237" y="2238741"/>
            <a:ext cx="247616" cy="473305"/>
            <a:chOff x="1093981" y="4342423"/>
            <a:chExt cx="427174" cy="816522"/>
          </a:xfrm>
        </p:grpSpPr>
        <p:sp>
          <p:nvSpPr>
            <p:cNvPr id="119" name="楕円 11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20" name="直線コネクタ 119"/>
            <p:cNvCxnSpPr>
              <a:stCxn id="11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グループ化 125"/>
          <p:cNvGrpSpPr/>
          <p:nvPr/>
        </p:nvGrpSpPr>
        <p:grpSpPr>
          <a:xfrm>
            <a:off x="7051374" y="4757997"/>
            <a:ext cx="247616" cy="473305"/>
            <a:chOff x="1093981" y="4342423"/>
            <a:chExt cx="427174" cy="816522"/>
          </a:xfrm>
        </p:grpSpPr>
        <p:sp>
          <p:nvSpPr>
            <p:cNvPr id="127" name="楕円 12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28" name="直線コネクタ 127"/>
            <p:cNvCxnSpPr>
              <a:stCxn id="12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グループ化 132"/>
          <p:cNvGrpSpPr/>
          <p:nvPr/>
        </p:nvGrpSpPr>
        <p:grpSpPr>
          <a:xfrm>
            <a:off x="8047449" y="4757997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34" name="楕円 13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35" name="直線コネクタ 134"/>
            <p:cNvCxnSpPr>
              <a:stCxn id="13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/>
          <p:cNvGrpSpPr/>
          <p:nvPr/>
        </p:nvGrpSpPr>
        <p:grpSpPr>
          <a:xfrm>
            <a:off x="435734" y="1549879"/>
            <a:ext cx="247616" cy="473305"/>
            <a:chOff x="1093981" y="4342423"/>
            <a:chExt cx="427174" cy="816522"/>
          </a:xfrm>
        </p:grpSpPr>
        <p:sp>
          <p:nvSpPr>
            <p:cNvPr id="63" name="楕円 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64" name="直線コネクタ 63"/>
            <p:cNvCxnSpPr>
              <a:stCxn id="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1353512" y="1548267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77" name="楕円 7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8" name="直線コネクタ 77"/>
            <p:cNvCxnSpPr>
              <a:stCxn id="7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860711" y="1461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Failure</a:t>
            </a: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312774" y="14584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9110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is “Patrolling Problem” ?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patrolling problem,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 or more agents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move around a given terrain to defend or supervise it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visiting designated places in the terrain with sufficient frequency.</a:t>
            </a:r>
          </a:p>
          <a:p>
            <a:pPr>
              <a:lnSpc>
                <a:spcPct val="100000"/>
              </a:lnSpc>
            </a:pP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Examples of problems on Guarding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Art Gallery Problem :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stable, infinite visibility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Patrolling Problem : mobile agents, zero visibility</a:t>
            </a:r>
          </a:p>
          <a:p>
            <a:pPr lvl="2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Fence Patrolling (patrol whole line segments or circuit) : continuous</a:t>
            </a:r>
          </a:p>
          <a:p>
            <a:pPr lvl="2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Patrol vertices of graphs : discrete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 flipH="1">
            <a:off x="1241901" y="3357319"/>
            <a:ext cx="466957" cy="4669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260679" y="1974993"/>
            <a:ext cx="1382000" cy="138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946704" y="3349895"/>
            <a:ext cx="692103" cy="6920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>
            <a:off x="332190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230373" y="3812192"/>
            <a:ext cx="474451" cy="4744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H="1">
            <a:off x="337645" y="4286643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315689" y="5657850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1942694" y="4021643"/>
            <a:ext cx="469102" cy="4691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244378" y="4484785"/>
            <a:ext cx="1165863" cy="11658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1241334" y="5628263"/>
            <a:ext cx="1391950" cy="1391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769796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3775738" y="3349895"/>
            <a:ext cx="1370829" cy="13708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3769796" y="4733461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>
            <a:off x="3763813" y="6113696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4693613" y="1979097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H="1">
            <a:off x="4709664" y="3370349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4682596" y="4750993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4698647" y="6120211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/>
          <p:cNvGrpSpPr/>
          <p:nvPr/>
        </p:nvGrpSpPr>
        <p:grpSpPr>
          <a:xfrm>
            <a:off x="110816" y="839345"/>
            <a:ext cx="2716355" cy="6399657"/>
            <a:chOff x="110816" y="839345"/>
            <a:chExt cx="2716355" cy="6399657"/>
          </a:xfrm>
        </p:grpSpPr>
        <p:grpSp>
          <p:nvGrpSpPr>
            <p:cNvPr id="125" name="グループ化 124"/>
            <p:cNvGrpSpPr/>
            <p:nvPr/>
          </p:nvGrpSpPr>
          <p:grpSpPr>
            <a:xfrm>
              <a:off x="110816" y="1035760"/>
              <a:ext cx="2716355" cy="6203242"/>
              <a:chOff x="110816" y="1013592"/>
              <a:chExt cx="2716355" cy="5459386"/>
            </a:xfrm>
          </p:grpSpPr>
          <p:cxnSp>
            <p:nvCxnSpPr>
              <p:cNvPr id="85" name="直線コネクタ 84"/>
              <p:cNvCxnSpPr/>
              <p:nvPr/>
            </p:nvCxnSpPr>
            <p:spPr>
              <a:xfrm flipH="1">
                <a:off x="332191" y="1560307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 flipH="1">
                <a:off x="791080" y="1557900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 flipH="1">
                <a:off x="1249969" y="1555493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 flipH="1">
                <a:off x="1708858" y="1553086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H="1">
                <a:off x="2167747" y="1550679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/>
              <p:nvPr/>
            </p:nvCxnSpPr>
            <p:spPr>
              <a:xfrm flipH="1">
                <a:off x="2626636" y="1548272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テキスト ボックス 97"/>
                  <p:cNvSpPr txBox="1"/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テキスト ボックス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/>
                  <p:cNvSpPr txBox="1"/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テキスト ボックス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テキスト ボックス 100"/>
                  <p:cNvSpPr txBox="1"/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1" name="テキスト ボックス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楕円 204"/>
            <p:cNvSpPr/>
            <p:nvPr/>
          </p:nvSpPr>
          <p:spPr>
            <a:xfrm>
              <a:off x="24405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06" name="楕円 205"/>
            <p:cNvSpPr/>
            <p:nvPr/>
          </p:nvSpPr>
          <p:spPr>
            <a:xfrm>
              <a:off x="1165228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07" name="楕円 206"/>
            <p:cNvSpPr/>
            <p:nvPr/>
          </p:nvSpPr>
          <p:spPr>
            <a:xfrm>
              <a:off x="162581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08" name="楕円 207"/>
            <p:cNvSpPr/>
            <p:nvPr/>
          </p:nvSpPr>
          <p:spPr>
            <a:xfrm>
              <a:off x="2538501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09" name="楕円 208"/>
            <p:cNvSpPr/>
            <p:nvPr/>
          </p:nvSpPr>
          <p:spPr>
            <a:xfrm>
              <a:off x="1852697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3544413" y="839345"/>
            <a:ext cx="2716355" cy="6399657"/>
            <a:chOff x="110816" y="839345"/>
            <a:chExt cx="2716355" cy="6399657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110816" y="1035760"/>
              <a:ext cx="2716355" cy="6203242"/>
              <a:chOff x="110816" y="1013592"/>
              <a:chExt cx="2716355" cy="5459386"/>
            </a:xfrm>
          </p:grpSpPr>
          <p:cxnSp>
            <p:nvCxnSpPr>
              <p:cNvPr id="219" name="直線コネクタ 218"/>
              <p:cNvCxnSpPr/>
              <p:nvPr/>
            </p:nvCxnSpPr>
            <p:spPr>
              <a:xfrm flipH="1">
                <a:off x="332191" y="1560307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/>
              <p:cNvCxnSpPr/>
              <p:nvPr/>
            </p:nvCxnSpPr>
            <p:spPr>
              <a:xfrm flipH="1">
                <a:off x="791080" y="1557900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 flipH="1">
                <a:off x="1249969" y="1555493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 flipH="1">
                <a:off x="1708858" y="1553086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 flipH="1">
                <a:off x="2167747" y="1550679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/>
              <p:nvPr/>
            </p:nvCxnSpPr>
            <p:spPr>
              <a:xfrm flipH="1">
                <a:off x="2626636" y="1548272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テキスト ボックス 224"/>
                  <p:cNvSpPr txBox="1"/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テキスト ボックス 2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6" y="1013592"/>
                    <a:ext cx="421910" cy="4063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テキスト ボックス 225"/>
                  <p:cNvSpPr txBox="1"/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テキスト ボックス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594" y="1013593"/>
                    <a:ext cx="421910" cy="406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テキスト ボックス 226"/>
                  <p:cNvSpPr txBox="1"/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テキスト ボックス 2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83" y="1013593"/>
                    <a:ext cx="421910" cy="4063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テキスト ボックス 227"/>
                  <p:cNvSpPr txBox="1"/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テキスト ボックス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927" y="1013593"/>
                    <a:ext cx="421910" cy="4063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テキスト ボックス 228"/>
                  <p:cNvSpPr txBox="1"/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en-US" altLang="ja-JP" sz="24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テキスト ボックス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261" y="1013592"/>
                    <a:ext cx="421910" cy="4063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4" name="楕円 213"/>
            <p:cNvSpPr/>
            <p:nvPr/>
          </p:nvSpPr>
          <p:spPr>
            <a:xfrm>
              <a:off x="24405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5" name="楕円 214"/>
            <p:cNvSpPr/>
            <p:nvPr/>
          </p:nvSpPr>
          <p:spPr>
            <a:xfrm>
              <a:off x="1165228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6" name="楕円 215"/>
            <p:cNvSpPr/>
            <p:nvPr/>
          </p:nvSpPr>
          <p:spPr>
            <a:xfrm>
              <a:off x="162581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7" name="楕円 216"/>
            <p:cNvSpPr/>
            <p:nvPr/>
          </p:nvSpPr>
          <p:spPr>
            <a:xfrm>
              <a:off x="2538501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18" name="楕円 217"/>
            <p:cNvSpPr/>
            <p:nvPr/>
          </p:nvSpPr>
          <p:spPr>
            <a:xfrm>
              <a:off x="1852697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60" name="楕円 59"/>
          <p:cNvSpPr/>
          <p:nvPr/>
        </p:nvSpPr>
        <p:spPr>
          <a:xfrm>
            <a:off x="195830" y="18417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95167" y="551930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1096918" y="18403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1104162" y="275374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5" name="楕円 64"/>
          <p:cNvSpPr/>
          <p:nvPr/>
        </p:nvSpPr>
        <p:spPr>
          <a:xfrm>
            <a:off x="1102312" y="367567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6" name="楕円 65"/>
          <p:cNvSpPr/>
          <p:nvPr/>
        </p:nvSpPr>
        <p:spPr>
          <a:xfrm>
            <a:off x="1098835" y="461925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1102312" y="55065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100462" y="642847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9" name="楕円 68"/>
          <p:cNvSpPr/>
          <p:nvPr/>
        </p:nvSpPr>
        <p:spPr>
          <a:xfrm>
            <a:off x="1557357" y="229020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1564601" y="320359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1562751" y="41255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1559274" y="506910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3" name="楕円 72"/>
          <p:cNvSpPr/>
          <p:nvPr/>
        </p:nvSpPr>
        <p:spPr>
          <a:xfrm>
            <a:off x="1562751" y="595639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4" name="楕円 73"/>
          <p:cNvSpPr/>
          <p:nvPr/>
        </p:nvSpPr>
        <p:spPr>
          <a:xfrm>
            <a:off x="1560901" y="687832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5" name="楕円 74"/>
          <p:cNvSpPr/>
          <p:nvPr/>
        </p:nvSpPr>
        <p:spPr>
          <a:xfrm>
            <a:off x="1797395" y="25191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79" name="楕円 78"/>
          <p:cNvSpPr/>
          <p:nvPr/>
        </p:nvSpPr>
        <p:spPr>
          <a:xfrm>
            <a:off x="5222099" y="25187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0" name="楕円 79"/>
          <p:cNvSpPr/>
          <p:nvPr/>
        </p:nvSpPr>
        <p:spPr>
          <a:xfrm>
            <a:off x="5220411" y="391590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1" name="楕円 80"/>
          <p:cNvSpPr/>
          <p:nvPr/>
        </p:nvSpPr>
        <p:spPr>
          <a:xfrm>
            <a:off x="5218723" y="53130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2" name="楕円 81"/>
          <p:cNvSpPr/>
          <p:nvPr/>
        </p:nvSpPr>
        <p:spPr>
          <a:xfrm>
            <a:off x="5217035" y="671020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1804676" y="389623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1802988" y="529338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1801300" y="669053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5916194" y="321123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90" name="楕円 89"/>
          <p:cNvSpPr/>
          <p:nvPr/>
        </p:nvSpPr>
        <p:spPr>
          <a:xfrm>
            <a:off x="5913941" y="5985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92" name="楕円 91"/>
          <p:cNvSpPr/>
          <p:nvPr/>
        </p:nvSpPr>
        <p:spPr>
          <a:xfrm>
            <a:off x="3631159" y="184935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96" name="楕円 95"/>
          <p:cNvSpPr/>
          <p:nvPr/>
        </p:nvSpPr>
        <p:spPr>
          <a:xfrm>
            <a:off x="4532247" y="184794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97" name="楕円 96"/>
          <p:cNvSpPr/>
          <p:nvPr/>
        </p:nvSpPr>
        <p:spPr>
          <a:xfrm>
            <a:off x="4539491" y="276133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03" name="楕円 102"/>
          <p:cNvSpPr/>
          <p:nvPr/>
        </p:nvSpPr>
        <p:spPr>
          <a:xfrm>
            <a:off x="4537641" y="368326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4534164" y="462684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08" name="楕円 107"/>
          <p:cNvSpPr/>
          <p:nvPr/>
        </p:nvSpPr>
        <p:spPr>
          <a:xfrm>
            <a:off x="4537641" y="551413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09" name="楕円 108"/>
          <p:cNvSpPr/>
          <p:nvPr/>
        </p:nvSpPr>
        <p:spPr>
          <a:xfrm>
            <a:off x="4535791" y="643606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4992686" y="229780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1" name="楕円 110"/>
          <p:cNvSpPr/>
          <p:nvPr/>
        </p:nvSpPr>
        <p:spPr>
          <a:xfrm>
            <a:off x="4999930" y="321118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2" name="楕円 111"/>
          <p:cNvSpPr/>
          <p:nvPr/>
        </p:nvSpPr>
        <p:spPr>
          <a:xfrm>
            <a:off x="4998080" y="413311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4994603" y="507669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4998080" y="59639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15" name="コンテンツ プレースホルダー 2"/>
          <p:cNvSpPr txBox="1">
            <a:spLocks/>
          </p:cNvSpPr>
          <p:nvPr/>
        </p:nvSpPr>
        <p:spPr>
          <a:xfrm>
            <a:off x="6617111" y="1350100"/>
            <a:ext cx="4736689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Cambria Math" panose="02040503050406030204" pitchFamily="18" charset="0"/>
              </a:rPr>
              <a:t>If </a:t>
            </a:r>
            <a:r>
              <a:rPr lang="en-US" altLang="ja-JP" dirty="0" smtClean="0">
                <a:solidFill>
                  <a:srgbClr val="B61C83"/>
                </a:solidFill>
                <a:latin typeface="Cambria Math" panose="02040503050406030204" pitchFamily="18" charset="0"/>
              </a:rPr>
              <a:t>exact times </a:t>
            </a:r>
            <a:r>
              <a:rPr lang="en-US" altLang="ja-JP" dirty="0" smtClean="0">
                <a:latin typeface="Cambria Math" panose="02040503050406030204" pitchFamily="18" charset="0"/>
              </a:rPr>
              <a:t>are specified instead of idle-times,</a:t>
            </a:r>
            <a:br>
              <a:rPr lang="en-US" altLang="ja-JP" dirty="0" smtClean="0">
                <a:latin typeface="Cambria Math" panose="02040503050406030204" pitchFamily="18" charset="0"/>
              </a:rPr>
            </a:br>
            <a:r>
              <a:rPr lang="en-US" altLang="ja-JP" dirty="0" smtClean="0">
                <a:latin typeface="Cambria Math" panose="02040503050406030204" pitchFamily="18" charset="0"/>
              </a:rPr>
              <a:t>2 agents</a:t>
            </a:r>
            <a:r>
              <a:rPr lang="en-US" altLang="ja-JP" dirty="0">
                <a:latin typeface="Cambria Math" panose="02040503050406030204" pitchFamily="18" charset="0"/>
              </a:rPr>
              <a:t> </a:t>
            </a:r>
            <a:r>
              <a:rPr lang="en-US" altLang="ja-JP" dirty="0" smtClean="0">
                <a:latin typeface="Cambria Math" panose="02040503050406030204" pitchFamily="18" charset="0"/>
              </a:rPr>
              <a:t>are not enough to guard all points.</a:t>
            </a: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is best to go help on the right side as much as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possible.</a:t>
            </a:r>
            <a:b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ja-JP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 the movement of the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agents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from the left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side(proof is omitted).</a:t>
            </a:r>
            <a:endParaRPr lang="en-US" altLang="ja-JP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1943684" y="5449494"/>
            <a:ext cx="686236" cy="6862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1944786" y="4783040"/>
            <a:ext cx="675774" cy="675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/>
          <p:cNvSpPr/>
          <p:nvPr/>
        </p:nvSpPr>
        <p:spPr>
          <a:xfrm>
            <a:off x="2477051" y="32088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21" name="楕円 120"/>
          <p:cNvSpPr/>
          <p:nvPr/>
        </p:nvSpPr>
        <p:spPr>
          <a:xfrm>
            <a:off x="2474798" y="598328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122" name="直線コネクタ 121"/>
          <p:cNvCxnSpPr/>
          <p:nvPr/>
        </p:nvCxnSpPr>
        <p:spPr>
          <a:xfrm>
            <a:off x="2620560" y="1952550"/>
            <a:ext cx="0" cy="284224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3763813" y="1959245"/>
            <a:ext cx="0" cy="5042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グループ化 153"/>
          <p:cNvGrpSpPr/>
          <p:nvPr/>
        </p:nvGrpSpPr>
        <p:grpSpPr>
          <a:xfrm>
            <a:off x="2720441" y="1746233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5" name="楕円 15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56" name="直線コネクタ 155"/>
            <p:cNvCxnSpPr>
              <a:stCxn id="15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/>
          <p:cNvGrpSpPr/>
          <p:nvPr/>
        </p:nvGrpSpPr>
        <p:grpSpPr>
          <a:xfrm>
            <a:off x="3368038" y="1742444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62" name="楕円 1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63" name="直線コネクタ 162"/>
            <p:cNvCxnSpPr>
              <a:stCxn id="1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線コネクタ 169"/>
          <p:cNvCxnSpPr/>
          <p:nvPr/>
        </p:nvCxnSpPr>
        <p:spPr>
          <a:xfrm flipH="1">
            <a:off x="1716808" y="6116755"/>
            <a:ext cx="928329" cy="9283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グループ化 170"/>
          <p:cNvGrpSpPr/>
          <p:nvPr/>
        </p:nvGrpSpPr>
        <p:grpSpPr>
          <a:xfrm>
            <a:off x="435734" y="1549879"/>
            <a:ext cx="247616" cy="473305"/>
            <a:chOff x="1093981" y="4342423"/>
            <a:chExt cx="427174" cy="816522"/>
          </a:xfrm>
        </p:grpSpPr>
        <p:sp>
          <p:nvSpPr>
            <p:cNvPr id="173" name="楕円 17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75" name="直線コネクタ 174"/>
            <p:cNvCxnSpPr>
              <a:stCxn id="17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1353512" y="1548267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86" name="直線コネクタ 185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グループ化 194"/>
          <p:cNvGrpSpPr/>
          <p:nvPr/>
        </p:nvGrpSpPr>
        <p:grpSpPr>
          <a:xfrm>
            <a:off x="3879282" y="1541528"/>
            <a:ext cx="247616" cy="473305"/>
            <a:chOff x="1093981" y="4342423"/>
            <a:chExt cx="427174" cy="816522"/>
          </a:xfrm>
        </p:grpSpPr>
        <p:sp>
          <p:nvSpPr>
            <p:cNvPr id="201" name="楕円 20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211" name="直線コネクタ 210"/>
            <p:cNvCxnSpPr>
              <a:stCxn id="20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グループ化 233"/>
          <p:cNvGrpSpPr/>
          <p:nvPr/>
        </p:nvGrpSpPr>
        <p:grpSpPr>
          <a:xfrm>
            <a:off x="4797060" y="1539916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235" name="楕円 23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236" name="直線コネクタ 235"/>
            <p:cNvCxnSpPr>
              <a:stCxn id="23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楕円 240"/>
          <p:cNvSpPr/>
          <p:nvPr/>
        </p:nvSpPr>
        <p:spPr>
          <a:xfrm>
            <a:off x="3610236" y="55331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242" name="直線コネクタ 241"/>
          <p:cNvCxnSpPr>
            <a:cxnSpLocks/>
            <a:stCxn id="214" idx="6"/>
            <a:endCxn id="217" idx="2"/>
          </p:cNvCxnSpPr>
          <p:nvPr/>
        </p:nvCxnSpPr>
        <p:spPr>
          <a:xfrm>
            <a:off x="3853922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cxnSpLocks/>
            <a:stCxn id="205" idx="6"/>
            <a:endCxn id="208" idx="2"/>
          </p:cNvCxnSpPr>
          <p:nvPr/>
        </p:nvCxnSpPr>
        <p:spPr>
          <a:xfrm>
            <a:off x="420325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吹き出し 1"/>
          <p:cNvSpPr/>
          <p:nvPr/>
        </p:nvSpPr>
        <p:spPr>
          <a:xfrm>
            <a:off x="6926855" y="419852"/>
            <a:ext cx="3026004" cy="8389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Cambria Math" panose="02040503050406030204" pitchFamily="18" charset="0"/>
              </a:rPr>
              <a:t> (each </a:t>
            </a:r>
            <a:r>
              <a:rPr lang="ja-JP" altLang="en-US" sz="2000" dirty="0" smtClean="0">
                <a:latin typeface="Cambria Math" panose="02040503050406030204" pitchFamily="18" charset="0"/>
              </a:rPr>
              <a:t>〇 </a:t>
            </a:r>
            <a:r>
              <a:rPr lang="en-US" altLang="ja-JP" sz="2000" dirty="0" smtClean="0">
                <a:latin typeface="Cambria Math" panose="02040503050406030204" pitchFamily="18" charset="0"/>
              </a:rPr>
              <a:t>must </a:t>
            </a:r>
            <a:r>
              <a:rPr lang="en-US" altLang="ja-JP" sz="2000" dirty="0">
                <a:latin typeface="Cambria Math" panose="02040503050406030204" pitchFamily="18" charset="0"/>
              </a:rPr>
              <a:t>be </a:t>
            </a:r>
            <a:r>
              <a:rPr lang="en-US" altLang="ja-JP" sz="2000" dirty="0" smtClean="0">
                <a:latin typeface="Cambria Math" panose="02040503050406030204" pitchFamily="18" charset="0"/>
              </a:rPr>
              <a:t>visited</a:t>
            </a:r>
            <a:br>
              <a:rPr lang="en-US" altLang="ja-JP" sz="2000" dirty="0" smtClean="0">
                <a:latin typeface="Cambria Math" panose="02040503050406030204" pitchFamily="18" charset="0"/>
              </a:rPr>
            </a:br>
            <a:r>
              <a:rPr lang="en-US" altLang="ja-JP" sz="2000" dirty="0" smtClean="0">
                <a:latin typeface="Cambria Math" panose="02040503050406030204" pitchFamily="18" charset="0"/>
              </a:rPr>
              <a:t>by </a:t>
            </a:r>
            <a:r>
              <a:rPr lang="en-US" altLang="ja-JP" sz="2000" dirty="0">
                <a:latin typeface="Cambria Math" panose="02040503050406030204" pitchFamily="18" charset="0"/>
              </a:rPr>
              <a:t>at least 1 agent)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1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mbria Math" panose="02040503050406030204" pitchFamily="18" charset="0"/>
              </a:rPr>
              <a:t>Conclusion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considered patrolling problems </a:t>
            </a:r>
            <a:r>
              <a:rPr lang="en-US" altLang="ja-JP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cooperating agents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Lines/Stars/Units with uniform idle-times are easily solvable</a:t>
            </a:r>
            <a:b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because </a:t>
            </a:r>
            <a:r>
              <a:rPr kumimoji="1" lang="en-US" altLang="ja-JP" dirty="0" smtClean="0">
                <a:solidFill>
                  <a:srgbClr val="00B050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agents don’t need to cooperate </a:t>
            </a: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kumimoji="1" lang="en-US" altLang="ja-JP" dirty="0" smtClean="0">
                <a:solidFill>
                  <a:srgbClr val="00B050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cooperation is simple</a:t>
            </a: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The case of arbitrary idle-times is unsolved.</a:t>
            </a:r>
            <a:b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</a:br>
            <a:r>
              <a:rPr lang="ja-JP" altLang="en-US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We considered </a:t>
            </a:r>
            <a:r>
              <a:rPr lang="en-US" altLang="ja-JP" dirty="0" smtClean="0">
                <a:solidFill>
                  <a:srgbClr val="B61C83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exact time </a:t>
            </a: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instead of idle-times.</a:t>
            </a:r>
            <a:endParaRPr kumimoji="1" lang="en-US" altLang="ja-JP" dirty="0" smtClean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Lines : We can determine the movements greedily from left side.</a:t>
            </a:r>
            <a:endParaRPr kumimoji="1" lang="en-US" altLang="ja-JP" dirty="0" smtClean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Units : Profit maximization</a:t>
            </a:r>
            <a:r>
              <a:rPr lang="ja-JP" altLang="en-US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is </a:t>
            </a:r>
            <a:r>
              <a:rPr lang="en-US" altLang="ja-JP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NP</a:t>
            </a:r>
            <a:r>
              <a:rPr lang="en-US" altLang="ja-JP" dirty="0" smtClean="0">
                <a:solidFill>
                  <a:srgbClr val="0070C0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-hard</a:t>
            </a:r>
            <a:r>
              <a:rPr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 even for 1 agent.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Future works : Trees</a:t>
            </a:r>
            <a:r>
              <a:rPr lang="en-US" altLang="ja-JP" dirty="0">
                <a:latin typeface="Cambria Math" panose="02040503050406030204" pitchFamily="18" charset="0"/>
                <a:cs typeface="Calibri" panose="020F0502020204030204" pitchFamily="34" charset="0"/>
              </a:rPr>
              <a:t>;</a:t>
            </a:r>
            <a:r>
              <a:rPr kumimoji="1"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 on the condition of  </a:t>
            </a:r>
            <a:r>
              <a:rPr lang="en-US" altLang="ja-JP" dirty="0" smtClean="0">
                <a:solidFill>
                  <a:srgbClr val="B61C83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exact time</a:t>
            </a:r>
            <a:r>
              <a:rPr lang="en-US" altLang="ja-JP" dirty="0">
                <a:latin typeface="Cambria Math" panose="02040503050406030204" pitchFamily="18" charset="0"/>
                <a:cs typeface="Calibri" panose="020F0502020204030204" pitchFamily="34" charset="0"/>
              </a:rPr>
              <a:t>;</a:t>
            </a:r>
            <a:r>
              <a:rPr lang="en-US" altLang="ja-JP" dirty="0" smtClean="0">
                <a:latin typeface="Cambria Math" panose="02040503050406030204" pitchFamily="18" charset="0"/>
                <a:cs typeface="Calibri" panose="020F0502020204030204" pitchFamily="34" charset="0"/>
              </a:rPr>
              <a:t> …</a:t>
            </a:r>
            <a:endParaRPr kumimoji="1" lang="en-US" altLang="ja-JP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 smtClean="0">
                <a:latin typeface="Cambria" panose="02040503050406030204" pitchFamily="18" charset="0"/>
              </a:rPr>
              <a:t>Cooperative Patrolling Problem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: An undirected graph with edge lengths,</a:t>
                </a:r>
                <a:br>
                  <a:rPr lang="en-US" altLang="ja-JP" dirty="0" smtClean="0">
                    <a:latin typeface="Cambria Math" panose="02040503050406030204" pitchFamily="18" charset="0"/>
                  </a:rPr>
                </a:b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i="1" dirty="0" smtClean="0">
                    <a:latin typeface="Cambria Math" panose="02040503050406030204" pitchFamily="18" charset="0"/>
                  </a:rPr>
                  <a:t>idle-time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of each vertex, number of agents.</a:t>
                </a:r>
                <a:endPara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</a:rPr>
                  <a:t>Output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: Can the agents patrol the all vertices?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b="1" dirty="0" smtClean="0">
                    <a:latin typeface="Cambria Math" panose="02040503050406030204" pitchFamily="18" charset="0"/>
                  </a:rPr>
                  <a:t>“Idle-time”</a:t>
                </a:r>
                <a:endParaRPr lang="en-US" altLang="ja-JP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 smtClean="0">
                    <a:latin typeface="Cambria Math" panose="02040503050406030204" pitchFamily="18" charset="0"/>
                  </a:rPr>
                  <a:t>determines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the frequency of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visits</a:t>
                </a:r>
                <a:br>
                  <a:rPr lang="en-US" altLang="ja-JP" dirty="0" smtClean="0">
                    <a:latin typeface="Cambria Math" panose="02040503050406030204" pitchFamily="18" charset="0"/>
                  </a:rPr>
                </a:br>
                <a:r>
                  <a:rPr lang="en-US" altLang="ja-JP" dirty="0" smtClean="0">
                    <a:latin typeface="Cambria Math" panose="02040503050406030204" pitchFamily="18" charset="0"/>
                  </a:rPr>
                  <a:t>necessary for each vertex to be guarded.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V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ertex</a:t>
                </a:r>
                <a:r>
                  <a:rPr lang="ja-JP" alt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with idle-time</a:t>
                </a:r>
                <a:r>
                  <a:rPr lang="ja-JP" alt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is guarded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ja-JP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⇔</a:t>
                </a:r>
                <a:r>
                  <a:rPr lang="ja-JP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V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ertex</a:t>
                </a:r>
                <a:r>
                  <a:rPr lang="ja-JP" alt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is not left for time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ja-JP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711" t="-1280" r="-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271696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78098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ambria Math" panose="02040503050406030204" pitchFamily="18" charset="0"/>
              </a:rPr>
              <a:t>time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168590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168590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16813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168133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168590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1685905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吹き出し 78"/>
          <p:cNvSpPr/>
          <p:nvPr/>
        </p:nvSpPr>
        <p:spPr>
          <a:xfrm>
            <a:off x="7079530" y="1363998"/>
            <a:ext cx="1508626" cy="525391"/>
          </a:xfrm>
          <a:prstGeom prst="wedgeRectCallout">
            <a:avLst>
              <a:gd name="adj1" fmla="val 69709"/>
              <a:gd name="adj2" fmla="val 5352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Idle-time</a:t>
            </a:r>
            <a:endParaRPr lang="en-US" altLang="ja-JP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1681330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9181225" y="765110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47" name="楕円 4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/>
            <p:cNvCxnSpPr>
              <a:stCxn id="4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正方形/長方形 33"/>
          <p:cNvSpPr/>
          <p:nvPr/>
        </p:nvSpPr>
        <p:spPr>
          <a:xfrm>
            <a:off x="9235821" y="2268233"/>
            <a:ext cx="2233727" cy="4589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9336741" y="2295077"/>
            <a:ext cx="2007591" cy="5113429"/>
            <a:chOff x="9336741" y="2295076"/>
            <a:chExt cx="2007591" cy="4665245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10349475" y="2313621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1344332" y="2313621"/>
              <a:ext cx="0" cy="464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9336741" y="2295076"/>
              <a:ext cx="0" cy="4646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4" name="四角形吹き出し 53"/>
          <p:cNvSpPr/>
          <p:nvPr/>
        </p:nvSpPr>
        <p:spPr>
          <a:xfrm>
            <a:off x="9564028" y="146693"/>
            <a:ext cx="1508626" cy="525391"/>
          </a:xfrm>
          <a:prstGeom prst="wedgeRectCallout">
            <a:avLst>
              <a:gd name="adj1" fmla="val -59170"/>
              <a:gd name="adj2" fmla="val 498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 = 1</a:t>
            </a:r>
            <a:endParaRPr lang="en-US" altLang="ja-JP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681 0.0011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0.6120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4" grpId="0"/>
      <p:bldP spid="75" grpId="0"/>
      <p:bldP spid="79" grpId="0" animBg="1"/>
      <p:bldP spid="81" grpId="0"/>
      <p:bldP spid="4" grpId="0" animBg="1"/>
      <p:bldP spid="34" grpId="0" animBg="1"/>
      <p:bldP spid="34" grpId="1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1721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latin typeface="Cambria Math" panose="02040503050406030204" pitchFamily="18" charset="0"/>
              </a:rPr>
              <a:t>One agent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1102222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a:t>Trees</a:t>
              </a:r>
              <a:endParaRPr lang="en-US" altLang="ja-JP" sz="28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[1] : S.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Coene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F.C.R.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Spieksma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and G.J.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Woeginger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arbitrary idle-times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833486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8" name="グループ化 67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1" name="直線コネクタ 9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69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endCxn id="8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>
                <a:stCxn id="9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楕円 68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90" name="楕円 8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97" name="角丸四角形 96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203627" y="2865699"/>
            <a:ext cx="103105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/ P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733611" y="2858049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44" name="楕円 43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6324048" y="288882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21603" y="2926705"/>
            <a:ext cx="116153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3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88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latin typeface="Cambria Math" panose="02040503050406030204" pitchFamily="18" charset="0"/>
              </a:rPr>
              <a:t>Any number of agents, </a:t>
            </a:r>
            <a:r>
              <a:rPr lang="en-US" altLang="ja-JP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uncooperative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[1] : S.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Coene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F.C.R.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Spieksma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and G.J.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Woeginger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 smtClean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324048" y="288882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8" name="グループ化 67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1" name="直線コネクタ 9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69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endCxn id="8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>
                <a:stCxn id="9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楕円 68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90" name="楕円 8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97" name="角丸四角形 96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298370" y="2858049"/>
            <a:ext cx="34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NP-hard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44" name="楕円 43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3203627" y="2865699"/>
            <a:ext cx="103105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/ P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21603" y="2926705"/>
            <a:ext cx="116153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50" name="正方形/長方形 49"/>
            <p:cNvSpPr/>
            <p:nvPr/>
          </p:nvSpPr>
          <p:spPr>
            <a:xfrm>
              <a:off x="1698825" y="1919250"/>
              <a:ext cx="1102222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a:t>Trees</a:t>
              </a:r>
              <a:endParaRPr lang="en-US" altLang="ja-JP" sz="28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2810908" y="1909041"/>
            <a:ext cx="354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NP-hard / NP</a:t>
            </a:r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1201826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184751" y="1730624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146925" y="1723841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2502031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2507220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495201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381405" y="1734213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2502031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2502031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497695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270407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314635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7885500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868425" y="1709491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9065090" y="1702343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Uncooperative / Cooperative patrolling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115" name="直線コネクタ 114"/>
          <p:cNvCxnSpPr/>
          <p:nvPr/>
        </p:nvCxnSpPr>
        <p:spPr>
          <a:xfrm>
            <a:off x="7997681" y="3270297"/>
            <a:ext cx="1753120" cy="17531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7992592" y="5007697"/>
            <a:ext cx="1770119" cy="177012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9186756" y="3270297"/>
            <a:ext cx="1753120" cy="1753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9181667" y="5007697"/>
            <a:ext cx="1770119" cy="1770126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5297632" y="198315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Cambria Math" panose="02040503050406030204" pitchFamily="18" charset="0"/>
              </a:rPr>
              <a:t>Idle-time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/>
              <p:cNvSpPr txBox="1"/>
              <p:nvPr/>
            </p:nvSpPr>
            <p:spPr>
              <a:xfrm>
                <a:off x="2280656" y="243662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テキスト ボックス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56" y="2436625"/>
                <a:ext cx="4219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2862792" y="243662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92" y="2436625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/>
              <p:cNvSpPr txBox="1"/>
              <p:nvPr/>
            </p:nvSpPr>
            <p:spPr>
              <a:xfrm>
                <a:off x="4047106" y="2432798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テキスト ボックス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106" y="2432798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/>
              <p:cNvSpPr txBox="1"/>
              <p:nvPr/>
            </p:nvSpPr>
            <p:spPr>
              <a:xfrm>
                <a:off x="1093260" y="244120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テキスト ボックス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60" y="2441201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/>
              <p:cNvSpPr txBox="1"/>
              <p:nvPr/>
            </p:nvSpPr>
            <p:spPr>
              <a:xfrm>
                <a:off x="8964330" y="242359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5" name="テキスト ボックス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330" y="2423597"/>
                <a:ext cx="4219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9546466" y="242359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466" y="2423597"/>
                <a:ext cx="421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10730780" y="2419770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780" y="2419770"/>
                <a:ext cx="4219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7776934" y="242817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34" y="2428173"/>
                <a:ext cx="42191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正方形/長方形 192"/>
          <p:cNvSpPr/>
          <p:nvPr/>
        </p:nvSpPr>
        <p:spPr>
          <a:xfrm>
            <a:off x="1028522" y="3157396"/>
            <a:ext cx="3389768" cy="370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612988" y="3157395"/>
            <a:ext cx="3560542" cy="370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998309" y="3181125"/>
            <a:ext cx="2953846" cy="4366367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1314635" y="3206957"/>
            <a:ext cx="2953846" cy="4353339"/>
            <a:chOff x="1815149" y="3062211"/>
            <a:chExt cx="2953846" cy="4641471"/>
          </a:xfrm>
        </p:grpSpPr>
        <p:cxnSp>
          <p:nvCxnSpPr>
            <p:cNvPr id="56" name="直線コネクタ 55"/>
            <p:cNvCxnSpPr/>
            <p:nvPr/>
          </p:nvCxnSpPr>
          <p:spPr>
            <a:xfrm>
              <a:off x="1815149" y="3062211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001594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583730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4768995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2416930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4166585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1695670" y="210947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70" y="2109474"/>
                <a:ext cx="42191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3423662" y="210356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62" y="2103564"/>
                <a:ext cx="42191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2552277" y="2108906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277" y="2108906"/>
                <a:ext cx="42191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400378" y="211952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78" y="2119523"/>
                <a:ext cx="4219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10128370" y="2113613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370" y="2113613"/>
                <a:ext cx="42191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9256985" y="211895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985" y="2118955"/>
                <a:ext cx="4219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7" name="直線矢印コネクタ 6"/>
          <p:cNvCxnSpPr>
            <a:stCxn id="121" idx="1"/>
            <a:endCxn id="163" idx="3"/>
          </p:cNvCxnSpPr>
          <p:nvPr/>
        </p:nvCxnSpPr>
        <p:spPr>
          <a:xfrm flipH="1">
            <a:off x="4469016" y="2244763"/>
            <a:ext cx="828616" cy="41886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121" idx="3"/>
            <a:endCxn id="168" idx="1"/>
          </p:cNvCxnSpPr>
          <p:nvPr/>
        </p:nvCxnSpPr>
        <p:spPr>
          <a:xfrm>
            <a:off x="6883322" y="2244763"/>
            <a:ext cx="893612" cy="4142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吹き出し 13"/>
          <p:cNvSpPr/>
          <p:nvPr/>
        </p:nvSpPr>
        <p:spPr>
          <a:xfrm>
            <a:off x="5242008" y="3157395"/>
            <a:ext cx="1708675" cy="1146377"/>
          </a:xfrm>
          <a:prstGeom prst="wedgeRectCallout">
            <a:avLst>
              <a:gd name="adj1" fmla="val -77498"/>
              <a:gd name="adj2" fmla="val -21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Uncooperative patrolling problem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106" name="四角形吹き出し 105"/>
          <p:cNvSpPr/>
          <p:nvPr/>
        </p:nvSpPr>
        <p:spPr>
          <a:xfrm>
            <a:off x="5236205" y="4746383"/>
            <a:ext cx="1708675" cy="1146377"/>
          </a:xfrm>
          <a:prstGeom prst="wedgeRectCallout">
            <a:avLst>
              <a:gd name="adj1" fmla="val 80793"/>
              <a:gd name="adj2" fmla="val -2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Cooperative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patrolling problem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474 1.48148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14558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557 1.1111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5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1721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</a:rPr>
              <a:t>One </a:t>
            </a:r>
            <a:r>
              <a:rPr lang="en-US" altLang="ja-JP" sz="2800" dirty="0" smtClean="0">
                <a:latin typeface="Cambria Math" panose="02040503050406030204" pitchFamily="18" charset="0"/>
              </a:rPr>
              <a:t>agent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[1] : S.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Coene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F.C.R.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Spieksma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and G.J. </a:t>
            </a:r>
            <a:r>
              <a:rPr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Woeginger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810908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8" name="グループ化 67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1" name="直線コネクタ 9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69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endCxn id="8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>
                <a:stCxn id="9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楕円 68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90" name="楕円 8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97" name="角丸四角形 96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203627" y="2865699"/>
            <a:ext cx="103105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/ P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733611" y="2858049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44" name="楕円 43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6324048" y="288882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21603" y="2926705"/>
            <a:ext cx="116153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698825" y="1919250"/>
            <a:ext cx="1102222" cy="52322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Trees</a:t>
            </a:r>
            <a:endParaRPr lang="en-US" altLang="ja-JP" sz="28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1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488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</a:rPr>
              <a:t>Any number of agents, </a:t>
            </a:r>
            <a:r>
              <a:rPr lang="en-US" altLang="ja-JP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cooperative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833486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821603" y="2926705"/>
            <a:ext cx="116153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8" name="グループ化 67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1" name="直線コネクタ 9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69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endCxn id="8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>
                <a:stCxn id="9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楕円 68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90" name="楕円 8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mbria Math" panose="02040503050406030204" pitchFamily="18" charset="0"/>
              </a:endParaRPr>
            </a:p>
          </p:txBody>
        </p:sp>
      </p:grpSp>
      <p:sp>
        <p:nvSpPr>
          <p:cNvPr id="97" name="角丸四角形 96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302084" y="2895927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</a:t>
            </a:r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733611" y="2858049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44" name="楕円 43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6324048" y="288882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98825" y="1919250"/>
            <a:ext cx="1102222" cy="52322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Trees</a:t>
            </a:r>
            <a:endParaRPr lang="en-US" altLang="ja-JP" sz="28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2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ja-JP" sz="2800" dirty="0" smtClean="0">
                  <a:solidFill>
                    <a:srgbClr val="B61C83"/>
                  </a:solidFill>
                  <a:latin typeface="Cambria Math" panose="02040503050406030204" pitchFamily="18" charset="0"/>
                </a:rPr>
                <a:t>General graph</a:t>
              </a:r>
              <a:endParaRPr lang="en-US" altLang="ja-JP" sz="2800" dirty="0">
                <a:solidFill>
                  <a:srgbClr val="B61C8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488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</a:rPr>
              <a:t>Any number of agents, </a:t>
            </a:r>
            <a:r>
              <a:rPr lang="en-US" altLang="ja-JP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cooperative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59962" y="1752669"/>
            <a:ext cx="10134600" cy="38382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r>
              <a:rPr lang="ja-JP" altLang="en-US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NP-hard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78593" y="0"/>
            <a:ext cx="551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Left side</a:t>
            </a:r>
            <a:r>
              <a:rPr lang="ja-JP" altLang="en-US" sz="2400" dirty="0">
                <a:latin typeface="Cambria Math" panose="02040503050406030204" pitchFamily="18" charset="0"/>
              </a:rPr>
              <a:t>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the case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uniform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idle-times</a:t>
            </a:r>
            <a:b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side : 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arbitrary idle-times</a:t>
            </a:r>
            <a:endParaRPr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861784" y="2896868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</a:t>
            </a:r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626789" y="2904672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73387" y="2937817"/>
            <a:ext cx="1005309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Stars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50" name="楕円 49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楕円 51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楕円 57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楕円 58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1" name="グループ化 6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3" name="直線コネクタ 72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stCxn id="6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endCxn id="6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2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楕円 6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楕円 65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30917" y="2835634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?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9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40" name="正方形/長方形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グループ化 140"/>
          <p:cNvGrpSpPr/>
          <p:nvPr/>
        </p:nvGrpSpPr>
        <p:grpSpPr>
          <a:xfrm>
            <a:off x="3553137" y="3463178"/>
            <a:ext cx="2559988" cy="3033597"/>
            <a:chOff x="-12313089" y="5062035"/>
            <a:chExt cx="2453731" cy="3033597"/>
          </a:xfrm>
        </p:grpSpPr>
        <p:sp>
          <p:nvSpPr>
            <p:cNvPr id="142" name="正方形/長方形 141"/>
            <p:cNvSpPr/>
            <p:nvPr/>
          </p:nvSpPr>
          <p:spPr>
            <a:xfrm>
              <a:off x="-12313089" y="7387746"/>
              <a:ext cx="2453731" cy="7078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ja-JP" sz="2000" dirty="0" smtClean="0"/>
                <a:t>Clique with </a:t>
              </a:r>
              <a:br>
                <a:rPr lang="en-US" altLang="ja-JP" sz="2000" dirty="0" smtClean="0"/>
              </a:br>
              <a:r>
                <a:rPr lang="en-US" altLang="ja-JP" sz="2000" dirty="0" smtClean="0"/>
                <a:t>uniform edge length</a:t>
              </a:r>
              <a:endParaRPr lang="ja-JP" altLang="en-US" sz="2000" dirty="0"/>
            </a:p>
          </p:txBody>
        </p:sp>
        <p:cxnSp>
          <p:nvCxnSpPr>
            <p:cNvPr id="143" name="直線コネクタ 142"/>
            <p:cNvCxnSpPr>
              <a:stCxn id="142" idx="0"/>
              <a:endCxn id="79" idx="2"/>
            </p:cNvCxnSpPr>
            <p:nvPr/>
          </p:nvCxnSpPr>
          <p:spPr>
            <a:xfrm flipV="1">
              <a:off x="-11086224" y="5062035"/>
              <a:ext cx="311337" cy="2325711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グループ化 143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145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6" name="グループ化 145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147" name="グループ化 146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166" name="グループ化 165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172" name="直線コネクタ 171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線コネクタ 173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線コネクタ 174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線コネクタ 175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7" name="楕円 166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楕円 167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楕円 168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楕円 169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楕円 170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8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正方形/長方形 148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正方形/長方形 149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1" name="グループ化 150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グループ化 152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グループ化 153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58" name="直線コネクタ 157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コネクタ 158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グループ化 154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56" name="直線コネクタ 155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7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79" name="グループ化 178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210" name="グループ化 209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216" name="直線コネクタ 215"/>
                <p:cNvCxnSpPr>
                  <a:stCxn id="217" idx="0"/>
                  <a:endCxn id="217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五角形 216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8" name="直線コネクタ 217"/>
                <p:cNvCxnSpPr>
                  <a:stCxn id="217" idx="1"/>
                  <a:endCxn id="217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/>
                <p:cNvCxnSpPr>
                  <a:stCxn id="217" idx="2"/>
                  <a:endCxn id="217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>
                  <a:stCxn id="217" idx="4"/>
                  <a:endCxn id="217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コネクタ 220"/>
                <p:cNvCxnSpPr>
                  <a:stCxn id="217" idx="2"/>
                  <a:endCxn id="217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楕円 210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208" name="直線コネクタ 20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グループ化 180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206" name="直線コネクタ 20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グループ化 181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204" name="直線コネクタ 20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グループ化 182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202" name="直線コネクタ 20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200" name="直線コネクタ 19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グループ化 184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98" name="直線コネクタ 19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グループ化 185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96" name="直線コネクタ 195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グループ化 186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94" name="直線コネクタ 19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グループ化 187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92" name="直線コネクタ 19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90" name="直線コネクタ 18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正方形/長方形 221"/>
          <p:cNvSpPr/>
          <p:nvPr/>
        </p:nvSpPr>
        <p:spPr>
          <a:xfrm>
            <a:off x="1484174" y="2943540"/>
            <a:ext cx="102120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Lines</a:t>
            </a:r>
            <a:endParaRPr lang="en-US" altLang="ja-JP" sz="28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698825" y="1919250"/>
            <a:ext cx="1102222" cy="52322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Trees</a:t>
            </a:r>
            <a:endParaRPr lang="en-US" altLang="ja-JP" sz="28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833486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/ NP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-hard</a:t>
            </a:r>
            <a:endParaRPr kumimoji="1" lang="ja-JP" altLang="en-US" sz="32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1476</Words>
  <Application>Microsoft Office PowerPoint</Application>
  <PresentationFormat>ワイド画面</PresentationFormat>
  <Paragraphs>344</Paragraphs>
  <Slides>21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游ゴシック</vt:lpstr>
      <vt:lpstr>游ゴシック Light</vt:lpstr>
      <vt:lpstr>Arial</vt:lpstr>
      <vt:lpstr>Calibri</vt:lpstr>
      <vt:lpstr>Cambria</vt:lpstr>
      <vt:lpstr>Cambria Math</vt:lpstr>
      <vt:lpstr>Office テーマ</vt:lpstr>
      <vt:lpstr>Multi-agent Cooperative Patrolling of Designated Points on Graphs</vt:lpstr>
      <vt:lpstr>What is “Patrolling Problem” ?</vt:lpstr>
      <vt:lpstr>Cooperative Patrolling Problem</vt:lpstr>
      <vt:lpstr>PowerPoint プレゼンテーション</vt:lpstr>
      <vt:lpstr>PowerPoint プレゼンテーション</vt:lpstr>
      <vt:lpstr>Uncooperative / Cooperative patrolling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Lines</vt:lpstr>
      <vt:lpstr>Lines with uniform idle-times</vt:lpstr>
      <vt:lpstr>Lines with uniform idle-times</vt:lpstr>
      <vt:lpstr>Lines with uniform idle-times</vt:lpstr>
      <vt:lpstr>Lines with uniform idle-times</vt:lpstr>
      <vt:lpstr>Lines with uniform idle-times</vt:lpstr>
      <vt:lpstr>Lines with arbitrary idle-times</vt:lpstr>
      <vt:lpstr>PowerPoint プレゼンテーション</vt:lpstr>
      <vt:lpstr>PowerPoint プレゼンテーション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576</cp:revision>
  <dcterms:created xsi:type="dcterms:W3CDTF">2017-03-11T23:04:54Z</dcterms:created>
  <dcterms:modified xsi:type="dcterms:W3CDTF">2017-09-01T00:54:12Z</dcterms:modified>
</cp:coreProperties>
</file>