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382" r:id="rId4"/>
    <p:sldId id="259" r:id="rId5"/>
    <p:sldId id="379" r:id="rId6"/>
    <p:sldId id="360" r:id="rId7"/>
    <p:sldId id="316" r:id="rId8"/>
    <p:sldId id="378" r:id="rId9"/>
    <p:sldId id="317" r:id="rId10"/>
    <p:sldId id="344" r:id="rId11"/>
    <p:sldId id="377" r:id="rId12"/>
    <p:sldId id="354" r:id="rId13"/>
    <p:sldId id="346" r:id="rId14"/>
    <p:sldId id="359" r:id="rId15"/>
    <p:sldId id="362" r:id="rId16"/>
    <p:sldId id="356" r:id="rId17"/>
    <p:sldId id="357" r:id="rId18"/>
    <p:sldId id="358" r:id="rId19"/>
    <p:sldId id="351" r:id="rId20"/>
    <p:sldId id="364" r:id="rId21"/>
    <p:sldId id="365" r:id="rId22"/>
    <p:sldId id="366" r:id="rId23"/>
    <p:sldId id="370" r:id="rId24"/>
    <p:sldId id="374" r:id="rId25"/>
    <p:sldId id="375" r:id="rId26"/>
    <p:sldId id="367" r:id="rId27"/>
    <p:sldId id="373" r:id="rId28"/>
    <p:sldId id="323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1E3"/>
    <a:srgbClr val="B61C83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6451" autoAdjust="0"/>
  </p:normalViewPr>
  <p:slideViewPr>
    <p:cSldViewPr snapToGrid="0">
      <p:cViewPr varScale="1">
        <p:scale>
          <a:sx n="81" d="100"/>
          <a:sy n="81" d="100"/>
        </p:scale>
        <p:origin x="6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7-12-07T06:11:16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24001 9921 0,'0'28'47,"-57"0"-31,29 1-16,-29-29 15,29 28-15,0-28 16,0 0-1,-1 28 17,-56 1-32,1-29 15,27 56-15,1-56 0,27 28 16,114-28 93,0 0-93,56 0-16,1 0 16,-58 0-16,-55 0 15,-29 57 79,-29-57-78,1 28-16,0 0 15,0 1 1,28-1-16,56-28 94,-28 0-94,1 0 15,-58 0 32,-27 28-47,-1-28 16,57 28-16,-28-28 31,28 29 16</inkml:trace>
  <inkml:trace contextRef="#ctx0" brushRef="#br0" timeOffset="2954.4526">23690 9638 0,'-29'-28'94,"29"0"-94,-28-1 15,28 1 1,0 0 15,-28 28-31,28-28 16,0-1-16,-28 1 16,28 0-16,0 0 15,0-1 1,-29 1-1,29 0-15,0 0 16,0-1-16,0 1 16,0 0 31,0 0-32,0-1-15,0 1 0,0 0 16,0-1-16,0 1 15,0 0 1,29 28 0,-29-28-16,28-1 15,0-27 17,29 28-32,-29-29 0,0 29 15,1 28 1,-1-28-1,0 28-15,0 0 16,1-29 15,-1 29-31,0 0 32,0 0-17,1 29 1,-1-1-1,-28 0 32,28 0-47,0 1 16,-28 27-16,29 1 16,-1 27-16,-28-27 15,28-29-15,-28 1 16,0-1-16,0 0 15,0 0 17,0 1-17,0-1-15,0 0 16,-28 0 0,28 1-1,-28-29-15,-1 0 31,29 28-31,-28-28 16,0 28 0,0-28-1,-1 0 79,1 0-63,0 0 32,0 0-48,-29 0-15,29 0 16,0-28-16,-1 28 16,29-28 77,0-1-77,0 1-16,0 0 16,0 0 77,0-1-77,29 29 47,-1 0-63,0 0 15,0 0 32,1 29-16,-1-1 1,0-28-17,-28 28 1,28-28-1,1 28 1,-1 1 0,0-1-1,0 0 1,1 0 46,-1 1-62,0-1 47,1 0-15,-1 0-17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8E9F3-8700-4D12-B380-798AE9E7D13C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25300-117E-4507-9DEC-50C33D514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0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135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419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42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760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939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25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0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37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09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11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707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540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353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20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EA87-ACD3-47B7-BABC-C38C0A4E4CF7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6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26F8-0F36-4F81-AF46-4BD6B6DE9824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69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9267-59A7-46F8-A8BF-81452A0CA28D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2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4A25-01B8-4623-B0D3-E0F3B91624C0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20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E201-4094-4726-AC58-BF7C9CB9598C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BE1A-B804-47D3-845B-06EB65F585E6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BAD3-3FD8-49DF-A52C-02C3D705070B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85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29DF-B2B7-4731-A5AF-703EEEDAD352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0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CA1F-6907-4FEB-91B7-9357F133C137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8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574B-3B32-458F-A6E7-EDB95031A6BE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27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A29A-7548-43A3-9141-347C0CB59476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1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ABC8-4A8F-40B2-93CF-38C2650166CC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0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0.png"/><Relationship Id="rId1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5.png"/><Relationship Id="rId5" Type="http://schemas.openxmlformats.org/officeDocument/2006/relationships/image" Target="../media/image46.png"/><Relationship Id="rId10" Type="http://schemas.openxmlformats.org/officeDocument/2006/relationships/image" Target="../media/image54.png"/><Relationship Id="rId4" Type="http://schemas.openxmlformats.org/officeDocument/2006/relationships/image" Target="../media/image45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210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3" Type="http://schemas.openxmlformats.org/officeDocument/2006/relationships/image" Target="../media/image60.png"/><Relationship Id="rId7" Type="http://schemas.openxmlformats.org/officeDocument/2006/relationships/image" Target="../media/image130.png"/><Relationship Id="rId12" Type="http://schemas.openxmlformats.org/officeDocument/2006/relationships/image" Target="../media/image1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10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7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650449"/>
            <a:ext cx="9144000" cy="36868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複数の</a:t>
            </a:r>
            <a:r>
              <a:rPr kumimoji="1" lang="ja-JP" altLang="en-US" dirty="0" smtClean="0"/>
              <a:t>巡査の協力に</a:t>
            </a:r>
            <a:r>
              <a:rPr kumimoji="1" lang="ja-JP" altLang="en-US" dirty="0"/>
              <a:t>よる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指定地点の警邏に</a:t>
            </a:r>
            <a:r>
              <a:rPr kumimoji="1" lang="ja-JP" altLang="en-US" dirty="0" smtClean="0"/>
              <a:t>ついて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Collaborative Patrolling of Designated Points on </a:t>
            </a:r>
            <a:r>
              <a:rPr lang="en-US" altLang="ja-JP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Graphs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07016"/>
            <a:ext cx="9144000" cy="1655762"/>
          </a:xfrm>
        </p:spPr>
        <p:txBody>
          <a:bodyPr anchor="ctr"/>
          <a:lstStyle/>
          <a:p>
            <a:r>
              <a:rPr kumimoji="1" lang="ja-JP" altLang="en-US" dirty="0"/>
              <a:t>東京大学 総合文化研究科 広域科学専攻 広域システム科学系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河村研究室</a:t>
            </a:r>
            <a:endParaRPr kumimoji="1" lang="en-US" altLang="ja-JP" dirty="0"/>
          </a:p>
          <a:p>
            <a:r>
              <a:rPr kumimoji="1" lang="ja-JP" altLang="en-US" dirty="0"/>
              <a:t>能城秀彬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22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角丸四角形 13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B61C83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</p:grpSp>
      <p:sp>
        <p:nvSpPr>
          <p:cNvPr id="8" name="正方形/長方形 7"/>
          <p:cNvSpPr/>
          <p:nvPr/>
        </p:nvSpPr>
        <p:spPr>
          <a:xfrm>
            <a:off x="1515775" y="2944360"/>
            <a:ext cx="923640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620026" y="269522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巡査数が一般の場合：</a:t>
            </a:r>
            <a:r>
              <a:rPr lang="ja-JP" altLang="en-US" sz="2800" b="1" dirty="0">
                <a:solidFill>
                  <a:srgbClr val="FF0000"/>
                </a:solidFill>
              </a:rPr>
              <a:t>協力あり</a:t>
            </a:r>
            <a:r>
              <a:rPr lang="ja-JP" altLang="en-US" sz="2800" dirty="0">
                <a:sym typeface="Wingdings" panose="05000000000000000000" pitchFamily="2" charset="2"/>
              </a:rPr>
              <a:t>（</a:t>
            </a:r>
            <a:r>
              <a:rPr lang="ja-JP" altLang="en-US" sz="2800" dirty="0"/>
              <a:t>本研究）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030917" y="2835634"/>
            <a:ext cx="912429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? / 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7" name="グループ化 106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21" name="グループ化 12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>
                <a:endCxn id="12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>
                <a:stCxn id="12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楕円 12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正方形/長方形 133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586776" y="4834508"/>
            <a:ext cx="2091393" cy="1856791"/>
            <a:chOff x="7311550" y="4804292"/>
            <a:chExt cx="2091393" cy="1856791"/>
          </a:xfrm>
        </p:grpSpPr>
        <p:sp>
          <p:nvSpPr>
            <p:cNvPr id="6" name="四角形: 角を丸くする 5"/>
            <p:cNvSpPr/>
            <p:nvPr/>
          </p:nvSpPr>
          <p:spPr>
            <a:xfrm>
              <a:off x="7311550" y="4804292"/>
              <a:ext cx="2091393" cy="1856791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0" name="グループ化 199"/>
            <p:cNvGrpSpPr/>
            <p:nvPr/>
          </p:nvGrpSpPr>
          <p:grpSpPr>
            <a:xfrm>
              <a:off x="7493074" y="4917732"/>
              <a:ext cx="1728344" cy="1651369"/>
              <a:chOff x="8573533" y="3842380"/>
              <a:chExt cx="2372278" cy="2266624"/>
            </a:xfrm>
          </p:grpSpPr>
          <p:grpSp>
            <p:nvGrpSpPr>
              <p:cNvPr id="201" name="グループ化 200"/>
              <p:cNvGrpSpPr/>
              <p:nvPr/>
            </p:nvGrpSpPr>
            <p:grpSpPr>
              <a:xfrm>
                <a:off x="8573533" y="3842380"/>
                <a:ext cx="2372278" cy="2266624"/>
                <a:chOff x="8736279" y="3820131"/>
                <a:chExt cx="1567280" cy="1537700"/>
              </a:xfrm>
            </p:grpSpPr>
            <p:grpSp>
              <p:nvGrpSpPr>
                <p:cNvPr id="221" name="グループ化 220"/>
                <p:cNvGrpSpPr/>
                <p:nvPr/>
              </p:nvGrpSpPr>
              <p:grpSpPr>
                <a:xfrm>
                  <a:off x="8809876" y="3897952"/>
                  <a:ext cx="1394404" cy="1359966"/>
                  <a:chOff x="8809876" y="3897952"/>
                  <a:chExt cx="1394404" cy="1359966"/>
                </a:xfrm>
              </p:grpSpPr>
              <p:cxnSp>
                <p:nvCxnSpPr>
                  <p:cNvPr id="227" name="直線コネクタ 226"/>
                  <p:cNvCxnSpPr/>
                  <p:nvPr/>
                </p:nvCxnSpPr>
                <p:spPr>
                  <a:xfrm>
                    <a:off x="9505906" y="4639025"/>
                    <a:ext cx="432065" cy="6188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線コネクタ 227"/>
                  <p:cNvCxnSpPr/>
                  <p:nvPr/>
                </p:nvCxnSpPr>
                <p:spPr>
                  <a:xfrm flipV="1">
                    <a:off x="9507077" y="4417412"/>
                    <a:ext cx="697203" cy="230464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線コネクタ 228"/>
                  <p:cNvCxnSpPr/>
                  <p:nvPr/>
                </p:nvCxnSpPr>
                <p:spPr>
                  <a:xfrm flipV="1">
                    <a:off x="9507077" y="3897952"/>
                    <a:ext cx="2" cy="7529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コネクタ 229"/>
                  <p:cNvCxnSpPr/>
                  <p:nvPr/>
                </p:nvCxnSpPr>
                <p:spPr>
                  <a:xfrm flipH="1" flipV="1">
                    <a:off x="8809876" y="4417412"/>
                    <a:ext cx="704890" cy="23046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コネクタ 230"/>
                  <p:cNvCxnSpPr/>
                  <p:nvPr/>
                </p:nvCxnSpPr>
                <p:spPr>
                  <a:xfrm flipV="1">
                    <a:off x="9076183" y="4639025"/>
                    <a:ext cx="429723" cy="61889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楕円 221"/>
                <p:cNvSpPr/>
                <p:nvPr/>
              </p:nvSpPr>
              <p:spPr>
                <a:xfrm>
                  <a:off x="9407165" y="382013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" name="楕円 222"/>
                <p:cNvSpPr/>
                <p:nvPr/>
              </p:nvSpPr>
              <p:spPr>
                <a:xfrm>
                  <a:off x="10103732" y="43263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" name="楕円 223"/>
                <p:cNvSpPr/>
                <p:nvPr/>
              </p:nvSpPr>
              <p:spPr>
                <a:xfrm>
                  <a:off x="9838059" y="5158004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" name="楕円 224"/>
                <p:cNvSpPr/>
                <p:nvPr/>
              </p:nvSpPr>
              <p:spPr>
                <a:xfrm>
                  <a:off x="8976270" y="51491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6" name="楕円 225"/>
                <p:cNvSpPr/>
                <p:nvPr/>
              </p:nvSpPr>
              <p:spPr>
                <a:xfrm>
                  <a:off x="8736279" y="431750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2" name="フリーフォーム 82"/>
              <p:cNvSpPr/>
              <p:nvPr/>
            </p:nvSpPr>
            <p:spPr>
              <a:xfrm>
                <a:off x="9881684" y="4020457"/>
                <a:ext cx="742773" cy="762105"/>
              </a:xfrm>
              <a:custGeom>
                <a:avLst/>
                <a:gdLst>
                  <a:gd name="connsiteX0" fmla="*/ 191230 w 742773"/>
                  <a:gd name="connsiteY0" fmla="*/ 0 h 762105"/>
                  <a:gd name="connsiteX1" fmla="*/ 31573 w 742773"/>
                  <a:gd name="connsiteY1" fmla="*/ 740229 h 762105"/>
                  <a:gd name="connsiteX2" fmla="*/ 742773 w 742773"/>
                  <a:gd name="connsiteY2" fmla="*/ 493486 h 762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773" h="762105">
                    <a:moveTo>
                      <a:pt x="191230" y="0"/>
                    </a:moveTo>
                    <a:cubicBezTo>
                      <a:pt x="65439" y="328990"/>
                      <a:pt x="-60351" y="657981"/>
                      <a:pt x="31573" y="740229"/>
                    </a:cubicBezTo>
                    <a:cubicBezTo>
                      <a:pt x="123497" y="822477"/>
                      <a:pt x="433135" y="657981"/>
                      <a:pt x="742773" y="49348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正方形/長方形 202"/>
                  <p:cNvSpPr/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3" name="正方形/長方形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正方形/長方形 204"/>
                  <p:cNvSpPr/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5" name="正方形/長方形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6" name="グループ化 205"/>
              <p:cNvGrpSpPr/>
              <p:nvPr/>
            </p:nvGrpSpPr>
            <p:grpSpPr>
              <a:xfrm rot="2234721">
                <a:off x="9299876" y="545868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9" name="直線コネクタ 218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グループ化 206"/>
              <p:cNvGrpSpPr/>
              <p:nvPr/>
            </p:nvGrpSpPr>
            <p:grpSpPr>
              <a:xfrm>
                <a:off x="9625095" y="449890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7" name="直線コネクタ 216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グループ化 207"/>
              <p:cNvGrpSpPr/>
              <p:nvPr/>
            </p:nvGrpSpPr>
            <p:grpSpPr>
              <a:xfrm rot="19256558">
                <a:off x="9932322" y="5433990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5" name="直線コネクタ 214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コネクタ 215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グループ化 208"/>
              <p:cNvGrpSpPr/>
              <p:nvPr/>
            </p:nvGrpSpPr>
            <p:grpSpPr>
              <a:xfrm rot="4404756">
                <a:off x="10130598" y="4870072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3" name="直線コネクタ 212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線コネクタ 213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グループ化 209"/>
              <p:cNvGrpSpPr/>
              <p:nvPr/>
            </p:nvGrpSpPr>
            <p:grpSpPr>
              <a:xfrm rot="17113427">
                <a:off x="9094104" y="4870179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1" name="直線コネクタ 210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" name="次の値と等しい 8"/>
          <p:cNvSpPr/>
          <p:nvPr/>
        </p:nvSpPr>
        <p:spPr>
          <a:xfrm rot="1365466">
            <a:off x="6616466" y="4605385"/>
            <a:ext cx="1426459" cy="6628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リーフォーム: 図形 13"/>
          <p:cNvSpPr/>
          <p:nvPr/>
        </p:nvSpPr>
        <p:spPr>
          <a:xfrm>
            <a:off x="6137234" y="3482742"/>
            <a:ext cx="699796" cy="483982"/>
          </a:xfrm>
          <a:custGeom>
            <a:avLst/>
            <a:gdLst>
              <a:gd name="connsiteX0" fmla="*/ 0 w 699796"/>
              <a:gd name="connsiteY0" fmla="*/ 0 h 522514"/>
              <a:gd name="connsiteX1" fmla="*/ 494522 w 699796"/>
              <a:gd name="connsiteY1" fmla="*/ 121298 h 522514"/>
              <a:gd name="connsiteX2" fmla="*/ 699796 w 69979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796" h="522514">
                <a:moveTo>
                  <a:pt x="0" y="0"/>
                </a:moveTo>
                <a:cubicBezTo>
                  <a:pt x="188944" y="17106"/>
                  <a:pt x="377889" y="34212"/>
                  <a:pt x="494522" y="121298"/>
                </a:cubicBezTo>
                <a:cubicBezTo>
                  <a:pt x="611155" y="208384"/>
                  <a:pt x="655475" y="365449"/>
                  <a:pt x="699796" y="5225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正方形/長方形 231"/>
              <p:cNvSpPr/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232" name="正方形/長方形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グループ化 145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147" name="正方形/長方形 146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179" name="直線コネクタ 178"/>
            <p:cNvCxnSpPr>
              <a:stCxn id="147" idx="0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テキスト ボックス 135"/>
          <p:cNvSpPr txBox="1"/>
          <p:nvPr/>
        </p:nvSpPr>
        <p:spPr>
          <a:xfrm>
            <a:off x="3605321" y="1004349"/>
            <a:ext cx="373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3200" dirty="0" smtClean="0">
                <a:solidFill>
                  <a:srgbClr val="0070C0"/>
                </a:solidFill>
              </a:rPr>
              <a:t>困難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664151" y="1909041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2651561" y="2906483"/>
            <a:ext cx="912429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? / 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8313973" y="2922760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grpSp>
        <p:nvGrpSpPr>
          <p:cNvPr id="195" name="グループ化 194"/>
          <p:cNvGrpSpPr/>
          <p:nvPr/>
        </p:nvGrpSpPr>
        <p:grpSpPr>
          <a:xfrm>
            <a:off x="1535314" y="4425213"/>
            <a:ext cx="2465943" cy="144998"/>
            <a:chOff x="2066618" y="4569809"/>
            <a:chExt cx="3114546" cy="183136"/>
          </a:xfrm>
        </p:grpSpPr>
        <p:sp>
          <p:nvSpPr>
            <p:cNvPr id="196" name="楕円 195"/>
            <p:cNvSpPr/>
            <p:nvPr/>
          </p:nvSpPr>
          <p:spPr>
            <a:xfrm>
              <a:off x="2066618" y="4577568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97" name="直線コネクタ 196"/>
            <p:cNvCxnSpPr/>
            <p:nvPr/>
          </p:nvCxnSpPr>
          <p:spPr>
            <a:xfrm>
              <a:off x="2160644" y="4665257"/>
              <a:ext cx="296527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楕円 197"/>
            <p:cNvSpPr/>
            <p:nvPr/>
          </p:nvSpPr>
          <p:spPr>
            <a:xfrm>
              <a:off x="2720380" y="457326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9" name="楕円 198"/>
            <p:cNvSpPr/>
            <p:nvPr/>
          </p:nvSpPr>
          <p:spPr>
            <a:xfrm>
              <a:off x="3677632" y="456980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3" name="楕円 232"/>
            <p:cNvSpPr/>
            <p:nvPr/>
          </p:nvSpPr>
          <p:spPr>
            <a:xfrm>
              <a:off x="4334620" y="4569810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4" name="楕円 233"/>
            <p:cNvSpPr/>
            <p:nvPr/>
          </p:nvSpPr>
          <p:spPr>
            <a:xfrm>
              <a:off x="4999071" y="4574692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0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楕円 14"/>
          <p:cNvSpPr/>
          <p:nvPr/>
        </p:nvSpPr>
        <p:spPr>
          <a:xfrm>
            <a:off x="2532460" y="2878158"/>
            <a:ext cx="655624" cy="655624"/>
          </a:xfrm>
          <a:prstGeom prst="ellipse">
            <a:avLst/>
          </a:prstGeom>
          <a:solidFill>
            <a:schemeClr val="accent4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角丸四角形 13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B61C83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</p:grpSp>
      <p:sp>
        <p:nvSpPr>
          <p:cNvPr id="8" name="正方形/長方形 7"/>
          <p:cNvSpPr/>
          <p:nvPr/>
        </p:nvSpPr>
        <p:spPr>
          <a:xfrm>
            <a:off x="1515775" y="2944360"/>
            <a:ext cx="923640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620026" y="269522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巡査数が一般の場合：</a:t>
            </a:r>
            <a:r>
              <a:rPr lang="ja-JP" altLang="en-US" sz="2800" b="1" dirty="0">
                <a:solidFill>
                  <a:srgbClr val="FF0000"/>
                </a:solidFill>
              </a:rPr>
              <a:t>協力あり</a:t>
            </a:r>
            <a:r>
              <a:rPr lang="ja-JP" altLang="en-US" sz="2800" dirty="0">
                <a:sym typeface="Wingdings" panose="05000000000000000000" pitchFamily="2" charset="2"/>
              </a:rPr>
              <a:t>（</a:t>
            </a:r>
            <a:r>
              <a:rPr lang="ja-JP" altLang="en-US" sz="2800" dirty="0"/>
              <a:t>本研究）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030917" y="2835634"/>
            <a:ext cx="971741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P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 / 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7" name="グループ化 106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21" name="グループ化 12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>
                <a:endCxn id="12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>
                <a:stCxn id="12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楕円 12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正方形/長方形 133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586776" y="4834508"/>
            <a:ext cx="2091393" cy="1856791"/>
            <a:chOff x="7311550" y="4804292"/>
            <a:chExt cx="2091393" cy="1856791"/>
          </a:xfrm>
        </p:grpSpPr>
        <p:sp>
          <p:nvSpPr>
            <p:cNvPr id="6" name="四角形: 角を丸くする 5"/>
            <p:cNvSpPr/>
            <p:nvPr/>
          </p:nvSpPr>
          <p:spPr>
            <a:xfrm>
              <a:off x="7311550" y="4804292"/>
              <a:ext cx="2091393" cy="1856791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0" name="グループ化 199"/>
            <p:cNvGrpSpPr/>
            <p:nvPr/>
          </p:nvGrpSpPr>
          <p:grpSpPr>
            <a:xfrm>
              <a:off x="7493074" y="4917732"/>
              <a:ext cx="1728344" cy="1651369"/>
              <a:chOff x="8573533" y="3842380"/>
              <a:chExt cx="2372278" cy="2266624"/>
            </a:xfrm>
          </p:grpSpPr>
          <p:grpSp>
            <p:nvGrpSpPr>
              <p:cNvPr id="201" name="グループ化 200"/>
              <p:cNvGrpSpPr/>
              <p:nvPr/>
            </p:nvGrpSpPr>
            <p:grpSpPr>
              <a:xfrm>
                <a:off x="8573533" y="3842380"/>
                <a:ext cx="2372278" cy="2266624"/>
                <a:chOff x="8736279" y="3820131"/>
                <a:chExt cx="1567280" cy="1537700"/>
              </a:xfrm>
            </p:grpSpPr>
            <p:grpSp>
              <p:nvGrpSpPr>
                <p:cNvPr id="221" name="グループ化 220"/>
                <p:cNvGrpSpPr/>
                <p:nvPr/>
              </p:nvGrpSpPr>
              <p:grpSpPr>
                <a:xfrm>
                  <a:off x="8809876" y="3897952"/>
                  <a:ext cx="1394404" cy="1359966"/>
                  <a:chOff x="8809876" y="3897952"/>
                  <a:chExt cx="1394404" cy="1359966"/>
                </a:xfrm>
              </p:grpSpPr>
              <p:cxnSp>
                <p:nvCxnSpPr>
                  <p:cNvPr id="227" name="直線コネクタ 226"/>
                  <p:cNvCxnSpPr/>
                  <p:nvPr/>
                </p:nvCxnSpPr>
                <p:spPr>
                  <a:xfrm>
                    <a:off x="9505906" y="4639025"/>
                    <a:ext cx="432065" cy="6188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線コネクタ 227"/>
                  <p:cNvCxnSpPr/>
                  <p:nvPr/>
                </p:nvCxnSpPr>
                <p:spPr>
                  <a:xfrm flipV="1">
                    <a:off x="9507077" y="4417412"/>
                    <a:ext cx="697203" cy="230464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線コネクタ 228"/>
                  <p:cNvCxnSpPr/>
                  <p:nvPr/>
                </p:nvCxnSpPr>
                <p:spPr>
                  <a:xfrm flipV="1">
                    <a:off x="9507077" y="3897952"/>
                    <a:ext cx="2" cy="7529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コネクタ 229"/>
                  <p:cNvCxnSpPr/>
                  <p:nvPr/>
                </p:nvCxnSpPr>
                <p:spPr>
                  <a:xfrm flipH="1" flipV="1">
                    <a:off x="8809876" y="4417412"/>
                    <a:ext cx="704890" cy="23046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コネクタ 230"/>
                  <p:cNvCxnSpPr/>
                  <p:nvPr/>
                </p:nvCxnSpPr>
                <p:spPr>
                  <a:xfrm flipV="1">
                    <a:off x="9076183" y="4639025"/>
                    <a:ext cx="429723" cy="61889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楕円 221"/>
                <p:cNvSpPr/>
                <p:nvPr/>
              </p:nvSpPr>
              <p:spPr>
                <a:xfrm>
                  <a:off x="9407165" y="382013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" name="楕円 222"/>
                <p:cNvSpPr/>
                <p:nvPr/>
              </p:nvSpPr>
              <p:spPr>
                <a:xfrm>
                  <a:off x="10103732" y="43263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" name="楕円 223"/>
                <p:cNvSpPr/>
                <p:nvPr/>
              </p:nvSpPr>
              <p:spPr>
                <a:xfrm>
                  <a:off x="9838059" y="5158004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" name="楕円 224"/>
                <p:cNvSpPr/>
                <p:nvPr/>
              </p:nvSpPr>
              <p:spPr>
                <a:xfrm>
                  <a:off x="8976270" y="51491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6" name="楕円 225"/>
                <p:cNvSpPr/>
                <p:nvPr/>
              </p:nvSpPr>
              <p:spPr>
                <a:xfrm>
                  <a:off x="8736279" y="431750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2" name="フリーフォーム 82"/>
              <p:cNvSpPr/>
              <p:nvPr/>
            </p:nvSpPr>
            <p:spPr>
              <a:xfrm>
                <a:off x="9881684" y="4020457"/>
                <a:ext cx="742773" cy="762105"/>
              </a:xfrm>
              <a:custGeom>
                <a:avLst/>
                <a:gdLst>
                  <a:gd name="connsiteX0" fmla="*/ 191230 w 742773"/>
                  <a:gd name="connsiteY0" fmla="*/ 0 h 762105"/>
                  <a:gd name="connsiteX1" fmla="*/ 31573 w 742773"/>
                  <a:gd name="connsiteY1" fmla="*/ 740229 h 762105"/>
                  <a:gd name="connsiteX2" fmla="*/ 742773 w 742773"/>
                  <a:gd name="connsiteY2" fmla="*/ 493486 h 762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773" h="762105">
                    <a:moveTo>
                      <a:pt x="191230" y="0"/>
                    </a:moveTo>
                    <a:cubicBezTo>
                      <a:pt x="65439" y="328990"/>
                      <a:pt x="-60351" y="657981"/>
                      <a:pt x="31573" y="740229"/>
                    </a:cubicBezTo>
                    <a:cubicBezTo>
                      <a:pt x="123497" y="822477"/>
                      <a:pt x="433135" y="657981"/>
                      <a:pt x="742773" y="49348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正方形/長方形 202"/>
                  <p:cNvSpPr/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3" name="正方形/長方形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正方形/長方形 204"/>
                  <p:cNvSpPr/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5" name="正方形/長方形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6" name="グループ化 205"/>
              <p:cNvGrpSpPr/>
              <p:nvPr/>
            </p:nvGrpSpPr>
            <p:grpSpPr>
              <a:xfrm rot="2234721">
                <a:off x="9299876" y="545868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9" name="直線コネクタ 218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グループ化 206"/>
              <p:cNvGrpSpPr/>
              <p:nvPr/>
            </p:nvGrpSpPr>
            <p:grpSpPr>
              <a:xfrm>
                <a:off x="9625095" y="449890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7" name="直線コネクタ 216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グループ化 207"/>
              <p:cNvGrpSpPr/>
              <p:nvPr/>
            </p:nvGrpSpPr>
            <p:grpSpPr>
              <a:xfrm rot="19256558">
                <a:off x="9932322" y="5433990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5" name="直線コネクタ 214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コネクタ 215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グループ化 208"/>
              <p:cNvGrpSpPr/>
              <p:nvPr/>
            </p:nvGrpSpPr>
            <p:grpSpPr>
              <a:xfrm rot="4404756">
                <a:off x="10130598" y="4870072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3" name="直線コネクタ 212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線コネクタ 213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グループ化 209"/>
              <p:cNvGrpSpPr/>
              <p:nvPr/>
            </p:nvGrpSpPr>
            <p:grpSpPr>
              <a:xfrm rot="17113427">
                <a:off x="9094104" y="4870179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1" name="直線コネクタ 210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" name="次の値と等しい 8"/>
          <p:cNvSpPr/>
          <p:nvPr/>
        </p:nvSpPr>
        <p:spPr>
          <a:xfrm rot="1365466">
            <a:off x="6616466" y="4605385"/>
            <a:ext cx="1426459" cy="6628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リーフォーム: 図形 13"/>
          <p:cNvSpPr/>
          <p:nvPr/>
        </p:nvSpPr>
        <p:spPr>
          <a:xfrm>
            <a:off x="6137234" y="3482742"/>
            <a:ext cx="699796" cy="483982"/>
          </a:xfrm>
          <a:custGeom>
            <a:avLst/>
            <a:gdLst>
              <a:gd name="connsiteX0" fmla="*/ 0 w 699796"/>
              <a:gd name="connsiteY0" fmla="*/ 0 h 522514"/>
              <a:gd name="connsiteX1" fmla="*/ 494522 w 699796"/>
              <a:gd name="connsiteY1" fmla="*/ 121298 h 522514"/>
              <a:gd name="connsiteX2" fmla="*/ 699796 w 69979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796" h="522514">
                <a:moveTo>
                  <a:pt x="0" y="0"/>
                </a:moveTo>
                <a:cubicBezTo>
                  <a:pt x="188944" y="17106"/>
                  <a:pt x="377889" y="34212"/>
                  <a:pt x="494522" y="121298"/>
                </a:cubicBezTo>
                <a:cubicBezTo>
                  <a:pt x="611155" y="208384"/>
                  <a:pt x="655475" y="365449"/>
                  <a:pt x="699796" y="5225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正方形/長方形 231"/>
              <p:cNvSpPr/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232" name="正方形/長方形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グループ化 145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147" name="正方形/長方形 146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179" name="直線コネクタ 178"/>
            <p:cNvCxnSpPr>
              <a:stCxn id="147" idx="0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テキスト ボックス 135"/>
          <p:cNvSpPr txBox="1"/>
          <p:nvPr/>
        </p:nvSpPr>
        <p:spPr>
          <a:xfrm>
            <a:off x="3605321" y="1004349"/>
            <a:ext cx="373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3200" dirty="0" smtClean="0">
                <a:solidFill>
                  <a:srgbClr val="0070C0"/>
                </a:solidFill>
              </a:rPr>
              <a:t>困難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664151" y="1909041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2651561" y="2906483"/>
            <a:ext cx="971741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P</a:t>
            </a:r>
            <a:r>
              <a:rPr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 / 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8313973" y="2922760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grpSp>
        <p:nvGrpSpPr>
          <p:cNvPr id="181" name="グループ化 180"/>
          <p:cNvGrpSpPr/>
          <p:nvPr/>
        </p:nvGrpSpPr>
        <p:grpSpPr>
          <a:xfrm>
            <a:off x="1535314" y="4425213"/>
            <a:ext cx="2465943" cy="144998"/>
            <a:chOff x="2066618" y="4569809"/>
            <a:chExt cx="3114546" cy="183136"/>
          </a:xfrm>
        </p:grpSpPr>
        <p:sp>
          <p:nvSpPr>
            <p:cNvPr id="182" name="楕円 181"/>
            <p:cNvSpPr/>
            <p:nvPr/>
          </p:nvSpPr>
          <p:spPr>
            <a:xfrm>
              <a:off x="2066618" y="4577568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83" name="直線コネクタ 182"/>
            <p:cNvCxnSpPr/>
            <p:nvPr/>
          </p:nvCxnSpPr>
          <p:spPr>
            <a:xfrm>
              <a:off x="2160644" y="4665257"/>
              <a:ext cx="296527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楕円 183"/>
            <p:cNvSpPr/>
            <p:nvPr/>
          </p:nvSpPr>
          <p:spPr>
            <a:xfrm>
              <a:off x="2720380" y="457326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5" name="楕円 184"/>
            <p:cNvSpPr/>
            <p:nvPr/>
          </p:nvSpPr>
          <p:spPr>
            <a:xfrm>
              <a:off x="3677632" y="456980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6" name="楕円 185"/>
            <p:cNvSpPr/>
            <p:nvPr/>
          </p:nvSpPr>
          <p:spPr>
            <a:xfrm>
              <a:off x="4334620" y="4569810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7" name="楕円 186"/>
            <p:cNvSpPr/>
            <p:nvPr/>
          </p:nvSpPr>
          <p:spPr>
            <a:xfrm>
              <a:off x="4999071" y="4574692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8" name="楕円 187"/>
          <p:cNvSpPr/>
          <p:nvPr/>
        </p:nvSpPr>
        <p:spPr>
          <a:xfrm>
            <a:off x="5896423" y="2801484"/>
            <a:ext cx="655624" cy="655624"/>
          </a:xfrm>
          <a:prstGeom prst="ellipse">
            <a:avLst/>
          </a:prstGeom>
          <a:solidFill>
            <a:schemeClr val="accent4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楕円 188"/>
          <p:cNvSpPr/>
          <p:nvPr/>
        </p:nvSpPr>
        <p:spPr>
          <a:xfrm>
            <a:off x="8310958" y="2894240"/>
            <a:ext cx="655624" cy="655624"/>
          </a:xfrm>
          <a:prstGeom prst="ellipse">
            <a:avLst/>
          </a:prstGeom>
          <a:solidFill>
            <a:schemeClr val="accent4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515775" y="2944360"/>
            <a:ext cx="923640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1"/>
                </a:solidFill>
              </a:rPr>
              <a:t>線分</a:t>
            </a:r>
            <a:endParaRPr lang="en-US" altLang="ja-JP" sz="2800" b="1" dirty="0">
              <a:solidFill>
                <a:schemeClr val="accent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620026" y="269522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巡査数が一般の場合：</a:t>
            </a:r>
            <a:r>
              <a:rPr lang="ja-JP" altLang="en-US" sz="2800" b="1" dirty="0">
                <a:solidFill>
                  <a:srgbClr val="FF0000"/>
                </a:solidFill>
              </a:rPr>
              <a:t>協力あり</a:t>
            </a:r>
            <a:r>
              <a:rPr lang="ja-JP" altLang="en-US" sz="2800" dirty="0">
                <a:sym typeface="Wingdings" panose="05000000000000000000" pitchFamily="2" charset="2"/>
              </a:rPr>
              <a:t>（</a:t>
            </a:r>
            <a:r>
              <a:rPr lang="ja-JP" altLang="en-US" sz="2800" dirty="0"/>
              <a:t>本研究）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グループ化 87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91" name="グループ化 9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98" name="直線コネクタ 9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stCxn id="9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>
                <a:endCxn id="9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>
                <a:stCxn id="9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楕円 9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楕円 9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6" name="テキスト ボックス 85"/>
          <p:cNvSpPr txBox="1"/>
          <p:nvPr/>
        </p:nvSpPr>
        <p:spPr>
          <a:xfrm>
            <a:off x="6030917" y="2835634"/>
            <a:ext cx="971741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</a:rPr>
              <a:t>P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 / 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605321" y="1004349"/>
            <a:ext cx="373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3200" dirty="0" smtClean="0">
                <a:solidFill>
                  <a:srgbClr val="0070C0"/>
                </a:solidFill>
              </a:rPr>
              <a:t>困難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664151" y="1909041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651561" y="2906483"/>
            <a:ext cx="971741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P / 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313973" y="2922760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</a:rPr>
              <a:t>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grpSp>
        <p:nvGrpSpPr>
          <p:cNvPr id="105" name="グループ化 104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106" name="角丸四角形 105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B61C83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</p:grpSp>
      <p:grpSp>
        <p:nvGrpSpPr>
          <p:cNvPr id="121" name="グループ化 120"/>
          <p:cNvGrpSpPr/>
          <p:nvPr/>
        </p:nvGrpSpPr>
        <p:grpSpPr>
          <a:xfrm>
            <a:off x="1535314" y="4425213"/>
            <a:ext cx="2465943" cy="144998"/>
            <a:chOff x="2066618" y="4569809"/>
            <a:chExt cx="3114546" cy="183136"/>
          </a:xfrm>
        </p:grpSpPr>
        <p:sp>
          <p:nvSpPr>
            <p:cNvPr id="122" name="楕円 121"/>
            <p:cNvSpPr/>
            <p:nvPr/>
          </p:nvSpPr>
          <p:spPr>
            <a:xfrm>
              <a:off x="2066618" y="4577568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3" name="直線コネクタ 122"/>
            <p:cNvCxnSpPr/>
            <p:nvPr/>
          </p:nvCxnSpPr>
          <p:spPr>
            <a:xfrm>
              <a:off x="2160644" y="4665257"/>
              <a:ext cx="296527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楕円 123"/>
            <p:cNvSpPr/>
            <p:nvPr/>
          </p:nvSpPr>
          <p:spPr>
            <a:xfrm>
              <a:off x="2720380" y="457326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3677632" y="456980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4334620" y="4569810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4999071" y="4574692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1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巡査</a:t>
            </a:r>
            <a:r>
              <a:rPr lang="ja-JP" altLang="en-US" dirty="0" smtClean="0"/>
              <a:t>の最高</a:t>
            </a:r>
            <a:r>
              <a:rPr lang="ja-JP" altLang="en-US" dirty="0"/>
              <a:t>速度</a:t>
            </a:r>
            <a:r>
              <a:rPr lang="ja-JP" altLang="en-US" dirty="0" smtClean="0"/>
              <a:t>は</a:t>
            </a:r>
            <a:r>
              <a:rPr lang="ja-JP" altLang="en-US" dirty="0"/>
              <a:t>全員同じなので，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すれ違う代わりに互いに引き返してもよい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→ </a:t>
            </a:r>
            <a:r>
              <a:rPr lang="ja-JP" altLang="en-US" dirty="0">
                <a:solidFill>
                  <a:srgbClr val="FF0000"/>
                </a:solidFill>
              </a:rPr>
              <a:t>巡査は初期配置の順序を保って動く（＝</a:t>
            </a:r>
            <a:r>
              <a:rPr lang="ja-JP" altLang="en-US" b="1" dirty="0">
                <a:solidFill>
                  <a:srgbClr val="FF0000"/>
                </a:solidFill>
              </a:rPr>
              <a:t>順序保存運行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線分の場合</a:t>
            </a:r>
            <a:endParaRPr kumimoji="1" lang="ja-JP" altLang="en-US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2556213" y="3167182"/>
            <a:ext cx="7365240" cy="1903582"/>
            <a:chOff x="3432497" y="3268273"/>
            <a:chExt cx="5453974" cy="1409606"/>
          </a:xfrm>
        </p:grpSpPr>
        <p:cxnSp>
          <p:nvCxnSpPr>
            <p:cNvPr id="6" name="直線矢印コネクタ 5"/>
            <p:cNvCxnSpPr/>
            <p:nvPr/>
          </p:nvCxnSpPr>
          <p:spPr>
            <a:xfrm flipH="1">
              <a:off x="3754934" y="3283627"/>
              <a:ext cx="879008" cy="114599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/>
            <p:cNvSpPr/>
            <p:nvPr/>
          </p:nvSpPr>
          <p:spPr>
            <a:xfrm>
              <a:off x="4095024" y="3711012"/>
              <a:ext cx="244334" cy="244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3754934" y="3283627"/>
              <a:ext cx="955775" cy="114599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H="1">
              <a:off x="7513308" y="3808844"/>
              <a:ext cx="462694" cy="605423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8089554" y="3808844"/>
              <a:ext cx="505571" cy="605423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 flipV="1">
              <a:off x="7513308" y="3288990"/>
              <a:ext cx="462694" cy="553713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8089554" y="3268273"/>
              <a:ext cx="432471" cy="57299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矢印: 右 66"/>
            <p:cNvSpPr/>
            <p:nvPr/>
          </p:nvSpPr>
          <p:spPr>
            <a:xfrm>
              <a:off x="5673507" y="3583769"/>
              <a:ext cx="900187" cy="5457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4783584" y="4203381"/>
              <a:ext cx="247616" cy="473305"/>
              <a:chOff x="1093981" y="4342423"/>
              <a:chExt cx="427174" cy="816522"/>
            </a:xfrm>
          </p:grpSpPr>
          <p:sp>
            <p:nvSpPr>
              <p:cNvPr id="15" name="楕円 14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/>
              <p:cNvCxnSpPr>
                <a:stCxn id="15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グループ化 20"/>
            <p:cNvGrpSpPr/>
            <p:nvPr/>
          </p:nvGrpSpPr>
          <p:grpSpPr>
            <a:xfrm>
              <a:off x="3432497" y="4204574"/>
              <a:ext cx="247616" cy="473305"/>
              <a:chOff x="1093981" y="4342423"/>
              <a:chExt cx="427174" cy="816522"/>
            </a:xfrm>
          </p:grpSpPr>
          <p:sp>
            <p:nvSpPr>
              <p:cNvPr id="22" name="楕円 21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/>
              <p:cNvCxnSpPr>
                <a:stCxn id="22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グループ化 27"/>
            <p:cNvGrpSpPr/>
            <p:nvPr/>
          </p:nvGrpSpPr>
          <p:grpSpPr>
            <a:xfrm>
              <a:off x="8638855" y="4204574"/>
              <a:ext cx="247616" cy="473305"/>
              <a:chOff x="1093981" y="4342423"/>
              <a:chExt cx="427174" cy="816522"/>
            </a:xfrm>
          </p:grpSpPr>
          <p:sp>
            <p:nvSpPr>
              <p:cNvPr id="29" name="楕円 28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" name="直線コネクタ 29"/>
              <p:cNvCxnSpPr>
                <a:stCxn id="29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7192817" y="4197766"/>
              <a:ext cx="247616" cy="473305"/>
              <a:chOff x="1093981" y="4342423"/>
              <a:chExt cx="427174" cy="816522"/>
            </a:xfrm>
          </p:grpSpPr>
          <p:sp>
            <p:nvSpPr>
              <p:cNvPr id="36" name="楕円 35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7" name="直線コネクタ 36"/>
              <p:cNvCxnSpPr>
                <a:stCxn id="36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7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コネクタ 49"/>
          <p:cNvCxnSpPr/>
          <p:nvPr/>
        </p:nvCxnSpPr>
        <p:spPr>
          <a:xfrm>
            <a:off x="7648445" y="2329370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8294954" y="2333917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9587972" y="23430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10234481" y="234755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96907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訪問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間隔はすべて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としてよい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 smtClean="0"/>
                  <a:t>全点を警邏する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任意の順序</a:t>
                </a:r>
                <a:r>
                  <a:rPr lang="ja-JP" altLang="en-US" dirty="0"/>
                  <a:t>保存運行</a:t>
                </a:r>
                <a:r>
                  <a:rPr lang="ja-JP" altLang="en-US" dirty="0" smtClean="0"/>
                  <a:t>を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b="1" dirty="0" smtClean="0">
                    <a:solidFill>
                      <a:srgbClr val="FF0000"/>
                    </a:solidFill>
                  </a:rPr>
                  <a:t>区間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往復運行</a:t>
                </a:r>
                <a:r>
                  <a:rPr lang="ja-JP" altLang="en-US" dirty="0"/>
                  <a:t>に変換できることを示す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969072" cy="4351338"/>
              </a:xfrm>
              <a:blipFill>
                <a:blip r:embed="rId3"/>
                <a:stretch>
                  <a:fillRect l="-1735" t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>
            <a:off x="7634271" y="2396786"/>
            <a:ext cx="657305" cy="6573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7633921" y="3052834"/>
            <a:ext cx="661943" cy="66194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575460" y="2396199"/>
            <a:ext cx="652483" cy="6524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80" name="直線コネクタ 79"/>
          <p:cNvCxnSpPr/>
          <p:nvPr/>
        </p:nvCxnSpPr>
        <p:spPr>
          <a:xfrm>
            <a:off x="7647499" y="4273018"/>
            <a:ext cx="665184" cy="66518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7648445" y="4923523"/>
            <a:ext cx="663292" cy="6632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7640530" y="3915934"/>
            <a:ext cx="1305323" cy="13053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931083" y="6214362"/>
            <a:ext cx="667793" cy="6677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7647499" y="5573805"/>
            <a:ext cx="663158" cy="6645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8939182" y="2396420"/>
            <a:ext cx="0" cy="21747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640691" y="2613890"/>
            <a:ext cx="1311391" cy="131139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573178" y="3052679"/>
            <a:ext cx="673143" cy="6731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線分</a:t>
            </a:r>
            <a:r>
              <a:rPr lang="ja-JP" altLang="en-US" dirty="0" smtClean="0"/>
              <a:t>：訪問</a:t>
            </a:r>
            <a:r>
              <a:rPr lang="ja-JP" altLang="en-US" dirty="0"/>
              <a:t>間隔がすべて等しい場合</a:t>
            </a:r>
            <a:endParaRPr kumimoji="1" lang="ja-JP" altLang="en-US" dirty="0"/>
          </a:p>
        </p:txBody>
      </p:sp>
      <p:cxnSp>
        <p:nvCxnSpPr>
          <p:cNvPr id="131" name="直線コネクタ 130"/>
          <p:cNvCxnSpPr/>
          <p:nvPr/>
        </p:nvCxnSpPr>
        <p:spPr>
          <a:xfrm>
            <a:off x="8936902" y="5221257"/>
            <a:ext cx="0" cy="35254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>
          <a:xfrm>
            <a:off x="9585858" y="3714776"/>
            <a:ext cx="652483" cy="6524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H="1">
            <a:off x="9578284" y="4345719"/>
            <a:ext cx="673143" cy="6731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>
          <a:xfrm>
            <a:off x="9590964" y="5007816"/>
            <a:ext cx="643517" cy="6435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8930593" y="5554011"/>
            <a:ext cx="668774" cy="66877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H="1">
            <a:off x="7635041" y="6238345"/>
            <a:ext cx="663292" cy="6632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10234481" y="5651333"/>
            <a:ext cx="6540" cy="13371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647499" y="3692998"/>
            <a:ext cx="0" cy="5800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cxnSpLocks/>
            <a:stCxn id="73" idx="2"/>
            <a:endCxn id="140" idx="6"/>
          </p:cNvCxnSpPr>
          <p:nvPr/>
        </p:nvCxnSpPr>
        <p:spPr>
          <a:xfrm>
            <a:off x="7526278" y="1924148"/>
            <a:ext cx="2830370" cy="181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楕円 72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4" name="グループ化 73"/>
          <p:cNvGrpSpPr/>
          <p:nvPr/>
        </p:nvGrpSpPr>
        <p:grpSpPr>
          <a:xfrm>
            <a:off x="7526857" y="1274411"/>
            <a:ext cx="247616" cy="473305"/>
            <a:chOff x="1093981" y="4342423"/>
            <a:chExt cx="427174" cy="816522"/>
          </a:xfrm>
        </p:grpSpPr>
        <p:sp>
          <p:nvSpPr>
            <p:cNvPr id="75" name="楕円 7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/>
            <p:cNvCxnSpPr>
              <a:stCxn id="7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グループ化 92"/>
          <p:cNvGrpSpPr/>
          <p:nvPr/>
        </p:nvGrpSpPr>
        <p:grpSpPr>
          <a:xfrm>
            <a:off x="8815374" y="1326489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94" name="楕円 9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5" name="直線コネクタ 94"/>
            <p:cNvCxnSpPr>
              <a:stCxn id="9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楕円 137"/>
          <p:cNvSpPr/>
          <p:nvPr/>
        </p:nvSpPr>
        <p:spPr>
          <a:xfrm>
            <a:off x="8172787" y="1806527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/>
          <p:cNvSpPr/>
          <p:nvPr/>
        </p:nvSpPr>
        <p:spPr>
          <a:xfrm>
            <a:off x="9465805" y="1815621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/>
          <p:cNvSpPr/>
          <p:nvPr/>
        </p:nvSpPr>
        <p:spPr>
          <a:xfrm>
            <a:off x="10112314" y="1820168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/>
              <p:cNvSpPr txBox="1"/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2" name="テキスト ボックス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8663191" y="1870673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191" y="1870673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グループ化 143"/>
          <p:cNvGrpSpPr/>
          <p:nvPr/>
        </p:nvGrpSpPr>
        <p:grpSpPr>
          <a:xfrm>
            <a:off x="9465805" y="1326784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45" name="楕円 14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6" name="直線コネクタ 145"/>
            <p:cNvCxnSpPr>
              <a:stCxn id="14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9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コネクタ 49"/>
          <p:cNvCxnSpPr/>
          <p:nvPr/>
        </p:nvCxnSpPr>
        <p:spPr>
          <a:xfrm>
            <a:off x="7648445" y="2329370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8294954" y="2333917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9587972" y="23430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10234481" y="234755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11051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 smtClean="0"/>
                  <a:t>左端</a:t>
                </a:r>
                <a:r>
                  <a:rPr lang="ja-JP" altLang="en-US" dirty="0"/>
                  <a:t>の点は　のみで警備されて</a:t>
                </a:r>
                <a:r>
                  <a:rPr lang="ja-JP" altLang="en-US" dirty="0" smtClean="0"/>
                  <a:t>いる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→　は左端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+1/2</m:t>
                    </m:r>
                  </m:oMath>
                </a14:m>
                <a:r>
                  <a:rPr lang="ja-JP" altLang="en-US" dirty="0" smtClean="0"/>
                  <a:t>より右にはいない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110514" cy="4351338"/>
              </a:xfrm>
              <a:blipFill>
                <a:blip r:embed="rId3"/>
                <a:stretch>
                  <a:fillRect l="-1695" t="-1261" r="-1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>
            <a:off x="7634271" y="2396786"/>
            <a:ext cx="657305" cy="6573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7633921" y="3052834"/>
            <a:ext cx="661943" cy="66194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575460" y="2396199"/>
            <a:ext cx="652483" cy="6524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80" name="直線コネクタ 79"/>
          <p:cNvCxnSpPr/>
          <p:nvPr/>
        </p:nvCxnSpPr>
        <p:spPr>
          <a:xfrm>
            <a:off x="7647499" y="4273018"/>
            <a:ext cx="665184" cy="66518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7648445" y="4923523"/>
            <a:ext cx="663292" cy="6632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7640530" y="3915934"/>
            <a:ext cx="1305323" cy="13053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931083" y="6214362"/>
            <a:ext cx="667793" cy="6677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7647499" y="5573805"/>
            <a:ext cx="663158" cy="6645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8939182" y="2396420"/>
            <a:ext cx="0" cy="21747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640691" y="2613890"/>
            <a:ext cx="1311391" cy="131139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573178" y="3052679"/>
            <a:ext cx="673143" cy="6731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線分</a:t>
            </a:r>
            <a:r>
              <a:rPr lang="ja-JP" altLang="en-US" dirty="0" smtClean="0"/>
              <a:t>：訪問</a:t>
            </a:r>
            <a:r>
              <a:rPr lang="ja-JP" altLang="en-US" dirty="0"/>
              <a:t>間隔がすべて等しい場合</a:t>
            </a:r>
            <a:endParaRPr kumimoji="1" lang="ja-JP" altLang="en-US" dirty="0"/>
          </a:p>
        </p:txBody>
      </p:sp>
      <p:cxnSp>
        <p:nvCxnSpPr>
          <p:cNvPr id="131" name="直線コネクタ 130"/>
          <p:cNvCxnSpPr/>
          <p:nvPr/>
        </p:nvCxnSpPr>
        <p:spPr>
          <a:xfrm>
            <a:off x="8936902" y="5221257"/>
            <a:ext cx="0" cy="35254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>
          <a:xfrm>
            <a:off x="9585858" y="3714776"/>
            <a:ext cx="652483" cy="6524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H="1">
            <a:off x="9578284" y="4345719"/>
            <a:ext cx="673143" cy="6731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8930593" y="5554011"/>
            <a:ext cx="668774" cy="66877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H="1">
            <a:off x="7635041" y="6238345"/>
            <a:ext cx="663292" cy="6632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647499" y="3692998"/>
            <a:ext cx="0" cy="5800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グループ化 57"/>
          <p:cNvGrpSpPr/>
          <p:nvPr/>
        </p:nvGrpSpPr>
        <p:grpSpPr>
          <a:xfrm>
            <a:off x="2994247" y="1797716"/>
            <a:ext cx="247616" cy="473305"/>
            <a:chOff x="1093981" y="4342423"/>
            <a:chExt cx="427174" cy="816522"/>
          </a:xfrm>
        </p:grpSpPr>
        <p:sp>
          <p:nvSpPr>
            <p:cNvPr id="60" name="楕円 5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/>
            <p:cNvCxnSpPr>
              <a:stCxn id="6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線コネクタ 69"/>
          <p:cNvCxnSpPr>
            <a:cxnSpLocks/>
            <a:stCxn id="73" idx="2"/>
            <a:endCxn id="140" idx="6"/>
          </p:cNvCxnSpPr>
          <p:nvPr/>
        </p:nvCxnSpPr>
        <p:spPr>
          <a:xfrm>
            <a:off x="7526278" y="1924148"/>
            <a:ext cx="2830370" cy="181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楕円 72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4" name="グループ化 73"/>
          <p:cNvGrpSpPr/>
          <p:nvPr/>
        </p:nvGrpSpPr>
        <p:grpSpPr>
          <a:xfrm>
            <a:off x="7526857" y="1274411"/>
            <a:ext cx="247616" cy="473305"/>
            <a:chOff x="1093981" y="4342423"/>
            <a:chExt cx="427174" cy="816522"/>
          </a:xfrm>
        </p:grpSpPr>
        <p:sp>
          <p:nvSpPr>
            <p:cNvPr id="75" name="楕円 7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/>
            <p:cNvCxnSpPr>
              <a:stCxn id="7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グループ化 92"/>
          <p:cNvGrpSpPr/>
          <p:nvPr/>
        </p:nvGrpSpPr>
        <p:grpSpPr>
          <a:xfrm>
            <a:off x="8815374" y="1326489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94" name="楕円 9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5" name="直線コネクタ 94"/>
            <p:cNvCxnSpPr>
              <a:stCxn id="9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楕円 137"/>
          <p:cNvSpPr/>
          <p:nvPr/>
        </p:nvSpPr>
        <p:spPr>
          <a:xfrm>
            <a:off x="8172787" y="1806527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/>
          <p:cNvSpPr/>
          <p:nvPr/>
        </p:nvSpPr>
        <p:spPr>
          <a:xfrm>
            <a:off x="9465805" y="1815621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/>
          <p:cNvSpPr/>
          <p:nvPr/>
        </p:nvSpPr>
        <p:spPr>
          <a:xfrm>
            <a:off x="10112314" y="1820168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/>
              <p:cNvSpPr txBox="1"/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2" name="テキスト ボックス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8663191" y="1870673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191" y="1870673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/>
          <p:cNvCxnSpPr/>
          <p:nvPr/>
        </p:nvCxnSpPr>
        <p:spPr>
          <a:xfrm>
            <a:off x="9590964" y="5007816"/>
            <a:ext cx="643517" cy="6435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10234481" y="5651333"/>
            <a:ext cx="6540" cy="13371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 flipH="1">
            <a:off x="7485535" y="2411358"/>
            <a:ext cx="1" cy="132700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7110912" y="284402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912" y="284402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グループ化 110"/>
          <p:cNvGrpSpPr/>
          <p:nvPr/>
        </p:nvGrpSpPr>
        <p:grpSpPr>
          <a:xfrm>
            <a:off x="9465805" y="1326784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12" name="楕円 11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3" name="直線コネクタ 112"/>
            <p:cNvCxnSpPr>
              <a:stCxn id="11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グループ化 117"/>
          <p:cNvGrpSpPr/>
          <p:nvPr/>
        </p:nvGrpSpPr>
        <p:grpSpPr>
          <a:xfrm>
            <a:off x="1577422" y="2271019"/>
            <a:ext cx="247616" cy="473305"/>
            <a:chOff x="1093981" y="4342423"/>
            <a:chExt cx="427174" cy="816522"/>
          </a:xfrm>
        </p:grpSpPr>
        <p:sp>
          <p:nvSpPr>
            <p:cNvPr id="119" name="楕円 118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0" name="直線コネクタ 119"/>
            <p:cNvCxnSpPr>
              <a:stCxn id="119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正方形/長方形 82"/>
          <p:cNvSpPr/>
          <p:nvPr/>
        </p:nvSpPr>
        <p:spPr>
          <a:xfrm>
            <a:off x="8302284" y="2323467"/>
            <a:ext cx="1938737" cy="463372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9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コネクタ 49"/>
          <p:cNvCxnSpPr/>
          <p:nvPr/>
        </p:nvCxnSpPr>
        <p:spPr>
          <a:xfrm>
            <a:off x="7648445" y="2329370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8294954" y="2333917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9587972" y="23430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10234481" y="234755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575460" y="2396199"/>
            <a:ext cx="652483" cy="652483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84" name="直線コネクタ 83"/>
          <p:cNvCxnSpPr/>
          <p:nvPr/>
        </p:nvCxnSpPr>
        <p:spPr>
          <a:xfrm>
            <a:off x="7640530" y="3915934"/>
            <a:ext cx="1305323" cy="1305323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931083" y="6214362"/>
            <a:ext cx="667793" cy="667792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8939182" y="2396420"/>
            <a:ext cx="0" cy="217470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640691" y="2613890"/>
            <a:ext cx="1311391" cy="1311390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573178" y="3052679"/>
            <a:ext cx="673143" cy="673139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線分</a:t>
            </a:r>
            <a:r>
              <a:rPr lang="ja-JP" altLang="en-US" dirty="0" smtClean="0"/>
              <a:t>：訪問</a:t>
            </a:r>
            <a:r>
              <a:rPr lang="ja-JP" altLang="en-US" dirty="0"/>
              <a:t>間隔がすべて等しい場合</a:t>
            </a:r>
            <a:endParaRPr kumimoji="1" lang="ja-JP" altLang="en-US" dirty="0"/>
          </a:p>
        </p:txBody>
      </p:sp>
      <p:cxnSp>
        <p:nvCxnSpPr>
          <p:cNvPr id="131" name="直線コネクタ 130"/>
          <p:cNvCxnSpPr/>
          <p:nvPr/>
        </p:nvCxnSpPr>
        <p:spPr>
          <a:xfrm>
            <a:off x="8936902" y="5221257"/>
            <a:ext cx="0" cy="352548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>
          <a:xfrm>
            <a:off x="9585858" y="3714776"/>
            <a:ext cx="652483" cy="652483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H="1">
            <a:off x="9578284" y="4345719"/>
            <a:ext cx="673143" cy="673139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8930593" y="5554011"/>
            <a:ext cx="668774" cy="668774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7621752" y="2398812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7640530" y="3057749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7615738" y="3700513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7634516" y="4359450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7609724" y="5002214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>
            <a:off x="7628502" y="5661151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7603710" y="6303915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7485535" y="2411358"/>
            <a:ext cx="1" cy="132700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7110912" y="284402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912" y="2844028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/>
          <p:cNvCxnSpPr>
            <a:cxnSpLocks/>
            <a:stCxn id="73" idx="2"/>
            <a:endCxn id="145" idx="6"/>
          </p:cNvCxnSpPr>
          <p:nvPr/>
        </p:nvCxnSpPr>
        <p:spPr>
          <a:xfrm>
            <a:off x="7526278" y="1924148"/>
            <a:ext cx="2830370" cy="181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楕円 72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0" name="グループ化 79"/>
          <p:cNvGrpSpPr/>
          <p:nvPr/>
        </p:nvGrpSpPr>
        <p:grpSpPr>
          <a:xfrm>
            <a:off x="7526857" y="1274411"/>
            <a:ext cx="247616" cy="473305"/>
            <a:chOff x="1093981" y="4342423"/>
            <a:chExt cx="427174" cy="816522"/>
          </a:xfrm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コネクタ 85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グループ化 107"/>
          <p:cNvGrpSpPr/>
          <p:nvPr/>
        </p:nvGrpSpPr>
        <p:grpSpPr>
          <a:xfrm>
            <a:off x="8815374" y="1326489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36" name="楕円 13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8" name="直線コネクタ 137"/>
            <p:cNvCxnSpPr>
              <a:stCxn id="13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楕円 142"/>
          <p:cNvSpPr/>
          <p:nvPr/>
        </p:nvSpPr>
        <p:spPr>
          <a:xfrm>
            <a:off x="8172787" y="1806527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楕円 143"/>
          <p:cNvSpPr/>
          <p:nvPr/>
        </p:nvSpPr>
        <p:spPr>
          <a:xfrm>
            <a:off x="9465805" y="1815621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楕円 144"/>
          <p:cNvSpPr/>
          <p:nvPr/>
        </p:nvSpPr>
        <p:spPr>
          <a:xfrm>
            <a:off x="10112314" y="1820168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/>
              <p:cNvSpPr txBox="1"/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7" name="テキスト ボックス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/>
              <p:cNvSpPr txBox="1"/>
              <p:nvPr/>
            </p:nvSpPr>
            <p:spPr>
              <a:xfrm>
                <a:off x="8663191" y="1870673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8" name="テキスト ボックス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191" y="1870673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/>
          <p:cNvCxnSpPr/>
          <p:nvPr/>
        </p:nvCxnSpPr>
        <p:spPr>
          <a:xfrm>
            <a:off x="9590964" y="5007816"/>
            <a:ext cx="643517" cy="64351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10234481" y="5651333"/>
            <a:ext cx="6540" cy="1337163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グループ化 157"/>
          <p:cNvGrpSpPr/>
          <p:nvPr/>
        </p:nvGrpSpPr>
        <p:grpSpPr>
          <a:xfrm>
            <a:off x="9465805" y="1326784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59" name="楕円 158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0" name="直線コネクタ 159"/>
            <p:cNvCxnSpPr>
              <a:stCxn id="159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11051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 smtClean="0"/>
                  <a:t>左端</a:t>
                </a:r>
                <a:r>
                  <a:rPr lang="ja-JP" altLang="en-US" dirty="0"/>
                  <a:t>の点は　のみで警備されて</a:t>
                </a:r>
                <a:r>
                  <a:rPr lang="ja-JP" altLang="en-US" dirty="0" smtClean="0"/>
                  <a:t>いる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→　は左端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+1/2</m:t>
                    </m:r>
                  </m:oMath>
                </a14:m>
                <a:r>
                  <a:rPr lang="ja-JP" altLang="en-US" dirty="0" smtClean="0"/>
                  <a:t>より右にはいない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[0, 1/2]</m:t>
                    </m:r>
                  </m:oMath>
                </a14:m>
                <a:r>
                  <a:rPr lang="ja-JP" altLang="en-US" dirty="0"/>
                  <a:t>を往復するのが最適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165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110514" cy="4351338"/>
              </a:xfrm>
              <a:blipFill>
                <a:blip r:embed="rId7"/>
                <a:stretch>
                  <a:fillRect l="-1695" t="-1261" r="-1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6" name="グループ化 165"/>
          <p:cNvGrpSpPr/>
          <p:nvPr/>
        </p:nvGrpSpPr>
        <p:grpSpPr>
          <a:xfrm>
            <a:off x="2994247" y="1797716"/>
            <a:ext cx="247616" cy="473305"/>
            <a:chOff x="1093981" y="4342423"/>
            <a:chExt cx="427174" cy="816522"/>
          </a:xfrm>
        </p:grpSpPr>
        <p:sp>
          <p:nvSpPr>
            <p:cNvPr id="167" name="楕円 16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8" name="直線コネクタ 167"/>
            <p:cNvCxnSpPr>
              <a:stCxn id="16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グループ化 172"/>
          <p:cNvGrpSpPr/>
          <p:nvPr/>
        </p:nvGrpSpPr>
        <p:grpSpPr>
          <a:xfrm>
            <a:off x="1577422" y="2271019"/>
            <a:ext cx="247616" cy="473305"/>
            <a:chOff x="1093981" y="4342423"/>
            <a:chExt cx="427174" cy="816522"/>
          </a:xfrm>
        </p:grpSpPr>
        <p:sp>
          <p:nvSpPr>
            <p:cNvPr id="174" name="楕円 17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5" name="直線コネクタ 174"/>
            <p:cNvCxnSpPr>
              <a:stCxn id="17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正方形/長方形 74"/>
          <p:cNvSpPr/>
          <p:nvPr/>
        </p:nvSpPr>
        <p:spPr>
          <a:xfrm>
            <a:off x="8302284" y="2323467"/>
            <a:ext cx="1938737" cy="463372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3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コネクタ 49"/>
          <p:cNvCxnSpPr/>
          <p:nvPr/>
        </p:nvCxnSpPr>
        <p:spPr>
          <a:xfrm>
            <a:off x="7648445" y="2329370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8294954" y="2333917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9587972" y="23430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10234481" y="234755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575460" y="2396199"/>
            <a:ext cx="652483" cy="652483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101" name="直線コネクタ 100"/>
          <p:cNvCxnSpPr/>
          <p:nvPr/>
        </p:nvCxnSpPr>
        <p:spPr>
          <a:xfrm flipH="1">
            <a:off x="9573178" y="3052679"/>
            <a:ext cx="673143" cy="673139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グループ化 115"/>
          <p:cNvGrpSpPr/>
          <p:nvPr/>
        </p:nvGrpSpPr>
        <p:grpSpPr>
          <a:xfrm rot="16747962">
            <a:off x="11067991" y="2241931"/>
            <a:ext cx="381955" cy="520111"/>
            <a:chOff x="979858" y="4342423"/>
            <a:chExt cx="658930" cy="897269"/>
          </a:xfrm>
          <a:solidFill>
            <a:srgbClr val="00B050"/>
          </a:solidFill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rot="4852038" flipV="1">
              <a:off x="1288380" y="4903274"/>
              <a:ext cx="231412" cy="187683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 rot="4852038" flipH="1">
              <a:off x="1045676" y="4487550"/>
              <a:ext cx="169998" cy="301633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rot="4852038" flipH="1" flipV="1">
              <a:off x="1373038" y="4404992"/>
              <a:ext cx="170001" cy="361498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rot="4852038">
              <a:off x="1111738" y="5027954"/>
              <a:ext cx="339315" cy="8416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線分</a:t>
            </a:r>
            <a:r>
              <a:rPr lang="ja-JP" altLang="en-US" dirty="0" smtClean="0"/>
              <a:t>：訪問</a:t>
            </a:r>
            <a:r>
              <a:rPr lang="ja-JP" altLang="en-US" dirty="0"/>
              <a:t>間隔がすべて等しい場合</a:t>
            </a:r>
            <a:endParaRPr kumimoji="1" lang="ja-JP" altLang="en-US" dirty="0"/>
          </a:p>
        </p:txBody>
      </p:sp>
      <p:cxnSp>
        <p:nvCxnSpPr>
          <p:cNvPr id="132" name="直線コネクタ 131"/>
          <p:cNvCxnSpPr/>
          <p:nvPr/>
        </p:nvCxnSpPr>
        <p:spPr>
          <a:xfrm>
            <a:off x="9585858" y="3714776"/>
            <a:ext cx="652483" cy="652483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H="1">
            <a:off x="9578284" y="4345719"/>
            <a:ext cx="673143" cy="673139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7621752" y="2398812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7640530" y="3057749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7615738" y="3700513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7634516" y="4359450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7609724" y="5002214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>
            <a:off x="7628502" y="5661151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7603710" y="6303915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9394772" y="2398086"/>
            <a:ext cx="1" cy="132700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9061247" y="271950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247" y="271950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/>
          <p:cNvCxnSpPr/>
          <p:nvPr/>
        </p:nvCxnSpPr>
        <p:spPr>
          <a:xfrm>
            <a:off x="9562998" y="2391953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>
            <a:off x="9581776" y="3050890"/>
            <a:ext cx="680617" cy="68061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9556984" y="3693654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>
            <a:off x="9575762" y="4352591"/>
            <a:ext cx="680617" cy="68061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9550970" y="4995355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9569748" y="5654292"/>
            <a:ext cx="680617" cy="68061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9544956" y="6297056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cxnSpLocks/>
            <a:stCxn id="88" idx="2"/>
            <a:endCxn id="151" idx="6"/>
          </p:cNvCxnSpPr>
          <p:nvPr/>
        </p:nvCxnSpPr>
        <p:spPr>
          <a:xfrm>
            <a:off x="7526278" y="1924148"/>
            <a:ext cx="2830370" cy="181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楕円 87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6" name="グループ化 95"/>
          <p:cNvGrpSpPr/>
          <p:nvPr/>
        </p:nvGrpSpPr>
        <p:grpSpPr>
          <a:xfrm>
            <a:off x="7526857" y="1274411"/>
            <a:ext cx="247616" cy="473305"/>
            <a:chOff x="1093981" y="4342423"/>
            <a:chExt cx="427174" cy="816522"/>
          </a:xfrm>
        </p:grpSpPr>
        <p:sp>
          <p:nvSpPr>
            <p:cNvPr id="98" name="楕円 97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9" name="直線コネクタ 98"/>
            <p:cNvCxnSpPr>
              <a:stCxn id="98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グループ化 141"/>
          <p:cNvGrpSpPr/>
          <p:nvPr/>
        </p:nvGrpSpPr>
        <p:grpSpPr>
          <a:xfrm>
            <a:off x="9465805" y="1326784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43" name="楕円 142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4" name="直線コネクタ 143"/>
            <p:cNvCxnSpPr>
              <a:stCxn id="143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楕円 148"/>
          <p:cNvSpPr/>
          <p:nvPr/>
        </p:nvSpPr>
        <p:spPr>
          <a:xfrm>
            <a:off x="8172787" y="1806527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/>
          <p:cNvSpPr/>
          <p:nvPr/>
        </p:nvSpPr>
        <p:spPr>
          <a:xfrm>
            <a:off x="9465805" y="1815621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/>
          <p:cNvSpPr/>
          <p:nvPr/>
        </p:nvSpPr>
        <p:spPr>
          <a:xfrm>
            <a:off x="10112314" y="1820168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/>
              <p:cNvSpPr txBox="1"/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2" name="テキスト ボックス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/>
              <p:cNvSpPr txBox="1"/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3" name="テキスト ボックス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8663191" y="1870673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191" y="1870673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11051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 smtClean="0"/>
                  <a:t>左端</a:t>
                </a:r>
                <a:r>
                  <a:rPr lang="ja-JP" altLang="en-US" dirty="0"/>
                  <a:t>の点は　のみで警備されて</a:t>
                </a:r>
                <a:r>
                  <a:rPr lang="ja-JP" altLang="en-US" dirty="0" smtClean="0"/>
                  <a:t>いる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→　は左端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+1/2</m:t>
                    </m:r>
                  </m:oMath>
                </a14:m>
                <a:r>
                  <a:rPr lang="ja-JP" altLang="en-US" dirty="0" smtClean="0"/>
                  <a:t>より右にはいない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[0, 1/2]</m:t>
                    </m:r>
                  </m:oMath>
                </a14:m>
                <a:r>
                  <a:rPr lang="ja-JP" altLang="en-US" dirty="0" smtClean="0"/>
                  <a:t>を</a:t>
                </a:r>
                <a:r>
                  <a:rPr lang="ja-JP" altLang="en-US" dirty="0" err="1"/>
                  <a:t>往</a:t>
                </a:r>
                <a:r>
                  <a:rPr lang="ja-JP" altLang="en-US" dirty="0"/>
                  <a:t>復するのが最適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　の動きも同様に決める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16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110514" cy="4351338"/>
              </a:xfrm>
              <a:blipFill>
                <a:blip r:embed="rId8"/>
                <a:stretch>
                  <a:fillRect l="-1695" t="-1261" r="-1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グループ化 169"/>
          <p:cNvGrpSpPr/>
          <p:nvPr/>
        </p:nvGrpSpPr>
        <p:grpSpPr>
          <a:xfrm>
            <a:off x="1170836" y="3398056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71" name="楕円 17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2" name="直線コネクタ 171"/>
            <p:cNvCxnSpPr>
              <a:stCxn id="17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グループ化 176"/>
          <p:cNvGrpSpPr/>
          <p:nvPr/>
        </p:nvGrpSpPr>
        <p:grpSpPr>
          <a:xfrm>
            <a:off x="2994247" y="1797716"/>
            <a:ext cx="247616" cy="473305"/>
            <a:chOff x="1093981" y="4342423"/>
            <a:chExt cx="427174" cy="816522"/>
          </a:xfrm>
        </p:grpSpPr>
        <p:sp>
          <p:nvSpPr>
            <p:cNvPr id="178" name="楕円 177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9" name="直線コネクタ 178"/>
            <p:cNvCxnSpPr>
              <a:stCxn id="178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コネクタ 18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グループ化 183"/>
          <p:cNvGrpSpPr/>
          <p:nvPr/>
        </p:nvGrpSpPr>
        <p:grpSpPr>
          <a:xfrm>
            <a:off x="1577422" y="2271019"/>
            <a:ext cx="247616" cy="473305"/>
            <a:chOff x="1093981" y="4342423"/>
            <a:chExt cx="427174" cy="816522"/>
          </a:xfrm>
        </p:grpSpPr>
        <p:sp>
          <p:nvSpPr>
            <p:cNvPr id="185" name="楕円 18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6" name="直線コネクタ 185"/>
            <p:cNvCxnSpPr>
              <a:stCxn id="18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1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コネクタ 49"/>
          <p:cNvCxnSpPr/>
          <p:nvPr/>
        </p:nvCxnSpPr>
        <p:spPr>
          <a:xfrm>
            <a:off x="7648445" y="2329370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8294954" y="2333917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9587972" y="23430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10234481" y="2347558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grpSp>
        <p:nvGrpSpPr>
          <p:cNvPr id="116" name="グループ化 115"/>
          <p:cNvGrpSpPr/>
          <p:nvPr/>
        </p:nvGrpSpPr>
        <p:grpSpPr>
          <a:xfrm rot="16747962">
            <a:off x="11067991" y="2241931"/>
            <a:ext cx="381955" cy="520111"/>
            <a:chOff x="979858" y="4342423"/>
            <a:chExt cx="658930" cy="897269"/>
          </a:xfrm>
          <a:solidFill>
            <a:srgbClr val="00B050"/>
          </a:solidFill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rot="4852038" flipV="1">
              <a:off x="1288380" y="4903274"/>
              <a:ext cx="231412" cy="187683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 rot="4852038" flipH="1">
              <a:off x="1045676" y="4487550"/>
              <a:ext cx="169998" cy="301633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rot="4852038" flipH="1" flipV="1">
              <a:off x="1373038" y="4404992"/>
              <a:ext cx="170001" cy="361498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rot="4852038">
              <a:off x="1111738" y="5027954"/>
              <a:ext cx="339315" cy="8416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線分</a:t>
            </a:r>
            <a:r>
              <a:rPr lang="ja-JP" altLang="en-US" dirty="0" smtClean="0"/>
              <a:t>：訪問</a:t>
            </a:r>
            <a:r>
              <a:rPr lang="ja-JP" altLang="en-US" dirty="0"/>
              <a:t>間隔がすべて等しい場合</a:t>
            </a:r>
            <a:endParaRPr kumimoji="1" lang="ja-JP" altLang="en-US" dirty="0"/>
          </a:p>
        </p:txBody>
      </p:sp>
      <p:cxnSp>
        <p:nvCxnSpPr>
          <p:cNvPr id="57" name="直線コネクタ 56"/>
          <p:cNvCxnSpPr/>
          <p:nvPr/>
        </p:nvCxnSpPr>
        <p:spPr>
          <a:xfrm>
            <a:off x="7621752" y="2398812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7640530" y="3057749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7615738" y="3700513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7634516" y="4359450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7609724" y="5002214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>
            <a:off x="7628502" y="5661151"/>
            <a:ext cx="680617" cy="6806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7603710" y="6303915"/>
            <a:ext cx="696908" cy="6969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cxnSpLocks/>
            <a:stCxn id="72" idx="2"/>
            <a:endCxn id="140" idx="6"/>
          </p:cNvCxnSpPr>
          <p:nvPr/>
        </p:nvCxnSpPr>
        <p:spPr>
          <a:xfrm>
            <a:off x="7526278" y="1924148"/>
            <a:ext cx="2830370" cy="181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71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4" name="グループ化 73"/>
          <p:cNvGrpSpPr/>
          <p:nvPr/>
        </p:nvGrpSpPr>
        <p:grpSpPr>
          <a:xfrm>
            <a:off x="7526857" y="1274411"/>
            <a:ext cx="247616" cy="473305"/>
            <a:chOff x="1093981" y="4342423"/>
            <a:chExt cx="427174" cy="816522"/>
          </a:xfrm>
        </p:grpSpPr>
        <p:sp>
          <p:nvSpPr>
            <p:cNvPr id="89" name="楕円 88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0" name="直線コネクタ 89"/>
            <p:cNvCxnSpPr>
              <a:stCxn id="89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楕円 137"/>
          <p:cNvSpPr/>
          <p:nvPr/>
        </p:nvSpPr>
        <p:spPr>
          <a:xfrm>
            <a:off x="8172787" y="1806527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/>
          <p:cNvSpPr/>
          <p:nvPr/>
        </p:nvSpPr>
        <p:spPr>
          <a:xfrm>
            <a:off x="9465805" y="1815621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/>
          <p:cNvSpPr/>
          <p:nvPr/>
        </p:nvSpPr>
        <p:spPr>
          <a:xfrm>
            <a:off x="10112314" y="1820168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09" y="1879566"/>
                <a:ext cx="763351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/>
              <p:cNvSpPr txBox="1"/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2" name="テキスト ボックス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27" y="1897039"/>
                <a:ext cx="76335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8663191" y="1870673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191" y="1870673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線コネクタ 157"/>
          <p:cNvCxnSpPr/>
          <p:nvPr/>
        </p:nvCxnSpPr>
        <p:spPr>
          <a:xfrm>
            <a:off x="9562998" y="2391953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 flipH="1">
            <a:off x="9581776" y="3050890"/>
            <a:ext cx="680617" cy="68061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9556984" y="3693654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H="1">
            <a:off x="9575762" y="4352591"/>
            <a:ext cx="680617" cy="68061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>
            <a:off x="9550970" y="4995355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 flipH="1">
            <a:off x="9569748" y="5654292"/>
            <a:ext cx="680617" cy="68061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>
            <a:off x="9544956" y="6297056"/>
            <a:ext cx="696908" cy="6969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グループ化 164"/>
          <p:cNvGrpSpPr/>
          <p:nvPr/>
        </p:nvGrpSpPr>
        <p:grpSpPr>
          <a:xfrm>
            <a:off x="9465805" y="1326784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66" name="楕円 16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7" name="直線コネクタ 166"/>
            <p:cNvCxnSpPr>
              <a:stCxn id="16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11051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 smtClean="0"/>
                  <a:t>左端</a:t>
                </a:r>
                <a:r>
                  <a:rPr lang="ja-JP" altLang="en-US" dirty="0"/>
                  <a:t>の点は　のみで警備されて</a:t>
                </a:r>
                <a:r>
                  <a:rPr lang="ja-JP" altLang="en-US" dirty="0" smtClean="0"/>
                  <a:t>いる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→　は左端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+1/2</m:t>
                    </m:r>
                  </m:oMath>
                </a14:m>
                <a:r>
                  <a:rPr lang="ja-JP" altLang="en-US" dirty="0" smtClean="0"/>
                  <a:t>より右にはいない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[0, 1/2]</m:t>
                    </m:r>
                  </m:oMath>
                </a14:m>
                <a:r>
                  <a:rPr lang="ja-JP" altLang="en-US" dirty="0"/>
                  <a:t>を往復するのが最適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　の動きも同様に決める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b="1" dirty="0">
                    <a:solidFill>
                      <a:srgbClr val="FF0000"/>
                    </a:solidFill>
                  </a:rPr>
                  <a:t>区間往復運行</a:t>
                </a:r>
                <a:r>
                  <a:rPr lang="ja-JP" altLang="en-US" dirty="0"/>
                  <a:t>で</a:t>
                </a:r>
                <a:r>
                  <a:rPr lang="ja-JP" altLang="en-US" dirty="0" smtClean="0"/>
                  <a:t>警邏不可能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⇔如何なる運行</a:t>
                </a:r>
                <a:r>
                  <a:rPr lang="ja-JP" altLang="en-US"/>
                  <a:t>でも</a:t>
                </a:r>
                <a:r>
                  <a:rPr lang="ja-JP" altLang="en-US" smtClean="0"/>
                  <a:t>警邏不可能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1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110514" cy="4351338"/>
              </a:xfrm>
              <a:blipFill>
                <a:blip r:embed="rId6"/>
                <a:stretch>
                  <a:fillRect l="-1994" t="-1261" r="-1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グループ化 172"/>
          <p:cNvGrpSpPr/>
          <p:nvPr/>
        </p:nvGrpSpPr>
        <p:grpSpPr>
          <a:xfrm>
            <a:off x="1170836" y="3398056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74" name="楕円 17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5" name="直線コネクタ 174"/>
            <p:cNvCxnSpPr>
              <a:stCxn id="17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グループ化 179"/>
          <p:cNvGrpSpPr/>
          <p:nvPr/>
        </p:nvGrpSpPr>
        <p:grpSpPr>
          <a:xfrm>
            <a:off x="2994247" y="1797716"/>
            <a:ext cx="247616" cy="473305"/>
            <a:chOff x="1093981" y="4342423"/>
            <a:chExt cx="427174" cy="816522"/>
          </a:xfrm>
        </p:grpSpPr>
        <p:sp>
          <p:nvSpPr>
            <p:cNvPr id="181" name="楕円 18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2" name="直線コネクタ 181"/>
            <p:cNvCxnSpPr>
              <a:stCxn id="18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コネクタ 18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コネクタ 18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グループ化 186"/>
          <p:cNvGrpSpPr/>
          <p:nvPr/>
        </p:nvGrpSpPr>
        <p:grpSpPr>
          <a:xfrm>
            <a:off x="1577422" y="2271019"/>
            <a:ext cx="247616" cy="473305"/>
            <a:chOff x="1093981" y="4342423"/>
            <a:chExt cx="427174" cy="816522"/>
          </a:xfrm>
        </p:grpSpPr>
        <p:sp>
          <p:nvSpPr>
            <p:cNvPr id="188" name="楕円 187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9" name="直線コネクタ 188"/>
            <p:cNvCxnSpPr>
              <a:stCxn id="188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6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訪問</a:t>
            </a:r>
            <a:r>
              <a:rPr kumimoji="1" lang="ja-JP" altLang="en-US" dirty="0"/>
              <a:t>間隔がすべて同じならば，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>
                <a:solidFill>
                  <a:srgbClr val="BC0000"/>
                </a:solidFill>
              </a:rPr>
              <a:t>複数の巡査の協力を考えなくてよい</a:t>
            </a:r>
            <a:r>
              <a:rPr lang="ja-JP" altLang="en-US" dirty="0"/>
              <a:t>ので単純に解けた</a:t>
            </a:r>
            <a:r>
              <a:rPr lang="en-US" altLang="ja-JP" dirty="0">
                <a:solidFill>
                  <a:srgbClr val="FF0000"/>
                </a:solidFill>
              </a:rPr>
              <a:t/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訪問</a:t>
            </a:r>
            <a:r>
              <a:rPr lang="ja-JP" altLang="en-US" dirty="0"/>
              <a:t>間隔が一般の場合は，巡査の協力が必要</a:t>
            </a:r>
            <a:r>
              <a:rPr lang="ja-JP" altLang="en-US" dirty="0" smtClean="0"/>
              <a:t>でかつ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その運行の機械的な決定も難しそうな例が</a:t>
            </a:r>
            <a:r>
              <a:rPr lang="ja-JP" altLang="en-US" dirty="0" smtClean="0"/>
              <a:t>存在（次ページ）</a:t>
            </a:r>
            <a:endParaRPr lang="en-US" altLang="ja-JP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線分</a:t>
            </a:r>
            <a:r>
              <a:rPr lang="ja-JP" altLang="en-US" dirty="0" smtClean="0"/>
              <a:t>：訪問</a:t>
            </a:r>
            <a:r>
              <a:rPr lang="ja-JP" altLang="en-US" dirty="0"/>
              <a:t>間隔が一般の場合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4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Cambria Math" panose="02040503050406030204" pitchFamily="18" charset="0"/>
              </a:rPr>
              <a:t>警邏（</a:t>
            </a:r>
            <a:r>
              <a:rPr kumimoji="1" lang="ja-JP" altLang="en-US" sz="4800" dirty="0" smtClean="0">
                <a:latin typeface="Cambria Math" panose="02040503050406030204" pitchFamily="18" charset="0"/>
              </a:rPr>
              <a:t>けいら</a:t>
            </a:r>
            <a:r>
              <a:rPr lang="en-US" altLang="ja-JP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ja-JP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patrolling</a:t>
            </a:r>
            <a:r>
              <a:rPr lang="ja-JP" altLang="en-US" sz="4800" dirty="0" smtClean="0">
                <a:latin typeface="Cambria Math" panose="02040503050406030204" pitchFamily="18" charset="0"/>
              </a:rPr>
              <a:t>）</a:t>
            </a:r>
            <a:endParaRPr kumimoji="1" lang="ja-JP" altLang="en-US" sz="4800" dirty="0">
              <a:latin typeface="Cambria Math" panose="020405030504060302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3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“the 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act of walking or travelling around an area, at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regular intervals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, in order to protect or supervise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it” [1]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 smtClean="0">
                <a:latin typeface="Cambria Math" panose="02040503050406030204" pitchFamily="18" charset="0"/>
              </a:rPr>
              <a:t>「領域の周りを定期的に見回りそれを守備または監督する行為」</a:t>
            </a:r>
            <a:endParaRPr lang="en-US" altLang="ja-JP" dirty="0" smtClean="0">
              <a:latin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5723" y="6075144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ambria" panose="02040503050406030204" pitchFamily="18" charset="0"/>
              </a:rPr>
              <a:t>[1] Abate</a:t>
            </a:r>
            <a:r>
              <a:rPr lang="en-US" altLang="ja-JP" dirty="0">
                <a:latin typeface="Cambria" panose="02040503050406030204" pitchFamily="18" charset="0"/>
              </a:rPr>
              <a:t>, Frank R.: The Oxford Dictionary and Thesaurus: The Ultimate </a:t>
            </a:r>
            <a:r>
              <a:rPr lang="en-US" altLang="ja-JP" dirty="0" smtClean="0">
                <a:latin typeface="Cambria" panose="02040503050406030204" pitchFamily="18" charset="0"/>
              </a:rPr>
              <a:t>Language Reference </a:t>
            </a:r>
            <a:r>
              <a:rPr lang="en-US" altLang="ja-JP" dirty="0">
                <a:latin typeface="Cambria" panose="02040503050406030204" pitchFamily="18" charset="0"/>
              </a:rPr>
              <a:t>for American Readers. Oxford Univ. Press. 1996</a:t>
            </a:r>
            <a:endParaRPr lang="en-US" altLang="ja-JP" dirty="0">
              <a:latin typeface="Cambria" panose="02040503050406030204" pitchFamily="18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線コネクタ 103"/>
          <p:cNvCxnSpPr/>
          <p:nvPr/>
        </p:nvCxnSpPr>
        <p:spPr>
          <a:xfrm flipH="1">
            <a:off x="1496425" y="3357319"/>
            <a:ext cx="466957" cy="4669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1515203" y="1974993"/>
            <a:ext cx="1382000" cy="1382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2201228" y="3349895"/>
            <a:ext cx="692103" cy="6920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/>
          <p:nvPr/>
        </p:nvCxnSpPr>
        <p:spPr>
          <a:xfrm>
            <a:off x="586714" y="1972582"/>
            <a:ext cx="1384737" cy="13847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>
            <a:off x="1484897" y="3812192"/>
            <a:ext cx="474451" cy="47445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/>
          <p:nvPr/>
        </p:nvCxnSpPr>
        <p:spPr>
          <a:xfrm flipH="1">
            <a:off x="592169" y="4286643"/>
            <a:ext cx="1371214" cy="13712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>
            <a:off x="570213" y="5657850"/>
            <a:ext cx="1384737" cy="13847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>
          <a:xfrm>
            <a:off x="2197218" y="4021643"/>
            <a:ext cx="469102" cy="4691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H="1">
            <a:off x="1498902" y="4484785"/>
            <a:ext cx="1165863" cy="11658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/>
          <p:nvPr/>
        </p:nvCxnSpPr>
        <p:spPr>
          <a:xfrm>
            <a:off x="1495858" y="5628263"/>
            <a:ext cx="1391950" cy="1391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>
            <a:off x="3807503" y="1972582"/>
            <a:ext cx="1384737" cy="13847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 flipH="1">
            <a:off x="3813445" y="3349895"/>
            <a:ext cx="1370829" cy="13708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>
            <a:off x="3807503" y="4733461"/>
            <a:ext cx="1384737" cy="13847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 flipH="1">
            <a:off x="3801520" y="6113696"/>
            <a:ext cx="1371214" cy="13712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4731320" y="1979097"/>
            <a:ext cx="1384737" cy="13847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 flipH="1">
            <a:off x="4747371" y="3370349"/>
            <a:ext cx="1371214" cy="13712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/>
          <p:nvPr/>
        </p:nvCxnSpPr>
        <p:spPr>
          <a:xfrm>
            <a:off x="4720303" y="4750993"/>
            <a:ext cx="1384737" cy="13847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>
          <a:xfrm flipH="1">
            <a:off x="4736354" y="6120211"/>
            <a:ext cx="1371214" cy="13712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/>
          <p:nvPr/>
        </p:nvCxnSpPr>
        <p:spPr>
          <a:xfrm>
            <a:off x="2984705" y="3374564"/>
            <a:ext cx="0" cy="34008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コンテンツ プレースホルダー 2"/>
          <p:cNvSpPr txBox="1">
            <a:spLocks/>
          </p:cNvSpPr>
          <p:nvPr/>
        </p:nvSpPr>
        <p:spPr>
          <a:xfrm>
            <a:off x="6463923" y="1102936"/>
            <a:ext cx="5728077" cy="5253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　が，左端の点に</a:t>
            </a:r>
            <a:r>
              <a:rPr lang="ja-JP" altLang="en-US" dirty="0" smtClean="0"/>
              <a:t>ちょうど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戻って</a:t>
            </a:r>
            <a:r>
              <a:rPr lang="ja-JP" altLang="en-US" dirty="0" smtClean="0"/>
              <a:t>これるギリギリ</a:t>
            </a:r>
            <a:r>
              <a:rPr lang="ja-JP" altLang="en-US" dirty="0" smtClean="0"/>
              <a:t>まで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右</a:t>
            </a:r>
            <a:r>
              <a:rPr lang="ja-JP" altLang="en-US" dirty="0" smtClean="0"/>
              <a:t>に手伝いに行くと失敗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早めに引き返す</a:t>
            </a:r>
            <a:r>
              <a:rPr lang="ja-JP" altLang="en-US" dirty="0" smtClean="0"/>
              <a:t>と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</a:t>
            </a:r>
            <a:r>
              <a:rPr lang="ja-JP" altLang="en-US" dirty="0" smtClean="0"/>
              <a:t>で警邏可能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先ほどのように，左側から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巡査の動きを決定できないか</a:t>
            </a:r>
            <a:r>
              <a:rPr lang="ja-JP" altLang="en-US" dirty="0"/>
              <a:t>？（「早めに</a:t>
            </a:r>
            <a:r>
              <a:rPr lang="ja-JP" altLang="en-US" dirty="0" smtClean="0"/>
              <a:t>引き返す」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が不可能な設定なら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cxnSp>
        <p:nvCxnSpPr>
          <p:cNvPr id="85" name="直線コネクタ 84"/>
          <p:cNvCxnSpPr/>
          <p:nvPr/>
        </p:nvCxnSpPr>
        <p:spPr>
          <a:xfrm flipH="1">
            <a:off x="586715" y="1656966"/>
            <a:ext cx="1" cy="558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H="1">
            <a:off x="1045604" y="1654231"/>
            <a:ext cx="1" cy="558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1504493" y="1651496"/>
            <a:ext cx="1" cy="558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H="1">
            <a:off x="1963382" y="1648762"/>
            <a:ext cx="1" cy="558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H="1">
            <a:off x="2422271" y="1646027"/>
            <a:ext cx="1" cy="558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H="1">
            <a:off x="2881160" y="1643292"/>
            <a:ext cx="1" cy="558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/>
              <p:cNvSpPr txBox="1"/>
              <p:nvPr/>
            </p:nvSpPr>
            <p:spPr>
              <a:xfrm>
                <a:off x="365340" y="1035760"/>
                <a:ext cx="442749" cy="52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98" name="テキスト ボックス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0" y="1035760"/>
                <a:ext cx="442749" cy="524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1283118" y="1035761"/>
                <a:ext cx="442749" cy="52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118" y="1035761"/>
                <a:ext cx="442749" cy="52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1742007" y="1035761"/>
                <a:ext cx="442749" cy="52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007" y="1035761"/>
                <a:ext cx="442749" cy="52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1971451" y="1035761"/>
                <a:ext cx="442750" cy="52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451" y="1035761"/>
                <a:ext cx="442750" cy="524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テキスト ボックス 101"/>
              <p:cNvSpPr txBox="1"/>
              <p:nvPr/>
            </p:nvSpPr>
            <p:spPr>
              <a:xfrm>
                <a:off x="2659785" y="1035760"/>
                <a:ext cx="442750" cy="52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102" name="テキスト ボックス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785" y="1035760"/>
                <a:ext cx="442750" cy="52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テキスト ボックス 201"/>
              <p:cNvSpPr txBox="1"/>
              <p:nvPr/>
            </p:nvSpPr>
            <p:spPr>
              <a:xfrm>
                <a:off x="2933663" y="4613305"/>
                <a:ext cx="759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&gt;6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202" name="テキスト ボックス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663" y="4613305"/>
                <a:ext cx="75905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3347354" y="314451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354" y="3144514"/>
                <a:ext cx="44275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楕円 204"/>
          <p:cNvSpPr/>
          <p:nvPr/>
        </p:nvSpPr>
        <p:spPr>
          <a:xfrm>
            <a:off x="498579" y="839345"/>
            <a:ext cx="176270" cy="17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楕円 205"/>
          <p:cNvSpPr/>
          <p:nvPr/>
        </p:nvSpPr>
        <p:spPr>
          <a:xfrm>
            <a:off x="1419752" y="839345"/>
            <a:ext cx="176270" cy="17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楕円 206"/>
          <p:cNvSpPr/>
          <p:nvPr/>
        </p:nvSpPr>
        <p:spPr>
          <a:xfrm>
            <a:off x="1880339" y="839345"/>
            <a:ext cx="176270" cy="17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楕円 207"/>
          <p:cNvSpPr/>
          <p:nvPr/>
        </p:nvSpPr>
        <p:spPr>
          <a:xfrm>
            <a:off x="2793025" y="839345"/>
            <a:ext cx="176270" cy="1762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楕円 208"/>
          <p:cNvSpPr/>
          <p:nvPr/>
        </p:nvSpPr>
        <p:spPr>
          <a:xfrm>
            <a:off x="2107221" y="839345"/>
            <a:ext cx="176270" cy="17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2" name="グループ化 211"/>
          <p:cNvGrpSpPr/>
          <p:nvPr/>
        </p:nvGrpSpPr>
        <p:grpSpPr>
          <a:xfrm>
            <a:off x="3582120" y="839345"/>
            <a:ext cx="2737195" cy="6399657"/>
            <a:chOff x="110816" y="839345"/>
            <a:chExt cx="2737195" cy="6399657"/>
          </a:xfrm>
        </p:grpSpPr>
        <p:grpSp>
          <p:nvGrpSpPr>
            <p:cNvPr id="213" name="グループ化 212"/>
            <p:cNvGrpSpPr/>
            <p:nvPr/>
          </p:nvGrpSpPr>
          <p:grpSpPr>
            <a:xfrm>
              <a:off x="110816" y="1035760"/>
              <a:ext cx="2737195" cy="6203242"/>
              <a:chOff x="110816" y="1013592"/>
              <a:chExt cx="2737195" cy="5459386"/>
            </a:xfrm>
          </p:grpSpPr>
          <p:cxnSp>
            <p:nvCxnSpPr>
              <p:cNvPr id="219" name="直線コネクタ 218"/>
              <p:cNvCxnSpPr/>
              <p:nvPr/>
            </p:nvCxnSpPr>
            <p:spPr>
              <a:xfrm flipH="1">
                <a:off x="332191" y="1560307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コネクタ 219"/>
              <p:cNvCxnSpPr/>
              <p:nvPr/>
            </p:nvCxnSpPr>
            <p:spPr>
              <a:xfrm flipH="1">
                <a:off x="791080" y="1557900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/>
              <p:cNvCxnSpPr/>
              <p:nvPr/>
            </p:nvCxnSpPr>
            <p:spPr>
              <a:xfrm flipH="1">
                <a:off x="1249969" y="1555493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/>
              <p:cNvCxnSpPr/>
              <p:nvPr/>
            </p:nvCxnSpPr>
            <p:spPr>
              <a:xfrm flipH="1">
                <a:off x="1708858" y="1553086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/>
              <p:cNvCxnSpPr/>
              <p:nvPr/>
            </p:nvCxnSpPr>
            <p:spPr>
              <a:xfrm flipH="1">
                <a:off x="2167747" y="1550679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コネクタ 223"/>
              <p:cNvCxnSpPr/>
              <p:nvPr/>
            </p:nvCxnSpPr>
            <p:spPr>
              <a:xfrm flipH="1">
                <a:off x="2626636" y="1548272"/>
                <a:ext cx="1" cy="491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テキスト ボックス 224"/>
                  <p:cNvSpPr txBox="1"/>
                  <p:nvPr/>
                </p:nvSpPr>
                <p:spPr>
                  <a:xfrm>
                    <a:off x="110816" y="1013592"/>
                    <a:ext cx="4427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en-US" altLang="ja-JP" sz="2400" b="0" dirty="0" smtClean="0"/>
                  </a:p>
                </p:txBody>
              </p:sp>
            </mc:Choice>
            <mc:Fallback xmlns="">
              <p:sp>
                <p:nvSpPr>
                  <p:cNvPr id="225" name="テキスト ボックス 2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16" y="1013592"/>
                    <a:ext cx="442749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テキスト ボックス 225"/>
                  <p:cNvSpPr txBox="1"/>
                  <p:nvPr/>
                </p:nvSpPr>
                <p:spPr>
                  <a:xfrm>
                    <a:off x="1028594" y="1013593"/>
                    <a:ext cx="4427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en-US" altLang="ja-JP" sz="2400" b="0" dirty="0" smtClean="0"/>
                  </a:p>
                </p:txBody>
              </p:sp>
            </mc:Choice>
            <mc:Fallback xmlns="">
              <p:sp>
                <p:nvSpPr>
                  <p:cNvPr id="226" name="テキスト ボックス 2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594" y="1013593"/>
                    <a:ext cx="442749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テキスト ボックス 226"/>
                  <p:cNvSpPr txBox="1"/>
                  <p:nvPr/>
                </p:nvSpPr>
                <p:spPr>
                  <a:xfrm>
                    <a:off x="1487483" y="1013593"/>
                    <a:ext cx="4427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en-US" altLang="ja-JP" sz="2400" b="0" dirty="0" smtClean="0"/>
                  </a:p>
                </p:txBody>
              </p:sp>
            </mc:Choice>
            <mc:Fallback xmlns="">
              <p:sp>
                <p:nvSpPr>
                  <p:cNvPr id="227" name="テキスト ボックス 2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7483" y="1013593"/>
                    <a:ext cx="44274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テキスト ボックス 227"/>
                  <p:cNvSpPr txBox="1"/>
                  <p:nvPr/>
                </p:nvSpPr>
                <p:spPr>
                  <a:xfrm>
                    <a:off x="1716927" y="1013593"/>
                    <a:ext cx="4427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en-US" altLang="ja-JP" sz="2400" b="0" dirty="0" smtClean="0"/>
                  </a:p>
                </p:txBody>
              </p:sp>
            </mc:Choice>
            <mc:Fallback xmlns="">
              <p:sp>
                <p:nvSpPr>
                  <p:cNvPr id="228" name="テキスト ボックス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927" y="1013593"/>
                    <a:ext cx="442750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テキスト ボックス 228"/>
                  <p:cNvSpPr txBox="1"/>
                  <p:nvPr/>
                </p:nvSpPr>
                <p:spPr>
                  <a:xfrm>
                    <a:off x="2405261" y="1013592"/>
                    <a:ext cx="4427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en-US" altLang="ja-JP" sz="2400" b="0" dirty="0" smtClean="0"/>
                  </a:p>
                </p:txBody>
              </p:sp>
            </mc:Choice>
            <mc:Fallback xmlns="">
              <p:sp>
                <p:nvSpPr>
                  <p:cNvPr id="229" name="テキスト ボックス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261" y="1013592"/>
                    <a:ext cx="442750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4" name="楕円 213"/>
            <p:cNvSpPr/>
            <p:nvPr/>
          </p:nvSpPr>
          <p:spPr>
            <a:xfrm>
              <a:off x="244055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楕円 214"/>
            <p:cNvSpPr/>
            <p:nvPr/>
          </p:nvSpPr>
          <p:spPr>
            <a:xfrm>
              <a:off x="1165228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楕円 215"/>
            <p:cNvSpPr/>
            <p:nvPr/>
          </p:nvSpPr>
          <p:spPr>
            <a:xfrm>
              <a:off x="1625815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楕円 216"/>
            <p:cNvSpPr/>
            <p:nvPr/>
          </p:nvSpPr>
          <p:spPr>
            <a:xfrm>
              <a:off x="2538501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楕円 217"/>
            <p:cNvSpPr/>
            <p:nvPr/>
          </p:nvSpPr>
          <p:spPr>
            <a:xfrm>
              <a:off x="1852697" y="839345"/>
              <a:ext cx="176270" cy="1762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690258" y="1549879"/>
            <a:ext cx="247616" cy="473305"/>
            <a:chOff x="1093981" y="4342423"/>
            <a:chExt cx="427174" cy="816522"/>
          </a:xfrm>
        </p:grpSpPr>
        <p:sp>
          <p:nvSpPr>
            <p:cNvPr id="63" name="楕円 62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" name="直線コネクタ 63"/>
            <p:cNvCxnSpPr>
              <a:stCxn id="63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/>
          <p:cNvGrpSpPr/>
          <p:nvPr/>
        </p:nvGrpSpPr>
        <p:grpSpPr>
          <a:xfrm>
            <a:off x="1608036" y="1548267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77" name="楕円 7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8" name="直線コネクタ 77"/>
            <p:cNvCxnSpPr>
              <a:stCxn id="7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グループ化 82"/>
          <p:cNvGrpSpPr/>
          <p:nvPr/>
        </p:nvGrpSpPr>
        <p:grpSpPr>
          <a:xfrm>
            <a:off x="3916989" y="1541528"/>
            <a:ext cx="247616" cy="473305"/>
            <a:chOff x="1093981" y="4342423"/>
            <a:chExt cx="427174" cy="816522"/>
          </a:xfrm>
        </p:grpSpPr>
        <p:sp>
          <p:nvSpPr>
            <p:cNvPr id="84" name="楕円 8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コネクタ 85"/>
            <p:cNvCxnSpPr>
              <a:stCxn id="8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グループ化 95"/>
          <p:cNvGrpSpPr/>
          <p:nvPr/>
        </p:nvGrpSpPr>
        <p:grpSpPr>
          <a:xfrm>
            <a:off x="4834767" y="1539916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97" name="楕円 9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3" name="直線コネクタ 102"/>
            <p:cNvCxnSpPr>
              <a:stCxn id="9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線コネクタ 139"/>
          <p:cNvCxnSpPr>
            <a:cxnSpLocks/>
            <a:stCxn id="205" idx="6"/>
            <a:endCxn id="208" idx="2"/>
          </p:cNvCxnSpPr>
          <p:nvPr/>
        </p:nvCxnSpPr>
        <p:spPr>
          <a:xfrm>
            <a:off x="674849" y="927480"/>
            <a:ext cx="2118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cxnSpLocks/>
            <a:stCxn id="214" idx="6"/>
            <a:endCxn id="217" idx="2"/>
          </p:cNvCxnSpPr>
          <p:nvPr/>
        </p:nvCxnSpPr>
        <p:spPr>
          <a:xfrm>
            <a:off x="3891629" y="927480"/>
            <a:ext cx="2118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グループ化 148"/>
          <p:cNvGrpSpPr/>
          <p:nvPr/>
        </p:nvGrpSpPr>
        <p:grpSpPr>
          <a:xfrm>
            <a:off x="6829906" y="1035760"/>
            <a:ext cx="247616" cy="473305"/>
            <a:chOff x="1093981" y="4342423"/>
            <a:chExt cx="427174" cy="816522"/>
          </a:xfrm>
        </p:grpSpPr>
        <p:sp>
          <p:nvSpPr>
            <p:cNvPr id="150" name="楕円 14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1" name="直線コネクタ 150"/>
            <p:cNvCxnSpPr>
              <a:stCxn id="15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楕円 110"/>
          <p:cNvSpPr/>
          <p:nvPr/>
        </p:nvSpPr>
        <p:spPr>
          <a:xfrm>
            <a:off x="4690728" y="204657"/>
            <a:ext cx="482006" cy="4877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419752" y="204657"/>
            <a:ext cx="487760" cy="48776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1419752" y="204657"/>
            <a:ext cx="487760" cy="48776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20</a:t>
            </a:fld>
            <a:endParaRPr kumimoji="1" lang="ja-JP" altLang="en-US"/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3715359" y="1972582"/>
            <a:ext cx="0" cy="27784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テキスト ボックス 113"/>
              <p:cNvSpPr txBox="1"/>
              <p:nvPr/>
            </p:nvSpPr>
            <p:spPr>
              <a:xfrm>
                <a:off x="136230" y="313493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114" name="テキスト ボックス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0" y="3134935"/>
                <a:ext cx="44275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線矢印コネクタ 114"/>
          <p:cNvCxnSpPr/>
          <p:nvPr/>
        </p:nvCxnSpPr>
        <p:spPr>
          <a:xfrm>
            <a:off x="504235" y="1963003"/>
            <a:ext cx="0" cy="36948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2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グループ化 124"/>
          <p:cNvGrpSpPr/>
          <p:nvPr/>
        </p:nvGrpSpPr>
        <p:grpSpPr>
          <a:xfrm>
            <a:off x="8320249" y="1050350"/>
            <a:ext cx="2294446" cy="5595711"/>
            <a:chOff x="332191" y="1548272"/>
            <a:chExt cx="2294446" cy="4924706"/>
          </a:xfrm>
        </p:grpSpPr>
        <p:cxnSp>
          <p:nvCxnSpPr>
            <p:cNvPr id="85" name="直線コネクタ 84"/>
            <p:cNvCxnSpPr/>
            <p:nvPr/>
          </p:nvCxnSpPr>
          <p:spPr>
            <a:xfrm flipH="1">
              <a:off x="332191" y="1560307"/>
              <a:ext cx="1" cy="4912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791080" y="1557900"/>
              <a:ext cx="1" cy="4912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 flipH="1">
              <a:off x="1249969" y="1555493"/>
              <a:ext cx="1" cy="4912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H="1">
              <a:off x="1708858" y="1553086"/>
              <a:ext cx="1" cy="4912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H="1">
              <a:off x="2167747" y="1550679"/>
              <a:ext cx="1" cy="4912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2626636" y="1548272"/>
              <a:ext cx="1" cy="4912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楕円 204"/>
          <p:cNvSpPr/>
          <p:nvPr/>
        </p:nvSpPr>
        <p:spPr>
          <a:xfrm>
            <a:off x="8240183" y="859465"/>
            <a:ext cx="176270" cy="17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楕円 205"/>
          <p:cNvSpPr/>
          <p:nvPr/>
        </p:nvSpPr>
        <p:spPr>
          <a:xfrm>
            <a:off x="9161356" y="859465"/>
            <a:ext cx="176270" cy="17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楕円 206"/>
          <p:cNvSpPr/>
          <p:nvPr/>
        </p:nvSpPr>
        <p:spPr>
          <a:xfrm>
            <a:off x="9621943" y="859465"/>
            <a:ext cx="176270" cy="17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楕円 207"/>
          <p:cNvSpPr/>
          <p:nvPr/>
        </p:nvSpPr>
        <p:spPr>
          <a:xfrm>
            <a:off x="10534629" y="859465"/>
            <a:ext cx="176270" cy="17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楕円 208"/>
          <p:cNvSpPr/>
          <p:nvPr/>
        </p:nvSpPr>
        <p:spPr>
          <a:xfrm>
            <a:off x="9848825" y="859465"/>
            <a:ext cx="176270" cy="17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コンテンツ プレースホルダー 2"/>
          <p:cNvSpPr txBox="1">
            <a:spLocks/>
          </p:cNvSpPr>
          <p:nvPr/>
        </p:nvSpPr>
        <p:spPr>
          <a:xfrm>
            <a:off x="696783" y="1668731"/>
            <a:ext cx="6996040" cy="5006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訪問間隔の代わり</a:t>
            </a:r>
            <a:r>
              <a:rPr lang="ja-JP" altLang="en-US" dirty="0" smtClean="0"/>
              <a:t>に訪問</a:t>
            </a:r>
            <a:r>
              <a:rPr lang="ja-JP" altLang="en-US" dirty="0" smtClean="0"/>
              <a:t>時刻が指定される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b="1" dirty="0" smtClean="0">
                <a:solidFill>
                  <a:srgbClr val="B61C83"/>
                </a:solidFill>
              </a:rPr>
              <a:t>時刻指定問題</a:t>
            </a:r>
            <a:r>
              <a:rPr lang="ja-JP" altLang="en-US" dirty="0" smtClean="0"/>
              <a:t>ならば</a:t>
            </a:r>
            <a:r>
              <a:rPr lang="ja-JP" altLang="en-US" dirty="0" smtClean="0"/>
              <a:t>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早め</a:t>
            </a:r>
            <a:r>
              <a:rPr lang="ja-JP" altLang="en-US" dirty="0" smtClean="0"/>
              <a:t>に引き返す工夫</a:t>
            </a:r>
            <a:r>
              <a:rPr lang="ja-JP" altLang="en-US" dirty="0" smtClean="0"/>
              <a:t>はできない．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左側に点</a:t>
            </a:r>
            <a:r>
              <a:rPr lang="ja-JP" altLang="en-US" dirty="0"/>
              <a:t>を</a:t>
            </a:r>
            <a:r>
              <a:rPr lang="ja-JP" altLang="en-US" dirty="0" smtClean="0"/>
              <a:t>残さずになるべく</a:t>
            </a:r>
            <a:r>
              <a:rPr lang="ja-JP" altLang="en-US" dirty="0" smtClean="0"/>
              <a:t>右側に行く</a:t>
            </a:r>
            <a:r>
              <a:rPr lang="ja-JP" altLang="en-US" dirty="0"/>
              <a:t>の</a:t>
            </a:r>
            <a:r>
              <a:rPr lang="ja-JP" altLang="en-US" dirty="0" smtClean="0"/>
              <a:t>が</a:t>
            </a:r>
            <a:r>
              <a:rPr lang="ja-JP" altLang="en-US" dirty="0" smtClean="0"/>
              <a:t>最適となり</a:t>
            </a:r>
            <a:r>
              <a:rPr lang="ja-JP" altLang="en-US" dirty="0" smtClean="0"/>
              <a:t>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左端</a:t>
            </a:r>
            <a:r>
              <a:rPr lang="ja-JP" altLang="en-US" dirty="0" smtClean="0"/>
              <a:t>から巡査の動き</a:t>
            </a:r>
            <a:r>
              <a:rPr lang="ja-JP" altLang="en-US" dirty="0"/>
              <a:t>を</a:t>
            </a:r>
            <a:r>
              <a:rPr lang="ja-JP" altLang="en-US" dirty="0" smtClean="0"/>
              <a:t>決定</a:t>
            </a:r>
            <a:r>
              <a:rPr lang="ja-JP" altLang="en-US" dirty="0" smtClean="0"/>
              <a:t>可能．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ja-JP" altLang="en-US" dirty="0" smtClean="0"/>
              <a:t>証明略）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20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8303747" y="1249170"/>
            <a:ext cx="1401238" cy="5492708"/>
            <a:chOff x="1968934" y="1032352"/>
            <a:chExt cx="1401238" cy="5492708"/>
          </a:xfrm>
        </p:grpSpPr>
        <p:cxnSp>
          <p:nvCxnSpPr>
            <p:cNvPr id="104" name="直線コネクタ 103"/>
            <p:cNvCxnSpPr/>
            <p:nvPr/>
          </p:nvCxnSpPr>
          <p:spPr>
            <a:xfrm flipH="1">
              <a:off x="2895146" y="2839792"/>
              <a:ext cx="466957" cy="4669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>
              <a:off x="1985435" y="1455055"/>
              <a:ext cx="1384737" cy="13847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/>
            <p:nvPr/>
          </p:nvCxnSpPr>
          <p:spPr>
            <a:xfrm>
              <a:off x="2883618" y="3294665"/>
              <a:ext cx="474451" cy="47445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/>
            <p:cNvCxnSpPr/>
            <p:nvPr/>
          </p:nvCxnSpPr>
          <p:spPr>
            <a:xfrm flipH="1">
              <a:off x="1990890" y="3769116"/>
              <a:ext cx="1371214" cy="137120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/>
            <p:nvPr/>
          </p:nvCxnSpPr>
          <p:spPr>
            <a:xfrm>
              <a:off x="1968934" y="5140323"/>
              <a:ext cx="1384737" cy="13847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グループ化 170"/>
            <p:cNvGrpSpPr/>
            <p:nvPr/>
          </p:nvGrpSpPr>
          <p:grpSpPr>
            <a:xfrm>
              <a:off x="2088979" y="1032352"/>
              <a:ext cx="247616" cy="473305"/>
              <a:chOff x="1093981" y="4342423"/>
              <a:chExt cx="427174" cy="816522"/>
            </a:xfrm>
          </p:grpSpPr>
          <p:sp>
            <p:nvSpPr>
              <p:cNvPr id="173" name="楕円 172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5" name="直線コネクタ 174"/>
              <p:cNvCxnSpPr>
                <a:stCxn id="173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3" name="直線コネクタ 242"/>
          <p:cNvCxnSpPr>
            <a:cxnSpLocks/>
            <a:stCxn id="205" idx="6"/>
            <a:endCxn id="208" idx="2"/>
          </p:cNvCxnSpPr>
          <p:nvPr/>
        </p:nvCxnSpPr>
        <p:spPr>
          <a:xfrm>
            <a:off x="8416453" y="947600"/>
            <a:ext cx="2118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9229392" y="1247558"/>
            <a:ext cx="1401345" cy="5533150"/>
            <a:chOff x="9229392" y="1247558"/>
            <a:chExt cx="1401345" cy="5533150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9229392" y="1247558"/>
              <a:ext cx="1401345" cy="5068472"/>
              <a:chOff x="2894579" y="1030740"/>
              <a:chExt cx="1401345" cy="5068472"/>
            </a:xfrm>
          </p:grpSpPr>
          <p:cxnSp>
            <p:nvCxnSpPr>
              <p:cNvPr id="105" name="直線コネクタ 104"/>
              <p:cNvCxnSpPr/>
              <p:nvPr/>
            </p:nvCxnSpPr>
            <p:spPr>
              <a:xfrm>
                <a:off x="2913924" y="1457466"/>
                <a:ext cx="1382000" cy="13820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/>
              <p:nvPr/>
            </p:nvCxnSpPr>
            <p:spPr>
              <a:xfrm flipH="1">
                <a:off x="3599949" y="2832368"/>
                <a:ext cx="692103" cy="69209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/>
              <p:cNvCxnSpPr/>
              <p:nvPr/>
            </p:nvCxnSpPr>
            <p:spPr>
              <a:xfrm>
                <a:off x="3595939" y="3504116"/>
                <a:ext cx="469102" cy="469102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/>
              <p:cNvCxnSpPr/>
              <p:nvPr/>
            </p:nvCxnSpPr>
            <p:spPr>
              <a:xfrm flipH="1">
                <a:off x="2897623" y="3967258"/>
                <a:ext cx="1165863" cy="1165852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>
                <a:off x="2894579" y="5110736"/>
                <a:ext cx="935911" cy="98847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グループ化 182"/>
              <p:cNvGrpSpPr/>
              <p:nvPr/>
            </p:nvGrpSpPr>
            <p:grpSpPr>
              <a:xfrm>
                <a:off x="3006757" y="1030740"/>
                <a:ext cx="247616" cy="473305"/>
                <a:chOff x="1093981" y="4342423"/>
                <a:chExt cx="427174" cy="816522"/>
              </a:xfrm>
              <a:solidFill>
                <a:srgbClr val="00B050"/>
              </a:solidFill>
            </p:grpSpPr>
            <p:sp>
              <p:nvSpPr>
                <p:cNvPr id="184" name="楕円 183"/>
                <p:cNvSpPr/>
                <p:nvPr/>
              </p:nvSpPr>
              <p:spPr>
                <a:xfrm>
                  <a:off x="1140223" y="4342423"/>
                  <a:ext cx="300142" cy="300142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6" name="直線コネクタ 185"/>
                <p:cNvCxnSpPr>
                  <a:stCxn id="184" idx="4"/>
                </p:cNvCxnSpPr>
                <p:nvPr/>
              </p:nvCxnSpPr>
              <p:spPr>
                <a:xfrm>
                  <a:off x="1290294" y="4642565"/>
                  <a:ext cx="4680" cy="272854"/>
                </a:xfrm>
                <a:prstGeom prst="line">
                  <a:avLst/>
                </a:prstGeom>
                <a:grpFill/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/>
                <p:cNvCxnSpPr/>
                <p:nvPr/>
              </p:nvCxnSpPr>
              <p:spPr>
                <a:xfrm>
                  <a:off x="1293070" y="4897771"/>
                  <a:ext cx="228085" cy="261171"/>
                </a:xfrm>
                <a:prstGeom prst="line">
                  <a:avLst/>
                </a:prstGeom>
                <a:grpFill/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線コネクタ 189"/>
                <p:cNvCxnSpPr/>
                <p:nvPr/>
              </p:nvCxnSpPr>
              <p:spPr>
                <a:xfrm>
                  <a:off x="1293071" y="4698350"/>
                  <a:ext cx="228084" cy="217069"/>
                </a:xfrm>
                <a:prstGeom prst="line">
                  <a:avLst/>
                </a:prstGeom>
                <a:grpFill/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コネクタ 190"/>
                <p:cNvCxnSpPr/>
                <p:nvPr/>
              </p:nvCxnSpPr>
              <p:spPr>
                <a:xfrm flipH="1">
                  <a:off x="1093981" y="4698350"/>
                  <a:ext cx="199094" cy="217069"/>
                </a:xfrm>
                <a:prstGeom prst="line">
                  <a:avLst/>
                </a:prstGeom>
                <a:grpFill/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コネクタ 193"/>
                <p:cNvCxnSpPr/>
                <p:nvPr/>
              </p:nvCxnSpPr>
              <p:spPr>
                <a:xfrm flipH="1">
                  <a:off x="1093981" y="4895850"/>
                  <a:ext cx="202031" cy="263095"/>
                </a:xfrm>
                <a:prstGeom prst="line">
                  <a:avLst/>
                </a:prstGeom>
                <a:grpFill/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0" name="直線コネクタ 169"/>
            <p:cNvCxnSpPr/>
            <p:nvPr/>
          </p:nvCxnSpPr>
          <p:spPr>
            <a:xfrm flipH="1">
              <a:off x="9925368" y="6316030"/>
              <a:ext cx="227185" cy="23648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>
              <a:off x="9904879" y="6545835"/>
              <a:ext cx="248776" cy="23487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/>
        </p:nvGrpSpPr>
        <p:grpSpPr>
          <a:xfrm>
            <a:off x="9931742" y="1279764"/>
            <a:ext cx="1023373" cy="5500944"/>
            <a:chOff x="9931742" y="1279764"/>
            <a:chExt cx="1023373" cy="5500944"/>
          </a:xfrm>
        </p:grpSpPr>
        <p:cxnSp>
          <p:nvCxnSpPr>
            <p:cNvPr id="118" name="直線コネクタ 117"/>
            <p:cNvCxnSpPr/>
            <p:nvPr/>
          </p:nvCxnSpPr>
          <p:spPr>
            <a:xfrm>
              <a:off x="9931742" y="5148785"/>
              <a:ext cx="686236" cy="68623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flipH="1">
              <a:off x="9932844" y="4482331"/>
              <a:ext cx="675774" cy="67577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>
              <a:off x="10608618" y="1651841"/>
              <a:ext cx="0" cy="284224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グループ化 153"/>
            <p:cNvGrpSpPr/>
            <p:nvPr/>
          </p:nvGrpSpPr>
          <p:grpSpPr>
            <a:xfrm>
              <a:off x="10707499" y="1279764"/>
              <a:ext cx="247616" cy="473305"/>
              <a:chOff x="1093981" y="4342423"/>
              <a:chExt cx="427174" cy="816522"/>
            </a:xfrm>
            <a:solidFill>
              <a:srgbClr val="7030A0"/>
            </a:solidFill>
          </p:grpSpPr>
          <p:sp>
            <p:nvSpPr>
              <p:cNvPr id="155" name="楕円 154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6" name="直線コネクタ 155"/>
              <p:cNvCxnSpPr>
                <a:stCxn id="155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grpFill/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grpFill/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grpFill/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grpFill/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grpFill/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4" name="直線コネクタ 253"/>
            <p:cNvCxnSpPr/>
            <p:nvPr/>
          </p:nvCxnSpPr>
          <p:spPr>
            <a:xfrm>
              <a:off x="10608011" y="5827286"/>
              <a:ext cx="0" cy="95342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46493" cy="13255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時刻指定問題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8249215" y="1600082"/>
            <a:ext cx="2445026" cy="5203062"/>
            <a:chOff x="8249215" y="1600082"/>
            <a:chExt cx="2445026" cy="5203062"/>
          </a:xfrm>
        </p:grpSpPr>
        <p:sp>
          <p:nvSpPr>
            <p:cNvPr id="60" name="楕円 59"/>
            <p:cNvSpPr/>
            <p:nvPr/>
          </p:nvSpPr>
          <p:spPr>
            <a:xfrm>
              <a:off x="8249878" y="1601486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/>
            <p:cNvSpPr/>
            <p:nvPr/>
          </p:nvSpPr>
          <p:spPr>
            <a:xfrm>
              <a:off x="8249215" y="5279033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/>
            <p:cNvSpPr/>
            <p:nvPr/>
          </p:nvSpPr>
          <p:spPr>
            <a:xfrm>
              <a:off x="9150966" y="1600082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/>
            <p:cNvSpPr/>
            <p:nvPr/>
          </p:nvSpPr>
          <p:spPr>
            <a:xfrm>
              <a:off x="9158210" y="2513470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/>
            <p:cNvSpPr/>
            <p:nvPr/>
          </p:nvSpPr>
          <p:spPr>
            <a:xfrm>
              <a:off x="9156360" y="3435398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/>
            <p:cNvSpPr/>
            <p:nvPr/>
          </p:nvSpPr>
          <p:spPr>
            <a:xfrm>
              <a:off x="9156360" y="5266271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/>
            <p:cNvSpPr/>
            <p:nvPr/>
          </p:nvSpPr>
          <p:spPr>
            <a:xfrm>
              <a:off x="9154510" y="6188199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/>
            <p:cNvSpPr/>
            <p:nvPr/>
          </p:nvSpPr>
          <p:spPr>
            <a:xfrm>
              <a:off x="9611405" y="2049937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/>
            <p:cNvSpPr/>
            <p:nvPr/>
          </p:nvSpPr>
          <p:spPr>
            <a:xfrm>
              <a:off x="9618649" y="2963325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/>
            <p:cNvSpPr/>
            <p:nvPr/>
          </p:nvSpPr>
          <p:spPr>
            <a:xfrm>
              <a:off x="9616799" y="3885253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/>
            <p:cNvSpPr/>
            <p:nvPr/>
          </p:nvSpPr>
          <p:spPr>
            <a:xfrm>
              <a:off x="9613322" y="4828833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/>
            <p:cNvSpPr/>
            <p:nvPr/>
          </p:nvSpPr>
          <p:spPr>
            <a:xfrm>
              <a:off x="9616799" y="5716126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/>
            <p:cNvSpPr/>
            <p:nvPr/>
          </p:nvSpPr>
          <p:spPr>
            <a:xfrm>
              <a:off x="9614949" y="6638054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/>
            <p:cNvSpPr/>
            <p:nvPr/>
          </p:nvSpPr>
          <p:spPr>
            <a:xfrm>
              <a:off x="9851443" y="2278865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/>
            <p:cNvSpPr/>
            <p:nvPr/>
          </p:nvSpPr>
          <p:spPr>
            <a:xfrm>
              <a:off x="9858724" y="3655963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/>
            <p:cNvSpPr/>
            <p:nvPr/>
          </p:nvSpPr>
          <p:spPr>
            <a:xfrm>
              <a:off x="9857036" y="5053111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/>
            <p:cNvSpPr/>
            <p:nvPr/>
          </p:nvSpPr>
          <p:spPr>
            <a:xfrm>
              <a:off x="9855348" y="6450259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/>
            <p:cNvSpPr/>
            <p:nvPr/>
          </p:nvSpPr>
          <p:spPr>
            <a:xfrm>
              <a:off x="10531099" y="2968558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10528846" y="5743016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楕円 168"/>
            <p:cNvSpPr/>
            <p:nvPr/>
          </p:nvSpPr>
          <p:spPr>
            <a:xfrm>
              <a:off x="9147098" y="4375404"/>
              <a:ext cx="163142" cy="16509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テキスト ボックス 245"/>
              <p:cNvSpPr txBox="1"/>
              <p:nvPr/>
            </p:nvSpPr>
            <p:spPr>
              <a:xfrm rot="14092085">
                <a:off x="8273390" y="-22298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92085">
                <a:off x="8273390" y="-22298"/>
                <a:ext cx="553998" cy="1072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テキスト ボックス 246"/>
              <p:cNvSpPr txBox="1"/>
              <p:nvPr/>
            </p:nvSpPr>
            <p:spPr>
              <a:xfrm rot="14092085">
                <a:off x="9177737" y="-31952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47" name="テキスト ボックス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92085">
                <a:off x="9177737" y="-31952"/>
                <a:ext cx="553998" cy="1072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テキスト ボックス 247"/>
              <p:cNvSpPr txBox="1"/>
              <p:nvPr/>
            </p:nvSpPr>
            <p:spPr>
              <a:xfrm rot="14092085">
                <a:off x="9648668" y="-22299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48" name="テキスト ボックス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92085">
                <a:off x="9648668" y="-22299"/>
                <a:ext cx="553998" cy="1072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テキスト ボックス 248"/>
              <p:cNvSpPr txBox="1"/>
              <p:nvPr/>
            </p:nvSpPr>
            <p:spPr>
              <a:xfrm rot="14092085">
                <a:off x="10141652" y="-192039"/>
                <a:ext cx="553998" cy="13047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+1.5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49" name="テキスト ボックス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92085">
                <a:off x="10141652" y="-192039"/>
                <a:ext cx="553998" cy="13047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テキスト ボックス 249"/>
              <p:cNvSpPr txBox="1"/>
              <p:nvPr/>
            </p:nvSpPr>
            <p:spPr>
              <a:xfrm rot="14092085">
                <a:off x="10655568" y="-40669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50" name="テキスト ボックス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92085">
                <a:off x="10655568" y="-40669"/>
                <a:ext cx="553998" cy="10723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直線矢印コネクタ 250"/>
          <p:cNvCxnSpPr/>
          <p:nvPr/>
        </p:nvCxnSpPr>
        <p:spPr>
          <a:xfrm>
            <a:off x="8013397" y="1279764"/>
            <a:ext cx="0" cy="5395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テキスト ボックス 251"/>
          <p:cNvSpPr txBox="1"/>
          <p:nvPr/>
        </p:nvSpPr>
        <p:spPr>
          <a:xfrm>
            <a:off x="7204746" y="6213315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テキスト ボックス 252"/>
              <p:cNvSpPr txBox="1"/>
              <p:nvPr/>
            </p:nvSpPr>
            <p:spPr>
              <a:xfrm>
                <a:off x="7652562" y="1445983"/>
                <a:ext cx="392184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3" name="テキスト ボックス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562" y="1445983"/>
                <a:ext cx="392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>
            <a:off x="7949026" y="1672151"/>
            <a:ext cx="11540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テキスト ボックス 254"/>
              <p:cNvSpPr txBox="1"/>
              <p:nvPr/>
            </p:nvSpPr>
            <p:spPr>
              <a:xfrm>
                <a:off x="8103854" y="478281"/>
                <a:ext cx="442749" cy="52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255" name="テキスト ボックス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854" y="478281"/>
                <a:ext cx="442749" cy="52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テキスト ボックス 255"/>
              <p:cNvSpPr txBox="1"/>
              <p:nvPr/>
            </p:nvSpPr>
            <p:spPr>
              <a:xfrm>
                <a:off x="9021632" y="478282"/>
                <a:ext cx="442749" cy="52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256" name="テキスト ボックス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632" y="478282"/>
                <a:ext cx="442749" cy="524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テキスト ボックス 256"/>
              <p:cNvSpPr txBox="1"/>
              <p:nvPr/>
            </p:nvSpPr>
            <p:spPr>
              <a:xfrm>
                <a:off x="9480521" y="478282"/>
                <a:ext cx="442749" cy="52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257" name="テキスト ボックス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521" y="478282"/>
                <a:ext cx="442749" cy="5245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テキスト ボックス 257"/>
              <p:cNvSpPr txBox="1"/>
              <p:nvPr/>
            </p:nvSpPr>
            <p:spPr>
              <a:xfrm>
                <a:off x="9709965" y="478282"/>
                <a:ext cx="442750" cy="52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258" name="テキスト ボックス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965" y="478282"/>
                <a:ext cx="442750" cy="5245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テキスト ボックス 258"/>
              <p:cNvSpPr txBox="1"/>
              <p:nvPr/>
            </p:nvSpPr>
            <p:spPr>
              <a:xfrm>
                <a:off x="10398299" y="478281"/>
                <a:ext cx="442750" cy="52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259" name="テキスト ボックス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299" y="478281"/>
                <a:ext cx="442750" cy="5245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2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1"/>
      <p:bldP spid="247" grpId="1"/>
      <p:bldP spid="248" grpId="1"/>
      <p:bldP spid="249" grpId="1"/>
      <p:bldP spid="250" grpId="1"/>
      <p:bldP spid="255" grpId="0"/>
      <p:bldP spid="256" grpId="0"/>
      <p:bldP spid="257" grpId="0"/>
      <p:bldP spid="258" grpId="0"/>
      <p:bldP spid="2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solidFill>
            <a:srgbClr val="FFFF00"/>
          </a:solidFill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515775" y="2944360"/>
            <a:ext cx="923640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1"/>
                </a:solidFill>
              </a:rPr>
              <a:t>線分</a:t>
            </a:r>
            <a:endParaRPr lang="en-US" altLang="ja-JP" sz="2800" b="1" dirty="0">
              <a:solidFill>
                <a:schemeClr val="accent1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B61C83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巡査数が一般の場合：</a:t>
            </a:r>
            <a:r>
              <a:rPr lang="ja-JP" altLang="en-US" sz="2800" b="1" dirty="0">
                <a:solidFill>
                  <a:srgbClr val="FF0000"/>
                </a:solidFill>
              </a:rPr>
              <a:t>協力あり</a:t>
            </a:r>
            <a:r>
              <a:rPr lang="ja-JP" altLang="en-US" sz="2800" dirty="0">
                <a:sym typeface="Wingdings" panose="05000000000000000000" pitchFamily="2" charset="2"/>
              </a:rPr>
              <a:t>（</a:t>
            </a:r>
            <a:r>
              <a:rPr lang="ja-JP" altLang="en-US" sz="2800" dirty="0"/>
              <a:t>本研究）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グループ化 87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91" name="グループ化 9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98" name="直線コネクタ 9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stCxn id="9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>
                <a:endCxn id="9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>
                <a:stCxn id="9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楕円 9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楕円 9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6" name="テキスト ボックス 85"/>
          <p:cNvSpPr txBox="1"/>
          <p:nvPr/>
        </p:nvSpPr>
        <p:spPr>
          <a:xfrm>
            <a:off x="6030917" y="2835634"/>
            <a:ext cx="971741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</a:rPr>
              <a:t>P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 / 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605321" y="1004349"/>
            <a:ext cx="373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3200" dirty="0" smtClean="0">
                <a:solidFill>
                  <a:srgbClr val="0070C0"/>
                </a:solidFill>
              </a:rPr>
              <a:t>困難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664151" y="1909041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651561" y="2906483"/>
            <a:ext cx="971741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P / 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313973" y="2922760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</a:rPr>
              <a:t>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grpSp>
        <p:nvGrpSpPr>
          <p:cNvPr id="105" name="グループ化 104"/>
          <p:cNvGrpSpPr/>
          <p:nvPr/>
        </p:nvGrpSpPr>
        <p:grpSpPr>
          <a:xfrm>
            <a:off x="1535314" y="4425213"/>
            <a:ext cx="2465943" cy="144998"/>
            <a:chOff x="2066618" y="4569809"/>
            <a:chExt cx="3114546" cy="183136"/>
          </a:xfrm>
        </p:grpSpPr>
        <p:sp>
          <p:nvSpPr>
            <p:cNvPr id="106" name="楕円 105"/>
            <p:cNvSpPr/>
            <p:nvPr/>
          </p:nvSpPr>
          <p:spPr>
            <a:xfrm>
              <a:off x="2066618" y="4577568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7" name="直線コネクタ 106"/>
            <p:cNvCxnSpPr/>
            <p:nvPr/>
          </p:nvCxnSpPr>
          <p:spPr>
            <a:xfrm>
              <a:off x="2160644" y="4665257"/>
              <a:ext cx="296527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楕円 120"/>
            <p:cNvSpPr/>
            <p:nvPr/>
          </p:nvSpPr>
          <p:spPr>
            <a:xfrm>
              <a:off x="2720380" y="457326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3677632" y="456980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4334620" y="4569810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4999071" y="4574692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6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星の場合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 smtClean="0"/>
              <a:t>巡査</a:t>
            </a:r>
            <a:r>
              <a:rPr lang="ja-JP" altLang="en-US" sz="3200" dirty="0"/>
              <a:t>が</a:t>
            </a:r>
            <a:r>
              <a:rPr lang="en-US" altLang="ja-JP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3200" dirty="0"/>
              <a:t>人のとき</a:t>
            </a:r>
            <a:endParaRPr lang="en-US" altLang="ja-JP" sz="32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全点</a:t>
            </a:r>
            <a:r>
              <a:rPr lang="ja-JP" altLang="en-US" sz="2800" dirty="0" smtClean="0"/>
              <a:t>の訪問</a:t>
            </a:r>
            <a:r>
              <a:rPr lang="ja-JP" altLang="en-US" sz="2800" dirty="0"/>
              <a:t>間隔が等しい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dirty="0"/>
              <a:t>に属する</a:t>
            </a:r>
            <a:endParaRPr lang="en-US" altLang="ja-JP" sz="2800" dirty="0"/>
          </a:p>
          <a:p>
            <a:pPr lvl="1">
              <a:lnSpc>
                <a:spcPct val="100000"/>
              </a:lnSpc>
            </a:pPr>
            <a:r>
              <a:rPr lang="ja-JP" altLang="en-US" sz="2800" dirty="0" smtClean="0"/>
              <a:t>訪問</a:t>
            </a:r>
            <a:r>
              <a:rPr lang="ja-JP" altLang="en-US" sz="2800" dirty="0"/>
              <a:t>間隔</a:t>
            </a:r>
            <a:r>
              <a:rPr lang="ja-JP" altLang="en-US" sz="2800" dirty="0" smtClean="0"/>
              <a:t>が一般の</a:t>
            </a:r>
            <a:r>
              <a:rPr lang="ja-JP" altLang="en-US" sz="2800" dirty="0"/>
              <a:t>場合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 smtClean="0">
                <a:solidFill>
                  <a:srgbClr val="0070C0"/>
                </a:solidFill>
              </a:rPr>
              <a:t>困難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sz="3200" dirty="0" smtClean="0"/>
              <a:t>巡査数一般の場合</a:t>
            </a:r>
            <a:endParaRPr lang="en-US" altLang="ja-JP" sz="3200" dirty="0" smtClean="0"/>
          </a:p>
          <a:p>
            <a:pPr lvl="1">
              <a:lnSpc>
                <a:spcPct val="100000"/>
              </a:lnSpc>
            </a:pPr>
            <a:r>
              <a:rPr lang="ja-JP" altLang="en-US" sz="2800" dirty="0" smtClean="0"/>
              <a:t>非協力</a:t>
            </a:r>
            <a:r>
              <a:rPr lang="ja-JP" altLang="en-US" sz="2800" dirty="0"/>
              <a:t>警邏問題なら</a:t>
            </a:r>
            <a:r>
              <a:rPr lang="en-US" altLang="ja-JP" sz="2800" u="sng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u="sng" dirty="0">
                <a:solidFill>
                  <a:srgbClr val="0070C0"/>
                </a:solidFill>
              </a:rPr>
              <a:t>困難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協力警邏問題</a:t>
            </a:r>
            <a:endParaRPr lang="en-US" altLang="ja-JP" sz="2800" dirty="0"/>
          </a:p>
          <a:p>
            <a:pPr lvl="2">
              <a:lnSpc>
                <a:spcPct val="100000"/>
              </a:lnSpc>
            </a:pPr>
            <a:r>
              <a:rPr lang="ja-JP" altLang="en-US" sz="2800" b="1" dirty="0"/>
              <a:t>全点</a:t>
            </a:r>
            <a:r>
              <a:rPr lang="ja-JP" altLang="en-US" sz="2800" b="1" dirty="0" smtClean="0"/>
              <a:t>の訪問</a:t>
            </a:r>
            <a:r>
              <a:rPr lang="ja-JP" altLang="en-US" sz="2800" b="1" dirty="0"/>
              <a:t>間隔が等しい</a:t>
            </a:r>
            <a:r>
              <a:rPr lang="en-US" altLang="ja-JP" sz="2800" dirty="0"/>
              <a:t> </a:t>
            </a:r>
            <a:r>
              <a:rPr lang="ja-JP" altLang="en-US" sz="2800" dirty="0"/>
              <a:t>→ </a:t>
            </a:r>
            <a:r>
              <a:rPr lang="en-US" altLang="ja-JP" sz="2800" b="1" u="sng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b="1" u="sng" dirty="0"/>
              <a:t>に</a:t>
            </a:r>
            <a:r>
              <a:rPr lang="ja-JP" altLang="en-US" sz="2800" b="1" u="sng" dirty="0" smtClean="0"/>
              <a:t>属する</a:t>
            </a:r>
            <a:endParaRPr lang="en-US" altLang="ja-JP" sz="2800" b="1" u="sng" dirty="0" smtClean="0"/>
          </a:p>
          <a:p>
            <a:pPr lvl="2">
              <a:lnSpc>
                <a:spcPct val="100000"/>
              </a:lnSpc>
            </a:pPr>
            <a:r>
              <a:rPr lang="ja-JP" altLang="en-US" sz="2800" dirty="0" smtClean="0"/>
              <a:t>訪問</a:t>
            </a:r>
            <a:r>
              <a:rPr lang="ja-JP" altLang="en-US" sz="2800" dirty="0"/>
              <a:t>間隔が一般の場合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 smtClean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cxnSp>
        <p:nvCxnSpPr>
          <p:cNvPr id="6" name="直線矢印コネクタ 5"/>
          <p:cNvCxnSpPr>
            <a:cxnSpLocks/>
            <a:stCxn id="9" idx="1"/>
          </p:cNvCxnSpPr>
          <p:nvPr/>
        </p:nvCxnSpPr>
        <p:spPr>
          <a:xfrm flipH="1">
            <a:off x="6015210" y="3618413"/>
            <a:ext cx="2137579" cy="4920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cxnSpLocks/>
            <a:stCxn id="9" idx="2"/>
          </p:cNvCxnSpPr>
          <p:nvPr/>
        </p:nvCxnSpPr>
        <p:spPr>
          <a:xfrm flipH="1">
            <a:off x="8361802" y="4095466"/>
            <a:ext cx="1734087" cy="8370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8152789" y="3141359"/>
            <a:ext cx="38862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協力を許す場合の方が簡単な場合が</a:t>
            </a:r>
            <a:r>
              <a:rPr lang="ja-JP" altLang="en-US" sz="2800" dirty="0" smtClean="0">
                <a:solidFill>
                  <a:schemeClr val="accent1"/>
                </a:solidFill>
              </a:rPr>
              <a:t>ある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6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全点</a:t>
            </a:r>
            <a:r>
              <a:rPr lang="ja-JP" altLang="en-US" dirty="0" smtClean="0"/>
              <a:t>の訪問</a:t>
            </a:r>
            <a:r>
              <a:rPr lang="ja-JP" altLang="en-US" dirty="0"/>
              <a:t>間隔</a:t>
            </a:r>
            <a:r>
              <a:rPr lang="ja-JP" altLang="en-US" dirty="0" smtClean="0"/>
              <a:t>が等しい場合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265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ja-JP" altLang="en-US" dirty="0" smtClean="0"/>
                  <a:t> 全点警備可能</a:t>
                </a: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∵⇒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隣接辺の長さに</a:t>
                </a:r>
                <a:r>
                  <a:rPr lang="ja-JP" altLang="en-US" dirty="0" smtClean="0"/>
                  <a:t>応じて以下のように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　巡査を分担させ</a:t>
                </a:r>
                <a:r>
                  <a:rPr lang="ja-JP" altLang="en-US" dirty="0"/>
                  <a:t>て</a:t>
                </a:r>
                <a:r>
                  <a:rPr lang="ja-JP" altLang="en-US" dirty="0" smtClean="0"/>
                  <a:t>動かせばよい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隣接辺が</a:t>
                </a:r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1/2 </a:t>
                </a:r>
                <a:r>
                  <a:rPr kumimoji="1" lang="ja-JP" altLang="en-US" dirty="0" smtClean="0">
                    <a:latin typeface="+mn-ea"/>
                  </a:rPr>
                  <a:t>より長い点は巡査が</a:t>
                </a:r>
                <a:r>
                  <a:rPr kumimoji="1" lang="en-US" altLang="ja-JP" dirty="0" smtClean="0">
                    <a:latin typeface="+mn-ea"/>
                  </a:rPr>
                  <a:t>1</a:t>
                </a:r>
                <a:r>
                  <a:rPr kumimoji="1" lang="ja-JP" altLang="en-US" dirty="0" smtClean="0">
                    <a:latin typeface="+mn-ea"/>
                  </a:rPr>
                  <a:t>人常駐</a:t>
                </a:r>
                <a:r>
                  <a:rPr kumimoji="1" lang="en-US" altLang="ja-JP" dirty="0" smtClean="0">
                    <a:latin typeface="+mn-ea"/>
                  </a:rPr>
                  <a:t/>
                </a:r>
                <a:br>
                  <a:rPr kumimoji="1" lang="en-US" altLang="ja-JP" dirty="0" smtClean="0">
                    <a:latin typeface="+mn-ea"/>
                  </a:rPr>
                </a:br>
                <a:r>
                  <a:rPr kumimoji="1" lang="ja-JP" altLang="en-US" dirty="0" smtClean="0">
                    <a:latin typeface="+mn-ea"/>
                  </a:rPr>
                  <a:t>（中心点との間の往復時間が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 smtClean="0">
                    <a:latin typeface="+mn-ea"/>
                  </a:rPr>
                  <a:t> を超える）</a:t>
                </a:r>
                <a:endParaRPr lang="en-US" altLang="ja-JP" dirty="0" smtClean="0">
                  <a:latin typeface="+mn-ea"/>
                </a:endParaRPr>
              </a:p>
              <a:p>
                <a:r>
                  <a:rPr lang="ja-JP" altLang="en-US" dirty="0"/>
                  <a:t>隣接辺が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1/2 </a:t>
                </a:r>
                <a:r>
                  <a:rPr lang="ja-JP" altLang="en-US" dirty="0" smtClean="0">
                    <a:latin typeface="+mn-ea"/>
                  </a:rPr>
                  <a:t>より短い点は残りの巡査全員が間隔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 smtClean="0">
                    <a:latin typeface="+mn-ea"/>
                  </a:rPr>
                  <a:t>で並び</a:t>
                </a:r>
                <a:r>
                  <a:rPr lang="ja-JP" altLang="en-US" dirty="0" smtClean="0">
                    <a:latin typeface="+mn-ea"/>
                  </a:rPr>
                  <a:t>順番に訪問</a:t>
                </a:r>
                <a:endParaRPr kumimoji="1" lang="en-US" altLang="ja-JP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26500" cy="4351338"/>
              </a:xfrm>
              <a:blipFill>
                <a:blip r:embed="rId2"/>
                <a:stretch>
                  <a:fillRect l="-1519" t="-2241" r="-1435" b="-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/>
          <p:cNvGrpSpPr/>
          <p:nvPr/>
        </p:nvGrpSpPr>
        <p:grpSpPr>
          <a:xfrm>
            <a:off x="8870943" y="2171982"/>
            <a:ext cx="1329539" cy="3792511"/>
            <a:chOff x="9505906" y="4566621"/>
            <a:chExt cx="878380" cy="2572879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9505906" y="4639025"/>
              <a:ext cx="779710" cy="2400561"/>
              <a:chOff x="9505906" y="4639025"/>
              <a:chExt cx="779710" cy="2400561"/>
            </a:xfrm>
          </p:grpSpPr>
          <p:cxnSp>
            <p:nvCxnSpPr>
              <p:cNvPr id="12" name="直線コネクタ 11"/>
              <p:cNvCxnSpPr/>
              <p:nvPr/>
            </p:nvCxnSpPr>
            <p:spPr>
              <a:xfrm>
                <a:off x="9505906" y="4639025"/>
                <a:ext cx="770851" cy="23290"/>
              </a:xfrm>
              <a:prstGeom prst="line">
                <a:avLst/>
              </a:prstGeom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9507077" y="4647877"/>
                <a:ext cx="778539" cy="1729004"/>
              </a:xfrm>
              <a:prstGeom prst="line">
                <a:avLst/>
              </a:prstGeom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9514766" y="4642975"/>
                <a:ext cx="761991" cy="448648"/>
              </a:xfrm>
              <a:prstGeom prst="line">
                <a:avLst/>
              </a:prstGeom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9514767" y="4647876"/>
                <a:ext cx="765956" cy="2391710"/>
              </a:xfrm>
              <a:prstGeom prst="line">
                <a:avLst/>
              </a:prstGeom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 flipH="1" flipV="1">
                <a:off x="9505908" y="4639026"/>
                <a:ext cx="770849" cy="980260"/>
              </a:xfrm>
              <a:prstGeom prst="line">
                <a:avLst/>
              </a:prstGeom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楕円 6"/>
            <p:cNvSpPr/>
            <p:nvPr/>
          </p:nvSpPr>
          <p:spPr>
            <a:xfrm>
              <a:off x="10184459" y="6939673"/>
              <a:ext cx="199827" cy="19982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/>
            <p:cNvSpPr/>
            <p:nvPr/>
          </p:nvSpPr>
          <p:spPr>
            <a:xfrm>
              <a:off x="10182323" y="6276967"/>
              <a:ext cx="199827" cy="19982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/>
            <p:cNvSpPr/>
            <p:nvPr/>
          </p:nvSpPr>
          <p:spPr>
            <a:xfrm>
              <a:off x="10178993" y="4999318"/>
              <a:ext cx="199827" cy="19982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10177620" y="4566621"/>
              <a:ext cx="199827" cy="19982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10180810" y="5519429"/>
              <a:ext cx="199827" cy="19982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コネクタ 16"/>
          <p:cNvCxnSpPr/>
          <p:nvPr/>
        </p:nvCxnSpPr>
        <p:spPr>
          <a:xfrm>
            <a:off x="8437532" y="4168485"/>
            <a:ext cx="350520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 17"/>
          <p:cNvSpPr/>
          <p:nvPr/>
        </p:nvSpPr>
        <p:spPr>
          <a:xfrm>
            <a:off x="8784493" y="2011068"/>
            <a:ext cx="1714561" cy="2093488"/>
          </a:xfrm>
          <a:custGeom>
            <a:avLst/>
            <a:gdLst>
              <a:gd name="connsiteX0" fmla="*/ 190500 w 1714561"/>
              <a:gd name="connsiteY0" fmla="*/ 157441 h 2093488"/>
              <a:gd name="connsiteX1" fmla="*/ 1257300 w 1714561"/>
              <a:gd name="connsiteY1" fmla="*/ 5041 h 2093488"/>
              <a:gd name="connsiteX2" fmla="*/ 1714500 w 1714561"/>
              <a:gd name="connsiteY2" fmla="*/ 322541 h 2093488"/>
              <a:gd name="connsiteX3" fmla="*/ 1282700 w 1714561"/>
              <a:gd name="connsiteY3" fmla="*/ 563841 h 2093488"/>
              <a:gd name="connsiteX4" fmla="*/ 381000 w 1714561"/>
              <a:gd name="connsiteY4" fmla="*/ 360641 h 2093488"/>
              <a:gd name="connsiteX5" fmla="*/ 1371600 w 1714561"/>
              <a:gd name="connsiteY5" fmla="*/ 728941 h 2093488"/>
              <a:gd name="connsiteX6" fmla="*/ 1625600 w 1714561"/>
              <a:gd name="connsiteY6" fmla="*/ 1173441 h 2093488"/>
              <a:gd name="connsiteX7" fmla="*/ 1155700 w 1714561"/>
              <a:gd name="connsiteY7" fmla="*/ 1173441 h 2093488"/>
              <a:gd name="connsiteX8" fmla="*/ 393700 w 1714561"/>
              <a:gd name="connsiteY8" fmla="*/ 563841 h 2093488"/>
              <a:gd name="connsiteX9" fmla="*/ 1422400 w 1714561"/>
              <a:gd name="connsiteY9" fmla="*/ 1554441 h 2093488"/>
              <a:gd name="connsiteX10" fmla="*/ 1524000 w 1714561"/>
              <a:gd name="connsiteY10" fmla="*/ 2062441 h 2093488"/>
              <a:gd name="connsiteX11" fmla="*/ 1066800 w 1714561"/>
              <a:gd name="connsiteY11" fmla="*/ 1871941 h 2093488"/>
              <a:gd name="connsiteX12" fmla="*/ 0 w 1714561"/>
              <a:gd name="connsiteY12" fmla="*/ 525741 h 209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61" h="2093488">
                <a:moveTo>
                  <a:pt x="190500" y="157441"/>
                </a:moveTo>
                <a:cubicBezTo>
                  <a:pt x="596900" y="67482"/>
                  <a:pt x="1003300" y="-22476"/>
                  <a:pt x="1257300" y="5041"/>
                </a:cubicBezTo>
                <a:cubicBezTo>
                  <a:pt x="1511300" y="32558"/>
                  <a:pt x="1710267" y="229408"/>
                  <a:pt x="1714500" y="322541"/>
                </a:cubicBezTo>
                <a:cubicBezTo>
                  <a:pt x="1718733" y="415674"/>
                  <a:pt x="1504950" y="557491"/>
                  <a:pt x="1282700" y="563841"/>
                </a:cubicBezTo>
                <a:cubicBezTo>
                  <a:pt x="1060450" y="570191"/>
                  <a:pt x="366183" y="333124"/>
                  <a:pt x="381000" y="360641"/>
                </a:cubicBezTo>
                <a:cubicBezTo>
                  <a:pt x="395817" y="388158"/>
                  <a:pt x="1164167" y="593474"/>
                  <a:pt x="1371600" y="728941"/>
                </a:cubicBezTo>
                <a:cubicBezTo>
                  <a:pt x="1579033" y="864408"/>
                  <a:pt x="1661583" y="1099358"/>
                  <a:pt x="1625600" y="1173441"/>
                </a:cubicBezTo>
                <a:cubicBezTo>
                  <a:pt x="1589617" y="1247524"/>
                  <a:pt x="1361017" y="1275041"/>
                  <a:pt x="1155700" y="1173441"/>
                </a:cubicBezTo>
                <a:cubicBezTo>
                  <a:pt x="950383" y="1071841"/>
                  <a:pt x="349250" y="500341"/>
                  <a:pt x="393700" y="563841"/>
                </a:cubicBezTo>
                <a:cubicBezTo>
                  <a:pt x="438150" y="627341"/>
                  <a:pt x="1234017" y="1304674"/>
                  <a:pt x="1422400" y="1554441"/>
                </a:cubicBezTo>
                <a:cubicBezTo>
                  <a:pt x="1610783" y="1804208"/>
                  <a:pt x="1583267" y="2009524"/>
                  <a:pt x="1524000" y="2062441"/>
                </a:cubicBezTo>
                <a:cubicBezTo>
                  <a:pt x="1464733" y="2115358"/>
                  <a:pt x="1320800" y="2128058"/>
                  <a:pt x="1066800" y="1871941"/>
                </a:cubicBezTo>
                <a:cubicBezTo>
                  <a:pt x="812800" y="1615824"/>
                  <a:pt x="406400" y="1070782"/>
                  <a:pt x="0" y="5257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>
            <a:off x="9203917" y="1574573"/>
            <a:ext cx="247616" cy="473305"/>
            <a:chOff x="1093981" y="4342423"/>
            <a:chExt cx="427174" cy="816522"/>
          </a:xfrm>
        </p:grpSpPr>
        <p:sp>
          <p:nvSpPr>
            <p:cNvPr id="26" name="楕円 2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>
              <a:stCxn id="2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/>
          <p:cNvGrpSpPr/>
          <p:nvPr/>
        </p:nvGrpSpPr>
        <p:grpSpPr>
          <a:xfrm>
            <a:off x="9796962" y="1495896"/>
            <a:ext cx="247616" cy="473305"/>
            <a:chOff x="1093981" y="4342423"/>
            <a:chExt cx="427174" cy="816522"/>
          </a:xfrm>
        </p:grpSpPr>
        <p:sp>
          <p:nvSpPr>
            <p:cNvPr id="33" name="楕円 32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>
              <a:stCxn id="33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/>
          <p:cNvGrpSpPr/>
          <p:nvPr/>
        </p:nvGrpSpPr>
        <p:grpSpPr>
          <a:xfrm>
            <a:off x="10416812" y="1670063"/>
            <a:ext cx="247616" cy="473305"/>
            <a:chOff x="1093981" y="4342423"/>
            <a:chExt cx="427174" cy="816522"/>
          </a:xfrm>
        </p:grpSpPr>
        <p:sp>
          <p:nvSpPr>
            <p:cNvPr id="40" name="楕円 3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/>
            <p:cNvCxnSpPr>
              <a:stCxn id="4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矢印コネクタ 46"/>
          <p:cNvCxnSpPr/>
          <p:nvPr/>
        </p:nvCxnSpPr>
        <p:spPr>
          <a:xfrm>
            <a:off x="9929900" y="1416770"/>
            <a:ext cx="600707" cy="18461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9276126" y="1407021"/>
            <a:ext cx="547641" cy="9129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9317712" y="1074777"/>
                <a:ext cx="4427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712" y="1074777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10008878" y="1112908"/>
                <a:ext cx="4427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8878" y="1112908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グループ化 54"/>
          <p:cNvGrpSpPr/>
          <p:nvPr/>
        </p:nvGrpSpPr>
        <p:grpSpPr>
          <a:xfrm>
            <a:off x="10214629" y="4582039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56" name="楕円 5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/>
            <p:cNvCxnSpPr>
              <a:stCxn id="5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グループ化 67"/>
          <p:cNvGrpSpPr/>
          <p:nvPr/>
        </p:nvGrpSpPr>
        <p:grpSpPr>
          <a:xfrm>
            <a:off x="10217041" y="5539825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69" name="楕円 68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0" name="直線コネクタ 69"/>
            <p:cNvCxnSpPr>
              <a:stCxn id="69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>
            <a:cxnSpLocks/>
            <a:stCxn id="63" idx="0"/>
          </p:cNvCxnSpPr>
          <p:nvPr/>
        </p:nvCxnSpPr>
        <p:spPr>
          <a:xfrm flipV="1">
            <a:off x="3238269" y="2171982"/>
            <a:ext cx="102808" cy="3898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523392" y="2561840"/>
            <a:ext cx="1429754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400" dirty="0" smtClean="0">
                <a:solidFill>
                  <a:schemeClr val="accent1"/>
                </a:solidFill>
              </a:rPr>
              <a:t>訪問間隔</a:t>
            </a:r>
            <a:endParaRPr lang="en-US" altLang="ja-JP" sz="2400" dirty="0">
              <a:solidFill>
                <a:schemeClr val="accent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4060871" y="2551478"/>
            <a:ext cx="112659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400" dirty="0" smtClean="0">
                <a:solidFill>
                  <a:schemeClr val="accent1"/>
                </a:solidFill>
              </a:rPr>
              <a:t>巡査数</a:t>
            </a:r>
            <a:endParaRPr lang="en-US" altLang="ja-JP" sz="2400" dirty="0">
              <a:solidFill>
                <a:schemeClr val="accent1"/>
              </a:solidFill>
            </a:endParaRPr>
          </a:p>
        </p:txBody>
      </p:sp>
      <p:cxnSp>
        <p:nvCxnSpPr>
          <p:cNvPr id="65" name="直線矢印コネクタ 64"/>
          <p:cNvCxnSpPr>
            <a:cxnSpLocks/>
            <a:stCxn id="64" idx="0"/>
          </p:cNvCxnSpPr>
          <p:nvPr/>
        </p:nvCxnSpPr>
        <p:spPr>
          <a:xfrm flipH="1" flipV="1">
            <a:off x="4396155" y="2171982"/>
            <a:ext cx="228012" cy="37949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ー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全点</a:t>
            </a:r>
            <a:r>
              <a:rPr lang="ja-JP" altLang="en-US" dirty="0" smtClean="0"/>
              <a:t>の訪問</a:t>
            </a:r>
            <a:r>
              <a:rPr lang="ja-JP" altLang="en-US" dirty="0"/>
              <a:t>間隔</a:t>
            </a:r>
            <a:r>
              <a:rPr lang="ja-JP" altLang="en-US" dirty="0" smtClean="0"/>
              <a:t>が等しい場合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8199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ja-JP" altLang="en-US" dirty="0" smtClean="0">
                    <a:latin typeface="Cambria Math" panose="02040503050406030204" pitchFamily="18" charset="0"/>
                  </a:rPr>
                  <a:t> 全点警備可能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kumimoji="1" lang="en-US" altLang="ja-JP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∵⇐</m:t>
                        </m:r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とする．</a:t>
                </a:r>
                <a:endParaRPr kumimoji="1" lang="en-US" altLang="ja-JP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dirty="0" smtClean="0">
                    <a:latin typeface="Cambria Math" panose="02040503050406030204" pitchFamily="18" charset="0"/>
                  </a:rPr>
                  <a:t>各点は時間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の間に少なくとも</a:t>
                </a:r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回訪問されなければならない</a:t>
                </a:r>
                <a:endParaRPr kumimoji="1" lang="en-US" altLang="ja-JP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dirty="0" smtClean="0">
                    <a:latin typeface="Cambria Math" panose="02040503050406030204" pitchFamily="18" charset="0"/>
                  </a:rPr>
                  <a:t>巡査は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訪問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回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あたり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の時間を消費（詳細略）</a:t>
                </a:r>
                <a:endParaRPr kumimoji="1" lang="en-US" altLang="ja-JP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ja-JP" altLang="en-US" dirty="0" smtClean="0">
                    <a:latin typeface="Cambria Math" panose="02040503050406030204" pitchFamily="18" charset="0"/>
                  </a:rPr>
                  <a:t>巡査は高々</a:t>
                </a:r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kumimoji="1" lang="ja-JP" altLang="en-US" dirty="0" err="1" smtClean="0">
                    <a:latin typeface="Cambria Math" panose="02040503050406030204" pitchFamily="18" charset="0"/>
                  </a:rPr>
                  <a:t>つの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辺上に存在</a:t>
                </a:r>
                <a:endParaRPr kumimoji="1" lang="en-US" altLang="ja-JP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全点警備不可能</a:t>
                </a:r>
                <a:endParaRPr kumimoji="1" lang="en-US" altLang="ja-JP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819900" cy="4351338"/>
              </a:xfrm>
              <a:blipFill>
                <a:blip r:embed="rId2"/>
                <a:stretch>
                  <a:fillRect l="-1610" t="-2241" r="-716" b="-3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7983417" y="2514601"/>
            <a:ext cx="2479430" cy="2508736"/>
            <a:chOff x="7983416" y="2514601"/>
            <a:chExt cx="2992315" cy="2508736"/>
          </a:xfrm>
        </p:grpSpPr>
        <p:cxnSp>
          <p:nvCxnSpPr>
            <p:cNvPr id="20" name="直線コネクタ 19"/>
            <p:cNvCxnSpPr/>
            <p:nvPr/>
          </p:nvCxnSpPr>
          <p:spPr>
            <a:xfrm>
              <a:off x="7983416" y="2514601"/>
              <a:ext cx="299231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7983416" y="3141785"/>
              <a:ext cx="299231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7983416" y="3768969"/>
              <a:ext cx="299231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7983416" y="4396153"/>
              <a:ext cx="299231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7983416" y="5023337"/>
              <a:ext cx="299231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コネクタ 66"/>
          <p:cNvCxnSpPr/>
          <p:nvPr/>
        </p:nvCxnSpPr>
        <p:spPr>
          <a:xfrm>
            <a:off x="7983417" y="2497016"/>
            <a:ext cx="62718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V="1">
            <a:off x="8610600" y="3132994"/>
            <a:ext cx="814754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9425354" y="3760177"/>
            <a:ext cx="400050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 flipV="1">
            <a:off x="9825404" y="4396153"/>
            <a:ext cx="637443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7983417" y="5023337"/>
            <a:ext cx="247943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グループ化 91"/>
          <p:cNvGrpSpPr/>
          <p:nvPr/>
        </p:nvGrpSpPr>
        <p:grpSpPr>
          <a:xfrm>
            <a:off x="7952575" y="1948403"/>
            <a:ext cx="247616" cy="473305"/>
            <a:chOff x="1093981" y="4342423"/>
            <a:chExt cx="427174" cy="816522"/>
          </a:xfrm>
          <a:solidFill>
            <a:srgbClr val="FF0000"/>
          </a:solidFill>
        </p:grpSpPr>
        <p:sp>
          <p:nvSpPr>
            <p:cNvPr id="93" name="楕円 92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4" name="直線コネクタ 93"/>
            <p:cNvCxnSpPr>
              <a:stCxn id="93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グループ化 104"/>
          <p:cNvGrpSpPr/>
          <p:nvPr/>
        </p:nvGrpSpPr>
        <p:grpSpPr>
          <a:xfrm>
            <a:off x="7894873" y="4473093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106" name="楕円 10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" name="直線コネクタ 106"/>
            <p:cNvCxnSpPr>
              <a:stCxn id="10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pSp>
        <p:nvGrpSpPr>
          <p:cNvPr id="31" name="グループ化 30"/>
          <p:cNvGrpSpPr/>
          <p:nvPr/>
        </p:nvGrpSpPr>
        <p:grpSpPr>
          <a:xfrm>
            <a:off x="8610600" y="1948381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32" name="楕円 3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直線コネクタ 32"/>
            <p:cNvCxnSpPr>
              <a:stCxn id="3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線コネクタ 37"/>
          <p:cNvCxnSpPr/>
          <p:nvPr/>
        </p:nvCxnSpPr>
        <p:spPr>
          <a:xfrm>
            <a:off x="8610600" y="2497016"/>
            <a:ext cx="62718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9237783" y="3075954"/>
            <a:ext cx="814754" cy="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10052537" y="3769604"/>
            <a:ext cx="400050" cy="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10460015" y="4396152"/>
            <a:ext cx="637443" cy="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515775" y="2944360"/>
            <a:ext cx="923640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1"/>
                </a:solidFill>
              </a:rPr>
              <a:t>線分</a:t>
            </a:r>
            <a:endParaRPr lang="en-US" altLang="ja-JP" sz="2800" b="1" dirty="0">
              <a:solidFill>
                <a:schemeClr val="accent1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B61C83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巡査数が一般の場合：</a:t>
            </a:r>
            <a:r>
              <a:rPr lang="ja-JP" altLang="en-US" sz="2800" b="1" dirty="0">
                <a:solidFill>
                  <a:srgbClr val="FF0000"/>
                </a:solidFill>
              </a:rPr>
              <a:t>協力あり</a:t>
            </a:r>
            <a:r>
              <a:rPr lang="ja-JP" altLang="en-US" sz="2800" dirty="0">
                <a:sym typeface="Wingdings" panose="05000000000000000000" pitchFamily="2" charset="2"/>
              </a:rPr>
              <a:t>（</a:t>
            </a:r>
            <a:r>
              <a:rPr lang="ja-JP" altLang="en-US" sz="2800" dirty="0"/>
              <a:t>本研究）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グループ化 87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91" name="グループ化 9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98" name="直線コネクタ 9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stCxn id="9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>
                <a:endCxn id="9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>
                <a:stCxn id="9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楕円 9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楕円 9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6" name="テキスト ボックス 85"/>
          <p:cNvSpPr txBox="1"/>
          <p:nvPr/>
        </p:nvSpPr>
        <p:spPr>
          <a:xfrm>
            <a:off x="6030917" y="2835634"/>
            <a:ext cx="971741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</a:rPr>
              <a:t>P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 / 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605321" y="1004349"/>
            <a:ext cx="373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3200" dirty="0" smtClean="0">
                <a:solidFill>
                  <a:srgbClr val="0070C0"/>
                </a:solidFill>
              </a:rPr>
              <a:t>困難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664151" y="1909041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651561" y="2906483"/>
            <a:ext cx="971741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P / 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313973" y="2922760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</a:rPr>
              <a:t>P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grpSp>
        <p:nvGrpSpPr>
          <p:cNvPr id="105" name="グループ化 104"/>
          <p:cNvGrpSpPr/>
          <p:nvPr/>
        </p:nvGrpSpPr>
        <p:grpSpPr>
          <a:xfrm>
            <a:off x="1535314" y="4425213"/>
            <a:ext cx="2465943" cy="144998"/>
            <a:chOff x="2066618" y="4569809"/>
            <a:chExt cx="3114546" cy="183136"/>
          </a:xfrm>
        </p:grpSpPr>
        <p:sp>
          <p:nvSpPr>
            <p:cNvPr id="106" name="楕円 105"/>
            <p:cNvSpPr/>
            <p:nvPr/>
          </p:nvSpPr>
          <p:spPr>
            <a:xfrm>
              <a:off x="2066618" y="4577568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7" name="直線コネクタ 106"/>
            <p:cNvCxnSpPr/>
            <p:nvPr/>
          </p:nvCxnSpPr>
          <p:spPr>
            <a:xfrm>
              <a:off x="2160644" y="4665257"/>
              <a:ext cx="296527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楕円 120"/>
            <p:cNvSpPr/>
            <p:nvPr/>
          </p:nvSpPr>
          <p:spPr>
            <a:xfrm>
              <a:off x="2720380" y="457326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3677632" y="456980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4334620" y="4569810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4999071" y="4574692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3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 smtClean="0"/>
              <a:t>：訪問</a:t>
            </a:r>
            <a:r>
              <a:rPr lang="ja-JP" altLang="en-US" dirty="0"/>
              <a:t>間隔が一般の場合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433734" cy="435133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u="sng" dirty="0"/>
                  <a:t>最大独立集合問題（</a:t>
                </a:r>
                <a:r>
                  <a:rPr lang="en-US" altLang="ja-JP" u="sng" dirty="0">
                    <a:latin typeface="Cambria" panose="02040503050406030204" pitchFamily="18" charset="0"/>
                  </a:rPr>
                  <a:t>NP</a:t>
                </a:r>
                <a:r>
                  <a:rPr lang="ja-JP" altLang="en-US" u="sng" dirty="0"/>
                  <a:t>完全問題）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点からなる無向グラフが与えられたときに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独立集合のうち最大のものを求める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u="sng" dirty="0">
                  <a:latin typeface="Cambria" panose="02040503050406030204" pitchFamily="18" charset="0"/>
                </a:endParaRPr>
              </a:p>
              <a:p>
                <a:r>
                  <a:rPr lang="ja-JP" altLang="en-US" b="1" u="sng" dirty="0" smtClean="0">
                    <a:solidFill>
                      <a:srgbClr val="B61C83"/>
                    </a:solidFill>
                  </a:rPr>
                  <a:t>指定時刻</a:t>
                </a:r>
                <a:r>
                  <a:rPr lang="ja-JP" altLang="en-US" u="sng" dirty="0" smtClean="0">
                    <a:latin typeface="Cambria" panose="02040503050406030204" pitchFamily="18" charset="0"/>
                  </a:rPr>
                  <a:t>協力</a:t>
                </a:r>
                <a:r>
                  <a:rPr lang="ja-JP" altLang="en-US" u="sng" dirty="0">
                    <a:latin typeface="Cambria" panose="02040503050406030204" pitchFamily="18" charset="0"/>
                  </a:rPr>
                  <a:t>警邏</a:t>
                </a:r>
                <a:r>
                  <a:rPr lang="ja-JP" altLang="en-US" u="sng" dirty="0" smtClean="0">
                    <a:latin typeface="Cambria" panose="02040503050406030204" pitchFamily="18" charset="0"/>
                  </a:rPr>
                  <a:t>問題（頂点数最大化</a:t>
                </a:r>
                <a:r>
                  <a:rPr lang="ja-JP" altLang="en-US" u="sng" dirty="0" smtClean="0"/>
                  <a:t>）</a:t>
                </a:r>
                <a:r>
                  <a:rPr lang="en-US" altLang="ja-JP" u="sng" dirty="0"/>
                  <a:t/>
                </a:r>
                <a:br>
                  <a:rPr lang="en-US" altLang="ja-JP" u="sng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点からなるある</a:t>
                </a:r>
                <a:r>
                  <a:rPr lang="en-US" altLang="ja-JP" dirty="0">
                    <a:latin typeface="Cambria" panose="02040503050406030204" pitchFamily="18" charset="0"/>
                  </a:rPr>
                  <a:t>Unit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が与えられたときに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警邏できる頂点の数の最大値を求める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433734" cy="4351338"/>
              </a:xfrm>
              <a:blipFill>
                <a:blip r:embed="rId3"/>
                <a:stretch>
                  <a:fillRect l="-1393" t="-2801" r="-5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3584741" y="3187700"/>
            <a:ext cx="1633423" cy="813594"/>
            <a:chOff x="3135086" y="4057650"/>
            <a:chExt cx="1262489" cy="590550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699784" y="4122091"/>
              <a:ext cx="697791" cy="37978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>
                  <a:latin typeface="Cambria Math" panose="02040503050406030204" pitchFamily="18" charset="0"/>
                </a:rPr>
                <a:t>帰着</a:t>
              </a:r>
              <a:endParaRPr kumimoji="1" lang="ja-JP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下矢印 7"/>
            <p:cNvSpPr/>
            <p:nvPr/>
          </p:nvSpPr>
          <p:spPr>
            <a:xfrm>
              <a:off x="3135086" y="4057650"/>
              <a:ext cx="463137" cy="590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吹き出し: 四角形 8"/>
          <p:cNvSpPr/>
          <p:nvPr/>
        </p:nvSpPr>
        <p:spPr>
          <a:xfrm>
            <a:off x="8373496" y="1538654"/>
            <a:ext cx="3658676" cy="2751992"/>
          </a:xfrm>
          <a:prstGeom prst="wedgeRectCallout">
            <a:avLst>
              <a:gd name="adj1" fmla="val -135623"/>
              <a:gd name="adj2" fmla="val 2295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点間に辺がある</a:t>
            </a:r>
            <a:r>
              <a:rPr lang="en-US" altLang="ja-JP" sz="2400" dirty="0">
                <a:solidFill>
                  <a:schemeClr val="tx1"/>
                </a:solidFill>
              </a:rPr>
              <a:t/>
            </a:r>
            <a:br>
              <a:rPr lang="en-US" altLang="ja-JP" sz="2400" dirty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</a:rPr>
              <a:t>⇕</a:t>
            </a:r>
            <a:r>
              <a:rPr lang="en-US" altLang="ja-JP" sz="2400" dirty="0" smtClean="0">
                <a:solidFill>
                  <a:schemeClr val="tx1"/>
                </a:solidFill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</a:rPr>
            </a:br>
            <a:r>
              <a:rPr lang="en-US" altLang="ja-JP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点の指定訪問時刻</a:t>
            </a:r>
            <a:r>
              <a:rPr lang="ja-JP" altLang="en-US" sz="2400" dirty="0" smtClean="0">
                <a:solidFill>
                  <a:schemeClr val="tx1"/>
                </a:solidFill>
              </a:rPr>
              <a:t>が</a:t>
            </a:r>
            <a:r>
              <a:rPr lang="en-US" altLang="ja-JP" sz="2400" dirty="0" smtClean="0">
                <a:solidFill>
                  <a:schemeClr val="tx1"/>
                </a:solidFill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</a:rPr>
              <a:t>重複</a:t>
            </a:r>
            <a:r>
              <a:rPr lang="ja-JP" altLang="en-US" sz="2400" dirty="0">
                <a:solidFill>
                  <a:schemeClr val="tx1"/>
                </a:solidFill>
              </a:rPr>
              <a:t>して</a:t>
            </a:r>
            <a:r>
              <a:rPr lang="ja-JP" altLang="en-US" sz="2400" dirty="0" smtClean="0">
                <a:solidFill>
                  <a:schemeClr val="tx1"/>
                </a:solidFill>
              </a:rPr>
              <a:t>いる</a:t>
            </a:r>
            <a:r>
              <a:rPr lang="en-US" altLang="ja-JP" sz="2400" dirty="0" smtClean="0">
                <a:solidFill>
                  <a:schemeClr val="tx1"/>
                </a:solidFill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</a:rPr>
            </a:b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となるように各点の訪問時刻を設定（詳細略）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吹き出し: 四角形 9"/>
          <p:cNvSpPr/>
          <p:nvPr/>
        </p:nvSpPr>
        <p:spPr>
          <a:xfrm>
            <a:off x="7535008" y="5064370"/>
            <a:ext cx="4396153" cy="1177203"/>
          </a:xfrm>
          <a:prstGeom prst="wedgeRectCallout">
            <a:avLst>
              <a:gd name="adj1" fmla="val -47383"/>
              <a:gd name="adj2" fmla="val -2354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rgbClr val="B61C83"/>
                </a:solidFill>
              </a:rPr>
              <a:t>時刻</a:t>
            </a:r>
            <a:r>
              <a:rPr lang="ja-JP" altLang="en-US" sz="2400" dirty="0" smtClean="0">
                <a:solidFill>
                  <a:srgbClr val="B61C83"/>
                </a:solidFill>
              </a:rPr>
              <a:t>指定 </a:t>
            </a:r>
            <a:r>
              <a:rPr lang="en-US" altLang="ja-JP" sz="2400" dirty="0" smtClean="0">
                <a:solidFill>
                  <a:srgbClr val="B61C83"/>
                </a:solidFill>
              </a:rPr>
              <a:t>&amp;</a:t>
            </a:r>
            <a:r>
              <a:rPr lang="ja-JP" altLang="en-US" sz="2400" dirty="0" smtClean="0">
                <a:solidFill>
                  <a:srgbClr val="B61C83"/>
                </a:solidFill>
              </a:rPr>
              <a:t> 頂点数最大化</a:t>
            </a:r>
            <a:r>
              <a:rPr lang="ja-JP" altLang="en-US" sz="2400" dirty="0" smtClean="0">
                <a:solidFill>
                  <a:schemeClr val="tx1"/>
                </a:solidFill>
              </a:rPr>
              <a:t>なら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巡査</a:t>
            </a:r>
            <a:r>
              <a:rPr lang="ja-JP" altLang="en-US" sz="2400" dirty="0">
                <a:solidFill>
                  <a:schemeClr val="tx1"/>
                </a:solidFill>
              </a:rPr>
              <a:t>が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2400" dirty="0" smtClean="0">
                <a:solidFill>
                  <a:schemeClr val="tx1"/>
                </a:solidFill>
              </a:rPr>
              <a:t>人で</a:t>
            </a:r>
            <a:r>
              <a:rPr lang="ja-JP" altLang="en-US" sz="2400" dirty="0">
                <a:solidFill>
                  <a:schemeClr val="tx1"/>
                </a:solidFill>
              </a:rPr>
              <a:t>も</a:t>
            </a:r>
            <a:r>
              <a:rPr lang="en-US" altLang="ja-JP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  <a:endParaRPr kumimoji="1" lang="ja-JP" altLang="en-US" sz="2400" dirty="0">
              <a:solidFill>
                <a:srgbClr val="B61C83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本研究の動機</a:t>
            </a:r>
            <a:r>
              <a:rPr lang="ja-JP" altLang="en-US" dirty="0" smtClean="0"/>
              <a:t>：</a:t>
            </a:r>
            <a:r>
              <a:rPr lang="ja-JP" altLang="en-US" b="1" dirty="0"/>
              <a:t>複数</a:t>
            </a:r>
            <a:r>
              <a:rPr lang="ja-JP" altLang="en-US" b="1" dirty="0" smtClean="0"/>
              <a:t>の巡査の</a:t>
            </a:r>
            <a:r>
              <a:rPr lang="ja-JP" altLang="en-US" b="1" dirty="0"/>
              <a:t>協力</a:t>
            </a:r>
            <a:r>
              <a:rPr lang="ja-JP" altLang="en-US" dirty="0" smtClean="0"/>
              <a:t>による警邏を</a:t>
            </a:r>
            <a:r>
              <a:rPr lang="ja-JP" altLang="en-US" dirty="0"/>
              <a:t>考えたい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巡査の</a:t>
            </a:r>
            <a:r>
              <a:rPr kumimoji="1" lang="ja-JP" altLang="en-US" dirty="0">
                <a:solidFill>
                  <a:srgbClr val="00B050"/>
                </a:solidFill>
              </a:rPr>
              <a:t>協力が不要な場合</a:t>
            </a:r>
            <a:r>
              <a:rPr kumimoji="1" lang="ja-JP" altLang="en-US" dirty="0"/>
              <a:t>や，</a:t>
            </a:r>
            <a:r>
              <a:rPr kumimoji="1" lang="ja-JP" altLang="en-US" dirty="0">
                <a:solidFill>
                  <a:srgbClr val="00B050"/>
                </a:solidFill>
              </a:rPr>
              <a:t>協力の仕方が簡単になる場合</a:t>
            </a:r>
            <a:r>
              <a:rPr kumimoji="1" lang="ja-JP" altLang="en-US" dirty="0"/>
              <a:t>は，</a:t>
            </a:r>
            <a:r>
              <a:rPr lang="ja-JP" altLang="en-US" dirty="0"/>
              <a:t>簡単に解くことが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kumimoji="1" lang="ja-JP" altLang="en-US" dirty="0" smtClean="0"/>
              <a:t>訪問</a:t>
            </a:r>
            <a:r>
              <a:rPr kumimoji="1" lang="ja-JP" altLang="en-US" dirty="0"/>
              <a:t>間隔が一般の場合</a:t>
            </a:r>
            <a:r>
              <a:rPr kumimoji="1" lang="ja-JP" altLang="en-US" dirty="0" smtClean="0"/>
              <a:t>は協力警邏ではほとんど未解決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→ </a:t>
            </a:r>
            <a:r>
              <a:rPr lang="ja-JP" altLang="en-US" dirty="0" smtClean="0">
                <a:solidFill>
                  <a:srgbClr val="B61C83"/>
                </a:solidFill>
              </a:rPr>
              <a:t>時刻指定問題</a:t>
            </a:r>
            <a:r>
              <a:rPr kumimoji="1" lang="ja-JP" altLang="en-US" dirty="0" smtClean="0"/>
              <a:t>なら</a:t>
            </a:r>
            <a:r>
              <a:rPr lang="ja-JP" altLang="en-US" dirty="0"/>
              <a:t>効率的</a:t>
            </a:r>
            <a:r>
              <a:rPr lang="ja-JP" altLang="en-US" dirty="0" smtClean="0"/>
              <a:t>な算法や</a:t>
            </a:r>
            <a:r>
              <a:rPr kumimoji="1" lang="ja-JP" altLang="en-US" dirty="0" smtClean="0"/>
              <a:t>困難性</a:t>
            </a:r>
            <a:r>
              <a:rPr kumimoji="1" lang="ja-JP" altLang="en-US" dirty="0"/>
              <a:t>を示せた場合が</a:t>
            </a:r>
            <a:r>
              <a:rPr kumimoji="1" lang="ja-JP" altLang="en-US" dirty="0" smtClean="0"/>
              <a:t>ある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線分では端から順に巡査の動きを決定できる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 smtClean="0">
                <a:latin typeface="Cambria" panose="02040503050406030204" pitchFamily="18" charset="0"/>
              </a:rPr>
              <a:t>で</a:t>
            </a:r>
            <a:r>
              <a:rPr lang="ja-JP" altLang="en-US" dirty="0">
                <a:latin typeface="Cambria" panose="02040503050406030204" pitchFamily="18" charset="0"/>
              </a:rPr>
              <a:t>頂点数</a:t>
            </a:r>
            <a:r>
              <a:rPr lang="ja-JP" altLang="en-US" dirty="0" smtClean="0">
                <a:latin typeface="Cambria" panose="02040503050406030204" pitchFamily="18" charset="0"/>
              </a:rPr>
              <a:t>最大化なら</a:t>
            </a:r>
            <a:r>
              <a:rPr lang="ja-JP" altLang="en-US" dirty="0" smtClean="0"/>
              <a:t>巡査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dirty="0" smtClean="0"/>
              <a:t>人でも</a:t>
            </a:r>
            <a:r>
              <a:rPr lang="en-US" altLang="ja-JP" dirty="0" smtClean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dirty="0" smtClean="0">
                <a:solidFill>
                  <a:srgbClr val="0070C0"/>
                </a:solidFill>
              </a:rPr>
              <a:t>困難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ja-JP" altLang="en-US" dirty="0" smtClean="0">
                <a:solidFill>
                  <a:srgbClr val="00B050"/>
                </a:solidFill>
              </a:rPr>
              <a:t>しかし，複雑そうな</a:t>
            </a:r>
            <a:r>
              <a:rPr lang="ja-JP" altLang="en-US" dirty="0" smtClean="0">
                <a:solidFill>
                  <a:srgbClr val="00B050"/>
                </a:solidFill>
              </a:rPr>
              <a:t>協力が有り得る設定</a:t>
            </a:r>
            <a:r>
              <a:rPr lang="ja-JP" altLang="en-US" dirty="0" smtClean="0">
                <a:solidFill>
                  <a:srgbClr val="00B050"/>
                </a:solidFill>
              </a:rPr>
              <a:t>で未解決な部分が多い</a:t>
            </a:r>
            <a:endParaRPr lang="en-US" altLang="ja-JP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ja-JP" altLang="en-US" dirty="0"/>
              <a:t>今後の課題</a:t>
            </a:r>
            <a:r>
              <a:rPr kumimoji="1" lang="ja-JP" altLang="en-US" dirty="0" smtClean="0"/>
              <a:t>：</a:t>
            </a:r>
            <a:r>
              <a:rPr kumimoji="1" lang="ja-JP" altLang="en-US" dirty="0" smtClean="0"/>
              <a:t>木や閉路の場合，他</a:t>
            </a:r>
            <a:r>
              <a:rPr kumimoji="1" lang="ja-JP" altLang="en-US" dirty="0" smtClean="0"/>
              <a:t>の図形で</a:t>
            </a:r>
            <a:r>
              <a:rPr lang="ja-JP" altLang="en-US" dirty="0" smtClean="0">
                <a:solidFill>
                  <a:srgbClr val="B61C83"/>
                </a:solidFill>
              </a:rPr>
              <a:t>時刻指定問題</a:t>
            </a:r>
            <a:r>
              <a:rPr lang="ja-JP" altLang="en-US" dirty="0" smtClean="0"/>
              <a:t>，</a:t>
            </a:r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2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350" y="115636"/>
            <a:ext cx="5229225" cy="931605"/>
          </a:xfrm>
        </p:spPr>
        <p:txBody>
          <a:bodyPr>
            <a:normAutofit/>
          </a:bodyPr>
          <a:lstStyle/>
          <a:p>
            <a:r>
              <a:rPr lang="ja-JP" altLang="en-US" u="sng" dirty="0" smtClean="0"/>
              <a:t>警備に関する</a:t>
            </a:r>
            <a:r>
              <a:rPr kumimoji="1" lang="ja-JP" altLang="en-US" u="sng" dirty="0" smtClean="0"/>
              <a:t>問題</a:t>
            </a:r>
            <a:endParaRPr kumimoji="1" lang="ja-JP" altLang="en-US" u="sng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6858746" y="190188"/>
            <a:ext cx="3952877" cy="3462501"/>
            <a:chOff x="242154" y="3076411"/>
            <a:chExt cx="3952877" cy="3462501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2156" y="3933464"/>
              <a:ext cx="3952875" cy="2605448"/>
              <a:chOff x="699356" y="3723277"/>
              <a:chExt cx="3952875" cy="2605448"/>
            </a:xfrm>
          </p:grpSpPr>
          <p:pic>
            <p:nvPicPr>
              <p:cNvPr id="17" name="コンテンツ プレースホルダー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356" y="3723277"/>
                <a:ext cx="3952875" cy="2305050"/>
              </a:xfrm>
              <a:prstGeom prst="rect">
                <a:avLst/>
              </a:prstGeom>
            </p:spPr>
          </p:pic>
          <p:sp>
            <p:nvSpPr>
              <p:cNvPr id="18" name="テキスト ボックス 17"/>
              <p:cNvSpPr txBox="1"/>
              <p:nvPr/>
            </p:nvSpPr>
            <p:spPr>
              <a:xfrm>
                <a:off x="1005254" y="5959393"/>
                <a:ext cx="334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http://math.a.la9.jp/kudou.htm</a:t>
                </a: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242154" y="3076411"/>
              <a:ext cx="395287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800" dirty="0"/>
                <a:t>美術館</a:t>
              </a:r>
              <a:r>
                <a:rPr lang="ja-JP" altLang="en-US" sz="2800" dirty="0" smtClean="0"/>
                <a:t>定理</a:t>
              </a:r>
              <a:r>
                <a:rPr lang="en-US" altLang="ja-JP" sz="2800" dirty="0" smtClean="0"/>
                <a:t/>
              </a:r>
              <a:br>
                <a:rPr lang="en-US" altLang="ja-JP" sz="2800" dirty="0" smtClean="0"/>
              </a:br>
              <a:r>
                <a:rPr lang="ja-JP" altLang="en-US" sz="2800" dirty="0" smtClean="0"/>
                <a:t>（監視カメラの設置）</a:t>
              </a:r>
              <a:endParaRPr lang="ja-JP" altLang="en-US" sz="2800" dirty="0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424227" y="1492932"/>
            <a:ext cx="5055578" cy="5199968"/>
            <a:chOff x="334106" y="1549558"/>
            <a:chExt cx="5055578" cy="5199968"/>
          </a:xfrm>
        </p:grpSpPr>
        <p:pic>
          <p:nvPicPr>
            <p:cNvPr id="10" name="コンテンツ プレースホルダ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07" y="1989295"/>
              <a:ext cx="5055577" cy="3815230"/>
            </a:xfrm>
            <a:prstGeom prst="rect">
              <a:avLst/>
            </a:prstGeom>
          </p:spPr>
        </p:pic>
        <p:sp>
          <p:nvSpPr>
            <p:cNvPr id="19" name="正方形/長方形 18"/>
            <p:cNvSpPr/>
            <p:nvPr/>
          </p:nvSpPr>
          <p:spPr>
            <a:xfrm>
              <a:off x="334106" y="1549558"/>
              <a:ext cx="50555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800" dirty="0"/>
                <a:t>グラフの頂点</a:t>
              </a:r>
              <a:r>
                <a:rPr lang="ja-JP" altLang="en-US" sz="2800" dirty="0" smtClean="0"/>
                <a:t>の</a:t>
              </a:r>
              <a:r>
                <a:rPr lang="ja-JP" altLang="en-US" sz="2800" dirty="0"/>
                <a:t>警邏</a:t>
              </a: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34107" y="5795419"/>
              <a:ext cx="50555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Machado</a:t>
              </a:r>
              <a:r>
                <a:rPr lang="en-US" altLang="ja-JP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, </a:t>
              </a:r>
              <a:r>
                <a:rPr lang="en-US" altLang="ja-JP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Aydano</a:t>
              </a:r>
              <a:r>
                <a:rPr lang="en-US" altLang="ja-JP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, et al. "Multi-agent patrolling: An empirical analysis of alternative architectures." </a:t>
              </a:r>
              <a:r>
                <a:rPr lang="en-US" altLang="ja-JP" sz="14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International Workshop on Multi-Agent Systems and Agent-Based Simulation</a:t>
              </a:r>
              <a:r>
                <a:rPr lang="en-US" altLang="ja-JP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. Springer, Berlin, Heidelberg, 2002</a:t>
              </a:r>
              <a:r>
                <a:rPr lang="en-US" altLang="ja-JP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. -- Fig.1</a:t>
              </a:r>
              <a:endParaRPr lang="en-US" altLang="ja-JP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45" name="角丸四角形 44"/>
          <p:cNvSpPr/>
          <p:nvPr/>
        </p:nvSpPr>
        <p:spPr>
          <a:xfrm>
            <a:off x="6191250" y="85725"/>
            <a:ext cx="5238750" cy="3657600"/>
          </a:xfrm>
          <a:prstGeom prst="roundRect">
            <a:avLst>
              <a:gd name="adj" fmla="val 57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/>
          <p:cNvSpPr/>
          <p:nvPr/>
        </p:nvSpPr>
        <p:spPr>
          <a:xfrm>
            <a:off x="307981" y="1390650"/>
            <a:ext cx="5305900" cy="5324474"/>
          </a:xfrm>
          <a:prstGeom prst="roundRect">
            <a:avLst>
              <a:gd name="adj" fmla="val 47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6191250" y="3876874"/>
            <a:ext cx="5238750" cy="2844601"/>
            <a:chOff x="6191250" y="3876874"/>
            <a:chExt cx="5238750" cy="2844601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6858746" y="3990077"/>
              <a:ext cx="4150045" cy="2618194"/>
              <a:chOff x="5981036" y="3681500"/>
              <a:chExt cx="4150045" cy="2618194"/>
            </a:xfrm>
          </p:grpSpPr>
          <p:grpSp>
            <p:nvGrpSpPr>
              <p:cNvPr id="30" name="グループ化 29"/>
              <p:cNvGrpSpPr/>
              <p:nvPr/>
            </p:nvGrpSpPr>
            <p:grpSpPr>
              <a:xfrm>
                <a:off x="7440420" y="4845913"/>
                <a:ext cx="1188022" cy="760860"/>
                <a:chOff x="7151847" y="4516020"/>
                <a:chExt cx="1775959" cy="1137400"/>
              </a:xfrm>
            </p:grpSpPr>
            <p:pic>
              <p:nvPicPr>
                <p:cNvPr id="24" name="図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78061" y="4732496"/>
                  <a:ext cx="1034152" cy="920924"/>
                </a:xfrm>
                <a:prstGeom prst="rect">
                  <a:avLst/>
                </a:prstGeom>
              </p:spPr>
            </p:pic>
            <p:sp>
              <p:nvSpPr>
                <p:cNvPr id="25" name="星 4 24"/>
                <p:cNvSpPr/>
                <p:nvPr/>
              </p:nvSpPr>
              <p:spPr>
                <a:xfrm>
                  <a:off x="7151847" y="5146766"/>
                  <a:ext cx="456570" cy="475399"/>
                </a:xfrm>
                <a:prstGeom prst="star4">
                  <a:avLst>
                    <a:gd name="adj" fmla="val 10614"/>
                  </a:avLst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星 4 25"/>
                <p:cNvSpPr/>
                <p:nvPr/>
              </p:nvSpPr>
              <p:spPr>
                <a:xfrm>
                  <a:off x="8471236" y="4516020"/>
                  <a:ext cx="456570" cy="475399"/>
                </a:xfrm>
                <a:prstGeom prst="star4">
                  <a:avLst>
                    <a:gd name="adj" fmla="val 8728"/>
                  </a:avLst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8" name="角丸四角形 27"/>
              <p:cNvSpPr/>
              <p:nvPr/>
            </p:nvSpPr>
            <p:spPr>
              <a:xfrm>
                <a:off x="6449695" y="4177552"/>
                <a:ext cx="3137647" cy="2075833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7401992" y="4758029"/>
                <a:ext cx="1233054" cy="9420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26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7321260" y="3681500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👮</a:t>
                </a:r>
                <a:endParaRPr kumimoji="1" lang="ja-JP" altLang="en-US" sz="2800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981036" y="5776474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👮</a:t>
                </a:r>
                <a:endParaRPr kumimoji="1" lang="ja-JP" altLang="en-US" sz="2800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9587342" y="4848270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👮</a:t>
                </a:r>
                <a:endParaRPr kumimoji="1" lang="ja-JP" altLang="en-US" sz="2800" dirty="0"/>
              </a:p>
            </p:txBody>
          </p:sp>
        </p:grpSp>
        <p:sp>
          <p:nvSpPr>
            <p:cNvPr id="36" name="正方形/長方形 35"/>
            <p:cNvSpPr/>
            <p:nvPr/>
          </p:nvSpPr>
          <p:spPr>
            <a:xfrm>
              <a:off x="6244047" y="393835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800" dirty="0" smtClean="0"/>
                <a:t>塀の警邏</a:t>
              </a:r>
              <a:endParaRPr lang="ja-JP" altLang="en-US" sz="2800" dirty="0"/>
            </a:p>
          </p:txBody>
        </p:sp>
        <p:cxnSp>
          <p:nvCxnSpPr>
            <p:cNvPr id="40" name="直線矢印コネクタ 39"/>
            <p:cNvCxnSpPr>
              <a:stCxn id="32" idx="3"/>
            </p:cNvCxnSpPr>
            <p:nvPr/>
          </p:nvCxnSpPr>
          <p:spPr>
            <a:xfrm>
              <a:off x="8742709" y="4251687"/>
              <a:ext cx="485434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>
              <a:stCxn id="34" idx="2"/>
            </p:cNvCxnSpPr>
            <p:nvPr/>
          </p:nvCxnSpPr>
          <p:spPr>
            <a:xfrm flipH="1">
              <a:off x="10736921" y="5680067"/>
              <a:ext cx="1" cy="444836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>
              <a:stCxn id="33" idx="0"/>
            </p:cNvCxnSpPr>
            <p:nvPr/>
          </p:nvCxnSpPr>
          <p:spPr>
            <a:xfrm flipH="1" flipV="1">
              <a:off x="7130615" y="5366804"/>
              <a:ext cx="1" cy="71824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角丸四角形 46"/>
            <p:cNvSpPr/>
            <p:nvPr/>
          </p:nvSpPr>
          <p:spPr>
            <a:xfrm>
              <a:off x="6191250" y="3876874"/>
              <a:ext cx="5238750" cy="2844601"/>
            </a:xfrm>
            <a:prstGeom prst="roundRect">
              <a:avLst>
                <a:gd name="adj" fmla="val 66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角丸四角形 47"/>
          <p:cNvSpPr/>
          <p:nvPr/>
        </p:nvSpPr>
        <p:spPr>
          <a:xfrm>
            <a:off x="307981" y="1382146"/>
            <a:ext cx="5305900" cy="5324474"/>
          </a:xfrm>
          <a:prstGeom prst="roundRect">
            <a:avLst>
              <a:gd name="adj" fmla="val 4717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スライド番号プレースホルダー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85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>
                <a:latin typeface="Cambria" panose="02040503050406030204" pitchFamily="18" charset="0"/>
              </a:rPr>
              <a:t>協力警邏問題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 smtClean="0"/>
                  <a:t>入力</a:t>
                </a:r>
                <a:r>
                  <a:rPr lang="ja-JP" altLang="en-US" dirty="0"/>
                  <a:t>：</a:t>
                </a:r>
                <a:r>
                  <a:rPr lang="ja-JP" altLang="en-US" dirty="0" smtClean="0"/>
                  <a:t>辺に長さのついた無向グラフ，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smtClean="0"/>
                  <a:t>	</a:t>
                </a:r>
                <a:r>
                  <a:rPr lang="ja-JP" altLang="en-US" dirty="0" smtClean="0"/>
                  <a:t>　各点の</a:t>
                </a:r>
                <a:r>
                  <a:rPr lang="ja-JP" altLang="en-US" b="1" dirty="0" smtClean="0"/>
                  <a:t>訪問間隔</a:t>
                </a:r>
                <a:r>
                  <a:rPr lang="ja-JP" altLang="en-US" dirty="0" smtClean="0"/>
                  <a:t>，巡査の人数</a:t>
                </a:r>
                <a:endParaRPr lang="en-US" altLang="ja-JP" dirty="0" smtClean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 smtClean="0"/>
                  <a:t>出力</a:t>
                </a:r>
                <a:r>
                  <a:rPr lang="ja-JP" altLang="en-US" dirty="0"/>
                  <a:t>：全点</a:t>
                </a:r>
                <a:r>
                  <a:rPr lang="ja-JP" altLang="en-US" dirty="0" smtClean="0"/>
                  <a:t>が警備</a:t>
                </a:r>
                <a:r>
                  <a:rPr lang="ja-JP" altLang="en-US" dirty="0"/>
                  <a:t>可能か（警邏可能</a:t>
                </a:r>
                <a:r>
                  <a:rPr lang="ja-JP" altLang="en-US" dirty="0" smtClean="0"/>
                  <a:t>か）</a:t>
                </a:r>
                <a:endParaRPr lang="en-US" altLang="ja-JP" dirty="0" smtClean="0"/>
              </a:p>
              <a:p>
                <a:pPr>
                  <a:lnSpc>
                    <a:spcPct val="100000"/>
                  </a:lnSpc>
                </a:pPr>
                <a:endParaRPr lang="en-US" altLang="ja-JP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b="1" dirty="0" smtClean="0"/>
                  <a:t>訪問間隔</a:t>
                </a:r>
                <a:endParaRPr lang="en-US" altLang="ja-JP" b="1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各点の警備に必要な訪問の頻度を定める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70C0"/>
                    </a:solidFill>
                  </a:rPr>
                  <a:t>訪問間隔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dirty="0" smtClean="0">
                    <a:solidFill>
                      <a:srgbClr val="0070C0"/>
                    </a:solidFill>
                  </a:rPr>
                  <a:t> の</a:t>
                </a:r>
                <a:r>
                  <a:rPr lang="ja-JP" altLang="en-US" dirty="0">
                    <a:solidFill>
                      <a:srgbClr val="0070C0"/>
                    </a:solidFill>
                  </a:rPr>
                  <a:t>頂点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が</a:t>
                </a:r>
                <a:r>
                  <a:rPr lang="ja-JP" altLang="en-US" dirty="0">
                    <a:solidFill>
                      <a:srgbClr val="0070C0"/>
                    </a:solidFill>
                  </a:rPr>
                  <a:t>警備される</a:t>
                </a:r>
                <a:r>
                  <a:rPr lang="en-US" altLang="ja-JP" dirty="0">
                    <a:solidFill>
                      <a:srgbClr val="0070C0"/>
                    </a:solidFill>
                  </a:rPr>
                  <a:t/>
                </a:r>
                <a:br>
                  <a:rPr lang="en-US" altLang="ja-JP" dirty="0">
                    <a:solidFill>
                      <a:srgbClr val="0070C0"/>
                    </a:solidFill>
                  </a:rPr>
                </a:br>
                <a:r>
                  <a:rPr lang="ja-JP" altLang="en-US" dirty="0">
                    <a:solidFill>
                      <a:srgbClr val="0070C0"/>
                    </a:solidFill>
                  </a:rPr>
                  <a:t>　⇔頂点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が時間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ja-JP" dirty="0">
                    <a:solidFill>
                      <a:srgbClr val="0070C0"/>
                    </a:solidFill>
                  </a:rPr>
                  <a:t> </a:t>
                </a:r>
                <a:r>
                  <a:rPr lang="ja-JP" altLang="en-US" dirty="0">
                    <a:solidFill>
                      <a:srgbClr val="0070C0"/>
                    </a:solidFill>
                  </a:rPr>
                  <a:t>以上放置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されない</a:t>
                </a:r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  <a:blipFill>
                <a:blip r:embed="rId3"/>
                <a:stretch>
                  <a:fillRect l="-1711" t="-1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/>
          <p:cNvGrpSpPr/>
          <p:nvPr/>
        </p:nvGrpSpPr>
        <p:grpSpPr>
          <a:xfrm>
            <a:off x="9181224" y="1271696"/>
            <a:ext cx="2288325" cy="248926"/>
            <a:chOff x="4986448" y="1732011"/>
            <a:chExt cx="1871490" cy="203582"/>
          </a:xfrm>
        </p:grpSpPr>
        <p:cxnSp>
          <p:nvCxnSpPr>
            <p:cNvPr id="37" name="直線コネクタ 36"/>
            <p:cNvCxnSpPr>
              <a:endCxn id="39" idx="6"/>
            </p:cNvCxnSpPr>
            <p:nvPr/>
          </p:nvCxnSpPr>
          <p:spPr>
            <a:xfrm>
              <a:off x="5120256" y="1833455"/>
              <a:ext cx="1737682" cy="22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/>
          <p:nvPr/>
        </p:nvCxnSpPr>
        <p:spPr>
          <a:xfrm>
            <a:off x="9338519" y="2381164"/>
            <a:ext cx="1997128" cy="10045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9338519" y="3385720"/>
            <a:ext cx="1997128" cy="100371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336235" y="4380752"/>
            <a:ext cx="2024196" cy="9950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9336235" y="5375784"/>
            <a:ext cx="2017565" cy="1013242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8860649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8057577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101727" y="168590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727" y="168590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1132425" y="168133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425" y="1681330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9081975" y="168590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975" y="1685905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四角形吹き出し 78"/>
          <p:cNvSpPr/>
          <p:nvPr/>
        </p:nvSpPr>
        <p:spPr>
          <a:xfrm>
            <a:off x="7007468" y="1187157"/>
            <a:ext cx="1532945" cy="525391"/>
          </a:xfrm>
          <a:prstGeom prst="wedgeRectCallout">
            <a:avLst>
              <a:gd name="adj1" fmla="val 69709"/>
              <a:gd name="adj2" fmla="val 5352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訪問</a:t>
            </a:r>
            <a:r>
              <a:rPr lang="ja-JP" altLang="en-US" sz="2400" dirty="0">
                <a:solidFill>
                  <a:schemeClr val="tx1"/>
                </a:solidFill>
              </a:rPr>
              <a:t>間隔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9081975" y="1681330"/>
            <a:ext cx="2493200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グループ化 45"/>
          <p:cNvGrpSpPr/>
          <p:nvPr/>
        </p:nvGrpSpPr>
        <p:grpSpPr>
          <a:xfrm>
            <a:off x="9181225" y="765110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47" name="楕円 4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" name="直線コネクタ 47"/>
            <p:cNvCxnSpPr>
              <a:stCxn id="4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9235821" y="2268233"/>
            <a:ext cx="2233727" cy="4589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9336741" y="2295077"/>
            <a:ext cx="2007591" cy="5113429"/>
            <a:chOff x="9336741" y="2295076"/>
            <a:chExt cx="2007591" cy="4665245"/>
          </a:xfrm>
        </p:grpSpPr>
        <p:cxnSp>
          <p:nvCxnSpPr>
            <p:cNvPr id="76" name="直線コネクタ 75"/>
            <p:cNvCxnSpPr/>
            <p:nvPr/>
          </p:nvCxnSpPr>
          <p:spPr>
            <a:xfrm>
              <a:off x="10349475" y="2313621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1344332" y="2313621"/>
              <a:ext cx="0" cy="464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9336741" y="2295076"/>
              <a:ext cx="0" cy="4646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グループ化 10"/>
          <p:cNvGrpSpPr/>
          <p:nvPr/>
        </p:nvGrpSpPr>
        <p:grpSpPr>
          <a:xfrm>
            <a:off x="8793072" y="2381164"/>
            <a:ext cx="2657931" cy="5004127"/>
            <a:chOff x="8793072" y="2381164"/>
            <a:chExt cx="2657931" cy="5004127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8793072" y="2381164"/>
              <a:ext cx="442750" cy="1999588"/>
              <a:chOff x="8793072" y="2381164"/>
              <a:chExt cx="442750" cy="1999588"/>
            </a:xfrm>
          </p:grpSpPr>
          <p:cxnSp>
            <p:nvCxnSpPr>
              <p:cNvPr id="80" name="直線矢印コネクタ 79"/>
              <p:cNvCxnSpPr/>
              <p:nvPr/>
            </p:nvCxnSpPr>
            <p:spPr>
              <a:xfrm>
                <a:off x="9134900" y="2381164"/>
                <a:ext cx="0" cy="199958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テキスト ボックス 80"/>
                  <p:cNvSpPr txBox="1"/>
                  <p:nvPr/>
                </p:nvSpPr>
                <p:spPr>
                  <a:xfrm>
                    <a:off x="8793072" y="3084895"/>
                    <a:ext cx="4427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sz="2400" dirty="0"/>
                  </a:p>
                </p:txBody>
              </p:sp>
            </mc:Choice>
            <mc:Fallback>
              <p:sp>
                <p:nvSpPr>
                  <p:cNvPr id="81" name="テキスト ボックス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3072" y="3084895"/>
                    <a:ext cx="442750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グループ化 44"/>
            <p:cNvGrpSpPr/>
            <p:nvPr/>
          </p:nvGrpSpPr>
          <p:grpSpPr>
            <a:xfrm>
              <a:off x="8793072" y="4381147"/>
              <a:ext cx="442750" cy="1999588"/>
              <a:chOff x="8793072" y="2381164"/>
              <a:chExt cx="442750" cy="1999588"/>
            </a:xfrm>
          </p:grpSpPr>
          <p:cxnSp>
            <p:nvCxnSpPr>
              <p:cNvPr id="53" name="直線矢印コネクタ 52"/>
              <p:cNvCxnSpPr/>
              <p:nvPr/>
            </p:nvCxnSpPr>
            <p:spPr>
              <a:xfrm>
                <a:off x="9134900" y="2381164"/>
                <a:ext cx="0" cy="199958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テキスト ボックス 53"/>
                  <p:cNvSpPr txBox="1"/>
                  <p:nvPr/>
                </p:nvSpPr>
                <p:spPr>
                  <a:xfrm>
                    <a:off x="8793072" y="3084895"/>
                    <a:ext cx="4427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sz="2400" dirty="0"/>
                  </a:p>
                </p:txBody>
              </p:sp>
            </mc:Choice>
            <mc:Fallback>
              <p:sp>
                <p:nvSpPr>
                  <p:cNvPr id="54" name="テキスト ボックス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3072" y="3084895"/>
                    <a:ext cx="442750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9993954" y="2894890"/>
              <a:ext cx="347526" cy="956050"/>
              <a:chOff x="9993954" y="2894890"/>
              <a:chExt cx="347526" cy="956050"/>
            </a:xfrm>
          </p:grpSpPr>
          <p:cxnSp>
            <p:nvCxnSpPr>
              <p:cNvPr id="56" name="直線矢印コネクタ 55"/>
              <p:cNvCxnSpPr/>
              <p:nvPr/>
            </p:nvCxnSpPr>
            <p:spPr>
              <a:xfrm>
                <a:off x="10341480" y="2894890"/>
                <a:ext cx="0" cy="95605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テキスト ボックス 56"/>
                  <p:cNvSpPr txBox="1"/>
                  <p:nvPr/>
                </p:nvSpPr>
                <p:spPr>
                  <a:xfrm>
                    <a:off x="9993954" y="3142082"/>
                    <a:ext cx="3431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sz="2400" dirty="0"/>
                  </a:p>
                </p:txBody>
              </p:sp>
            </mc:Choice>
            <mc:Fallback>
              <p:sp>
                <p:nvSpPr>
                  <p:cNvPr id="57" name="テキスト ボックス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3954" y="3142082"/>
                    <a:ext cx="343183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509" r="-701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グループ化 57"/>
            <p:cNvGrpSpPr/>
            <p:nvPr/>
          </p:nvGrpSpPr>
          <p:grpSpPr>
            <a:xfrm>
              <a:off x="9993954" y="3891186"/>
              <a:ext cx="347526" cy="956050"/>
              <a:chOff x="9993954" y="2894890"/>
              <a:chExt cx="347526" cy="956050"/>
            </a:xfrm>
          </p:grpSpPr>
          <p:cxnSp>
            <p:nvCxnSpPr>
              <p:cNvPr id="59" name="直線矢印コネクタ 58"/>
              <p:cNvCxnSpPr/>
              <p:nvPr/>
            </p:nvCxnSpPr>
            <p:spPr>
              <a:xfrm>
                <a:off x="10341480" y="2894890"/>
                <a:ext cx="0" cy="95605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テキスト ボックス 59"/>
                  <p:cNvSpPr txBox="1"/>
                  <p:nvPr/>
                </p:nvSpPr>
                <p:spPr>
                  <a:xfrm>
                    <a:off x="9993954" y="3142082"/>
                    <a:ext cx="3431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sz="2400" dirty="0"/>
                  </a:p>
                </p:txBody>
              </p:sp>
            </mc:Choice>
            <mc:Fallback>
              <p:sp>
                <p:nvSpPr>
                  <p:cNvPr id="60" name="テキスト ボックス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3954" y="3142082"/>
                    <a:ext cx="343183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509" r="-701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グループ化 60"/>
            <p:cNvGrpSpPr/>
            <p:nvPr/>
          </p:nvGrpSpPr>
          <p:grpSpPr>
            <a:xfrm>
              <a:off x="9993954" y="4887482"/>
              <a:ext cx="347526" cy="956050"/>
              <a:chOff x="9993954" y="2894890"/>
              <a:chExt cx="347526" cy="956050"/>
            </a:xfrm>
          </p:grpSpPr>
          <p:cxnSp>
            <p:nvCxnSpPr>
              <p:cNvPr id="62" name="直線矢印コネクタ 61"/>
              <p:cNvCxnSpPr/>
              <p:nvPr/>
            </p:nvCxnSpPr>
            <p:spPr>
              <a:xfrm>
                <a:off x="10341480" y="2894890"/>
                <a:ext cx="0" cy="95605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テキスト ボックス 62"/>
                  <p:cNvSpPr txBox="1"/>
                  <p:nvPr/>
                </p:nvSpPr>
                <p:spPr>
                  <a:xfrm>
                    <a:off x="9993954" y="3142082"/>
                    <a:ext cx="3431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sz="2400" dirty="0"/>
                  </a:p>
                </p:txBody>
              </p:sp>
            </mc:Choice>
            <mc:Fallback>
              <p:sp>
                <p:nvSpPr>
                  <p:cNvPr id="63" name="テキスト ボックス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3954" y="3142082"/>
                    <a:ext cx="343183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509" r="-701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グループ化 71"/>
            <p:cNvGrpSpPr/>
            <p:nvPr/>
          </p:nvGrpSpPr>
          <p:grpSpPr>
            <a:xfrm>
              <a:off x="11008253" y="3385720"/>
              <a:ext cx="442750" cy="1999588"/>
              <a:chOff x="8793072" y="2381164"/>
              <a:chExt cx="442750" cy="1999588"/>
            </a:xfrm>
          </p:grpSpPr>
          <p:cxnSp>
            <p:nvCxnSpPr>
              <p:cNvPr id="73" name="直線矢印コネクタ 72"/>
              <p:cNvCxnSpPr/>
              <p:nvPr/>
            </p:nvCxnSpPr>
            <p:spPr>
              <a:xfrm>
                <a:off x="9134900" y="2381164"/>
                <a:ext cx="0" cy="199958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テキスト ボックス 81"/>
                  <p:cNvSpPr txBox="1"/>
                  <p:nvPr/>
                </p:nvSpPr>
                <p:spPr>
                  <a:xfrm>
                    <a:off x="8793072" y="3084895"/>
                    <a:ext cx="4427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sz="2400" dirty="0"/>
                  </a:p>
                </p:txBody>
              </p:sp>
            </mc:Choice>
            <mc:Fallback>
              <p:sp>
                <p:nvSpPr>
                  <p:cNvPr id="82" name="テキスト ボックス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3072" y="3084895"/>
                    <a:ext cx="442750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グループ化 82"/>
            <p:cNvGrpSpPr/>
            <p:nvPr/>
          </p:nvGrpSpPr>
          <p:grpSpPr>
            <a:xfrm>
              <a:off x="11008253" y="5385703"/>
              <a:ext cx="442750" cy="1999588"/>
              <a:chOff x="8793072" y="2381164"/>
              <a:chExt cx="442750" cy="1999588"/>
            </a:xfrm>
          </p:grpSpPr>
          <p:cxnSp>
            <p:nvCxnSpPr>
              <p:cNvPr id="84" name="直線矢印コネクタ 83"/>
              <p:cNvCxnSpPr/>
              <p:nvPr/>
            </p:nvCxnSpPr>
            <p:spPr>
              <a:xfrm>
                <a:off x="9134900" y="2381164"/>
                <a:ext cx="0" cy="199958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テキスト ボックス 84"/>
                  <p:cNvSpPr txBox="1"/>
                  <p:nvPr/>
                </p:nvSpPr>
                <p:spPr>
                  <a:xfrm>
                    <a:off x="8793072" y="3084895"/>
                    <a:ext cx="4427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sz="2400" dirty="0"/>
                  </a:p>
                </p:txBody>
              </p:sp>
            </mc:Choice>
            <mc:Fallback>
              <p:sp>
                <p:nvSpPr>
                  <p:cNvPr id="85" name="テキスト ボックス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3072" y="3084895"/>
                    <a:ext cx="442750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グループ化 85"/>
            <p:cNvGrpSpPr/>
            <p:nvPr/>
          </p:nvGrpSpPr>
          <p:grpSpPr>
            <a:xfrm>
              <a:off x="9991782" y="5892791"/>
              <a:ext cx="347526" cy="956050"/>
              <a:chOff x="9993954" y="2894890"/>
              <a:chExt cx="347526" cy="956050"/>
            </a:xfrm>
          </p:grpSpPr>
          <p:cxnSp>
            <p:nvCxnSpPr>
              <p:cNvPr id="87" name="直線矢印コネクタ 86"/>
              <p:cNvCxnSpPr/>
              <p:nvPr/>
            </p:nvCxnSpPr>
            <p:spPr>
              <a:xfrm>
                <a:off x="10341480" y="2894890"/>
                <a:ext cx="0" cy="95605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テキスト ボックス 87"/>
                  <p:cNvSpPr txBox="1"/>
                  <p:nvPr/>
                </p:nvSpPr>
                <p:spPr>
                  <a:xfrm>
                    <a:off x="9993954" y="3142082"/>
                    <a:ext cx="3431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sz="2400" dirty="0"/>
                  </a:p>
                </p:txBody>
              </p:sp>
            </mc:Choice>
            <mc:Fallback>
              <p:sp>
                <p:nvSpPr>
                  <p:cNvPr id="88" name="テキスト ボックス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3954" y="3142082"/>
                    <a:ext cx="343183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571" r="-892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1514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1681 0.00115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4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1.45833E-6 0.6048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4" grpId="0"/>
      <p:bldP spid="75" grpId="0"/>
      <p:bldP spid="79" grpId="0" animBg="1"/>
      <p:bldP spid="4" grpId="0" animBg="1"/>
      <p:bldP spid="34" grpId="0" animBg="1"/>
      <p:bldP spid="3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点</a:t>
            </a:r>
            <a:r>
              <a:rPr kumimoji="1" lang="ja-JP" altLang="en-US" dirty="0" smtClean="0"/>
              <a:t>の警邏</a:t>
            </a:r>
            <a:r>
              <a:rPr kumimoji="1" lang="ja-JP" altLang="en-US" dirty="0" smtClean="0"/>
              <a:t>問題の細かい設定について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latin typeface="Cambria Math" panose="02040503050406030204" pitchFamily="18" charset="0"/>
              </a:rPr>
              <a:t>巡査の速さ</a:t>
            </a:r>
            <a:endParaRPr lang="en-US" altLang="ja-JP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ja-JP" altLang="en-US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今回は</a:t>
            </a:r>
            <a:r>
              <a:rPr lang="ja-JP" altLang="en-US" b="1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全員</a:t>
            </a:r>
            <a:r>
              <a:rPr lang="ja-JP" altLang="en-US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速さは</a:t>
            </a:r>
            <a:r>
              <a:rPr lang="en-US" altLang="ja-JP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0</a:t>
            </a:r>
            <a:r>
              <a:rPr lang="ja-JP" altLang="en-US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以上</a:t>
            </a:r>
            <a:r>
              <a:rPr lang="en-US" altLang="ja-JP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1</a:t>
            </a:r>
            <a:r>
              <a:rPr lang="ja-JP" altLang="en-US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以下</a:t>
            </a:r>
            <a:endParaRPr lang="en-US" altLang="ja-JP" dirty="0" smtClean="0">
              <a:solidFill>
                <a:srgbClr val="0070C0"/>
              </a:solidFill>
              <a:latin typeface="Cambria Math" panose="02040503050406030204" pitchFamily="18" charset="0"/>
            </a:endParaRPr>
          </a:p>
          <a:p>
            <a:r>
              <a:rPr lang="ja-JP" altLang="en-US" dirty="0" smtClean="0">
                <a:latin typeface="Cambria Math" panose="02040503050406030204" pitchFamily="18" charset="0"/>
              </a:rPr>
              <a:t>巡査の視野</a:t>
            </a:r>
            <a:endParaRPr lang="en-US" altLang="ja-JP" dirty="0" smtClean="0">
              <a:latin typeface="Cambria Math" panose="02040503050406030204" pitchFamily="18" charset="0"/>
            </a:endParaRPr>
          </a:p>
          <a:p>
            <a:pPr lvl="1"/>
            <a:r>
              <a:rPr lang="ja-JP" altLang="en-US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現在地の一点（監視カメラとの違い）</a:t>
            </a:r>
            <a:endParaRPr lang="en-US" altLang="ja-JP" dirty="0" smtClean="0">
              <a:solidFill>
                <a:srgbClr val="0070C0"/>
              </a:solidFill>
              <a:latin typeface="Cambria Math" panose="02040503050406030204" pitchFamily="18" charset="0"/>
            </a:endParaRPr>
          </a:p>
          <a:p>
            <a:r>
              <a:rPr kumimoji="1" lang="ja-JP" altLang="en-US" dirty="0" smtClean="0">
                <a:latin typeface="Cambria Math" panose="02040503050406030204" pitchFamily="18" charset="0"/>
              </a:rPr>
              <a:t>一般のグラフでは巡査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dirty="0" smtClean="0">
                <a:latin typeface="Cambria Math" panose="02040503050406030204" pitchFamily="18" charset="0"/>
              </a:rPr>
              <a:t>人＆全点の訪問間隔が</a:t>
            </a:r>
            <a:r>
              <a:rPr lang="en-US" altLang="ja-JP" dirty="0" smtClean="0">
                <a:latin typeface="Cambria Math" panose="02040503050406030204" pitchFamily="18" charset="0"/>
              </a:rPr>
              <a:t>1</a:t>
            </a:r>
            <a:r>
              <a:rPr lang="ja-JP" altLang="en-US" dirty="0" smtClean="0">
                <a:latin typeface="Cambria Math" panose="02040503050406030204" pitchFamily="18" charset="0"/>
              </a:rPr>
              <a:t>でも</a:t>
            </a:r>
            <a:r>
              <a:rPr kumimoji="1" lang="ja-JP" altLang="en-US" dirty="0" smtClean="0">
                <a:latin typeface="Cambria Math" panose="02040503050406030204" pitchFamily="18" charset="0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NP</a:t>
            </a:r>
            <a:r>
              <a:rPr lang="ja-JP" altLang="en-US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困難</a:t>
            </a:r>
            <a:endParaRPr lang="en-US" altLang="ja-JP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ja-JP" altLang="en-US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今回</a:t>
            </a:r>
            <a:r>
              <a:rPr lang="ja-JP" altLang="en-US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はいくつかの簡単</a:t>
            </a:r>
            <a:r>
              <a:rPr lang="ja-JP" altLang="en-US" dirty="0">
                <a:solidFill>
                  <a:srgbClr val="0070C0"/>
                </a:solidFill>
                <a:latin typeface="Cambria Math" panose="02040503050406030204" pitchFamily="18" charset="0"/>
              </a:rPr>
              <a:t>なグラフで</a:t>
            </a:r>
            <a:r>
              <a:rPr lang="ja-JP" altLang="en-US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調べる</a:t>
            </a:r>
            <a:endParaRPr lang="en-US" altLang="ja-JP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ja-JP" altLang="en-US" dirty="0" smtClean="0">
                <a:latin typeface="Cambria Math" panose="02040503050406030204" pitchFamily="18" charset="0"/>
              </a:rPr>
              <a:t>優先的に警備すべき点の</a:t>
            </a:r>
            <a:r>
              <a:rPr lang="ja-JP" altLang="en-US" dirty="0" smtClean="0">
                <a:latin typeface="Cambria Math" panose="02040503050406030204" pitchFamily="18" charset="0"/>
              </a:rPr>
              <a:t>有無</a:t>
            </a:r>
            <a:endParaRPr lang="en-US" altLang="ja-JP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kumimoji="1" lang="ja-JP" altLang="en-US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すべて平等と</a:t>
            </a:r>
            <a:r>
              <a:rPr lang="ja-JP" altLang="en-US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し全点を警備できるかの判定を行う</a:t>
            </a:r>
            <a:endParaRPr lang="en-US" altLang="ja-JP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ja-JP" altLang="en-US" dirty="0">
                <a:latin typeface="Cambria Math" panose="02040503050406030204" pitchFamily="18" charset="0"/>
              </a:rPr>
              <a:t>後で一部の</a:t>
            </a:r>
            <a:r>
              <a:rPr lang="ja-JP" altLang="en-US" dirty="0" smtClean="0">
                <a:latin typeface="Cambria Math" panose="02040503050406030204" pitchFamily="18" charset="0"/>
              </a:rPr>
              <a:t>図形につい</a:t>
            </a:r>
            <a:r>
              <a:rPr lang="ja-JP" altLang="en-US" dirty="0">
                <a:latin typeface="Cambria Math" panose="02040503050406030204" pitchFamily="18" charset="0"/>
              </a:rPr>
              <a:t>て</a:t>
            </a:r>
            <a:r>
              <a:rPr lang="ja-JP" altLang="en-US" dirty="0" smtClean="0">
                <a:latin typeface="Cambria Math" panose="02040503050406030204" pitchFamily="18" charset="0"/>
              </a:rPr>
              <a:t>，</a:t>
            </a:r>
            <a:r>
              <a:rPr lang="ja-JP" altLang="en-US" dirty="0" smtClean="0">
                <a:latin typeface="Cambria Math" panose="02040503050406030204" pitchFamily="18" charset="0"/>
              </a:rPr>
              <a:t>警邏</a:t>
            </a:r>
            <a:r>
              <a:rPr lang="ja-JP" altLang="en-US" dirty="0" smtClean="0">
                <a:latin typeface="Cambria Math" panose="02040503050406030204" pitchFamily="18" charset="0"/>
              </a:rPr>
              <a:t>可能な部分集合を求める</a:t>
            </a:r>
            <a:r>
              <a:rPr lang="ja-JP" altLang="en-US" dirty="0" smtClean="0">
                <a:latin typeface="Cambria Math" panose="02040503050406030204" pitchFamily="18" charset="0"/>
              </a:rPr>
              <a:t>問題</a:t>
            </a:r>
            <a:r>
              <a:rPr lang="ja-JP" altLang="en-US" dirty="0">
                <a:latin typeface="Cambria Math" panose="02040503050406030204" pitchFamily="18" charset="0"/>
              </a:rPr>
              <a:t>も</a:t>
            </a:r>
            <a:r>
              <a:rPr lang="ja-JP" altLang="en-US" dirty="0" smtClean="0">
                <a:latin typeface="Cambria Math" panose="02040503050406030204" pitchFamily="18" charset="0"/>
              </a:rPr>
              <a:t>扱う</a:t>
            </a:r>
            <a:endParaRPr lang="en-US" altLang="ja-JP" dirty="0" smtClean="0">
              <a:latin typeface="Cambria Math" panose="02040503050406030204" pitchFamily="18" charset="0"/>
            </a:endParaRPr>
          </a:p>
          <a:p>
            <a:r>
              <a:rPr lang="ja-JP" altLang="en-US" dirty="0" smtClean="0">
                <a:latin typeface="Cambria Math" panose="02040503050406030204" pitchFamily="18" charset="0"/>
              </a:rPr>
              <a:t>「</a:t>
            </a:r>
            <a:r>
              <a:rPr lang="ja-JP" altLang="en-US" b="1" u="sng" dirty="0" smtClean="0">
                <a:latin typeface="Cambria Math" panose="02040503050406030204" pitchFamily="18" charset="0"/>
              </a:rPr>
              <a:t>協力</a:t>
            </a:r>
            <a:r>
              <a:rPr lang="ja-JP" altLang="en-US" dirty="0" smtClean="0">
                <a:latin typeface="Cambria Math" panose="02040503050406030204" pitchFamily="18" charset="0"/>
              </a:rPr>
              <a:t>警邏問題」とは？</a:t>
            </a:r>
            <a:endParaRPr lang="en-US" altLang="ja-JP" dirty="0" smtClean="0">
              <a:latin typeface="Cambria Math" panose="02040503050406030204" pitchFamily="18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インク 5"/>
              <p14:cNvContentPartPr/>
              <p14:nvPr/>
            </p14:nvContentPartPr>
            <p14:xfrm>
              <a:off x="8436600" y="3123720"/>
              <a:ext cx="285480" cy="631440"/>
            </p14:xfrm>
          </p:contentPart>
        </mc:Choice>
        <mc:Fallback>
          <p:pic>
            <p:nvPicPr>
              <p:cNvPr id="6" name="インク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7240" y="3114360"/>
                <a:ext cx="304200" cy="6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21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1702340" y="2235106"/>
            <a:ext cx="3189433" cy="265141"/>
            <a:chOff x="4986448" y="1732011"/>
            <a:chExt cx="2608454" cy="216843"/>
          </a:xfrm>
        </p:grpSpPr>
        <p:cxnSp>
          <p:nvCxnSpPr>
            <p:cNvPr id="51" name="直線コネクタ 50"/>
            <p:cNvCxnSpPr>
              <a:stCxn id="55" idx="2"/>
              <a:endCxn id="69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1685265" y="1730624"/>
            <a:ext cx="247616" cy="473305"/>
            <a:chOff x="1093981" y="4342423"/>
            <a:chExt cx="427174" cy="816522"/>
          </a:xfrm>
        </p:grpSpPr>
        <p:sp>
          <p:nvSpPr>
            <p:cNvPr id="75" name="楕円 7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/>
            <p:cNvCxnSpPr>
              <a:stCxn id="7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4647439" y="1723841"/>
            <a:ext cx="247616" cy="473305"/>
            <a:chOff x="1093981" y="4342423"/>
            <a:chExt cx="427174" cy="816522"/>
          </a:xfrm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線コネクタ 94"/>
          <p:cNvCxnSpPr/>
          <p:nvPr/>
        </p:nvCxnSpPr>
        <p:spPr>
          <a:xfrm>
            <a:off x="3002545" y="3246905"/>
            <a:ext cx="577212" cy="5772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3007734" y="3801484"/>
            <a:ext cx="572023" cy="5720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2995715" y="6061603"/>
            <a:ext cx="569624" cy="569626"/>
          </a:xfrm>
          <a:prstGeom prst="line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グループ化 98"/>
          <p:cNvGrpSpPr/>
          <p:nvPr/>
        </p:nvGrpSpPr>
        <p:grpSpPr>
          <a:xfrm>
            <a:off x="2881919" y="1734213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00" name="楕円 9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1" name="直線コネクタ 100"/>
            <p:cNvCxnSpPr>
              <a:stCxn id="10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直線コネクタ 108"/>
          <p:cNvCxnSpPr/>
          <p:nvPr/>
        </p:nvCxnSpPr>
        <p:spPr>
          <a:xfrm>
            <a:off x="3002545" y="4363999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002545" y="4936218"/>
            <a:ext cx="574010" cy="5740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2998209" y="5487594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4770921" y="3246905"/>
            <a:ext cx="0" cy="3384324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1815149" y="3244056"/>
            <a:ext cx="0" cy="338432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7606368" y="2242252"/>
            <a:ext cx="3189433" cy="265141"/>
            <a:chOff x="4986448" y="1732011"/>
            <a:chExt cx="2608454" cy="216843"/>
          </a:xfrm>
        </p:grpSpPr>
        <p:cxnSp>
          <p:nvCxnSpPr>
            <p:cNvPr id="136" name="直線コネクタ 135"/>
            <p:cNvCxnSpPr>
              <a:stCxn id="137" idx="2"/>
              <a:endCxn id="140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楕円 136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7" name="グループ化 146"/>
          <p:cNvGrpSpPr/>
          <p:nvPr/>
        </p:nvGrpSpPr>
        <p:grpSpPr>
          <a:xfrm>
            <a:off x="7589293" y="1709491"/>
            <a:ext cx="247616" cy="473305"/>
            <a:chOff x="1093981" y="4342423"/>
            <a:chExt cx="427174" cy="816522"/>
          </a:xfrm>
        </p:grpSpPr>
        <p:sp>
          <p:nvSpPr>
            <p:cNvPr id="148" name="楕円 147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9" name="直線コネクタ 148"/>
            <p:cNvCxnSpPr>
              <a:stCxn id="148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グループ化 182"/>
          <p:cNvGrpSpPr/>
          <p:nvPr/>
        </p:nvGrpSpPr>
        <p:grpSpPr>
          <a:xfrm>
            <a:off x="8785958" y="1702343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84" name="楕円 18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5" name="直線コネクタ 184"/>
            <p:cNvCxnSpPr>
              <a:stCxn id="18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協力の有無による警邏戦略の違い</a:t>
            </a:r>
            <a:endParaRPr kumimoji="1" lang="ja-JP" altLang="en-US" dirty="0"/>
          </a:p>
        </p:txBody>
      </p:sp>
      <p:cxnSp>
        <p:nvCxnSpPr>
          <p:cNvPr id="115" name="直線コネクタ 114"/>
          <p:cNvCxnSpPr/>
          <p:nvPr/>
        </p:nvCxnSpPr>
        <p:spPr>
          <a:xfrm>
            <a:off x="7718549" y="3270297"/>
            <a:ext cx="1753120" cy="17531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7713460" y="5007697"/>
            <a:ext cx="1770119" cy="1770126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8907624" y="3270297"/>
            <a:ext cx="1753120" cy="17531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8902535" y="5007697"/>
            <a:ext cx="1770119" cy="1770126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5379325" y="238493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訪問</a:t>
            </a:r>
            <a:r>
              <a:rPr lang="ja-JP" altLang="en-US" sz="2800" dirty="0"/>
              <a:t>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テキスト ボックス 160"/>
              <p:cNvSpPr txBox="1"/>
              <p:nvPr/>
            </p:nvSpPr>
            <p:spPr>
              <a:xfrm>
                <a:off x="2781170" y="243662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1" name="テキスト ボックス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170" y="2436625"/>
                <a:ext cx="4427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/>
              <p:cNvSpPr txBox="1"/>
              <p:nvPr/>
            </p:nvSpPr>
            <p:spPr>
              <a:xfrm>
                <a:off x="3363306" y="243662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2" name="テキスト ボックス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06" y="2436625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テキスト ボックス 162"/>
              <p:cNvSpPr txBox="1"/>
              <p:nvPr/>
            </p:nvSpPr>
            <p:spPr>
              <a:xfrm>
                <a:off x="4547620" y="243279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3" name="テキスト ボックス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620" y="2432798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/>
              <p:cNvSpPr txBox="1"/>
              <p:nvPr/>
            </p:nvSpPr>
            <p:spPr>
              <a:xfrm>
                <a:off x="1593774" y="2441201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4" name="テキスト ボックス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74" y="2441201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テキスト ボックス 164"/>
              <p:cNvSpPr txBox="1"/>
              <p:nvPr/>
            </p:nvSpPr>
            <p:spPr>
              <a:xfrm>
                <a:off x="8685198" y="242359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5" name="テキスト ボックス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198" y="2423597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/>
              <p:cNvSpPr txBox="1"/>
              <p:nvPr/>
            </p:nvSpPr>
            <p:spPr>
              <a:xfrm>
                <a:off x="9267334" y="242359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6" name="テキスト ボックス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334" y="2423597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10451648" y="241977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648" y="2419770"/>
                <a:ext cx="44275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/>
              <p:cNvSpPr txBox="1"/>
              <p:nvPr/>
            </p:nvSpPr>
            <p:spPr>
              <a:xfrm>
                <a:off x="7497802" y="2428173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8" name="テキスト ボックス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02" y="2428173"/>
                <a:ext cx="44275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正方形/長方形 192"/>
          <p:cNvSpPr/>
          <p:nvPr/>
        </p:nvSpPr>
        <p:spPr>
          <a:xfrm>
            <a:off x="1529036" y="3157396"/>
            <a:ext cx="3389768" cy="3700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/>
          <p:cNvSpPr/>
          <p:nvPr/>
        </p:nvSpPr>
        <p:spPr>
          <a:xfrm>
            <a:off x="7333856" y="3157395"/>
            <a:ext cx="3560542" cy="370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7719177" y="3181125"/>
            <a:ext cx="2953846" cy="4366367"/>
            <a:chOff x="7719177" y="3069357"/>
            <a:chExt cx="2953846" cy="4641471"/>
          </a:xfrm>
        </p:grpSpPr>
        <p:cxnSp>
          <p:nvCxnSpPr>
            <p:cNvPr id="141" name="直線コネクタ 140"/>
            <p:cNvCxnSpPr/>
            <p:nvPr/>
          </p:nvCxnSpPr>
          <p:spPr>
            <a:xfrm>
              <a:off x="7719177" y="3069357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>
              <a:off x="8905622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9487758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>
              <a:off x="10673023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/>
            <p:nvPr/>
          </p:nvCxnSpPr>
          <p:spPr>
            <a:xfrm>
              <a:off x="8320958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10070613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/>
          <p:cNvGrpSpPr/>
          <p:nvPr/>
        </p:nvGrpSpPr>
        <p:grpSpPr>
          <a:xfrm>
            <a:off x="1815149" y="3206957"/>
            <a:ext cx="2953846" cy="4353339"/>
            <a:chOff x="1815149" y="3062211"/>
            <a:chExt cx="2953846" cy="4641471"/>
          </a:xfrm>
        </p:grpSpPr>
        <p:cxnSp>
          <p:nvCxnSpPr>
            <p:cNvPr id="56" name="直線コネクタ 55"/>
            <p:cNvCxnSpPr/>
            <p:nvPr/>
          </p:nvCxnSpPr>
          <p:spPr>
            <a:xfrm>
              <a:off x="1815149" y="3062211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3001594" y="3075862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3583730" y="3075862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4768995" y="3075862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>
              <a:off x="2416930" y="3075862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4166585" y="3075862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2196184" y="215759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84" y="2157599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3924176" y="215168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176" y="2151689"/>
                <a:ext cx="4427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3052791" y="2157031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791" y="2157031"/>
                <a:ext cx="44275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8121246" y="216764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46" y="2167648"/>
                <a:ext cx="44275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9849238" y="21617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38" y="2161738"/>
                <a:ext cx="44275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8977853" y="216708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853" y="2167080"/>
                <a:ext cx="44275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四角形吹き出し 93"/>
          <p:cNvSpPr/>
          <p:nvPr/>
        </p:nvSpPr>
        <p:spPr>
          <a:xfrm>
            <a:off x="5421116" y="3157395"/>
            <a:ext cx="1708675" cy="1146377"/>
          </a:xfrm>
          <a:prstGeom prst="wedgeRectCallout">
            <a:avLst>
              <a:gd name="adj1" fmla="val -77498"/>
              <a:gd name="adj2" fmla="val -21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+mn-ea"/>
              </a:rPr>
              <a:t>協力な</a:t>
            </a:r>
            <a:r>
              <a:rPr lang="ja-JP" altLang="en-US" sz="2800" dirty="0">
                <a:latin typeface="+mn-ea"/>
              </a:rPr>
              <a:t>し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97" name="四角形吹き出し 96"/>
          <p:cNvSpPr/>
          <p:nvPr/>
        </p:nvSpPr>
        <p:spPr>
          <a:xfrm>
            <a:off x="5415313" y="4746383"/>
            <a:ext cx="1708675" cy="1146377"/>
          </a:xfrm>
          <a:prstGeom prst="wedgeRectCallout">
            <a:avLst>
              <a:gd name="adj1" fmla="val 80793"/>
              <a:gd name="adj2" fmla="val -20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chemeClr val="accent4"/>
                </a:solidFill>
                <a:latin typeface="+mn-ea"/>
              </a:rPr>
              <a:t>協力あり</a:t>
            </a:r>
            <a:endParaRPr kumimoji="1" lang="ja-JP" altLang="en-US" sz="2800" b="1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3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0.0474 1.48148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2.91667E-6 0.50949 " pathEditMode="relative" rAng="0" ptsTypes="AA">
                                      <p:cBhvr>
                                        <p:cTn id="8" dur="1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0.14558 3.703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4557 1.1111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3.95833E-6 0.5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テキスト ボックス 59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ambria" panose="02040503050406030204" pitchFamily="18" charset="0"/>
              </a:rPr>
              <a:t>[2] </a:t>
            </a:r>
            <a:r>
              <a:rPr lang="en-US" altLang="ja-JP" dirty="0">
                <a:latin typeface="Cambria" panose="02040503050406030204" pitchFamily="18" charset="0"/>
              </a:rPr>
              <a:t>: S. </a:t>
            </a:r>
            <a:r>
              <a:rPr lang="en-US" altLang="ja-JP" dirty="0" err="1">
                <a:latin typeface="Cambria" panose="02040503050406030204" pitchFamily="18" charset="0"/>
              </a:rPr>
              <a:t>Coene</a:t>
            </a:r>
            <a:r>
              <a:rPr lang="en-US" altLang="ja-JP" dirty="0">
                <a:latin typeface="Cambria" panose="02040503050406030204" pitchFamily="18" charset="0"/>
              </a:rPr>
              <a:t>, F.C.R. </a:t>
            </a:r>
            <a:r>
              <a:rPr lang="en-US" altLang="ja-JP" dirty="0" err="1">
                <a:latin typeface="Cambria" panose="02040503050406030204" pitchFamily="18" charset="0"/>
              </a:rPr>
              <a:t>Spieksma</a:t>
            </a:r>
            <a:r>
              <a:rPr lang="en-US" altLang="ja-JP" dirty="0">
                <a:latin typeface="Cambria" panose="02040503050406030204" pitchFamily="18" charset="0"/>
              </a:rPr>
              <a:t>, and G.J. </a:t>
            </a:r>
            <a:r>
              <a:rPr lang="en-US" altLang="ja-JP" dirty="0" err="1">
                <a:latin typeface="Cambria" panose="02040503050406030204" pitchFamily="18" charset="0"/>
              </a:rPr>
              <a:t>Woeginger</a:t>
            </a:r>
            <a:r>
              <a:rPr lang="en-US" altLang="ja-JP" dirty="0">
                <a:latin typeface="Cambria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B61C83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5793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>
                <a:latin typeface="Cambria Math" panose="02040503050406030204" pitchFamily="18" charset="0"/>
              </a:rPr>
              <a:t>巡査数が一般の場合：</a:t>
            </a:r>
            <a:r>
              <a:rPr lang="ja-JP" altLang="en-US" sz="2800" b="1" dirty="0" smtClean="0">
                <a:latin typeface="Cambria Math" panose="02040503050406030204" pitchFamily="18" charset="0"/>
              </a:rPr>
              <a:t>協力無し</a:t>
            </a:r>
            <a:r>
              <a:rPr lang="en-US" altLang="ja-JP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[2]</a:t>
            </a:r>
            <a:endParaRPr lang="ja-JP" altLang="en-US" sz="2800" dirty="0">
              <a:latin typeface="Cambria Math" panose="02040503050406030204" pitchFamily="18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6795457" y="0"/>
            <a:ext cx="539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左：全点の訪問</a:t>
            </a:r>
            <a:r>
              <a:rPr lang="ja-JP" altLang="en-US" sz="2400" dirty="0"/>
              <a:t>間隔</a:t>
            </a:r>
            <a:r>
              <a:rPr lang="ja-JP" altLang="en-US" sz="2400" dirty="0" smtClean="0"/>
              <a:t>が等しいとき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右：一般</a:t>
            </a:r>
            <a:r>
              <a:rPr lang="ja-JP" altLang="en-US" sz="2400" dirty="0"/>
              <a:t>の</a:t>
            </a:r>
            <a:r>
              <a:rPr lang="ja-JP" altLang="en-US" sz="2400" dirty="0" smtClean="0"/>
              <a:t>場合</a:t>
            </a:r>
            <a:endParaRPr kumimoji="1" lang="ja-JP" altLang="en-US" sz="2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664151" y="1909041"/>
            <a:ext cx="338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605321" y="1004349"/>
            <a:ext cx="373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3200" dirty="0" smtClean="0">
                <a:solidFill>
                  <a:srgbClr val="0070C0"/>
                </a:solidFill>
              </a:rPr>
              <a:t>困難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6324049" y="2888827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15" name="グループ化 114"/>
          <p:cNvGrpSpPr/>
          <p:nvPr/>
        </p:nvGrpSpPr>
        <p:grpSpPr>
          <a:xfrm>
            <a:off x="6496500" y="3759078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16" name="グループ化 115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3" name="直線コネクタ 122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/>
              <p:cNvCxnSpPr>
                <a:stCxn id="117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>
                <a:endCxn id="118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>
                <a:stCxn id="122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楕円 116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9" name="楕円 118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9" name="角丸四角形 128"/>
          <p:cNvSpPr/>
          <p:nvPr/>
        </p:nvSpPr>
        <p:spPr>
          <a:xfrm>
            <a:off x="5997526" y="2681210"/>
            <a:ext cx="4746673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6974070" y="2881161"/>
            <a:ext cx="350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3200" dirty="0" smtClean="0">
                <a:solidFill>
                  <a:srgbClr val="0070C0"/>
                </a:solidFill>
              </a:rPr>
              <a:t>困難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/ NP</a:t>
            </a:r>
            <a:r>
              <a:rPr lang="ja-JP" altLang="en-US" sz="3200" dirty="0" smtClean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1402185" y="2681210"/>
            <a:ext cx="4784631" cy="265475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1821603" y="2926704"/>
            <a:ext cx="923640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2957389" y="2888827"/>
            <a:ext cx="851515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P/P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42" name="グループ化 141"/>
          <p:cNvGrpSpPr/>
          <p:nvPr/>
        </p:nvGrpSpPr>
        <p:grpSpPr>
          <a:xfrm>
            <a:off x="2147285" y="4402143"/>
            <a:ext cx="3114546" cy="183136"/>
            <a:chOff x="2066618" y="4569809"/>
            <a:chExt cx="3114546" cy="183136"/>
          </a:xfrm>
        </p:grpSpPr>
        <p:sp>
          <p:nvSpPr>
            <p:cNvPr id="143" name="楕円 142"/>
            <p:cNvSpPr/>
            <p:nvPr/>
          </p:nvSpPr>
          <p:spPr>
            <a:xfrm>
              <a:off x="2066618" y="4577568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44" name="直線コネクタ 143"/>
            <p:cNvCxnSpPr/>
            <p:nvPr/>
          </p:nvCxnSpPr>
          <p:spPr>
            <a:xfrm>
              <a:off x="2160644" y="4665257"/>
              <a:ext cx="296527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楕円 144"/>
            <p:cNvSpPr/>
            <p:nvPr/>
          </p:nvSpPr>
          <p:spPr>
            <a:xfrm>
              <a:off x="2720380" y="457326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6" name="楕円 145"/>
            <p:cNvSpPr/>
            <p:nvPr/>
          </p:nvSpPr>
          <p:spPr>
            <a:xfrm>
              <a:off x="3677632" y="456980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7" name="楕円 146"/>
            <p:cNvSpPr/>
            <p:nvPr/>
          </p:nvSpPr>
          <p:spPr>
            <a:xfrm>
              <a:off x="4334620" y="4569810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楕円 147"/>
            <p:cNvSpPr/>
            <p:nvPr/>
          </p:nvSpPr>
          <p:spPr>
            <a:xfrm>
              <a:off x="4999071" y="4574692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B61C83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3377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Cambria Math" panose="02040503050406030204" pitchFamily="18" charset="0"/>
              </a:rPr>
              <a:t>巡査が</a:t>
            </a:r>
            <a:r>
              <a:rPr lang="en-US" altLang="ja-JP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2800" dirty="0">
                <a:latin typeface="Cambria Math" panose="02040503050406030204" pitchFamily="18" charset="0"/>
              </a:rPr>
              <a:t>人の場合</a:t>
            </a:r>
            <a:r>
              <a:rPr lang="en-US" altLang="ja-JP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[2]</a:t>
            </a:r>
            <a:endParaRPr lang="ja-JP" altLang="en-US" sz="2800" dirty="0">
              <a:latin typeface="Cambria Math" panose="02040503050406030204" pitchFamily="18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1059962" y="1752669"/>
            <a:ext cx="10134600" cy="3838264"/>
            <a:chOff x="1059962" y="1752669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98825" y="1919250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59962" y="1752669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ambria" panose="02040503050406030204" pitchFamily="18" charset="0"/>
              </a:rPr>
              <a:t>[2] </a:t>
            </a:r>
            <a:r>
              <a:rPr lang="en-US" altLang="ja-JP" dirty="0">
                <a:latin typeface="Cambria" panose="02040503050406030204" pitchFamily="18" charset="0"/>
              </a:rPr>
              <a:t>: S. </a:t>
            </a:r>
            <a:r>
              <a:rPr lang="en-US" altLang="ja-JP" dirty="0" err="1">
                <a:latin typeface="Cambria" panose="02040503050406030204" pitchFamily="18" charset="0"/>
              </a:rPr>
              <a:t>Coene</a:t>
            </a:r>
            <a:r>
              <a:rPr lang="en-US" altLang="ja-JP" dirty="0">
                <a:latin typeface="Cambria" panose="02040503050406030204" pitchFamily="18" charset="0"/>
              </a:rPr>
              <a:t>, F.C.R. </a:t>
            </a:r>
            <a:r>
              <a:rPr lang="en-US" altLang="ja-JP" dirty="0" err="1">
                <a:latin typeface="Cambria" panose="02040503050406030204" pitchFamily="18" charset="0"/>
              </a:rPr>
              <a:t>Spieksma</a:t>
            </a:r>
            <a:r>
              <a:rPr lang="en-US" altLang="ja-JP" dirty="0">
                <a:latin typeface="Cambria" panose="02040503050406030204" pitchFamily="18" charset="0"/>
              </a:rPr>
              <a:t>, and G.J. </a:t>
            </a:r>
            <a:r>
              <a:rPr lang="en-US" altLang="ja-JP" dirty="0" err="1">
                <a:latin typeface="Cambria" panose="02040503050406030204" pitchFamily="18" charset="0"/>
              </a:rPr>
              <a:t>Woeginger</a:t>
            </a:r>
            <a:r>
              <a:rPr lang="en-US" altLang="ja-JP" dirty="0">
                <a:latin typeface="Cambria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605321" y="1004349"/>
            <a:ext cx="373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3200" dirty="0" smtClean="0">
                <a:solidFill>
                  <a:srgbClr val="0070C0"/>
                </a:solidFill>
              </a:rPr>
              <a:t>困難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795457" y="0"/>
            <a:ext cx="539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左：全点の訪問</a:t>
            </a:r>
            <a:r>
              <a:rPr lang="ja-JP" altLang="en-US" sz="2400" dirty="0"/>
              <a:t>間隔</a:t>
            </a:r>
            <a:r>
              <a:rPr lang="ja-JP" altLang="en-US" sz="2400" dirty="0" smtClean="0"/>
              <a:t>が等しいとき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右：一般</a:t>
            </a:r>
            <a:r>
              <a:rPr lang="ja-JP" altLang="en-US" sz="2400" dirty="0"/>
              <a:t>の</a:t>
            </a:r>
            <a:r>
              <a:rPr lang="ja-JP" altLang="en-US" sz="2400" dirty="0" smtClean="0"/>
              <a:t>場合</a:t>
            </a:r>
            <a:endParaRPr kumimoji="1" lang="ja-JP" altLang="en-US" sz="2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664151" y="1909041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P 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402185" y="2681210"/>
            <a:ext cx="4784631" cy="265475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324049" y="2888827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821603" y="2926704"/>
            <a:ext cx="923640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67" name="グループ化 66"/>
          <p:cNvGrpSpPr/>
          <p:nvPr/>
        </p:nvGrpSpPr>
        <p:grpSpPr>
          <a:xfrm>
            <a:off x="6496500" y="3759078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68" name="グループ化 67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91" name="直線コネクタ 9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/>
              <p:cNvCxnSpPr>
                <a:stCxn id="69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>
                <a:endCxn id="8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/>
              <p:cNvCxnSpPr>
                <a:stCxn id="9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楕円 68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楕円 8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7" name="角丸四角形 96"/>
          <p:cNvSpPr/>
          <p:nvPr/>
        </p:nvSpPr>
        <p:spPr>
          <a:xfrm>
            <a:off x="5997526" y="2681210"/>
            <a:ext cx="4746673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957389" y="2888827"/>
            <a:ext cx="851515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P/P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6974070" y="2881161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0070C0"/>
                </a:solidFill>
                <a:latin typeface="Cambria Math" panose="02040503050406030204" pitchFamily="18" charset="0"/>
              </a:rPr>
              <a:t>P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2147285" y="4402143"/>
            <a:ext cx="3114546" cy="183136"/>
            <a:chOff x="2066618" y="4569809"/>
            <a:chExt cx="3114546" cy="183136"/>
          </a:xfrm>
        </p:grpSpPr>
        <p:sp>
          <p:nvSpPr>
            <p:cNvPr id="44" name="楕円 43"/>
            <p:cNvSpPr/>
            <p:nvPr/>
          </p:nvSpPr>
          <p:spPr>
            <a:xfrm>
              <a:off x="2066618" y="4577568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2160644" y="4665257"/>
              <a:ext cx="296527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楕円 52"/>
            <p:cNvSpPr/>
            <p:nvPr/>
          </p:nvSpPr>
          <p:spPr>
            <a:xfrm>
              <a:off x="2720380" y="457326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楕円 53"/>
            <p:cNvSpPr/>
            <p:nvPr/>
          </p:nvSpPr>
          <p:spPr>
            <a:xfrm>
              <a:off x="3677632" y="456980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楕円 54"/>
            <p:cNvSpPr/>
            <p:nvPr/>
          </p:nvSpPr>
          <p:spPr>
            <a:xfrm>
              <a:off x="4334620" y="4569810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楕円 55"/>
            <p:cNvSpPr/>
            <p:nvPr/>
          </p:nvSpPr>
          <p:spPr>
            <a:xfrm>
              <a:off x="4999071" y="4574692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8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B61C83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巡査数が一般の</a:t>
            </a:r>
            <a:r>
              <a:rPr lang="ja-JP" altLang="en-US" sz="2800" dirty="0" smtClean="0"/>
              <a:t>場合</a:t>
            </a:r>
            <a:r>
              <a:rPr lang="ja-JP" altLang="en-US" sz="2800" dirty="0"/>
              <a:t>：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協力あり</a:t>
            </a:r>
            <a:r>
              <a:rPr lang="ja-JP" altLang="en-US" sz="2800" dirty="0" smtClean="0">
                <a:sym typeface="Wingdings" panose="05000000000000000000" pitchFamily="2" charset="2"/>
              </a:rPr>
              <a:t>（</a:t>
            </a:r>
            <a:r>
              <a:rPr lang="ja-JP" altLang="en-US" sz="2800" dirty="0" smtClean="0"/>
              <a:t>本研究）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6324049" y="2888827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6496500" y="3759078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44" name="グループ化 4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51" name="直線コネクタ 5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/>
              <p:cNvCxnSpPr>
                <a:stCxn id="4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>
                <a:endCxn id="4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>
                <a:stCxn id="5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楕円 4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楕円 4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" name="角丸四角形 68"/>
          <p:cNvSpPr/>
          <p:nvPr/>
        </p:nvSpPr>
        <p:spPr>
          <a:xfrm>
            <a:off x="5997526" y="2681210"/>
            <a:ext cx="4746673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605321" y="1004349"/>
            <a:ext cx="373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3200" dirty="0" smtClean="0">
                <a:solidFill>
                  <a:srgbClr val="0070C0"/>
                </a:solidFill>
              </a:rPr>
              <a:t>困難 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664151" y="1909041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974070" y="2881161"/>
            <a:ext cx="236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r>
              <a:rPr lang="en-US" altLang="ja-JP" sz="3200" dirty="0" smtClean="0">
                <a:solidFill>
                  <a:srgbClr val="0070C0"/>
                </a:solidFill>
                <a:latin typeface="Cambria Math" panose="02040503050406030204" pitchFamily="18" charset="0"/>
              </a:rPr>
              <a:t> / NP</a:t>
            </a:r>
            <a:r>
              <a:rPr lang="ja-JP" altLang="en-US" sz="3200" dirty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1402185" y="2681210"/>
            <a:ext cx="4784631" cy="265475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1821603" y="2926704"/>
            <a:ext cx="923640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957389" y="2888827"/>
            <a:ext cx="912429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? / ?</a:t>
            </a:r>
            <a:endParaRPr kumimoji="1" lang="ja-JP" altLang="en-US" sz="3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84" name="グループ化 83"/>
          <p:cNvGrpSpPr/>
          <p:nvPr/>
        </p:nvGrpSpPr>
        <p:grpSpPr>
          <a:xfrm>
            <a:off x="2147285" y="4402143"/>
            <a:ext cx="3114546" cy="183136"/>
            <a:chOff x="2066618" y="4569809"/>
            <a:chExt cx="3114546" cy="183136"/>
          </a:xfrm>
        </p:grpSpPr>
        <p:sp>
          <p:nvSpPr>
            <p:cNvPr id="85" name="楕円 84"/>
            <p:cNvSpPr/>
            <p:nvPr/>
          </p:nvSpPr>
          <p:spPr>
            <a:xfrm>
              <a:off x="2066618" y="4577568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86" name="直線コネクタ 85"/>
            <p:cNvCxnSpPr/>
            <p:nvPr/>
          </p:nvCxnSpPr>
          <p:spPr>
            <a:xfrm>
              <a:off x="2160644" y="4665257"/>
              <a:ext cx="296527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楕円 86"/>
            <p:cNvSpPr/>
            <p:nvPr/>
          </p:nvSpPr>
          <p:spPr>
            <a:xfrm>
              <a:off x="2720380" y="457326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楕円 87"/>
            <p:cNvSpPr/>
            <p:nvPr/>
          </p:nvSpPr>
          <p:spPr>
            <a:xfrm>
              <a:off x="3677632" y="4569809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楕円 88"/>
            <p:cNvSpPr/>
            <p:nvPr/>
          </p:nvSpPr>
          <p:spPr>
            <a:xfrm>
              <a:off x="4334620" y="4569810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楕円 89"/>
            <p:cNvSpPr/>
            <p:nvPr/>
          </p:nvSpPr>
          <p:spPr>
            <a:xfrm>
              <a:off x="4999071" y="4574692"/>
              <a:ext cx="182093" cy="175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2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5250</TotalTime>
  <Words>1077</Words>
  <Application>Microsoft Office PowerPoint</Application>
  <PresentationFormat>ワイド画面</PresentationFormat>
  <Paragraphs>339</Paragraphs>
  <Slides>28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5" baseType="lpstr">
      <vt:lpstr>游ゴシック</vt:lpstr>
      <vt:lpstr>游ゴシック Light</vt:lpstr>
      <vt:lpstr>Arial</vt:lpstr>
      <vt:lpstr>Cambria</vt:lpstr>
      <vt:lpstr>Cambria Math</vt:lpstr>
      <vt:lpstr>Wingdings</vt:lpstr>
      <vt:lpstr>Office テーマ</vt:lpstr>
      <vt:lpstr>複数の巡査の協力による 指定地点の警邏について Collaborative Patrolling of Designated Points on Graphs</vt:lpstr>
      <vt:lpstr>警邏（けいら, patrolling）</vt:lpstr>
      <vt:lpstr>警備に関する問題</vt:lpstr>
      <vt:lpstr>協力警邏問題</vt:lpstr>
      <vt:lpstr>点の警邏問題の細かい設定について</vt:lpstr>
      <vt:lpstr>協力の有無による警邏戦略の違い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線分の場合</vt:lpstr>
      <vt:lpstr>線分：訪問間隔がすべて等しい場合</vt:lpstr>
      <vt:lpstr>線分：訪問間隔がすべて等しい場合</vt:lpstr>
      <vt:lpstr>線分：訪問間隔がすべて等しい場合</vt:lpstr>
      <vt:lpstr>線分：訪問間隔がすべて等しい場合</vt:lpstr>
      <vt:lpstr>線分：訪問間隔がすべて等しい場合</vt:lpstr>
      <vt:lpstr>線分：訪問間隔が一般の場合</vt:lpstr>
      <vt:lpstr>PowerPoint プレゼンテーション</vt:lpstr>
      <vt:lpstr>時刻指定問題</vt:lpstr>
      <vt:lpstr>PowerPoint プレゼンテーション</vt:lpstr>
      <vt:lpstr>星の場合</vt:lpstr>
      <vt:lpstr>全点の訪問間隔が等しい場合</vt:lpstr>
      <vt:lpstr>全点の訪問間隔が等しい場合</vt:lpstr>
      <vt:lpstr>PowerPoint プレゼンテーション</vt:lpstr>
      <vt:lpstr>Unit：訪問間隔が一般の場合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複数の巡査による 指定地点の警邏について</dc:title>
  <dc:creator>Hideaki Noshiro</dc:creator>
  <cp:lastModifiedBy>Hideaki Noshiro</cp:lastModifiedBy>
  <cp:revision>556</cp:revision>
  <dcterms:created xsi:type="dcterms:W3CDTF">2017-03-11T23:04:54Z</dcterms:created>
  <dcterms:modified xsi:type="dcterms:W3CDTF">2017-12-07T06:54:48Z</dcterms:modified>
</cp:coreProperties>
</file>