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334" r:id="rId8"/>
    <p:sldId id="335" r:id="rId9"/>
    <p:sldId id="336" r:id="rId10"/>
    <p:sldId id="316" r:id="rId11"/>
    <p:sldId id="310" r:id="rId12"/>
    <p:sldId id="317" r:id="rId13"/>
    <p:sldId id="318" r:id="rId14"/>
    <p:sldId id="343" r:id="rId15"/>
    <p:sldId id="332" r:id="rId16"/>
    <p:sldId id="329" r:id="rId17"/>
    <p:sldId id="273" r:id="rId18"/>
    <p:sldId id="337" r:id="rId19"/>
    <p:sldId id="275" r:id="rId20"/>
    <p:sldId id="338" r:id="rId21"/>
    <p:sldId id="339" r:id="rId22"/>
    <p:sldId id="340" r:id="rId23"/>
    <p:sldId id="342" r:id="rId24"/>
    <p:sldId id="283" r:id="rId25"/>
    <p:sldId id="286" r:id="rId26"/>
    <p:sldId id="347" r:id="rId27"/>
    <p:sldId id="348" r:id="rId28"/>
    <p:sldId id="330" r:id="rId29"/>
    <p:sldId id="349" r:id="rId30"/>
    <p:sldId id="344" r:id="rId31"/>
    <p:sldId id="346" r:id="rId32"/>
    <p:sldId id="331" r:id="rId33"/>
    <p:sldId id="296" r:id="rId34"/>
    <p:sldId id="298" r:id="rId35"/>
    <p:sldId id="301" r:id="rId36"/>
    <p:sldId id="323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C83"/>
    <a:srgbClr val="C7A1E3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6451" autoAdjust="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E9F3-8700-4D12-B380-798AE9E7D13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5300-117E-4507-9DEC-50C33D514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 dirty="0">
                <a:effectLst/>
              </a:rPr>
              <a:t>目的：複数の巡査の協力による警邏の計算量クラスを調べる</a:t>
            </a:r>
          </a:p>
          <a:p>
            <a:pPr lvl="0"/>
            <a:r>
              <a:rPr lang="ja-JP" altLang="en-US" dirty="0">
                <a:effectLst/>
              </a:rPr>
              <a:t>協力は複雑そうなので、単純な図形を扱う</a:t>
            </a:r>
          </a:p>
          <a:p>
            <a:pPr lvl="0"/>
            <a:r>
              <a:rPr lang="ja-JP" altLang="en-US" dirty="0">
                <a:effectLst/>
              </a:rPr>
              <a:t>協力が不要な場合や、単純な協力の仕方をすればよい場合は</a:t>
            </a:r>
            <a:r>
              <a:rPr lang="en-US" altLang="ja-JP" dirty="0">
                <a:effectLst/>
              </a:rPr>
              <a:t>P</a:t>
            </a:r>
          </a:p>
          <a:p>
            <a:pPr lvl="0"/>
            <a:r>
              <a:rPr lang="ja-JP" altLang="en-US" dirty="0">
                <a:effectLst/>
              </a:rPr>
              <a:t>一般には複雑な協力の仕方が必要になるが、</a:t>
            </a:r>
            <a:r>
              <a:rPr lang="en-US" altLang="ja-JP" dirty="0">
                <a:effectLst/>
              </a:rPr>
              <a:t>P</a:t>
            </a:r>
            <a:r>
              <a:rPr lang="ja-JP" altLang="en-US" dirty="0">
                <a:effectLst/>
              </a:rPr>
              <a:t>とも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困難とも示しにくいので、問題設定を変更</a:t>
            </a:r>
          </a:p>
          <a:p>
            <a:r>
              <a:rPr lang="ja-JP" altLang="en-US" dirty="0">
                <a:effectLst/>
              </a:rPr>
              <a:t>→ 一部の場合については</a:t>
            </a:r>
            <a:r>
              <a:rPr lang="en-US" altLang="ja-JP" dirty="0">
                <a:effectLst/>
              </a:rPr>
              <a:t>NP</a:t>
            </a:r>
            <a:r>
              <a:rPr lang="ja-JP" altLang="en-US" dirty="0">
                <a:effectLst/>
              </a:rPr>
              <a:t>困難性を示せた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35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32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難しい</a:t>
            </a:r>
            <a:r>
              <a:rPr kumimoji="1" lang="en-US" altLang="ja-JP" dirty="0"/>
              <a:t>…P</a:t>
            </a:r>
            <a:r>
              <a:rPr kumimoji="1" lang="ja-JP" altLang="en-US" dirty="0"/>
              <a:t>に属するとも</a:t>
            </a:r>
            <a:r>
              <a:rPr kumimoji="1" lang="en-US" altLang="ja-JP" dirty="0"/>
              <a:t>NP</a:t>
            </a:r>
            <a:r>
              <a:rPr kumimoji="1" lang="ja-JP" altLang="en-US" dirty="0"/>
              <a:t>困難とも判定しがたい</a:t>
            </a:r>
            <a:endParaRPr kumimoji="1" lang="en-US" altLang="ja-JP" dirty="0"/>
          </a:p>
          <a:p>
            <a:r>
              <a:rPr kumimoji="1" lang="ja-JP" altLang="en-US" dirty="0"/>
              <a:t>今後の課題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後でアニメーション改良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40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9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太字のところだけ説明します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300-117E-4507-9DEC-50C33D5149C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83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3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dirty="0"/>
                  <a:t>図を後で修正（</a:t>
                </a:r>
                <a:r>
                  <a:rPr lang="en-US" altLang="ja-JP" dirty="0"/>
                  <a:t>s2</a:t>
                </a:r>
                <a:r>
                  <a:rPr lang="ja-JP" altLang="en-US" dirty="0"/>
                  <a:t>を追加？）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5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巡査が</a:t>
                </a:r>
                <a:r>
                  <a:rPr lang="ja-JP" altLang="en-US" sz="1200" dirty="0" smtClean="0"/>
                  <a:t>巡査は初期配置の順番を保って</a:t>
                </a:r>
                <a:r>
                  <a:rPr lang="ja-JP" altLang="en-US" sz="1200" dirty="0" smtClean="0"/>
                  <a:t>動く場合，</a:t>
                </a:r>
                <a:endParaRPr lang="en-US" altLang="ja-JP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dirty="0" smtClean="0"/>
                  <a:t>最も左を動く巡査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以外の巡査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𝑠_𝑖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が</a:t>
                </a:r>
                <a:r>
                  <a:rPr kumimoji="1" lang="ja-JP" altLang="en-US" b="0" i="1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b="0" i="0" baseline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を訪問するときには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𝑠_1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も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b="0" i="1" dirty="0" smtClean="0">
                    <a:latin typeface="Cambria Math" panose="02040503050406030204" pitchFamily="18" charset="0"/>
                  </a:rPr>
                  <a:t>を訪問していなければならないことから，</a:t>
                </a: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b="0" i="0" dirty="0" smtClean="0">
                    <a:latin typeface="+mn-lt"/>
                  </a:rPr>
                  <a:t>最も左にある点 </a:t>
                </a:r>
                <a:r>
                  <a:rPr kumimoji="1" lang="en-US" altLang="ja-JP" b="0" i="0" smtClean="0">
                    <a:latin typeface="Cambria Math" panose="02040503050406030204" pitchFamily="18" charset="0"/>
                  </a:rPr>
                  <a:t>𝑥_1^′</a:t>
                </a:r>
                <a:r>
                  <a:rPr kumimoji="1" lang="ja-JP" altLang="en-US" dirty="0"/>
                  <a:t> </a:t>
                </a:r>
                <a:r>
                  <a:rPr kumimoji="1" lang="ja-JP" altLang="en-US" dirty="0" smtClean="0"/>
                  <a:t>は，により警備</a:t>
                </a:r>
                <a:r>
                  <a:rPr lang="ja-JP" altLang="en-US" dirty="0" smtClean="0"/>
                  <a:t>されるとしてよいことが分かります．</a:t>
                </a:r>
                <a:endParaRPr kumimoji="1" lang="en-US" altLang="ja-JP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ja-JP" dirty="0" smtClean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22023-199D-4037-9C91-B94A465F13A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8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7A7-E79B-4F18-B61D-247BEDD6C31E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A46F-FE76-465C-8E01-17D1032BE66A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A42-DB23-4F2D-BA45-1B69ADAF5837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2C6-BE53-439E-8AD4-0EE70CB30F63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F3A0-630E-4946-A8DC-68DDBBD4FB4A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78F-BC09-40CD-BDBD-1A326D623502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5A16-2C6D-4BC3-A50B-9076E1529536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8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9760-F7AD-450D-AFAD-8C4B1F9A56EC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B60A-ABDE-4265-9698-013864A8898A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8756-15E0-4DDB-BC0B-F78A054E68DE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27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8A2-A6BC-4087-BCA9-6A7A0EFD9A7D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1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0679-6438-4F99-A750-927D88AEF0FA}" type="datetime1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F19B-FD66-4130-81C4-04099E634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1.png"/><Relationship Id="rId4" Type="http://schemas.openxmlformats.org/officeDocument/2006/relationships/image" Target="../media/image5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4.png"/><Relationship Id="rId3" Type="http://schemas.openxmlformats.org/officeDocument/2006/relationships/image" Target="../media/image20.png"/><Relationship Id="rId7" Type="http://schemas.openxmlformats.org/officeDocument/2006/relationships/image" Target="../media/image67.png"/><Relationship Id="rId12" Type="http://schemas.openxmlformats.org/officeDocument/2006/relationships/image" Target="../media/image7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63.png"/><Relationship Id="rId9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png"/><Relationship Id="rId3" Type="http://schemas.openxmlformats.org/officeDocument/2006/relationships/image" Target="../media/image200.png"/><Relationship Id="rId7" Type="http://schemas.openxmlformats.org/officeDocument/2006/relationships/image" Target="../media/image6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20.png"/><Relationship Id="rId5" Type="http://schemas.openxmlformats.org/officeDocument/2006/relationships/image" Target="../media/image640.png"/><Relationship Id="rId10" Type="http://schemas.openxmlformats.org/officeDocument/2006/relationships/image" Target="../media/image710.png"/><Relationship Id="rId4" Type="http://schemas.openxmlformats.org/officeDocument/2006/relationships/image" Target="../media/image531.png"/><Relationship Id="rId9" Type="http://schemas.openxmlformats.org/officeDocument/2006/relationships/image" Target="../media/image69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17" Type="http://schemas.openxmlformats.org/officeDocument/2006/relationships/image" Target="../media/image6.png"/><Relationship Id="rId2" Type="http://schemas.openxmlformats.org/officeDocument/2006/relationships/image" Target="../media/image211.png"/><Relationship Id="rId16" Type="http://schemas.openxmlformats.org/officeDocument/2006/relationships/image" Target="../media/image1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1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6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22.png"/><Relationship Id="rId3" Type="http://schemas.openxmlformats.org/officeDocument/2006/relationships/image" Target="../media/image211.png"/><Relationship Id="rId21" Type="http://schemas.openxmlformats.org/officeDocument/2006/relationships/image" Target="../media/image25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27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23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複数の巡査による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指定地点の警邏について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ja-JP" altLang="en-US" dirty="0"/>
              <a:t>東京大学 総合文化研究科 広域科学専攻 広域システム科学系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河村研究室</a:t>
            </a:r>
            <a:endParaRPr kumimoji="1" lang="en-US" altLang="ja-JP" dirty="0"/>
          </a:p>
          <a:p>
            <a:r>
              <a:rPr kumimoji="1" lang="ja-JP" altLang="en-US" dirty="0"/>
              <a:t>能城秀彬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229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280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非協力警邏問題 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全点の利得・許容訪問間隔が等しくても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059962" y="1752669"/>
              <a:ext cx="10134600" cy="3838264"/>
              <a:chOff x="1003300" y="1747216"/>
              <a:chExt cx="10134600" cy="3838264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642163" y="1913797"/>
                <a:ext cx="923639" cy="523220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ja-JP" altLang="en-US" sz="2800" dirty="0">
                    <a:solidFill>
                      <a:srgbClr val="00B050"/>
                    </a:solidFill>
                  </a:rPr>
                  <a:t>木</a:t>
                </a:r>
                <a:endParaRPr lang="en-US" altLang="ja-JP" sz="28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>
              <a:xfrm>
                <a:off x="1003300" y="1747216"/>
                <a:ext cx="10134600" cy="3838264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" name="テキスト ボックス 40"/>
            <p:cNvSpPr txBox="1"/>
            <p:nvPr/>
          </p:nvSpPr>
          <p:spPr>
            <a:xfrm>
              <a:off x="2622463" y="1986402"/>
              <a:ext cx="70930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3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41710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kumimoji="1" lang="ja-JP" altLang="en-US" sz="320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3377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巡査が</a:t>
            </a:r>
            <a:r>
              <a:rPr lang="en-US" altLang="ja-JP" sz="2800" dirty="0"/>
              <a:t>1</a:t>
            </a:r>
            <a:r>
              <a:rPr lang="ja-JP" altLang="en-US" sz="2800" dirty="0"/>
              <a:t>人の場合</a:t>
            </a:r>
            <a:r>
              <a:rPr lang="en-US" altLang="ja-JP" sz="2800" dirty="0"/>
              <a:t>[1]</a:t>
            </a:r>
            <a:endParaRPr lang="ja-JP" altLang="en-US" sz="28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9962" y="1752669"/>
            <a:ext cx="10134600" cy="3838264"/>
            <a:chOff x="1059962" y="1752669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98825" y="1919250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9962" y="1752669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2622464" y="1801736"/>
              <a:ext cx="66548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全点の利得・許容訪問間隔が等しいとき：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ja-JP" altLang="en-US" sz="2400" dirty="0"/>
                <a:t>それ以外：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  <a:endParaRPr kumimoji="1" lang="ja-JP" altLang="en-US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8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等しいとき：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P</a:t>
            </a:r>
            <a:b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</a:br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6985" y="6105540"/>
            <a:ext cx="1166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ambria" panose="02040503050406030204" pitchFamily="18" charset="0"/>
              </a:rPr>
              <a:t>[1] : S. </a:t>
            </a:r>
            <a:r>
              <a:rPr lang="en-US" altLang="ja-JP" dirty="0" err="1">
                <a:latin typeface="Cambria" panose="02040503050406030204" pitchFamily="18" charset="0"/>
              </a:rPr>
              <a:t>Coene</a:t>
            </a:r>
            <a:r>
              <a:rPr lang="en-US" altLang="ja-JP" dirty="0">
                <a:latin typeface="Cambria" panose="02040503050406030204" pitchFamily="18" charset="0"/>
              </a:rPr>
              <a:t>, F.C.R. </a:t>
            </a:r>
            <a:r>
              <a:rPr lang="en-US" altLang="ja-JP" dirty="0" err="1">
                <a:latin typeface="Cambria" panose="02040503050406030204" pitchFamily="18" charset="0"/>
              </a:rPr>
              <a:t>Spieksma</a:t>
            </a:r>
            <a:r>
              <a:rPr lang="en-US" altLang="ja-JP" dirty="0">
                <a:latin typeface="Cambria" panose="02040503050406030204" pitchFamily="18" charset="0"/>
              </a:rPr>
              <a:t>, and G.J. </a:t>
            </a:r>
            <a:r>
              <a:rPr lang="en-US" altLang="ja-JP" dirty="0" err="1">
                <a:latin typeface="Cambria" panose="02040503050406030204" pitchFamily="18" charset="0"/>
              </a:rPr>
              <a:t>Woeginger</a:t>
            </a:r>
            <a:r>
              <a:rPr lang="en-US" altLang="ja-JP" dirty="0">
                <a:latin typeface="Cambria" panose="02040503050406030204" pitchFamily="18" charset="0"/>
              </a:rPr>
              <a:t>. Charlemagne's challenge: the periodic latency problem. Operations Research, 59(3), pp. 674–683, 2011.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71" name="グループ化 7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78" name="直線コネクタ 7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/>
              <p:cNvCxnSpPr>
                <a:stCxn id="7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/>
              <p:cNvCxnSpPr>
                <a:endCxn id="7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楕円 7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楕円 7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21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4550368" y="2914149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434767" y="2948358"/>
            <a:ext cx="426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722819" y="3784400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44" name="グループ化 4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51" name="直線コネクタ 5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>
                <a:stCxn id="4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>
                <a:endCxn id="4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>
                <a:stCxn id="5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楕円 4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楕円 4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角丸四角形 68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6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61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75" name="グループ化 174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176" name="正方形/長方形 175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177" name="直線コネクタ 176"/>
            <p:cNvCxnSpPr>
              <a:stCxn id="176" idx="0"/>
              <a:endCxn id="79" idx="2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グループ化 106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21" name="グループ化 12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8" name="直線コネクタ 12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>
                <a:endCxn id="12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>
                <a:stCxn id="12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楕円 12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正方形/長方形 133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6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0" name="グループ化 1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201" name="グループ化 2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221" name="グループ化 220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227" name="直線コネクタ 226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線コネクタ 227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楕円 221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" name="楕円 222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楕円 223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" name="楕円 224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6" name="楕円 225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6" name="グループ化 205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9" name="直線コネクタ 21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線コネクタ 21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グループ化 206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7" name="直線コネクタ 21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コネクタ 21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グループ化 207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5" name="直線コネクタ 21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コネクタ 21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グループ化 208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3" name="直線コネクタ 212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コネクタ 213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グループ化 209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211" name="直線コネクタ 21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コネクタ 211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正方形/長方形 231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232" name="正方形/長方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46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515775" y="2914149"/>
            <a:ext cx="923640" cy="58364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線分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88" name="グループ化 87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91" name="グループ化 90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98" name="直線コネクタ 97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stCxn id="92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>
                <a:endCxn id="93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97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楕円 91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楕円 93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3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角丸四角形 10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61506" y="2681210"/>
            <a:ext cx="3114802" cy="2654752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1677466">
            <a:off x="1388763" y="4335368"/>
            <a:ext cx="2644359" cy="160434"/>
            <a:chOff x="5822280" y="1733542"/>
            <a:chExt cx="3900245" cy="212132"/>
          </a:xfrm>
        </p:grpSpPr>
        <p:cxnSp>
          <p:nvCxnSpPr>
            <p:cNvPr id="54" name="直線コネクタ 53"/>
            <p:cNvCxnSpPr/>
            <p:nvPr/>
          </p:nvCxnSpPr>
          <p:spPr>
            <a:xfrm>
              <a:off x="5924062" y="1825625"/>
              <a:ext cx="372012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6773716" y="1745847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/>
            <p:cNvSpPr/>
            <p:nvPr/>
          </p:nvSpPr>
          <p:spPr>
            <a:xfrm>
              <a:off x="7435982" y="1740868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/>
            <p:cNvSpPr/>
            <p:nvPr/>
          </p:nvSpPr>
          <p:spPr>
            <a:xfrm>
              <a:off x="8696131" y="1735493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/>
            <p:cNvSpPr/>
            <p:nvPr/>
          </p:nvSpPr>
          <p:spPr>
            <a:xfrm>
              <a:off x="9522698" y="174025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2839696" y="2906412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15775" y="2944360"/>
            <a:ext cx="923640" cy="523220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1"/>
                </a:solidFill>
              </a:rPr>
              <a:t>線分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33" name="グループ化 13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34" name="グループ化 13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stCxn id="13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>
                <a:endCxn id="13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>
                <a:stCxn id="140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楕円 13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楕円 13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3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線分の場合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3200" dirty="0"/>
              <a:t>非協力警邏問題 </a:t>
            </a:r>
            <a:r>
              <a:rPr lang="ja-JP" altLang="en-US" sz="3200" dirty="0"/>
              <a:t>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に属する（既知）</a:t>
            </a:r>
            <a:endParaRPr lang="en-US" altLang="ja-JP" sz="3200" dirty="0"/>
          </a:p>
          <a:p>
            <a:pPr>
              <a:lnSpc>
                <a:spcPct val="110000"/>
              </a:lnSpc>
            </a:pPr>
            <a:r>
              <a:rPr lang="ja-JP" altLang="en-US" sz="3200" dirty="0">
                <a:solidFill>
                  <a:srgbClr val="FF0000"/>
                </a:solidFill>
              </a:rPr>
              <a:t>協力警邏問題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ja-JP" altLang="en-US" sz="2800" b="1" dirty="0"/>
              <a:t>許容訪問間隔がすべて等しい → </a:t>
            </a:r>
            <a:r>
              <a:rPr lang="en-US" altLang="ja-JP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dirty="0"/>
              <a:t>に属する</a:t>
            </a:r>
            <a:endParaRPr lang="en-US" altLang="ja-JP" sz="2800" b="1" dirty="0"/>
          </a:p>
          <a:p>
            <a:pPr lvl="1">
              <a:lnSpc>
                <a:spcPct val="110000"/>
              </a:lnSpc>
            </a:pPr>
            <a:r>
              <a:rPr kumimoji="1" lang="ja-JP" altLang="en-US" sz="2800" dirty="0"/>
              <a:t>許容訪問間隔が一般の</a:t>
            </a:r>
            <a:r>
              <a:rPr lang="ja-JP" altLang="en-US" sz="2800" dirty="0"/>
              <a:t>場合</a:t>
            </a:r>
            <a:r>
              <a:rPr kumimoji="1" lang="ja-JP" altLang="en-US" sz="2800" dirty="0"/>
              <a:t> → </a:t>
            </a:r>
            <a:r>
              <a:rPr kumimoji="1" lang="ja-JP" altLang="en-US" sz="2800" dirty="0">
                <a:solidFill>
                  <a:srgbClr val="0070C0"/>
                </a:solidFill>
              </a:rPr>
              <a:t>未解決</a:t>
            </a:r>
            <a:endParaRPr lang="en-US" altLang="ja-JP" sz="2800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4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406603" cy="47529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巡査数，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: </a:t>
                </a:r>
                <a:r>
                  <a:rPr lang="ja-JP" altLang="en-US" dirty="0"/>
                  <a:t>頂点数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ja-JP" i="1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B61C8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i="1">
                            <a:solidFill>
                              <a:srgbClr val="B61C83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のうち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rgbClr val="B61C8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>
                    <a:solidFill>
                      <a:srgbClr val="B61C83"/>
                    </a:solidFill>
                  </a:rPr>
                  <a:t> 個の区間を，巡査がそれぞれ往復するような運行</a:t>
                </a:r>
                <a:r>
                  <a:rPr lang="en-US" altLang="ja-JP" dirty="0">
                    <a:solidFill>
                      <a:srgbClr val="B61C83"/>
                    </a:solidFill>
                  </a:rPr>
                  <a:t>(=</a:t>
                </a:r>
                <a:r>
                  <a:rPr lang="ja-JP" altLang="en-US" dirty="0">
                    <a:solidFill>
                      <a:srgbClr val="B61C83"/>
                    </a:solidFill>
                  </a:rPr>
                  <a:t>★</a:t>
                </a:r>
                <a:r>
                  <a:rPr lang="en-US" altLang="ja-JP" dirty="0">
                    <a:solidFill>
                      <a:srgbClr val="B61C83"/>
                    </a:solidFill>
                  </a:rPr>
                  <a:t>)</a:t>
                </a:r>
                <a:r>
                  <a:rPr lang="ja-JP" altLang="en-US" dirty="0">
                    <a:solidFill>
                      <a:srgbClr val="B61C83"/>
                    </a:solidFill>
                  </a:rPr>
                  <a:t>で最適解が得られる</a:t>
                </a:r>
                <a:endParaRPr kumimoji="1" lang="en-US" altLang="ja-JP" b="0" i="1" dirty="0">
                  <a:solidFill>
                    <a:srgbClr val="B61C8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利得の合計が最大になる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dirty="0"/>
                  <a:t> 個の区間は，動的計画法により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で計算できる（省略）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406603" cy="4752976"/>
              </a:xfrm>
              <a:blipFill>
                <a:blip r:embed="rId3"/>
                <a:stretch>
                  <a:fillRect l="-1399" t="-1154" r="-1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/>
          <p:cNvGrpSpPr/>
          <p:nvPr/>
        </p:nvGrpSpPr>
        <p:grpSpPr>
          <a:xfrm>
            <a:off x="8192694" y="2156109"/>
            <a:ext cx="2947707" cy="262880"/>
            <a:chOff x="5822280" y="1733542"/>
            <a:chExt cx="2410761" cy="214994"/>
          </a:xfrm>
        </p:grpSpPr>
        <p:cxnSp>
          <p:nvCxnSpPr>
            <p:cNvPr id="41" name="直線コネクタ 40"/>
            <p:cNvCxnSpPr/>
            <p:nvPr/>
          </p:nvCxnSpPr>
          <p:spPr>
            <a:xfrm>
              <a:off x="5924062" y="1825625"/>
              <a:ext cx="230897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/>
            <p:cNvSpPr/>
            <p:nvPr/>
          </p:nvSpPr>
          <p:spPr>
            <a:xfrm>
              <a:off x="6340109" y="1742311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/>
            <p:cNvSpPr/>
            <p:nvPr/>
          </p:nvSpPr>
          <p:spPr>
            <a:xfrm>
              <a:off x="7128045" y="1748709"/>
              <a:ext cx="199827" cy="199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楕円 45"/>
          <p:cNvSpPr/>
          <p:nvPr/>
        </p:nvSpPr>
        <p:spPr>
          <a:xfrm>
            <a:off x="10988428" y="216293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>
            <a:off x="8317147" y="294863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945742" y="321826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endCxn id="43" idx="4"/>
          </p:cNvCxnSpPr>
          <p:nvPr/>
        </p:nvCxnSpPr>
        <p:spPr>
          <a:xfrm flipH="1" flipV="1">
            <a:off x="8314861" y="2400444"/>
            <a:ext cx="2" cy="149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8945743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9910316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9910315" y="3423285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1110595" y="2288999"/>
            <a:ext cx="0" cy="16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11110594" y="3646023"/>
            <a:ext cx="10106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グループ化 59"/>
          <p:cNvGrpSpPr/>
          <p:nvPr/>
        </p:nvGrpSpPr>
        <p:grpSpPr>
          <a:xfrm>
            <a:off x="8787673" y="533794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62" name="楕円 6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>
              <a:stCxn id="6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/>
          <p:cNvGrpSpPr/>
          <p:nvPr/>
        </p:nvGrpSpPr>
        <p:grpSpPr>
          <a:xfrm>
            <a:off x="9604965" y="5370526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76" name="楕円 7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コネクタ 76"/>
            <p:cNvCxnSpPr>
              <a:stCxn id="7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矢印コネクタ 23"/>
          <p:cNvCxnSpPr/>
          <p:nvPr/>
        </p:nvCxnSpPr>
        <p:spPr>
          <a:xfrm flipH="1" flipV="1">
            <a:off x="8670742" y="3104941"/>
            <a:ext cx="182677" cy="2091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V="1">
            <a:off x="9760918" y="3646023"/>
            <a:ext cx="640382" cy="155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456" y="1697905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101" y="1690688"/>
                <a:ext cx="5791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51" y="1691689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630" y="1697904"/>
                <a:ext cx="56598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7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巡査の速さは全員同じなので，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すれ違う代わりに互いに引き返してもよい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→ </a:t>
            </a:r>
            <a:r>
              <a:rPr lang="ja-JP" altLang="en-US" dirty="0">
                <a:solidFill>
                  <a:srgbClr val="FF0000"/>
                </a:solidFill>
              </a:rPr>
              <a:t>巡査は初期配置の順序を保って動く（＝</a:t>
            </a:r>
            <a:r>
              <a:rPr lang="ja-JP" altLang="en-US" b="1" dirty="0">
                <a:solidFill>
                  <a:srgbClr val="FF0000"/>
                </a:solidFill>
              </a:rPr>
              <a:t>順序保存運行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2556213" y="3167182"/>
            <a:ext cx="7365240" cy="1903582"/>
            <a:chOff x="3432497" y="3268273"/>
            <a:chExt cx="5453974" cy="1409606"/>
          </a:xfrm>
        </p:grpSpPr>
        <p:cxnSp>
          <p:nvCxnSpPr>
            <p:cNvPr id="6" name="直線矢印コネクタ 5"/>
            <p:cNvCxnSpPr/>
            <p:nvPr/>
          </p:nvCxnSpPr>
          <p:spPr>
            <a:xfrm flipH="1">
              <a:off x="3754934" y="3283627"/>
              <a:ext cx="879008" cy="11459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/>
            <p:cNvSpPr/>
            <p:nvPr/>
          </p:nvSpPr>
          <p:spPr>
            <a:xfrm>
              <a:off x="4095024" y="3711012"/>
              <a:ext cx="244334" cy="244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3754934" y="3283627"/>
              <a:ext cx="955775" cy="114599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H="1">
              <a:off x="7513308" y="3808844"/>
              <a:ext cx="462694" cy="605423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8089554" y="3808844"/>
              <a:ext cx="505571" cy="60542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7513308" y="3288990"/>
              <a:ext cx="462694" cy="55371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8089554" y="3268273"/>
              <a:ext cx="432471" cy="57299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矢印: 右 66"/>
            <p:cNvSpPr/>
            <p:nvPr/>
          </p:nvSpPr>
          <p:spPr>
            <a:xfrm>
              <a:off x="5673507" y="3583769"/>
              <a:ext cx="900187" cy="5457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4783584" y="4203381"/>
              <a:ext cx="247616" cy="473305"/>
              <a:chOff x="1093981" y="4342423"/>
              <a:chExt cx="427174" cy="816522"/>
            </a:xfrm>
          </p:grpSpPr>
          <p:sp>
            <p:nvSpPr>
              <p:cNvPr id="15" name="楕円 14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5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0"/>
            <p:cNvGrpSpPr/>
            <p:nvPr/>
          </p:nvGrpSpPr>
          <p:grpSpPr>
            <a:xfrm>
              <a:off x="3432497" y="4204574"/>
              <a:ext cx="247616" cy="473305"/>
              <a:chOff x="1093981" y="4342423"/>
              <a:chExt cx="427174" cy="816522"/>
            </a:xfrm>
          </p:grpSpPr>
          <p:sp>
            <p:nvSpPr>
              <p:cNvPr id="22" name="楕円 21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stCxn id="22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/>
            <p:cNvGrpSpPr/>
            <p:nvPr/>
          </p:nvGrpSpPr>
          <p:grpSpPr>
            <a:xfrm>
              <a:off x="8638855" y="4204574"/>
              <a:ext cx="247616" cy="473305"/>
              <a:chOff x="1093981" y="4342423"/>
              <a:chExt cx="427174" cy="816522"/>
            </a:xfrm>
          </p:grpSpPr>
          <p:sp>
            <p:nvSpPr>
              <p:cNvPr id="29" name="楕円 28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/>
              <p:cNvCxnSpPr>
                <a:stCxn id="29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7192817" y="4197766"/>
              <a:ext cx="247616" cy="473305"/>
              <a:chOff x="1093981" y="4342423"/>
              <a:chExt cx="427174" cy="816522"/>
            </a:xfrm>
          </p:grpSpPr>
          <p:sp>
            <p:nvSpPr>
              <p:cNvPr id="36" name="楕円 35"/>
              <p:cNvSpPr/>
              <p:nvPr/>
            </p:nvSpPr>
            <p:spPr>
              <a:xfrm>
                <a:off x="1140223" y="4342423"/>
                <a:ext cx="300142" cy="30014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" name="直線コネクタ 36"/>
              <p:cNvCxnSpPr>
                <a:stCxn id="36" idx="4"/>
              </p:cNvCxnSpPr>
              <p:nvPr/>
            </p:nvCxnSpPr>
            <p:spPr>
              <a:xfrm>
                <a:off x="1290294" y="4642565"/>
                <a:ext cx="4680" cy="272854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>
                <a:off x="1293070" y="4897771"/>
                <a:ext cx="228085" cy="26117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1293071" y="4698350"/>
                <a:ext cx="22808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flipH="1">
                <a:off x="1093981" y="4698350"/>
                <a:ext cx="199094" cy="217069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 flipH="1">
                <a:off x="1093981" y="4895850"/>
                <a:ext cx="202031" cy="26309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0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警邏（けいら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警邏</a:t>
            </a:r>
            <a:r>
              <a:rPr kumimoji="1" lang="en-US" altLang="ja-JP" dirty="0"/>
              <a:t>(patrolling)</a:t>
            </a:r>
            <a:r>
              <a:rPr lang="en-US" altLang="ja-JP" dirty="0"/>
              <a:t>…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ja-JP" altLang="en-US" dirty="0"/>
              <a:t>人または複数の巡査により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lang="ja-JP" altLang="en-US" dirty="0"/>
              <a:t>領域内の指定された場所を十分な頻度で訪問すること」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警邏する対象の例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二次元の領域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線分や閉路などの全体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グラフの頂点</a:t>
            </a:r>
            <a:endParaRPr lang="en-US" altLang="ja-JP" dirty="0"/>
          </a:p>
        </p:txBody>
      </p:sp>
      <p:cxnSp>
        <p:nvCxnSpPr>
          <p:cNvPr id="5" name="直線矢印コネクタ 4"/>
          <p:cNvCxnSpPr>
            <a:stCxn id="8" idx="1"/>
          </p:cNvCxnSpPr>
          <p:nvPr/>
        </p:nvCxnSpPr>
        <p:spPr>
          <a:xfrm flipH="1">
            <a:off x="3853543" y="4807131"/>
            <a:ext cx="11864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40010" y="4576298"/>
            <a:ext cx="203132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今回扱うもの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警邏可能な頂点部分集合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b="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を警邏する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/>
                </a:r>
                <a:br>
                  <a:rPr lang="en-US" altLang="ja-JP" dirty="0">
                    <a:solidFill>
                      <a:schemeClr val="tx1"/>
                    </a:solidFill>
                  </a:rPr>
                </a:br>
                <a:r>
                  <a:rPr lang="ja-JP" altLang="en-US" dirty="0">
                    <a:solidFill>
                      <a:schemeClr val="tx1"/>
                    </a:solidFill>
                  </a:rPr>
                  <a:t>任意の順序保存運行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216" cy="4351338"/>
              </a:xfrm>
              <a:blipFill>
                <a:blip r:embed="rId3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77544" y="2767194"/>
            <a:ext cx="1004556" cy="10045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294954" y="3771750"/>
            <a:ext cx="785679" cy="785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280815" y="4557429"/>
            <a:ext cx="446371" cy="4463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926629" y="5004603"/>
            <a:ext cx="796276" cy="7962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436408" y="4546419"/>
            <a:ext cx="1202180" cy="12021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435991" y="5748598"/>
            <a:ext cx="1294797" cy="1294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931490" y="5801752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H="1">
            <a:off x="8230844" y="6266870"/>
            <a:ext cx="163679" cy="1636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228916" y="6430549"/>
            <a:ext cx="464886" cy="4648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7953248" y="2162255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35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のうち最も左にある点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68808" cy="4351338"/>
              </a:xfrm>
              <a:blipFill>
                <a:blip r:embed="rId3"/>
                <a:stretch>
                  <a:fillRect l="-2341"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27173" y="3316823"/>
            <a:ext cx="454927" cy="4549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0209" y="3771750"/>
            <a:ext cx="450425" cy="450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8625643" y="4902257"/>
            <a:ext cx="101543" cy="10154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8631319" y="5004603"/>
            <a:ext cx="91586" cy="915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8625643" y="6827276"/>
            <a:ext cx="68159" cy="681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>
            <a:off x="8633912" y="2781483"/>
            <a:ext cx="0" cy="5353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8633912" y="4207174"/>
            <a:ext cx="0" cy="6950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8633912" y="5095683"/>
            <a:ext cx="0" cy="17623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グループ化 130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132" name="楕円 13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3" name="直線コネクタ 132"/>
            <p:cNvCxnSpPr>
              <a:stCxn id="13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4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線コネクタ 82"/>
          <p:cNvCxnSpPr/>
          <p:nvPr/>
        </p:nvCxnSpPr>
        <p:spPr>
          <a:xfrm>
            <a:off x="8633912" y="5549563"/>
            <a:ext cx="0" cy="40594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巡査は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 </a:t>
                </a:r>
                <a:r>
                  <a:rPr lang="ja-JP" altLang="en-US" dirty="0"/>
                  <a:t>のうち最も左にある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より左に行く必要はない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>
                    <a:solidFill>
                      <a:schemeClr val="tx1"/>
                    </a:solidFill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/>
                  <a:t>は　 のみで警備される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→　 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までしか動けず逆にこの範囲を往復すれば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元の運行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 　が警備していた点はすべて警備できる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468808" cy="4691289"/>
              </a:xfrm>
              <a:blipFill>
                <a:blip r:embed="rId3"/>
                <a:stretch>
                  <a:fillRect l="-2341" t="-1169" r="-13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9256758" y="4164589"/>
            <a:ext cx="381830" cy="381830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>
            <a:off x="8635443" y="4546419"/>
            <a:ext cx="1003145" cy="1003144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8633912" y="5946519"/>
            <a:ext cx="1096876" cy="1096876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9172808" y="2779674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9172808" y="3218555"/>
            <a:ext cx="520453" cy="520453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9256758" y="3735731"/>
            <a:ext cx="434172" cy="434171"/>
          </a:xfrm>
          <a:prstGeom prst="line">
            <a:avLst/>
          </a:prstGeom>
          <a:ln w="38100">
            <a:solidFill>
              <a:srgbClr val="C7A1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83172" y="2155390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/>
          <p:cNvGrpSpPr/>
          <p:nvPr/>
        </p:nvGrpSpPr>
        <p:grpSpPr>
          <a:xfrm>
            <a:off x="2299606" y="3325723"/>
            <a:ext cx="247616" cy="473305"/>
            <a:chOff x="1093981" y="4342423"/>
            <a:chExt cx="427174" cy="816522"/>
          </a:xfrm>
        </p:grpSpPr>
        <p:sp>
          <p:nvSpPr>
            <p:cNvPr id="92" name="楕円 9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/>
            <p:cNvCxnSpPr>
              <a:stCxn id="9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12" y="3245582"/>
                <a:ext cx="810863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/>
          <p:cNvCxnSpPr/>
          <p:nvPr/>
        </p:nvCxnSpPr>
        <p:spPr>
          <a:xfrm>
            <a:off x="8638982" y="3673227"/>
            <a:ext cx="84419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吹き出し 76"/>
          <p:cNvSpPr/>
          <p:nvPr/>
        </p:nvSpPr>
        <p:spPr>
          <a:xfrm>
            <a:off x="7039108" y="2657703"/>
            <a:ext cx="705247" cy="2282651"/>
          </a:xfrm>
          <a:prstGeom prst="wedgeRoundRectCallout">
            <a:avLst>
              <a:gd name="adj1" fmla="val 102332"/>
              <a:gd name="adj2" fmla="val -7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1421492" y="4467049"/>
            <a:ext cx="247616" cy="473305"/>
            <a:chOff x="1093981" y="4342423"/>
            <a:chExt cx="427174" cy="816522"/>
          </a:xfrm>
        </p:grpSpPr>
        <p:sp>
          <p:nvSpPr>
            <p:cNvPr id="90" name="楕円 8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コネクタ 90"/>
            <p:cNvCxnSpPr>
              <a:stCxn id="9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3224892" y="5312910"/>
            <a:ext cx="247616" cy="473305"/>
            <a:chOff x="1093981" y="4342423"/>
            <a:chExt cx="427174" cy="816522"/>
          </a:xfrm>
        </p:grpSpPr>
        <p:sp>
          <p:nvSpPr>
            <p:cNvPr id="136" name="楕円 13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/>
            <p:cNvCxnSpPr>
              <a:stCxn id="13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8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695782" cy="46912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 　により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警備された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　 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を警備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 dirty="0"/>
                  <a:t>…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残りの巡査の動きも再帰的に変換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→ </a:t>
                </a:r>
                <a:r>
                  <a:rPr lang="ja-JP" altLang="en-US" dirty="0">
                    <a:solidFill>
                      <a:srgbClr val="B61C83"/>
                    </a:solidFill>
                  </a:rPr>
                  <a:t>★</a:t>
                </a:r>
                <a:r>
                  <a:rPr lang="ja-JP" altLang="en-US" dirty="0"/>
                  <a:t>の運行に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695782" cy="4691289"/>
              </a:xfrm>
              <a:blipFill>
                <a:blip r:embed="rId3"/>
                <a:stretch>
                  <a:fillRect l="-2248" t="-1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>
            <a:cxnSpLocks/>
            <a:stCxn id="51" idx="2"/>
            <a:endCxn id="38" idx="6"/>
          </p:cNvCxnSpPr>
          <p:nvPr/>
        </p:nvCxnSpPr>
        <p:spPr>
          <a:xfrm>
            <a:off x="7526278" y="1924148"/>
            <a:ext cx="4045581" cy="7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532020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9301020" y="1808285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9871145" y="1807813"/>
            <a:ext cx="244334" cy="2443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30777" y="2798544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075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638982" y="3673227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9256758" y="4168830"/>
            <a:ext cx="1420341" cy="1420338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939442" y="3430204"/>
            <a:ext cx="737657" cy="73765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179" y="1335327"/>
                <a:ext cx="572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196" y="1335326"/>
                <a:ext cx="469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48" y="1332843"/>
                <a:ext cx="5759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7965359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1327525" y="18096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10488393" y="1807813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936175" y="2321689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090815" y="6159873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cxnSp>
        <p:nvCxnSpPr>
          <p:cNvPr id="42" name="直線コネクタ 41"/>
          <p:cNvCxnSpPr/>
          <p:nvPr/>
        </p:nvCxnSpPr>
        <p:spPr>
          <a:xfrm>
            <a:off x="8635821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410274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06026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14281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99803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30899" y="257645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/>
          <p:cNvSpPr/>
          <p:nvPr/>
        </p:nvSpPr>
        <p:spPr>
          <a:xfrm>
            <a:off x="7526278" y="1801980"/>
            <a:ext cx="244334" cy="2443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>
            <a:off x="9253618" y="5584334"/>
            <a:ext cx="1423481" cy="132062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9944289" y="2755013"/>
            <a:ext cx="674749" cy="674747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8530379" y="2161240"/>
            <a:ext cx="247616" cy="473305"/>
            <a:chOff x="1093981" y="4342423"/>
            <a:chExt cx="427174" cy="816522"/>
          </a:xfrm>
        </p:grpSpPr>
        <p:sp>
          <p:nvSpPr>
            <p:cNvPr id="110" name="楕円 10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>
              <a:stCxn id="11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グループ化 115"/>
          <p:cNvGrpSpPr/>
          <p:nvPr/>
        </p:nvGrpSpPr>
        <p:grpSpPr>
          <a:xfrm>
            <a:off x="10481888" y="2156900"/>
            <a:ext cx="247616" cy="473305"/>
            <a:chOff x="1093981" y="4342423"/>
            <a:chExt cx="427174" cy="816522"/>
          </a:xfrm>
        </p:grpSpPr>
        <p:sp>
          <p:nvSpPr>
            <p:cNvPr id="117" name="楕円 116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コネクタ 117"/>
            <p:cNvCxnSpPr>
              <a:stCxn id="117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874912" y="2156898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24" name="楕円 12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/>
            <p:cNvCxnSpPr>
              <a:stCxn id="12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975" y="344127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/>
          <p:cNvCxnSpPr/>
          <p:nvPr/>
        </p:nvCxnSpPr>
        <p:spPr>
          <a:xfrm flipH="1">
            <a:off x="8534677" y="2794891"/>
            <a:ext cx="1" cy="17625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8630777" y="4532087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645364" y="5403504"/>
            <a:ext cx="867780" cy="8677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8637010" y="6265306"/>
            <a:ext cx="876134" cy="87613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グループ化 143"/>
          <p:cNvGrpSpPr/>
          <p:nvPr/>
        </p:nvGrpSpPr>
        <p:grpSpPr>
          <a:xfrm>
            <a:off x="3845557" y="1816302"/>
            <a:ext cx="247616" cy="473305"/>
            <a:chOff x="1093981" y="4342423"/>
            <a:chExt cx="427174" cy="816522"/>
          </a:xfrm>
        </p:grpSpPr>
        <p:sp>
          <p:nvSpPr>
            <p:cNvPr id="145" name="楕円 14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6" name="直線コネクタ 145"/>
            <p:cNvCxnSpPr>
              <a:stCxn id="14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グループ化 150"/>
          <p:cNvGrpSpPr/>
          <p:nvPr/>
        </p:nvGrpSpPr>
        <p:grpSpPr>
          <a:xfrm>
            <a:off x="1231579" y="279489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52" name="楕円 15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/>
            <p:cNvCxnSpPr>
              <a:stCxn id="15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線コネクタ 157"/>
          <p:cNvCxnSpPr/>
          <p:nvPr/>
        </p:nvCxnSpPr>
        <p:spPr>
          <a:xfrm>
            <a:off x="9980399" y="2794891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 flipH="1">
            <a:off x="9988604" y="3669574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9980399" y="4528434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 flipH="1">
            <a:off x="9994986" y="5399851"/>
            <a:ext cx="867780" cy="8677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9986632" y="6261653"/>
            <a:ext cx="876134" cy="87613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許容訪問間隔がすべて等しい場合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6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許容訪問間隔がすべて同じならば，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>
                <a:solidFill>
                  <a:srgbClr val="BC0000"/>
                </a:solidFill>
              </a:rPr>
              <a:t>複数の巡査の協力を考えなくてよい</a:t>
            </a:r>
            <a:r>
              <a:rPr lang="ja-JP" altLang="en-US" dirty="0"/>
              <a:t>ので単純に解けた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許容訪問間隔が一般の場合は，巡査の協力が必要であり，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その運行の機械的な決定も難しそうな例が存在</a:t>
            </a:r>
            <a:endParaRPr lang="en-US" altLang="ja-JP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許容訪問間隔が一般の場合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5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90633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引き返すと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6" name="コンテンツ プレースホルダ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  <a:prstGeom prst="rect">
            <a:avLst/>
          </a:prstGeom>
        </p:spPr>
      </p:pic>
      <p:cxnSp>
        <p:nvCxnSpPr>
          <p:cNvPr id="67" name="曲線コネクタ 66"/>
          <p:cNvCxnSpPr/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cxnSpLocks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051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870701" y="1350100"/>
            <a:ext cx="4906330" cy="5006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左の巡査があえて早めに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引き返すと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人で警邏可能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rgbClr val="B61C83"/>
                </a:solidFill>
              </a:rPr>
              <a:t>指定訪問時刻</a:t>
            </a:r>
            <a:r>
              <a:rPr lang="ja-JP" altLang="en-US" dirty="0"/>
              <a:t>ならば，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そのような工夫はできない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（どうやっても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ja-JP" altLang="en-US" dirty="0"/>
              <a:t>人必要）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→ 左から巡査の動きを決定できる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8674" y="2950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" y="818270"/>
            <a:ext cx="3373576" cy="5355144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03" y="954864"/>
            <a:ext cx="3217991" cy="5676406"/>
          </a:xfrm>
          <a:prstGeom prst="rect">
            <a:avLst/>
          </a:prstGeom>
        </p:spPr>
      </p:pic>
      <p:cxnSp>
        <p:nvCxnSpPr>
          <p:cNvPr id="12" name="曲線コネクタ 11"/>
          <p:cNvCxnSpPr>
            <a:stCxn id="7" idx="1"/>
            <a:endCxn id="9" idx="0"/>
          </p:cNvCxnSpPr>
          <p:nvPr/>
        </p:nvCxnSpPr>
        <p:spPr>
          <a:xfrm rot="10800000" flipV="1">
            <a:off x="1721438" y="556660"/>
            <a:ext cx="517237" cy="261610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/>
          <p:cNvCxnSpPr>
            <a:cxnSpLocks/>
            <a:stCxn id="7" idx="3"/>
            <a:endCxn id="10" idx="0"/>
          </p:cNvCxnSpPr>
          <p:nvPr/>
        </p:nvCxnSpPr>
        <p:spPr>
          <a:xfrm>
            <a:off x="4577776" y="556660"/>
            <a:ext cx="545823" cy="398204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/>
          <p:cNvSpPr/>
          <p:nvPr/>
        </p:nvSpPr>
        <p:spPr>
          <a:xfrm>
            <a:off x="1763886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223660" y="954864"/>
            <a:ext cx="383133" cy="540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5343346" y="1996374"/>
            <a:ext cx="0" cy="143481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矢印 13"/>
          <p:cNvSpPr/>
          <p:nvPr/>
        </p:nvSpPr>
        <p:spPr>
          <a:xfrm>
            <a:off x="8811629" y="2312615"/>
            <a:ext cx="463137" cy="59055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29558" y="5354196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8" y="5354196"/>
                <a:ext cx="553998" cy="1072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70268" y="5354196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68" y="5354196"/>
                <a:ext cx="553998" cy="1072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424266" y="5354195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66" y="5354195"/>
                <a:ext cx="553998" cy="1072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711553" y="5354194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553" y="5354194"/>
                <a:ext cx="553998" cy="13047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313803" y="5354194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03" y="5354194"/>
                <a:ext cx="553998" cy="1072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/>
          <p:cNvSpPr/>
          <p:nvPr/>
        </p:nvSpPr>
        <p:spPr>
          <a:xfrm>
            <a:off x="152598" y="118142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774989" y="189673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74424" y="48886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1080366" y="210075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080365" y="303535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1080364" y="396995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1080363" y="4904549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1091600" y="118105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1786006" y="325574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545564" y="162533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1535734" y="256802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1525904" y="3510707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1516074" y="445339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786005" y="466039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2446763" y="257173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/>
        </p:nvSpPr>
        <p:spPr>
          <a:xfrm>
            <a:off x="3602208" y="119832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5224599" y="1913641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3624034" y="490559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4529976" y="2117658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4529975" y="3052256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4529974" y="398685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4529973" y="4921452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541210" y="119796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235616" y="327264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4995174" y="164224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4985344" y="258492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4975514" y="3527610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965684" y="4470295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5235615" y="467729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/>
          <p:cNvSpPr/>
          <p:nvPr/>
        </p:nvSpPr>
        <p:spPr>
          <a:xfrm>
            <a:off x="5896373" y="2588633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664653" y="5518331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53" y="5518331"/>
                <a:ext cx="553998" cy="1072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305363" y="5518331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63" y="5518331"/>
                <a:ext cx="553998" cy="10723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859361" y="5518330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61" y="5518330"/>
                <a:ext cx="553998" cy="10723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5146648" y="5518329"/>
                <a:ext cx="553998" cy="130478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+1.5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48" y="5518329"/>
                <a:ext cx="553998" cy="13047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748898" y="5518329"/>
                <a:ext cx="553998" cy="107234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B61C8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898" y="5518329"/>
                <a:ext cx="553998" cy="10723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楕円 58"/>
          <p:cNvSpPr/>
          <p:nvPr/>
        </p:nvSpPr>
        <p:spPr>
          <a:xfrm>
            <a:off x="5910030" y="5304274"/>
            <a:ext cx="288077" cy="2915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43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27</a:t>
            </a:fld>
            <a:endParaRPr kumimoji="1" lang="ja-JP" altLang="en-US"/>
          </a:p>
        </p:txBody>
      </p:sp>
      <p:cxnSp>
        <p:nvCxnSpPr>
          <p:cNvPr id="5" name="直線コネクタ 4"/>
          <p:cNvCxnSpPr>
            <a:cxnSpLocks/>
            <a:stCxn id="6" idx="6"/>
            <a:endCxn id="63" idx="2"/>
          </p:cNvCxnSpPr>
          <p:nvPr/>
        </p:nvCxnSpPr>
        <p:spPr>
          <a:xfrm>
            <a:off x="472357" y="1176483"/>
            <a:ext cx="29001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31658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52750" y="6729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8137" y="67948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" y="679485"/>
                <a:ext cx="61266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391958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58" y="67292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003144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44" y="672920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305915" y="67948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15" y="679485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161383" y="672920"/>
                <a:ext cx="578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383" y="672920"/>
                <a:ext cx="5780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/>
          <p:cNvSpPr/>
          <p:nvPr/>
        </p:nvSpPr>
        <p:spPr>
          <a:xfrm>
            <a:off x="622178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927771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1233364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153895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1844550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2150143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2455736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2761329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/>
          <p:cNvSpPr/>
          <p:nvPr/>
        </p:nvSpPr>
        <p:spPr>
          <a:xfrm>
            <a:off x="3066922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/>
          <p:cNvSpPr/>
          <p:nvPr/>
        </p:nvSpPr>
        <p:spPr>
          <a:xfrm>
            <a:off x="337251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0" name="グループ化 89"/>
          <p:cNvGrpSpPr/>
          <p:nvPr/>
        </p:nvGrpSpPr>
        <p:grpSpPr>
          <a:xfrm>
            <a:off x="386923" y="1190594"/>
            <a:ext cx="3055930" cy="5870605"/>
            <a:chOff x="386923" y="1190595"/>
            <a:chExt cx="3055930" cy="4627820"/>
          </a:xfrm>
        </p:grpSpPr>
        <p:cxnSp>
          <p:nvCxnSpPr>
            <p:cNvPr id="34" name="直線コネクタ 33"/>
            <p:cNvCxnSpPr/>
            <p:nvPr/>
          </p:nvCxnSpPr>
          <p:spPr>
            <a:xfrm>
              <a:off x="38692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692516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998109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1303702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1609295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1914888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2220481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2526074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2831667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3137260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44285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線コネクタ 70"/>
          <p:cNvCxnSpPr/>
          <p:nvPr/>
        </p:nvCxnSpPr>
        <p:spPr>
          <a:xfrm>
            <a:off x="384580" y="1452861"/>
            <a:ext cx="1835901" cy="18359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>
            <a:off x="1613333" y="3288762"/>
            <a:ext cx="612664" cy="6126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1606952" y="3901424"/>
            <a:ext cx="619045" cy="6190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392142" y="4520469"/>
            <a:ext cx="1835887" cy="183588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1614500" y="1448341"/>
            <a:ext cx="1835901" cy="18359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H="1">
            <a:off x="2652223" y="3288762"/>
            <a:ext cx="792110" cy="7921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2652223" y="4055269"/>
            <a:ext cx="774513" cy="7656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H="1">
            <a:off x="1922436" y="4819685"/>
            <a:ext cx="1528438" cy="1528432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2526074" y="2301284"/>
            <a:ext cx="0" cy="34391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cxnSpLocks/>
            <a:stCxn id="108" idx="6"/>
            <a:endCxn id="123" idx="2"/>
          </p:cNvCxnSpPr>
          <p:nvPr/>
        </p:nvCxnSpPr>
        <p:spPr>
          <a:xfrm>
            <a:off x="6635509" y="1176483"/>
            <a:ext cx="29001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楕円 107"/>
          <p:cNvSpPr/>
          <p:nvPr/>
        </p:nvSpPr>
        <p:spPr>
          <a:xfrm>
            <a:off x="647973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6251289" y="67948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89" y="679485"/>
                <a:ext cx="61266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7555110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10" y="672920"/>
                <a:ext cx="4427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8166296" y="67292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296" y="672920"/>
                <a:ext cx="44275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8469067" y="67948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067" y="679485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9324535" y="672920"/>
                <a:ext cx="578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535" y="672920"/>
                <a:ext cx="57803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楕円 113"/>
          <p:cNvSpPr/>
          <p:nvPr/>
        </p:nvSpPr>
        <p:spPr>
          <a:xfrm>
            <a:off x="6785330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/>
          <p:cNvSpPr/>
          <p:nvPr/>
        </p:nvSpPr>
        <p:spPr>
          <a:xfrm>
            <a:off x="7090923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/>
          <p:cNvSpPr/>
          <p:nvPr/>
        </p:nvSpPr>
        <p:spPr>
          <a:xfrm>
            <a:off x="7396516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/>
          <p:cNvSpPr/>
          <p:nvPr/>
        </p:nvSpPr>
        <p:spPr>
          <a:xfrm>
            <a:off x="7702109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/>
          <p:cNvSpPr/>
          <p:nvPr/>
        </p:nvSpPr>
        <p:spPr>
          <a:xfrm>
            <a:off x="8007702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/>
          <p:cNvSpPr/>
          <p:nvPr/>
        </p:nvSpPr>
        <p:spPr>
          <a:xfrm>
            <a:off x="8313295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/>
          <p:cNvSpPr/>
          <p:nvPr/>
        </p:nvSpPr>
        <p:spPr>
          <a:xfrm>
            <a:off x="8618888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/>
          <p:cNvSpPr/>
          <p:nvPr/>
        </p:nvSpPr>
        <p:spPr>
          <a:xfrm>
            <a:off x="8924481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/>
          <p:cNvSpPr/>
          <p:nvPr/>
        </p:nvSpPr>
        <p:spPr>
          <a:xfrm>
            <a:off x="9230074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/>
          <p:cNvSpPr/>
          <p:nvPr/>
        </p:nvSpPr>
        <p:spPr>
          <a:xfrm>
            <a:off x="9535667" y="1098596"/>
            <a:ext cx="155772" cy="1557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4" name="グループ化 123"/>
          <p:cNvGrpSpPr/>
          <p:nvPr/>
        </p:nvGrpSpPr>
        <p:grpSpPr>
          <a:xfrm>
            <a:off x="6550075" y="1190594"/>
            <a:ext cx="3055930" cy="5870605"/>
            <a:chOff x="386923" y="1190595"/>
            <a:chExt cx="3055930" cy="4627820"/>
          </a:xfrm>
        </p:grpSpPr>
        <p:cxnSp>
          <p:nvCxnSpPr>
            <p:cNvPr id="125" name="直線コネクタ 124"/>
            <p:cNvCxnSpPr/>
            <p:nvPr/>
          </p:nvCxnSpPr>
          <p:spPr>
            <a:xfrm>
              <a:off x="38692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692516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998109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1303702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>
              <a:off x="1609295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/>
            <p:cNvCxnSpPr/>
            <p:nvPr/>
          </p:nvCxnSpPr>
          <p:spPr>
            <a:xfrm>
              <a:off x="1914888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2220481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2526074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2831667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3137260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3442853" y="1190595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線コネクタ 135"/>
          <p:cNvCxnSpPr/>
          <p:nvPr/>
        </p:nvCxnSpPr>
        <p:spPr>
          <a:xfrm>
            <a:off x="6547732" y="1452861"/>
            <a:ext cx="1835901" cy="18359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 flipH="1">
            <a:off x="6597905" y="3288762"/>
            <a:ext cx="1791244" cy="1791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7770104" y="3901424"/>
            <a:ext cx="619045" cy="6190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 flipH="1">
            <a:off x="6555294" y="4520469"/>
            <a:ext cx="1835887" cy="183588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7777652" y="1448341"/>
            <a:ext cx="1835901" cy="18359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 flipH="1">
            <a:off x="8815375" y="3288762"/>
            <a:ext cx="792110" cy="7921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>
            <a:off x="8815375" y="4055269"/>
            <a:ext cx="774513" cy="7656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 flipH="1">
            <a:off x="8085588" y="4819685"/>
            <a:ext cx="1528438" cy="1528432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8689226" y="2301284"/>
            <a:ext cx="0" cy="34391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9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" name="四角形: 角を丸くする 5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b="1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4" name="グループ化 103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5" name="グループ化 104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5" name="直線コネクタ 124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>
                <a:stCxn id="106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endCxn id="107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>
                <a:stCxn id="124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楕円 105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2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星の場合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 smtClean="0"/>
              <a:t>巡査</a:t>
            </a:r>
            <a:r>
              <a:rPr lang="ja-JP" altLang="en-US" sz="3200" dirty="0"/>
              <a:t>が</a:t>
            </a:r>
            <a:r>
              <a:rPr lang="en-US" altLang="ja-JP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3200" dirty="0"/>
              <a:t>人のとき</a:t>
            </a:r>
            <a:endParaRPr lang="en-US" altLang="ja-JP" sz="32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全点</a:t>
            </a:r>
            <a:r>
              <a:rPr lang="ja-JP" altLang="en-US" sz="2800" dirty="0" smtClean="0"/>
              <a:t>の許容</a:t>
            </a:r>
            <a:r>
              <a:rPr lang="ja-JP" altLang="en-US" sz="2800" dirty="0"/>
              <a:t>訪問間隔が等しい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dirty="0"/>
              <a:t>に属する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許容訪問間隔</a:t>
            </a:r>
            <a:r>
              <a:rPr lang="ja-JP" altLang="en-US" sz="2800" dirty="0" smtClean="0"/>
              <a:t>が一般の</a:t>
            </a:r>
            <a:r>
              <a:rPr lang="ja-JP" altLang="en-US" sz="2800" dirty="0"/>
              <a:t>場合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 smtClean="0">
                <a:solidFill>
                  <a:srgbClr val="0070C0"/>
                </a:solidFill>
              </a:rPr>
              <a:t>困難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ja-JP" altLang="en-US" sz="3200" dirty="0" smtClean="0"/>
              <a:t>巡査数一般の場合</a:t>
            </a:r>
            <a:endParaRPr lang="en-US" altLang="ja-JP" sz="3200" dirty="0" smtClean="0"/>
          </a:p>
          <a:p>
            <a:pPr lvl="1">
              <a:lnSpc>
                <a:spcPct val="100000"/>
              </a:lnSpc>
            </a:pPr>
            <a:r>
              <a:rPr lang="ja-JP" altLang="en-US" sz="2800" dirty="0" smtClean="0"/>
              <a:t>非協力</a:t>
            </a:r>
            <a:r>
              <a:rPr lang="ja-JP" altLang="en-US" sz="2800" dirty="0"/>
              <a:t>警邏問題なら</a:t>
            </a:r>
            <a:r>
              <a:rPr lang="en-US" altLang="ja-JP" sz="2800" u="sng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u="sng" dirty="0">
                <a:solidFill>
                  <a:srgbClr val="0070C0"/>
                </a:solidFill>
              </a:rPr>
              <a:t>困難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協力警邏問題</a:t>
            </a:r>
            <a:endParaRPr lang="en-US" altLang="ja-JP" sz="2800" dirty="0"/>
          </a:p>
          <a:p>
            <a:pPr lvl="2">
              <a:lnSpc>
                <a:spcPct val="100000"/>
              </a:lnSpc>
            </a:pPr>
            <a:r>
              <a:rPr lang="ja-JP" altLang="en-US" sz="2800" b="1" dirty="0"/>
              <a:t>全点</a:t>
            </a:r>
            <a:r>
              <a:rPr lang="ja-JP" altLang="en-US" sz="2800" b="1" dirty="0" smtClean="0"/>
              <a:t>の許容</a:t>
            </a:r>
            <a:r>
              <a:rPr lang="ja-JP" altLang="en-US" sz="2800" b="1" dirty="0"/>
              <a:t>訪問間隔が等しい</a:t>
            </a:r>
            <a:r>
              <a:rPr lang="en-US" altLang="ja-JP" sz="2800" dirty="0"/>
              <a:t> </a:t>
            </a:r>
            <a:r>
              <a:rPr lang="ja-JP" altLang="en-US" sz="2800" dirty="0"/>
              <a:t>→ </a:t>
            </a:r>
            <a:r>
              <a:rPr lang="en-US" altLang="ja-JP" sz="2800" b="1" u="sng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2800" b="1" u="sng" dirty="0"/>
              <a:t>に</a:t>
            </a:r>
            <a:r>
              <a:rPr lang="ja-JP" altLang="en-US" sz="2800" b="1" u="sng" dirty="0" smtClean="0"/>
              <a:t>属する</a:t>
            </a:r>
            <a:endParaRPr lang="en-US" altLang="ja-JP" sz="2800" b="1" u="sng" dirty="0" smtClean="0"/>
          </a:p>
          <a:p>
            <a:pPr lvl="2">
              <a:lnSpc>
                <a:spcPct val="100000"/>
              </a:lnSpc>
            </a:pPr>
            <a:r>
              <a:rPr lang="ja-JP" altLang="en-US" sz="2800" dirty="0"/>
              <a:t>許容訪問間隔が一般の場合 → 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 smtClean="0">
                <a:solidFill>
                  <a:srgbClr val="0070C0"/>
                </a:solidFill>
              </a:rPr>
              <a:t>困難</a:t>
            </a:r>
            <a:endParaRPr kumimoji="1" lang="ja-JP" altLang="en-US" sz="32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直線矢印コネクタ 5"/>
          <p:cNvCxnSpPr>
            <a:cxnSpLocks/>
            <a:stCxn id="9" idx="1"/>
          </p:cNvCxnSpPr>
          <p:nvPr/>
        </p:nvCxnSpPr>
        <p:spPr>
          <a:xfrm flipH="1">
            <a:off x="6015210" y="3618413"/>
            <a:ext cx="2137579" cy="4920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cxnSpLocks/>
            <a:stCxn id="9" idx="2"/>
          </p:cNvCxnSpPr>
          <p:nvPr/>
        </p:nvCxnSpPr>
        <p:spPr>
          <a:xfrm flipH="1">
            <a:off x="8361802" y="4095466"/>
            <a:ext cx="1734087" cy="8370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8152789" y="3141359"/>
            <a:ext cx="3886200" cy="95410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1"/>
                </a:solidFill>
              </a:rPr>
              <a:t>協力を許す場合の方が簡単な場合がある！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0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許容訪問間隔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頂点を警備するのに必要な</a:t>
                </a:r>
                <a:r>
                  <a:rPr kumimoji="1" lang="en-US" altLang="ja-JP" dirty="0"/>
                  <a:t/>
                </a:r>
                <a:br>
                  <a:rPr kumimoji="1" lang="en-US" altLang="ja-JP" dirty="0"/>
                </a:br>
                <a:r>
                  <a:rPr kumimoji="1" lang="ja-JP" altLang="en-US" dirty="0"/>
                  <a:t>訪問の頻度を定める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各頂点に対してそれぞれ与えられる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70C0"/>
                    </a:solidFill>
                  </a:rPr>
                  <a:t>許容訪問間隔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の頂点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が警備される</a:t>
                </a:r>
                <a:r>
                  <a:rPr lang="en-US" altLang="ja-JP" dirty="0">
                    <a:solidFill>
                      <a:srgbClr val="0070C0"/>
                    </a:solidFill>
                  </a:rPr>
                  <a:t/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⇔ 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のどの時間区間にも</a:t>
                </a:r>
                <a:r>
                  <a:rPr lang="en-US" altLang="ja-JP" dirty="0">
                    <a:solidFill>
                      <a:srgbClr val="0070C0"/>
                    </a:solidFill>
                  </a:rPr>
                  <a:t/>
                </a:r>
                <a:br>
                  <a:rPr lang="en-US" altLang="ja-JP" dirty="0">
                    <a:solidFill>
                      <a:srgbClr val="0070C0"/>
                    </a:solidFill>
                  </a:rPr>
                </a:br>
                <a:r>
                  <a:rPr lang="ja-JP" altLang="en-US" dirty="0">
                    <a:solidFill>
                      <a:srgbClr val="0070C0"/>
                    </a:solidFill>
                  </a:rPr>
                  <a:t>いずれかの巡査が</a:t>
                </a:r>
                <a:r>
                  <a:rPr lang="en-US" altLang="ja-JP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>
                    <a:solidFill>
                      <a:srgbClr val="0070C0"/>
                    </a:solidFill>
                  </a:rPr>
                  <a:t>度以上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dirty="0">
                    <a:solidFill>
                      <a:srgbClr val="0070C0"/>
                    </a:solidFill>
                  </a:rPr>
                  <a:t> を訪問している</a:t>
                </a:r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83167" cy="4758055"/>
              </a:xfrm>
              <a:blipFill>
                <a:blip r:embed="rId3"/>
                <a:stretch>
                  <a:fillRect l="-1467" t="-1152" r="-5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9181224" y="1425934"/>
            <a:ext cx="2288325" cy="248926"/>
            <a:chOff x="4986448" y="1732011"/>
            <a:chExt cx="1871490" cy="203582"/>
          </a:xfrm>
        </p:grpSpPr>
        <p:cxnSp>
          <p:nvCxnSpPr>
            <p:cNvPr id="37" name="直線コネクタ 36"/>
            <p:cNvCxnSpPr>
              <a:endCxn id="39" idx="6"/>
            </p:cNvCxnSpPr>
            <p:nvPr/>
          </p:nvCxnSpPr>
          <p:spPr>
            <a:xfrm>
              <a:off x="5120256" y="1833455"/>
              <a:ext cx="1737682" cy="22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/>
          <p:nvPr/>
        </p:nvCxnSpPr>
        <p:spPr>
          <a:xfrm>
            <a:off x="9338519" y="2381164"/>
            <a:ext cx="1997128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9338519" y="3385720"/>
            <a:ext cx="1997128" cy="10037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336235" y="4380752"/>
            <a:ext cx="2024196" cy="9950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9336235" y="5375784"/>
            <a:ext cx="2017565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/>
          <p:cNvGrpSpPr/>
          <p:nvPr/>
        </p:nvGrpSpPr>
        <p:grpSpPr>
          <a:xfrm>
            <a:off x="9181225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56" name="楕円 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矢印コネクタ 65"/>
          <p:cNvCxnSpPr/>
          <p:nvPr/>
        </p:nvCxnSpPr>
        <p:spPr>
          <a:xfrm>
            <a:off x="8860649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057577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727" y="554690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25" y="550115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75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457" y="116712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9093267" y="2313619"/>
            <a:ext cx="2260533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39" y="1170454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>
            <a:off x="10349475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1344332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9336741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四角形吹き出し 78"/>
          <p:cNvSpPr/>
          <p:nvPr/>
        </p:nvSpPr>
        <p:spPr>
          <a:xfrm>
            <a:off x="6483241" y="900543"/>
            <a:ext cx="2048146" cy="525391"/>
          </a:xfrm>
          <a:prstGeom prst="wedgeRectCallout">
            <a:avLst>
              <a:gd name="adj1" fmla="val 71089"/>
              <a:gd name="adj2" fmla="val -57718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許容訪問間隔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9134900" y="2381164"/>
            <a:ext cx="0" cy="199958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072" y="3084895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9081975" y="550115"/>
            <a:ext cx="2493200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1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1681 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0.6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9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91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隣接する枝の短い順に頂点を選べばよい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に隣接する枝の長さを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とする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≤⋯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で警邏の仕方が異なる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の頂点は全体を巡査が協力して巡回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の頂点は根から遠いので巡査が常駐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9110"/>
              </a:xfrm>
              <a:blipFill>
                <a:blip r:embed="rId2"/>
                <a:stretch>
                  <a:fillRect l="-1043" t="-1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blipFill>
                <a:blip r:embed="rId3"/>
                <a:stretch>
                  <a:fillRect l="-1048" t="-3053" b="-72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全点の利得・許容訪問間隔が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等しい場合</a:t>
            </a:r>
            <a:endParaRPr kumimoji="1" lang="ja-JP" altLang="en-US" sz="54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8976451" y="2769861"/>
            <a:ext cx="1324016" cy="3308160"/>
            <a:chOff x="9505906" y="4566621"/>
            <a:chExt cx="874731" cy="224429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29" name="直線コネクタ 28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楕円 22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8543038" y="4838153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 34"/>
          <p:cNvSpPr/>
          <p:nvPr/>
        </p:nvSpPr>
        <p:spPr>
          <a:xfrm>
            <a:off x="8889999" y="2608946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中かっこ 37"/>
          <p:cNvSpPr/>
          <p:nvPr/>
        </p:nvSpPr>
        <p:spPr>
          <a:xfrm>
            <a:off x="11197827" y="4919751"/>
            <a:ext cx="314854" cy="128191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46" name="右中かっこ 45"/>
          <p:cNvSpPr/>
          <p:nvPr/>
        </p:nvSpPr>
        <p:spPr>
          <a:xfrm>
            <a:off x="11197827" y="2876233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2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445500" cy="46991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の全点の警邏に必要な最小巡査数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/>
                  <a:t> を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計算（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について協力警邏問題を解く）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ja-JP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>
                    <a:solidFill>
                      <a:srgbClr val="00B050"/>
                    </a:solidFill>
                  </a:rPr>
                  <a:t> 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のとき：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は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ja-JP" altLang="en-US" dirty="0"/>
                  <a:t>人の巡査で全点警邏できている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の頂点を残りの巡査が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 err="1"/>
                  <a:t>つずつ</a:t>
                </a:r>
                <a:r>
                  <a:rPr lang="ja-JP" altLang="en-US" dirty="0"/>
                  <a:t>担当し警備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>
                    <a:solidFill>
                      <a:srgbClr val="00B050"/>
                    </a:solidFill>
                  </a:rPr>
                  <a:t> 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のとき：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𝑚𝑄</m:t>
                            </m:r>
                          </m:e>
                        </m:nary>
                      </m:e>
                    </m:d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の一部しか警備できない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巡査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 人が時間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離れて巡回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445500" cy="4699110"/>
              </a:xfrm>
              <a:blipFill>
                <a:blip r:embed="rId2"/>
                <a:stretch>
                  <a:fillRect l="-1300" t="-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枝の長さ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62" y="223241"/>
                <a:ext cx="2875048" cy="1569660"/>
              </a:xfrm>
              <a:prstGeom prst="rect">
                <a:avLst/>
              </a:prstGeom>
              <a:blipFill>
                <a:blip r:embed="rId3"/>
                <a:stretch>
                  <a:fillRect l="-1048" t="-3053" b="-72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8976451" y="2769861"/>
            <a:ext cx="1324016" cy="3308160"/>
            <a:chOff x="9505906" y="4566621"/>
            <a:chExt cx="874731" cy="224429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505906" y="4639025"/>
              <a:ext cx="770851" cy="2071972"/>
              <a:chOff x="9505906" y="4639025"/>
              <a:chExt cx="770851" cy="2071972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9505906" y="4639025"/>
                <a:ext cx="770851" cy="2329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9507077" y="4647877"/>
                <a:ext cx="764808" cy="144765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9514766" y="4642975"/>
                <a:ext cx="761991" cy="4486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9514767" y="4647876"/>
                <a:ext cx="761871" cy="2063121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 flipV="1">
                <a:off x="9505908" y="4639026"/>
                <a:ext cx="770849" cy="98026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楕円 8"/>
            <p:cNvSpPr/>
            <p:nvPr/>
          </p:nvSpPr>
          <p:spPr>
            <a:xfrm>
              <a:off x="10178995" y="6611084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10180810" y="599561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10178993" y="4999318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10177620" y="45666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10180810" y="5519429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コネクタ 39"/>
          <p:cNvCxnSpPr/>
          <p:nvPr/>
        </p:nvCxnSpPr>
        <p:spPr>
          <a:xfrm>
            <a:off x="8543038" y="4838153"/>
            <a:ext cx="35052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 43"/>
          <p:cNvSpPr/>
          <p:nvPr/>
        </p:nvSpPr>
        <p:spPr>
          <a:xfrm>
            <a:off x="8889999" y="2608946"/>
            <a:ext cx="1714561" cy="2093488"/>
          </a:xfrm>
          <a:custGeom>
            <a:avLst/>
            <a:gdLst>
              <a:gd name="connsiteX0" fmla="*/ 190500 w 1714561"/>
              <a:gd name="connsiteY0" fmla="*/ 157441 h 2093488"/>
              <a:gd name="connsiteX1" fmla="*/ 1257300 w 1714561"/>
              <a:gd name="connsiteY1" fmla="*/ 5041 h 2093488"/>
              <a:gd name="connsiteX2" fmla="*/ 1714500 w 1714561"/>
              <a:gd name="connsiteY2" fmla="*/ 322541 h 2093488"/>
              <a:gd name="connsiteX3" fmla="*/ 1282700 w 1714561"/>
              <a:gd name="connsiteY3" fmla="*/ 563841 h 2093488"/>
              <a:gd name="connsiteX4" fmla="*/ 381000 w 1714561"/>
              <a:gd name="connsiteY4" fmla="*/ 360641 h 2093488"/>
              <a:gd name="connsiteX5" fmla="*/ 1371600 w 1714561"/>
              <a:gd name="connsiteY5" fmla="*/ 728941 h 2093488"/>
              <a:gd name="connsiteX6" fmla="*/ 1625600 w 1714561"/>
              <a:gd name="connsiteY6" fmla="*/ 1173441 h 2093488"/>
              <a:gd name="connsiteX7" fmla="*/ 1155700 w 1714561"/>
              <a:gd name="connsiteY7" fmla="*/ 1173441 h 2093488"/>
              <a:gd name="connsiteX8" fmla="*/ 393700 w 1714561"/>
              <a:gd name="connsiteY8" fmla="*/ 563841 h 2093488"/>
              <a:gd name="connsiteX9" fmla="*/ 1422400 w 1714561"/>
              <a:gd name="connsiteY9" fmla="*/ 1554441 h 2093488"/>
              <a:gd name="connsiteX10" fmla="*/ 1524000 w 1714561"/>
              <a:gd name="connsiteY10" fmla="*/ 2062441 h 2093488"/>
              <a:gd name="connsiteX11" fmla="*/ 1066800 w 1714561"/>
              <a:gd name="connsiteY11" fmla="*/ 1871941 h 2093488"/>
              <a:gd name="connsiteX12" fmla="*/ 0 w 1714561"/>
              <a:gd name="connsiteY12" fmla="*/ 525741 h 209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61" h="2093488">
                <a:moveTo>
                  <a:pt x="190500" y="157441"/>
                </a:moveTo>
                <a:cubicBezTo>
                  <a:pt x="596900" y="67482"/>
                  <a:pt x="1003300" y="-22476"/>
                  <a:pt x="1257300" y="5041"/>
                </a:cubicBezTo>
                <a:cubicBezTo>
                  <a:pt x="1511300" y="32558"/>
                  <a:pt x="1710267" y="229408"/>
                  <a:pt x="1714500" y="322541"/>
                </a:cubicBezTo>
                <a:cubicBezTo>
                  <a:pt x="1718733" y="415674"/>
                  <a:pt x="1504950" y="557491"/>
                  <a:pt x="1282700" y="563841"/>
                </a:cubicBezTo>
                <a:cubicBezTo>
                  <a:pt x="1060450" y="570191"/>
                  <a:pt x="366183" y="333124"/>
                  <a:pt x="381000" y="360641"/>
                </a:cubicBezTo>
                <a:cubicBezTo>
                  <a:pt x="395817" y="388158"/>
                  <a:pt x="1164167" y="593474"/>
                  <a:pt x="1371600" y="728941"/>
                </a:cubicBezTo>
                <a:cubicBezTo>
                  <a:pt x="1579033" y="864408"/>
                  <a:pt x="1661583" y="1099358"/>
                  <a:pt x="1625600" y="1173441"/>
                </a:cubicBezTo>
                <a:cubicBezTo>
                  <a:pt x="1589617" y="1247524"/>
                  <a:pt x="1361017" y="1275041"/>
                  <a:pt x="1155700" y="1173441"/>
                </a:cubicBezTo>
                <a:cubicBezTo>
                  <a:pt x="950383" y="1071841"/>
                  <a:pt x="349250" y="500341"/>
                  <a:pt x="393700" y="563841"/>
                </a:cubicBezTo>
                <a:cubicBezTo>
                  <a:pt x="438150" y="627341"/>
                  <a:pt x="1234017" y="1304674"/>
                  <a:pt x="1422400" y="1554441"/>
                </a:cubicBezTo>
                <a:cubicBezTo>
                  <a:pt x="1610783" y="1804208"/>
                  <a:pt x="1583267" y="2009524"/>
                  <a:pt x="1524000" y="2062441"/>
                </a:cubicBezTo>
                <a:cubicBezTo>
                  <a:pt x="1464733" y="2115358"/>
                  <a:pt x="1320800" y="2128058"/>
                  <a:pt x="1066800" y="1871941"/>
                </a:cubicBezTo>
                <a:cubicBezTo>
                  <a:pt x="812800" y="1615824"/>
                  <a:pt x="406400" y="1070782"/>
                  <a:pt x="0" y="5257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中かっこ 50"/>
          <p:cNvSpPr/>
          <p:nvPr/>
        </p:nvSpPr>
        <p:spPr>
          <a:xfrm>
            <a:off x="11197827" y="2876233"/>
            <a:ext cx="342900" cy="175214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646" y="3459917"/>
                <a:ext cx="68435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全点の利得・許容訪問間隔が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等しい場合</a:t>
            </a:r>
            <a:endParaRPr kumimoji="1" lang="ja-JP" altLang="en-US" sz="5400" dirty="0"/>
          </a:p>
        </p:txBody>
      </p:sp>
      <p:sp>
        <p:nvSpPr>
          <p:cNvPr id="22" name="右中かっこ 21"/>
          <p:cNvSpPr/>
          <p:nvPr/>
        </p:nvSpPr>
        <p:spPr>
          <a:xfrm>
            <a:off x="11197827" y="4919751"/>
            <a:ext cx="314854" cy="128191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078" y="5268322"/>
                <a:ext cx="69384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1" y="4068003"/>
                <a:ext cx="72750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90" y="4823787"/>
                <a:ext cx="111864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648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61506" y="2681210"/>
            <a:ext cx="3114802" cy="2654752"/>
            <a:chOff x="3874957" y="2937362"/>
            <a:chExt cx="3114802" cy="2379912"/>
          </a:xfrm>
        </p:grpSpPr>
        <p:sp>
          <p:nvSpPr>
            <p:cNvPr id="8" name="正方形/長方形 7"/>
            <p:cNvSpPr/>
            <p:nvPr/>
          </p:nvSpPr>
          <p:spPr>
            <a:xfrm>
              <a:off x="4129226" y="3146185"/>
              <a:ext cx="923640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chemeClr val="accent1"/>
                  </a:solidFill>
                </a:rPr>
                <a:t>線分</a:t>
              </a:r>
              <a:endParaRPr lang="en-US" altLang="ja-JP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874957" y="2937362"/>
              <a:ext cx="3114802" cy="237991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77466">
              <a:off x="4002214" y="4420269"/>
              <a:ext cx="2644359" cy="143825"/>
              <a:chOff x="5822280" y="1733542"/>
              <a:chExt cx="3900245" cy="212132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5924062" y="1825625"/>
                <a:ext cx="372012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/>
              <p:cNvSpPr/>
              <p:nvPr/>
            </p:nvSpPr>
            <p:spPr>
              <a:xfrm>
                <a:off x="5822280" y="1733542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/>
              <p:cNvSpPr/>
              <p:nvPr/>
            </p:nvSpPr>
            <p:spPr>
              <a:xfrm>
                <a:off x="6773716" y="1745847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/>
              <p:cNvSpPr/>
              <p:nvPr/>
            </p:nvSpPr>
            <p:spPr>
              <a:xfrm>
                <a:off x="7435982" y="1740868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/>
              <p:cNvSpPr/>
              <p:nvPr/>
            </p:nvSpPr>
            <p:spPr>
              <a:xfrm>
                <a:off x="8696131" y="1735493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/>
              <p:cNvSpPr/>
              <p:nvPr/>
            </p:nvSpPr>
            <p:spPr>
              <a:xfrm>
                <a:off x="9522698" y="1740259"/>
                <a:ext cx="199827" cy="1998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453147" y="3139249"/>
              <a:ext cx="354584" cy="524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?</a:t>
              </a:r>
              <a:endParaRPr kumimoji="1"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04" name="角丸四角形 203"/>
          <p:cNvSpPr/>
          <p:nvPr/>
        </p:nvSpPr>
        <p:spPr>
          <a:xfrm>
            <a:off x="4320222" y="2815572"/>
            <a:ext cx="3008183" cy="2396445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564662" y="810784"/>
            <a:ext cx="11125200" cy="5124089"/>
            <a:chOff x="508000" y="781410"/>
            <a:chExt cx="11125200" cy="5124089"/>
          </a:xfrm>
        </p:grpSpPr>
        <p:sp>
          <p:nvSpPr>
            <p:cNvPr id="4" name="角丸四角形 3"/>
            <p:cNvSpPr/>
            <p:nvPr/>
          </p:nvSpPr>
          <p:spPr>
            <a:xfrm>
              <a:off x="508000" y="781410"/>
              <a:ext cx="11125200" cy="5124089"/>
            </a:xfrm>
            <a:prstGeom prst="roundRect">
              <a:avLst/>
            </a:prstGeom>
            <a:noFill/>
            <a:ln w="38100">
              <a:solidFill>
                <a:srgbClr val="B61C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B61C83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052005" y="979803"/>
              <a:ext cx="2527570" cy="523220"/>
            </a:xfrm>
            <a:prstGeom prst="rect">
              <a:avLst/>
            </a:prstGeom>
            <a:ln w="28575">
              <a:solidFill>
                <a:srgbClr val="E86ABE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B61C83"/>
                  </a:solidFill>
                </a:rPr>
                <a:t>一般のグラフ</a:t>
              </a:r>
              <a:endParaRPr lang="en-US" altLang="ja-JP" sz="2800" dirty="0">
                <a:solidFill>
                  <a:srgbClr val="B61C83"/>
                </a:solidFill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0648" y="1036912"/>
              <a:ext cx="709490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/>
                <a:t>全点の利得・許容訪問間隔が等しくても</a:t>
              </a:r>
              <a:r>
                <a:rPr lang="en-US" altLang="ja-JP" sz="24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NP</a:t>
              </a:r>
              <a:r>
                <a:rPr lang="ja-JP" altLang="en-US" sz="2400" dirty="0">
                  <a:solidFill>
                    <a:srgbClr val="0070C0"/>
                  </a:solidFill>
                </a:rPr>
                <a:t>困難</a:t>
              </a:r>
            </a:p>
          </p:txBody>
        </p:sp>
      </p:grpSp>
      <p:sp>
        <p:nvSpPr>
          <p:cNvPr id="64" name="正方形/長方形 63"/>
          <p:cNvSpPr/>
          <p:nvPr/>
        </p:nvSpPr>
        <p:spPr>
          <a:xfrm>
            <a:off x="620026" y="2695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協力警邏問題</a:t>
            </a:r>
            <a:endParaRPr lang="ja-JP" altLang="en-US" sz="2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59962" y="1752669"/>
            <a:ext cx="10134600" cy="3838264"/>
            <a:chOff x="1003300" y="1747216"/>
            <a:chExt cx="10134600" cy="3838264"/>
          </a:xfrm>
        </p:grpSpPr>
        <p:sp>
          <p:nvSpPr>
            <p:cNvPr id="11" name="正方形/長方形 10"/>
            <p:cNvSpPr/>
            <p:nvPr/>
          </p:nvSpPr>
          <p:spPr>
            <a:xfrm>
              <a:off x="1642163" y="1913797"/>
              <a:ext cx="923639" cy="523220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2800" dirty="0">
                  <a:solidFill>
                    <a:srgbClr val="00B050"/>
                  </a:solidFill>
                </a:rPr>
                <a:t>木</a:t>
              </a:r>
              <a:endParaRPr lang="en-US" altLang="ja-JP" sz="2800" dirty="0">
                <a:solidFill>
                  <a:srgbClr val="00B05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03300" y="1747216"/>
              <a:ext cx="10134600" cy="383826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7510542" y="2944435"/>
            <a:ext cx="632928" cy="523220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</a:rPr>
              <a:t>星</a:t>
            </a:r>
            <a:endParaRPr lang="en-US" altLang="ja-JP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223846" y="2706532"/>
            <a:ext cx="6735408" cy="2609679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2464" y="1801736"/>
            <a:ext cx="665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全点の利得・許容訪問間隔が等しいとき：</a:t>
            </a:r>
            <a:r>
              <a:rPr lang="en-US" altLang="ja-JP" sz="24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lang="en-US" altLang="ja-JP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algn="ctr"/>
            <a:r>
              <a:rPr lang="ja-JP" altLang="en-US" sz="2400" dirty="0"/>
              <a:t>それ以外：</a:t>
            </a:r>
            <a:r>
              <a:rPr lang="en-US" altLang="ja-JP" sz="24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687158" y="2939958"/>
            <a:ext cx="941584" cy="5232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Unit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594502" y="2914149"/>
            <a:ext cx="35458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  <a:endParaRPr kumimoji="1" lang="ja-JP" altLang="en-US" sz="3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133943" y="2914149"/>
            <a:ext cx="282531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全点の利得・許容訪問間隔が等しいとき：</a:t>
            </a:r>
            <a:r>
              <a:rPr lang="en-US" altLang="ja-JP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?</a:t>
            </a:r>
          </a:p>
          <a:p>
            <a:pPr algn="ctr"/>
            <a:r>
              <a:rPr lang="ja-JP" altLang="en-US" sz="2000" dirty="0"/>
              <a:t>それ以外：</a:t>
            </a:r>
            <a:r>
              <a:rPr lang="en-US" altLang="ja-JP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NP</a:t>
            </a:r>
            <a:r>
              <a:rPr lang="ja-JP" altLang="en-US" sz="2000" dirty="0">
                <a:solidFill>
                  <a:srgbClr val="0070C0"/>
                </a:solidFill>
              </a:rPr>
              <a:t>困難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7544888" y="3921873"/>
            <a:ext cx="1328158" cy="1306172"/>
            <a:chOff x="8770825" y="2262566"/>
            <a:chExt cx="1457505" cy="1488272"/>
          </a:xfrm>
          <a:solidFill>
            <a:schemeClr val="accent4">
              <a:lumMod val="50000"/>
            </a:schemeClr>
          </a:solidFill>
        </p:grpSpPr>
        <p:grpSp>
          <p:nvGrpSpPr>
            <p:cNvPr id="104" name="グループ化 103"/>
            <p:cNvGrpSpPr/>
            <p:nvPr/>
          </p:nvGrpSpPr>
          <p:grpSpPr>
            <a:xfrm>
              <a:off x="8970657" y="2433130"/>
              <a:ext cx="1206388" cy="1232287"/>
              <a:chOff x="8515146" y="2345761"/>
              <a:chExt cx="1814868" cy="1697036"/>
            </a:xfrm>
            <a:grpFill/>
          </p:grpSpPr>
          <p:cxnSp>
            <p:nvCxnSpPr>
              <p:cNvPr id="124" name="直線コネクタ 123"/>
              <p:cNvCxnSpPr/>
              <p:nvPr/>
            </p:nvCxnSpPr>
            <p:spPr>
              <a:xfrm>
                <a:off x="9429262" y="3104948"/>
                <a:ext cx="160215" cy="937849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>
                <a:stCxn id="105" idx="5"/>
              </p:cNvCxnSpPr>
              <p:nvPr/>
            </p:nvCxnSpPr>
            <p:spPr>
              <a:xfrm>
                <a:off x="8772830" y="2345761"/>
                <a:ext cx="652106" cy="75918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8659446" y="3112523"/>
                <a:ext cx="769816" cy="604103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>
                <a:endCxn id="106" idx="4"/>
              </p:cNvCxnSpPr>
              <p:nvPr/>
            </p:nvCxnSpPr>
            <p:spPr>
              <a:xfrm flipV="1">
                <a:off x="9429262" y="2474883"/>
                <a:ext cx="198728" cy="630070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cxnSpLocks/>
              </p:cNvCxnSpPr>
              <p:nvPr/>
            </p:nvCxnSpPr>
            <p:spPr>
              <a:xfrm>
                <a:off x="9434180" y="3090101"/>
                <a:ext cx="895834" cy="474947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3" idx="6"/>
              </p:cNvCxnSpPr>
              <p:nvPr/>
            </p:nvCxnSpPr>
            <p:spPr>
              <a:xfrm>
                <a:off x="8515146" y="2802802"/>
                <a:ext cx="909789" cy="332356"/>
              </a:xfrm>
              <a:prstGeom prst="line">
                <a:avLst/>
              </a:prstGeom>
              <a:grpFill/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楕円 104"/>
            <p:cNvSpPr/>
            <p:nvPr/>
          </p:nvSpPr>
          <p:spPr>
            <a:xfrm>
              <a:off x="8971379" y="2262566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/>
            <p:cNvSpPr/>
            <p:nvPr/>
          </p:nvSpPr>
          <p:spPr>
            <a:xfrm>
              <a:off x="9610470" y="2327063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楕円 106"/>
            <p:cNvSpPr/>
            <p:nvPr/>
          </p:nvSpPr>
          <p:spPr>
            <a:xfrm>
              <a:off x="10028503" y="3195167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/>
            <p:cNvSpPr/>
            <p:nvPr/>
          </p:nvSpPr>
          <p:spPr>
            <a:xfrm>
              <a:off x="9584873" y="3551011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/>
            <p:cNvSpPr/>
            <p:nvPr/>
          </p:nvSpPr>
          <p:spPr>
            <a:xfrm>
              <a:off x="8993921" y="3326490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/>
            <p:cNvSpPr/>
            <p:nvPr/>
          </p:nvSpPr>
          <p:spPr>
            <a:xfrm>
              <a:off x="8770825" y="2665092"/>
              <a:ext cx="199827" cy="199827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/>
          <p:cNvGrpSpPr/>
          <p:nvPr/>
        </p:nvGrpSpPr>
        <p:grpSpPr>
          <a:xfrm>
            <a:off x="3880181" y="3463178"/>
            <a:ext cx="1748561" cy="3309156"/>
            <a:chOff x="-11686806" y="5094253"/>
            <a:chExt cx="1675984" cy="3309156"/>
          </a:xfrm>
        </p:grpSpPr>
        <p:sp>
          <p:nvSpPr>
            <p:cNvPr id="87" name="正方形/長方形 86"/>
            <p:cNvSpPr/>
            <p:nvPr/>
          </p:nvSpPr>
          <p:spPr>
            <a:xfrm>
              <a:off x="-11686806" y="7387746"/>
              <a:ext cx="1675984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辺の長さが</a:t>
              </a:r>
              <a:endParaRPr lang="en-US" altLang="ja-JP" sz="2000" dirty="0"/>
            </a:p>
            <a:p>
              <a:r>
                <a:rPr lang="ja-JP" altLang="en-US" sz="2000" dirty="0"/>
                <a:t>すべて等しい</a:t>
              </a:r>
              <a:endParaRPr lang="en-US" altLang="ja-JP" sz="2000" dirty="0"/>
            </a:p>
            <a:p>
              <a:r>
                <a:rPr lang="ja-JP" altLang="en-US" sz="2000" dirty="0"/>
                <a:t>完全グラフ</a:t>
              </a:r>
            </a:p>
          </p:txBody>
        </p:sp>
        <p:cxnSp>
          <p:nvCxnSpPr>
            <p:cNvPr id="88" name="直線コネクタ 87"/>
            <p:cNvCxnSpPr>
              <a:stCxn id="87" idx="0"/>
            </p:cNvCxnSpPr>
            <p:nvPr/>
          </p:nvCxnSpPr>
          <p:spPr>
            <a:xfrm flipV="1">
              <a:off x="-10848814" y="5094253"/>
              <a:ext cx="386741" cy="229349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/>
          <p:cNvGrpSpPr/>
          <p:nvPr/>
        </p:nvGrpSpPr>
        <p:grpSpPr>
          <a:xfrm>
            <a:off x="9385263" y="3585744"/>
            <a:ext cx="2637101" cy="1045222"/>
            <a:chOff x="-11657196" y="4886443"/>
            <a:chExt cx="2527644" cy="1045222"/>
          </a:xfrm>
        </p:grpSpPr>
        <p:sp>
          <p:nvSpPr>
            <p:cNvPr id="92" name="正方形/長方形 91"/>
            <p:cNvSpPr/>
            <p:nvPr/>
          </p:nvSpPr>
          <p:spPr>
            <a:xfrm>
              <a:off x="-11657196" y="5531555"/>
              <a:ext cx="2527644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人のときは</a:t>
              </a:r>
              <a:r>
                <a:rPr lang="en-US" altLang="ja-JP" sz="2000" dirty="0">
                  <a:solidFill>
                    <a:srgbClr val="0070C0"/>
                  </a:solidFill>
                  <a:latin typeface="Cambria Math" panose="02040503050406030204" pitchFamily="18" charset="0"/>
                </a:rPr>
                <a:t>P</a:t>
              </a:r>
              <a:endParaRPr lang="ja-JP" altLang="en-US" sz="2000" dirty="0"/>
            </a:p>
          </p:txBody>
        </p:sp>
        <p:cxnSp>
          <p:nvCxnSpPr>
            <p:cNvPr id="93" name="直線コネクタ 92"/>
            <p:cNvCxnSpPr>
              <a:cxnSpLocks/>
              <a:stCxn id="92" idx="0"/>
              <a:endCxn id="6" idx="4"/>
            </p:cNvCxnSpPr>
            <p:nvPr/>
          </p:nvCxnSpPr>
          <p:spPr>
            <a:xfrm flipV="1">
              <a:off x="-10393374" y="4886443"/>
              <a:ext cx="3132" cy="6451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楕円 5"/>
          <p:cNvSpPr/>
          <p:nvPr/>
        </p:nvSpPr>
        <p:spPr>
          <a:xfrm>
            <a:off x="10541585" y="3252525"/>
            <a:ext cx="330994" cy="3332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/>
          <p:cNvGrpSpPr/>
          <p:nvPr/>
        </p:nvGrpSpPr>
        <p:grpSpPr>
          <a:xfrm>
            <a:off x="8826314" y="273348"/>
            <a:ext cx="1875007" cy="828106"/>
            <a:chOff x="-9042561" y="4982313"/>
            <a:chExt cx="1072751" cy="1589965"/>
          </a:xfrm>
        </p:grpSpPr>
        <p:sp>
          <p:nvSpPr>
            <p:cNvPr id="96" name="正方形/長方形 95"/>
            <p:cNvSpPr/>
            <p:nvPr/>
          </p:nvSpPr>
          <p:spPr>
            <a:xfrm>
              <a:off x="-9042561" y="4982313"/>
              <a:ext cx="1072751" cy="7682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巡査が</a:t>
              </a:r>
              <a:r>
                <a:rPr lang="en-US" altLang="ja-JP" sz="2000" dirty="0"/>
                <a:t>1</a:t>
              </a:r>
              <a:r>
                <a:rPr lang="ja-JP" altLang="en-US" sz="2000" dirty="0"/>
                <a:t>人でも</a:t>
              </a:r>
            </a:p>
          </p:txBody>
        </p:sp>
        <p:cxnSp>
          <p:nvCxnSpPr>
            <p:cNvPr id="97" name="直線コネクタ 96"/>
            <p:cNvCxnSpPr>
              <a:cxnSpLocks/>
              <a:stCxn id="96" idx="2"/>
            </p:cNvCxnSpPr>
            <p:nvPr/>
          </p:nvCxnSpPr>
          <p:spPr>
            <a:xfrm>
              <a:off x="-8506185" y="5750525"/>
              <a:ext cx="4121" cy="82175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98" name="グループ化 97"/>
          <p:cNvGrpSpPr/>
          <p:nvPr/>
        </p:nvGrpSpPr>
        <p:grpSpPr>
          <a:xfrm>
            <a:off x="7586776" y="4834508"/>
            <a:ext cx="2091393" cy="1856791"/>
            <a:chOff x="7311550" y="4804292"/>
            <a:chExt cx="2091393" cy="1856791"/>
          </a:xfrm>
        </p:grpSpPr>
        <p:sp>
          <p:nvSpPr>
            <p:cNvPr id="99" name="四角形: 角を丸くする 5"/>
            <p:cNvSpPr/>
            <p:nvPr/>
          </p:nvSpPr>
          <p:spPr>
            <a:xfrm>
              <a:off x="7311550" y="4804292"/>
              <a:ext cx="2091393" cy="1856791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0" name="グループ化 99"/>
            <p:cNvGrpSpPr/>
            <p:nvPr/>
          </p:nvGrpSpPr>
          <p:grpSpPr>
            <a:xfrm>
              <a:off x="7493074" y="4917732"/>
              <a:ext cx="1728344" cy="1651369"/>
              <a:chOff x="8573533" y="3842380"/>
              <a:chExt cx="2372278" cy="2266624"/>
            </a:xfrm>
          </p:grpSpPr>
          <p:grpSp>
            <p:nvGrpSpPr>
              <p:cNvPr id="101" name="グループ化 100"/>
              <p:cNvGrpSpPr/>
              <p:nvPr/>
            </p:nvGrpSpPr>
            <p:grpSpPr>
              <a:xfrm>
                <a:off x="8573533" y="3842380"/>
                <a:ext cx="2372278" cy="2266624"/>
                <a:chOff x="8736279" y="3820131"/>
                <a:chExt cx="1567280" cy="1537700"/>
              </a:xfrm>
            </p:grpSpPr>
            <p:grpSp>
              <p:nvGrpSpPr>
                <p:cNvPr id="177" name="グループ化 176"/>
                <p:cNvGrpSpPr/>
                <p:nvPr/>
              </p:nvGrpSpPr>
              <p:grpSpPr>
                <a:xfrm>
                  <a:off x="8809876" y="3897952"/>
                  <a:ext cx="1394404" cy="1359966"/>
                  <a:chOff x="8809876" y="3897952"/>
                  <a:chExt cx="1394404" cy="1359966"/>
                </a:xfrm>
              </p:grpSpPr>
              <p:cxnSp>
                <p:nvCxnSpPr>
                  <p:cNvPr id="184" name="直線コネクタ 183"/>
                  <p:cNvCxnSpPr/>
                  <p:nvPr/>
                </p:nvCxnSpPr>
                <p:spPr>
                  <a:xfrm>
                    <a:off x="9505906" y="4639025"/>
                    <a:ext cx="432065" cy="6188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線コネクタ 184"/>
                  <p:cNvCxnSpPr/>
                  <p:nvPr/>
                </p:nvCxnSpPr>
                <p:spPr>
                  <a:xfrm flipV="1">
                    <a:off x="9507077" y="4417412"/>
                    <a:ext cx="697203" cy="230464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線コネクタ 185"/>
                  <p:cNvCxnSpPr/>
                  <p:nvPr/>
                </p:nvCxnSpPr>
                <p:spPr>
                  <a:xfrm flipV="1">
                    <a:off x="9507077" y="3897952"/>
                    <a:ext cx="2" cy="752991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線コネクタ 186"/>
                  <p:cNvCxnSpPr/>
                  <p:nvPr/>
                </p:nvCxnSpPr>
                <p:spPr>
                  <a:xfrm flipH="1" flipV="1">
                    <a:off x="8809876" y="4417412"/>
                    <a:ext cx="704890" cy="23046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線コネクタ 187"/>
                  <p:cNvCxnSpPr/>
                  <p:nvPr/>
                </p:nvCxnSpPr>
                <p:spPr>
                  <a:xfrm flipV="1">
                    <a:off x="9076183" y="4639025"/>
                    <a:ext cx="429723" cy="618893"/>
                  </a:xfrm>
                  <a:prstGeom prst="line">
                    <a:avLst/>
                  </a:prstGeom>
                  <a:ln w="571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楕円 178"/>
                <p:cNvSpPr/>
                <p:nvPr/>
              </p:nvSpPr>
              <p:spPr>
                <a:xfrm>
                  <a:off x="9407165" y="382013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楕円 179"/>
                <p:cNvSpPr/>
                <p:nvPr/>
              </p:nvSpPr>
              <p:spPr>
                <a:xfrm>
                  <a:off x="10103732" y="43263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楕円 180"/>
                <p:cNvSpPr/>
                <p:nvPr/>
              </p:nvSpPr>
              <p:spPr>
                <a:xfrm>
                  <a:off x="9838059" y="5158004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2" name="楕円 181"/>
                <p:cNvSpPr/>
                <p:nvPr/>
              </p:nvSpPr>
              <p:spPr>
                <a:xfrm>
                  <a:off x="8976270" y="514915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楕円 182"/>
                <p:cNvSpPr/>
                <p:nvPr/>
              </p:nvSpPr>
              <p:spPr>
                <a:xfrm>
                  <a:off x="8736279" y="4317501"/>
                  <a:ext cx="199827" cy="19982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2" name="フリーフォーム 82"/>
              <p:cNvSpPr/>
              <p:nvPr/>
            </p:nvSpPr>
            <p:spPr>
              <a:xfrm>
                <a:off x="9881684" y="4020457"/>
                <a:ext cx="742773" cy="762105"/>
              </a:xfrm>
              <a:custGeom>
                <a:avLst/>
                <a:gdLst>
                  <a:gd name="connsiteX0" fmla="*/ 191230 w 742773"/>
                  <a:gd name="connsiteY0" fmla="*/ 0 h 762105"/>
                  <a:gd name="connsiteX1" fmla="*/ 31573 w 742773"/>
                  <a:gd name="connsiteY1" fmla="*/ 740229 h 762105"/>
                  <a:gd name="connsiteX2" fmla="*/ 742773 w 742773"/>
                  <a:gd name="connsiteY2" fmla="*/ 493486 h 76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773" h="762105">
                    <a:moveTo>
                      <a:pt x="191230" y="0"/>
                    </a:moveTo>
                    <a:cubicBezTo>
                      <a:pt x="65439" y="328990"/>
                      <a:pt x="-60351" y="657981"/>
                      <a:pt x="31573" y="740229"/>
                    </a:cubicBezTo>
                    <a:cubicBezTo>
                      <a:pt x="123497" y="822477"/>
                      <a:pt x="433135" y="657981"/>
                      <a:pt x="742773" y="49348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正方形/長方形 129"/>
                  <p:cNvSpPr/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3" name="正方形/長方形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1579" y="3908402"/>
                    <a:ext cx="570478" cy="549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正方形/長方形 130"/>
                  <p:cNvSpPr/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205" name="正方形/長方形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2247" y="4234639"/>
                    <a:ext cx="937919" cy="5491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2" name="グループ化 131"/>
              <p:cNvGrpSpPr/>
              <p:nvPr/>
            </p:nvGrpSpPr>
            <p:grpSpPr>
              <a:xfrm rot="2234721">
                <a:off x="9299876" y="545868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75" name="直線コネクタ 174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/>
              <p:cNvGrpSpPr/>
              <p:nvPr/>
            </p:nvGrpSpPr>
            <p:grpSpPr>
              <a:xfrm>
                <a:off x="9625095" y="4498903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46" name="直線コネクタ 145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グループ化 133"/>
              <p:cNvGrpSpPr/>
              <p:nvPr/>
            </p:nvGrpSpPr>
            <p:grpSpPr>
              <a:xfrm rot="19256558">
                <a:off x="9932322" y="5433990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41" name="直線コネクタ 140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グループ化 134"/>
              <p:cNvGrpSpPr/>
              <p:nvPr/>
            </p:nvGrpSpPr>
            <p:grpSpPr>
              <a:xfrm rot="4404756">
                <a:off x="10130598" y="4870072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39" name="直線コネクタ 138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グループ化 135"/>
              <p:cNvGrpSpPr/>
              <p:nvPr/>
            </p:nvGrpSpPr>
            <p:grpSpPr>
              <a:xfrm rot="17113427">
                <a:off x="9094104" y="4870179"/>
                <a:ext cx="226731" cy="63500"/>
                <a:chOff x="8458200" y="5344783"/>
                <a:chExt cx="226731" cy="63500"/>
              </a:xfrm>
            </p:grpSpPr>
            <p:cxnSp>
              <p:nvCxnSpPr>
                <p:cNvPr id="137" name="直線コネクタ 136"/>
                <p:cNvCxnSpPr/>
                <p:nvPr/>
              </p:nvCxnSpPr>
              <p:spPr>
                <a:xfrm>
                  <a:off x="8458200" y="53447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/>
                <p:cNvCxnSpPr/>
                <p:nvPr/>
              </p:nvCxnSpPr>
              <p:spPr>
                <a:xfrm>
                  <a:off x="8458200" y="5408283"/>
                  <a:ext cx="226731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9" name="次の値と等しい 8"/>
          <p:cNvSpPr/>
          <p:nvPr/>
        </p:nvSpPr>
        <p:spPr>
          <a:xfrm rot="1365466">
            <a:off x="6616466" y="4605385"/>
            <a:ext cx="1426459" cy="6628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0" name="フリーフォーム: 図形 13"/>
          <p:cNvSpPr/>
          <p:nvPr/>
        </p:nvSpPr>
        <p:spPr>
          <a:xfrm>
            <a:off x="6137234" y="3482742"/>
            <a:ext cx="699796" cy="483982"/>
          </a:xfrm>
          <a:custGeom>
            <a:avLst/>
            <a:gdLst>
              <a:gd name="connsiteX0" fmla="*/ 0 w 699796"/>
              <a:gd name="connsiteY0" fmla="*/ 0 h 522514"/>
              <a:gd name="connsiteX1" fmla="*/ 494522 w 699796"/>
              <a:gd name="connsiteY1" fmla="*/ 121298 h 522514"/>
              <a:gd name="connsiteX2" fmla="*/ 699796 w 69979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796" h="522514">
                <a:moveTo>
                  <a:pt x="0" y="0"/>
                </a:moveTo>
                <a:cubicBezTo>
                  <a:pt x="188944" y="17106"/>
                  <a:pt x="377889" y="34212"/>
                  <a:pt x="494522" y="121298"/>
                </a:cubicBezTo>
                <a:cubicBezTo>
                  <a:pt x="611155" y="208384"/>
                  <a:pt x="655475" y="365449"/>
                  <a:pt x="699796" y="52251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正方形/長方形 190"/>
              <p:cNvSpPr/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91" name="正方形/長方形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3" y="3362032"/>
                <a:ext cx="41562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/>
          <p:cNvGrpSpPr/>
          <p:nvPr/>
        </p:nvGrpSpPr>
        <p:grpSpPr>
          <a:xfrm>
            <a:off x="5175921" y="3419135"/>
            <a:ext cx="1723884" cy="1647108"/>
            <a:chOff x="7429435" y="3491187"/>
            <a:chExt cx="1723884" cy="1647108"/>
          </a:xfrm>
        </p:grpSpPr>
        <p:grpSp>
          <p:nvGrpSpPr>
            <p:cNvPr id="108" name="グループ化 107"/>
            <p:cNvGrpSpPr/>
            <p:nvPr/>
          </p:nvGrpSpPr>
          <p:grpSpPr>
            <a:xfrm>
              <a:off x="7429435" y="3491187"/>
              <a:ext cx="1723884" cy="1647108"/>
              <a:chOff x="8736279" y="3820131"/>
              <a:chExt cx="1567280" cy="1537700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8809874" y="3897952"/>
                <a:ext cx="1394407" cy="1359968"/>
                <a:chOff x="8809874" y="3897952"/>
                <a:chExt cx="1394407" cy="1359968"/>
              </a:xfrm>
            </p:grpSpPr>
            <p:cxnSp>
              <p:nvCxnSpPr>
                <p:cNvPr id="115" name="直線コネクタ 114"/>
                <p:cNvCxnSpPr>
                  <a:stCxn id="116" idx="0"/>
                  <a:endCxn id="116" idx="4"/>
                </p:cNvCxnSpPr>
                <p:nvPr/>
              </p:nvCxnSpPr>
              <p:spPr>
                <a:xfrm>
                  <a:off x="9507078" y="3897952"/>
                  <a:ext cx="430894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五角形 115"/>
                <p:cNvSpPr/>
                <p:nvPr/>
              </p:nvSpPr>
              <p:spPr>
                <a:xfrm>
                  <a:off x="8809874" y="3897952"/>
                  <a:ext cx="1394407" cy="1359968"/>
                </a:xfrm>
                <a:prstGeom prst="pentagon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7" name="直線コネクタ 116"/>
                <p:cNvCxnSpPr>
                  <a:stCxn id="116" idx="1"/>
                  <a:endCxn id="116" idx="5"/>
                </p:cNvCxnSpPr>
                <p:nvPr/>
              </p:nvCxnSpPr>
              <p:spPr>
                <a:xfrm>
                  <a:off x="8809876" y="4417412"/>
                  <a:ext cx="1394405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>
                  <a:stCxn id="116" idx="2"/>
                  <a:endCxn id="116" idx="0"/>
                </p:cNvCxnSpPr>
                <p:nvPr/>
              </p:nvCxnSpPr>
              <p:spPr>
                <a:xfrm flipV="1">
                  <a:off x="9076183" y="3897952"/>
                  <a:ext cx="430895" cy="13599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>
                  <a:stCxn id="116" idx="4"/>
                  <a:endCxn id="116" idx="1"/>
                </p:cNvCxnSpPr>
                <p:nvPr/>
              </p:nvCxnSpPr>
              <p:spPr>
                <a:xfrm flipH="1" flipV="1">
                  <a:off x="8809875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>
                  <a:stCxn id="116" idx="2"/>
                  <a:endCxn id="116" idx="5"/>
                </p:cNvCxnSpPr>
                <p:nvPr/>
              </p:nvCxnSpPr>
              <p:spPr>
                <a:xfrm flipV="1">
                  <a:off x="9076183" y="4417412"/>
                  <a:ext cx="1128097" cy="84050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楕円 109"/>
              <p:cNvSpPr/>
              <p:nvPr/>
            </p:nvSpPr>
            <p:spPr>
              <a:xfrm>
                <a:off x="9407165" y="382013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/>
              <p:cNvSpPr/>
              <p:nvPr/>
            </p:nvSpPr>
            <p:spPr>
              <a:xfrm>
                <a:off x="10103732" y="43263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/>
              <p:cNvSpPr/>
              <p:nvPr/>
            </p:nvSpPr>
            <p:spPr>
              <a:xfrm>
                <a:off x="9838059" y="5158004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/>
              <p:cNvSpPr/>
              <p:nvPr/>
            </p:nvSpPr>
            <p:spPr>
              <a:xfrm>
                <a:off x="8976270" y="514915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/>
              <p:cNvSpPr/>
              <p:nvPr/>
            </p:nvSpPr>
            <p:spPr>
              <a:xfrm>
                <a:off x="8736279" y="4317501"/>
                <a:ext cx="199827" cy="1998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 rot="5400000">
              <a:off x="8177345" y="4107992"/>
              <a:ext cx="171450" cy="61747"/>
              <a:chOff x="9424988" y="3724865"/>
              <a:chExt cx="171450" cy="61747"/>
            </a:xfrm>
          </p:grpSpPr>
          <p:cxnSp>
            <p:nvCxnSpPr>
              <p:cNvPr id="142" name="直線コネクタ 14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グループ化 147"/>
            <p:cNvGrpSpPr/>
            <p:nvPr/>
          </p:nvGrpSpPr>
          <p:grpSpPr>
            <a:xfrm rot="16200000">
              <a:off x="8196679" y="5003840"/>
              <a:ext cx="171450" cy="61747"/>
              <a:chOff x="9424988" y="3724865"/>
              <a:chExt cx="171450" cy="61747"/>
            </a:xfrm>
          </p:grpSpPr>
          <p:cxnSp>
            <p:nvCxnSpPr>
              <p:cNvPr id="149" name="直線コネクタ 148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グループ化 150"/>
            <p:cNvGrpSpPr/>
            <p:nvPr/>
          </p:nvGrpSpPr>
          <p:grpSpPr>
            <a:xfrm rot="3440342">
              <a:off x="7786771" y="3837094"/>
              <a:ext cx="171450" cy="61747"/>
              <a:chOff x="9424988" y="3724865"/>
              <a:chExt cx="171450" cy="61747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グループ化 153"/>
            <p:cNvGrpSpPr/>
            <p:nvPr/>
          </p:nvGrpSpPr>
          <p:grpSpPr>
            <a:xfrm rot="7617376">
              <a:off x="8568006" y="3821882"/>
              <a:ext cx="171450" cy="61747"/>
              <a:chOff x="9424988" y="3724865"/>
              <a:chExt cx="171450" cy="61747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 rot="1116761">
              <a:off x="8811531" y="4545937"/>
              <a:ext cx="171450" cy="61747"/>
              <a:chOff x="9424988" y="3724865"/>
              <a:chExt cx="171450" cy="61747"/>
            </a:xfrm>
          </p:grpSpPr>
          <p:cxnSp>
            <p:nvCxnSpPr>
              <p:cNvPr id="158" name="直線コネクタ 157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グループ化 159"/>
            <p:cNvGrpSpPr/>
            <p:nvPr/>
          </p:nvGrpSpPr>
          <p:grpSpPr>
            <a:xfrm rot="9530287">
              <a:off x="7561034" y="4516929"/>
              <a:ext cx="171450" cy="61747"/>
              <a:chOff x="9424988" y="3724865"/>
              <a:chExt cx="171450" cy="61747"/>
            </a:xfrm>
          </p:grpSpPr>
          <p:cxnSp>
            <p:nvCxnSpPr>
              <p:cNvPr id="161" name="直線コネクタ 160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グループ化 162"/>
            <p:cNvGrpSpPr/>
            <p:nvPr/>
          </p:nvGrpSpPr>
          <p:grpSpPr>
            <a:xfrm rot="9530287">
              <a:off x="8417971" y="4263820"/>
              <a:ext cx="171450" cy="61747"/>
              <a:chOff x="9424988" y="3724865"/>
              <a:chExt cx="171450" cy="61747"/>
            </a:xfrm>
          </p:grpSpPr>
          <p:cxnSp>
            <p:nvCxnSpPr>
              <p:cNvPr id="164" name="直線コネクタ 163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/>
            <p:cNvGrpSpPr/>
            <p:nvPr/>
          </p:nvGrpSpPr>
          <p:grpSpPr>
            <a:xfrm rot="7617376">
              <a:off x="8030762" y="4544478"/>
              <a:ext cx="171450" cy="61747"/>
              <a:chOff x="9424988" y="3724865"/>
              <a:chExt cx="171450" cy="61747"/>
            </a:xfrm>
          </p:grpSpPr>
          <p:cxnSp>
            <p:nvCxnSpPr>
              <p:cNvPr id="167" name="直線コネクタ 166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グループ化 168"/>
            <p:cNvGrpSpPr/>
            <p:nvPr/>
          </p:nvGrpSpPr>
          <p:grpSpPr>
            <a:xfrm rot="1116761">
              <a:off x="7944769" y="4278951"/>
              <a:ext cx="171450" cy="61747"/>
              <a:chOff x="9424988" y="3724865"/>
              <a:chExt cx="171450" cy="61747"/>
            </a:xfrm>
          </p:grpSpPr>
          <p:cxnSp>
            <p:nvCxnSpPr>
              <p:cNvPr id="170" name="直線コネクタ 169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グループ化 171"/>
            <p:cNvGrpSpPr/>
            <p:nvPr/>
          </p:nvGrpSpPr>
          <p:grpSpPr>
            <a:xfrm rot="3440342">
              <a:off x="8334572" y="4542371"/>
              <a:ext cx="171450" cy="61747"/>
              <a:chOff x="9424988" y="3724865"/>
              <a:chExt cx="171450" cy="61747"/>
            </a:xfrm>
          </p:grpSpPr>
          <p:cxnSp>
            <p:nvCxnSpPr>
              <p:cNvPr id="173" name="直線コネクタ 172"/>
              <p:cNvCxnSpPr/>
              <p:nvPr/>
            </p:nvCxnSpPr>
            <p:spPr>
              <a:xfrm>
                <a:off x="9424988" y="3724865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>
                <a:off x="9424988" y="3786612"/>
                <a:ext cx="171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9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/>
              <a:t>許容訪問間隔がすべて等しい → </a:t>
            </a:r>
            <a:r>
              <a:rPr lang="en-US" altLang="ja-JP" sz="3200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sz="3200" dirty="0"/>
              <a:t>に属する</a:t>
            </a:r>
            <a:endParaRPr lang="en-US" altLang="ja-JP" sz="3200" dirty="0"/>
          </a:p>
          <a:p>
            <a:pPr>
              <a:lnSpc>
                <a:spcPct val="100000"/>
              </a:lnSpc>
            </a:pPr>
            <a:r>
              <a:rPr lang="ja-JP" altLang="en-US" sz="3200" dirty="0"/>
              <a:t>許容訪問間隔が一般の場合 → </a:t>
            </a:r>
            <a:r>
              <a:rPr lang="ja-JP" altLang="en-US" sz="3200" dirty="0">
                <a:solidFill>
                  <a:srgbClr val="0070C0"/>
                </a:solidFill>
              </a:rPr>
              <a:t>未解決</a:t>
            </a:r>
            <a:endParaRPr lang="en-US" altLang="ja-JP" sz="32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ja-JP" sz="2800" dirty="0"/>
          </a:p>
          <a:p>
            <a:pPr lvl="1">
              <a:lnSpc>
                <a:spcPct val="100000"/>
              </a:lnSpc>
            </a:pPr>
            <a:r>
              <a:rPr lang="ja-JP" altLang="en-US" sz="2800" dirty="0"/>
              <a:t>許容訪問間隔の代わりに</a:t>
            </a:r>
            <a:r>
              <a:rPr lang="ja-JP" altLang="en-US" sz="2800" b="1" dirty="0">
                <a:solidFill>
                  <a:srgbClr val="B61C83"/>
                </a:solidFill>
              </a:rPr>
              <a:t>指定訪問時刻</a:t>
            </a:r>
            <a:r>
              <a:rPr lang="en-US" altLang="ja-JP" b="1" dirty="0">
                <a:solidFill>
                  <a:srgbClr val="B61C83"/>
                </a:solidFill>
              </a:rPr>
              <a:t/>
            </a:r>
            <a:br>
              <a:rPr lang="en-US" altLang="ja-JP" b="1" dirty="0">
                <a:solidFill>
                  <a:srgbClr val="B61C83"/>
                </a:solidFill>
              </a:rPr>
            </a:br>
            <a:r>
              <a:rPr lang="ja-JP" altLang="en-US" sz="2800" dirty="0"/>
              <a:t>→ 巡査</a:t>
            </a:r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800" dirty="0"/>
              <a:t>人かつ利得がすべて等しくても</a:t>
            </a:r>
            <a:r>
              <a:rPr lang="en-US" altLang="ja-JP" sz="2800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800" dirty="0">
                <a:solidFill>
                  <a:srgbClr val="0070C0"/>
                </a:solidFill>
                <a:latin typeface="Cambria" panose="02040503050406030204" pitchFamily="18" charset="0"/>
              </a:rPr>
              <a:t>困難</a:t>
            </a:r>
            <a:endParaRPr lang="en-US" altLang="ja-JP" sz="2800" dirty="0"/>
          </a:p>
          <a:p>
            <a:pPr lvl="1">
              <a:lnSpc>
                <a:spcPct val="100000"/>
              </a:lnSpc>
            </a:pP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8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：許容訪問間隔がすべて等しい場合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49146" cy="48958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利得の大きい順に頂点を選べばよい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/>
                  <a:t>巡査たちが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dirty="0" err="1"/>
                  <a:t>つずつ</a:t>
                </a:r>
                <a:r>
                  <a:rPr lang="ja-JP" altLang="en-US" dirty="0"/>
                  <a:t>頂点を担当し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停止すると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点警邏できる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 dirty="0"/>
                  <a:t>巡査たちが距離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err="1"/>
                  <a:t>ずつ</a:t>
                </a:r>
                <a:r>
                  <a:rPr lang="ja-JP" altLang="en-US" dirty="0"/>
                  <a:t>離れて巡回</a:t>
                </a:r>
                <a:r>
                  <a:rPr lang="ja-JP" altLang="en-US" dirty="0" smtClean="0"/>
                  <a:t>すれば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𝑚𝑄</m:t>
                                    </m:r>
                                  </m:num>
                                  <m:den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ja-JP" altLang="en-US" dirty="0" smtClean="0"/>
                  <a:t>点</a:t>
                </a:r>
                <a:r>
                  <a:rPr lang="ja-JP" altLang="en-US" dirty="0"/>
                  <a:t>を警邏できる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/>
                  <a:t>選べる最大頂点数は，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 のときは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/>
                  <a:t>, 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のときは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49146" cy="4895850"/>
              </a:xfrm>
              <a:blipFill>
                <a:blip r:embed="rId3"/>
                <a:stretch>
                  <a:fillRect l="-1435" t="-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二等辺三角形 147"/>
          <p:cNvSpPr/>
          <p:nvPr/>
        </p:nvSpPr>
        <p:spPr>
          <a:xfrm>
            <a:off x="8671939" y="3703926"/>
            <a:ext cx="2526951" cy="2178406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10557610" y="456229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749220" y="594681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8973431" y="4562296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ambria Math" panose="02040503050406030204" pitchFamily="18" charset="0"/>
              </a:rPr>
              <a:t>2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198890" y="5681835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8335556" y="5681835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9758122" y="3028987"/>
            <a:ext cx="354584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Cambria Math" panose="02040503050406030204" pitchFamily="18" charset="0"/>
              </a:rPr>
              <a:t>3</a:t>
            </a:r>
            <a:endParaRPr kumimoji="1" lang="ja-JP" altLang="en-US" sz="2400" dirty="0">
              <a:latin typeface="Cambria Math" panose="02040503050406030204" pitchFamily="18" charset="0"/>
            </a:endParaRPr>
          </a:p>
        </p:txBody>
      </p:sp>
      <p:grpSp>
        <p:nvGrpSpPr>
          <p:cNvPr id="155" name="グループ化 154"/>
          <p:cNvGrpSpPr/>
          <p:nvPr/>
        </p:nvGrpSpPr>
        <p:grpSpPr>
          <a:xfrm>
            <a:off x="9811606" y="3467273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156" name="楕円 155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7" name="直線コネクタ 156"/>
            <p:cNvCxnSpPr>
              <a:stCxn id="156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9811606" y="5539611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63" name="楕円 162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" name="直線コネクタ 163"/>
            <p:cNvCxnSpPr>
              <a:stCxn id="163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655306" y="1391859"/>
                <a:ext cx="2714171" cy="15696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巡査の数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400" dirty="0">
                    <a:latin typeface="Cambria Math" panose="02040503050406030204" pitchFamily="18" charset="0"/>
                  </a:rPr>
                  <a:t> 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頂点の数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許容訪問間隔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辺の長さ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306" y="1391859"/>
                <a:ext cx="2714171" cy="1569660"/>
              </a:xfrm>
              <a:prstGeom prst="rect">
                <a:avLst/>
              </a:prstGeom>
              <a:blipFill>
                <a:blip r:embed="rId4"/>
                <a:stretch>
                  <a:fillRect l="-1111" t="-3042" b="-6844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0287 0.31783 L -0.10286 0.31783 L -4.16667E-6 -3.7037E-6 Z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026 1.48148E-6 L -0.04609 -0.16852 L -0.00052 -0.31412 L 0.05013 -0.16019 L 0.10456 0.00139 L -4.16667E-6 1.48148E-6 Z " pathEditMode="relative" rAng="0" ptsTypes="AAAAAAA">
                                      <p:cBhvr>
                                        <p:cTn id="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：許容訪問間隔が一般の場合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u="sng" dirty="0"/>
                  <a:t>最大独立集合問題（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NP</a:t>
                </a:r>
                <a:r>
                  <a:rPr lang="ja-JP" altLang="en-US" u="sng" dirty="0"/>
                  <a:t>完全問題）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点からなる無向グラフが与えられたときに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独立集合のうち最大のものを求める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u="sng" dirty="0">
                  <a:latin typeface="Cambria" panose="02040503050406030204" pitchFamily="18" charset="0"/>
                </a:endParaRPr>
              </a:p>
              <a:p>
                <a:r>
                  <a:rPr lang="ja-JP" altLang="en-US" u="sng" dirty="0">
                    <a:latin typeface="Cambria" panose="02040503050406030204" pitchFamily="18" charset="0"/>
                  </a:rPr>
                  <a:t>協力警邏問題（巡査</a:t>
                </a:r>
                <a:r>
                  <a:rPr lang="en-US" altLang="ja-JP" u="sng" dirty="0">
                    <a:latin typeface="Cambria" panose="02040503050406030204" pitchFamily="18" charset="0"/>
                  </a:rPr>
                  <a:t>1</a:t>
                </a:r>
                <a:r>
                  <a:rPr lang="ja-JP" altLang="en-US" u="sng" dirty="0">
                    <a:latin typeface="Cambria" panose="02040503050406030204" pitchFamily="18" charset="0"/>
                  </a:rPr>
                  <a:t>人，</a:t>
                </a:r>
                <a:r>
                  <a:rPr lang="ja-JP" altLang="en-US" b="1" u="sng" dirty="0">
                    <a:solidFill>
                      <a:srgbClr val="B61C83"/>
                    </a:solidFill>
                  </a:rPr>
                  <a:t>指定訪問時刻</a:t>
                </a:r>
                <a:r>
                  <a:rPr lang="ja-JP" altLang="en-US" u="sng" dirty="0"/>
                  <a:t>）</a:t>
                </a:r>
                <a:r>
                  <a:rPr lang="en-US" altLang="ja-JP" u="sng" dirty="0"/>
                  <a:t/>
                </a:r>
                <a:br>
                  <a:rPr lang="en-US" altLang="ja-JP" u="sng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点からなるある</a:t>
                </a:r>
                <a:r>
                  <a:rPr lang="en-US" altLang="ja-JP" dirty="0">
                    <a:latin typeface="Cambria" panose="02040503050406030204" pitchFamily="18" charset="0"/>
                  </a:rPr>
                  <a:t>Unit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が与えられたときに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警邏できる</a:t>
                </a:r>
                <a:r>
                  <a:rPr lang="ja-JP" altLang="en-US" u="sng" dirty="0"/>
                  <a:t>頂点の数の最大値</a:t>
                </a:r>
                <a:r>
                  <a:rPr lang="ja-JP" altLang="en-US" dirty="0"/>
                  <a:t>を求める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433734" cy="4351338"/>
              </a:xfrm>
              <a:blipFill>
                <a:blip r:embed="rId3"/>
                <a:stretch>
                  <a:fillRect l="-1393" t="-2801" r="-5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3584741" y="3187700"/>
            <a:ext cx="1633423" cy="813594"/>
            <a:chOff x="3135086" y="4057650"/>
            <a:chExt cx="1262489" cy="590550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699784" y="4122091"/>
              <a:ext cx="697791" cy="37978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latin typeface="Cambria Math" panose="02040503050406030204" pitchFamily="18" charset="0"/>
                </a:rPr>
                <a:t>帰着</a:t>
              </a:r>
              <a:endParaRPr kumimoji="1" lang="ja-JP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下矢印 7"/>
            <p:cNvSpPr/>
            <p:nvPr/>
          </p:nvSpPr>
          <p:spPr>
            <a:xfrm>
              <a:off x="3135086" y="4057650"/>
              <a:ext cx="463137" cy="590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吹き出し: 四角形 8"/>
          <p:cNvSpPr/>
          <p:nvPr/>
        </p:nvSpPr>
        <p:spPr>
          <a:xfrm>
            <a:off x="8373496" y="1690688"/>
            <a:ext cx="3658676" cy="2064738"/>
          </a:xfrm>
          <a:prstGeom prst="wedgeRectCallout">
            <a:avLst>
              <a:gd name="adj1" fmla="val -125530"/>
              <a:gd name="adj2" fmla="val 3733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chemeClr val="tx1"/>
                </a:solidFill>
              </a:rPr>
              <a:t>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点間に辺がある</a:t>
            </a:r>
            <a:r>
              <a:rPr lang="en-US" altLang="ja-JP" sz="2400" dirty="0">
                <a:solidFill>
                  <a:schemeClr val="tx1"/>
                </a:solidFill>
              </a:rPr>
              <a:t/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⇔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点の指定訪問時刻が重複している」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となるように各点の訪問時刻を設定（詳細略）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吹き出し: 四角形 9"/>
          <p:cNvSpPr/>
          <p:nvPr/>
        </p:nvSpPr>
        <p:spPr>
          <a:xfrm>
            <a:off x="7934814" y="4821766"/>
            <a:ext cx="4094771" cy="1490134"/>
          </a:xfrm>
          <a:prstGeom prst="wedgeRectCallout">
            <a:avLst>
              <a:gd name="adj1" fmla="val -60324"/>
              <a:gd name="adj2" fmla="val -3678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>
                <a:solidFill>
                  <a:srgbClr val="B61C83"/>
                </a:solidFill>
              </a:rPr>
              <a:t>指定訪問時刻</a:t>
            </a:r>
            <a:r>
              <a:rPr lang="ja-JP" altLang="en-US" sz="2400" dirty="0">
                <a:solidFill>
                  <a:schemeClr val="tx1"/>
                </a:solidFill>
              </a:rPr>
              <a:t>なら，</a:t>
            </a:r>
            <a:r>
              <a:rPr lang="en-US" altLang="ja-JP" sz="2400" dirty="0">
                <a:solidFill>
                  <a:schemeClr val="tx1"/>
                </a:solidFill>
              </a:rPr>
              <a:t/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 dirty="0">
                <a:solidFill>
                  <a:schemeClr val="tx1"/>
                </a:solidFill>
              </a:rPr>
              <a:t>巡査が</a:t>
            </a:r>
            <a:r>
              <a:rPr lang="en-US" altLang="ja-JP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</a:rPr>
              <a:t>人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ja-JP" altLang="en-US" sz="2400" dirty="0">
                <a:solidFill>
                  <a:schemeClr val="tx1"/>
                </a:solidFill>
              </a:rPr>
              <a:t>も</a:t>
            </a:r>
            <a:r>
              <a:rPr lang="en-US" altLang="ja-JP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sz="2400" dirty="0">
                <a:solidFill>
                  <a:srgbClr val="0070C0"/>
                </a:solidFill>
              </a:rPr>
              <a:t>困難</a:t>
            </a:r>
            <a:endParaRPr kumimoji="1" lang="ja-JP" altLang="en-US" sz="2400" dirty="0">
              <a:solidFill>
                <a:srgbClr val="B61C83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455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本研究の動機：非協力警邏ではなく</a:t>
            </a:r>
            <a:r>
              <a:rPr lang="ja-JP" altLang="en-US" dirty="0">
                <a:solidFill>
                  <a:srgbClr val="FF0000"/>
                </a:solidFill>
              </a:rPr>
              <a:t>協力警邏</a:t>
            </a:r>
            <a:r>
              <a:rPr lang="ja-JP" altLang="en-US" dirty="0"/>
              <a:t>を考えたい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巡査の</a:t>
            </a:r>
            <a:r>
              <a:rPr kumimoji="1" lang="ja-JP" altLang="en-US" dirty="0">
                <a:solidFill>
                  <a:srgbClr val="00B050"/>
                </a:solidFill>
              </a:rPr>
              <a:t>協力が不要な場合</a:t>
            </a:r>
            <a:r>
              <a:rPr kumimoji="1" lang="ja-JP" altLang="en-US" dirty="0"/>
              <a:t>や，</a:t>
            </a:r>
            <a:r>
              <a:rPr kumimoji="1" lang="ja-JP" altLang="en-US" dirty="0">
                <a:solidFill>
                  <a:srgbClr val="00B050"/>
                </a:solidFill>
              </a:rPr>
              <a:t>協力の仕方が簡単になる場合</a:t>
            </a:r>
            <a:r>
              <a:rPr kumimoji="1" lang="ja-JP" altLang="en-US" dirty="0"/>
              <a:t>は，</a:t>
            </a:r>
            <a:r>
              <a:rPr lang="ja-JP" altLang="en-US" dirty="0"/>
              <a:t>簡単に解くことができる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線分</a:t>
            </a:r>
            <a:r>
              <a:rPr lang="en-US" altLang="ja-JP" dirty="0"/>
              <a:t>/</a:t>
            </a: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で許容訪問間隔がすべて等しい場合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星で利得と許容訪問間隔がすべて等しい場合 → 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P</a:t>
            </a:r>
            <a:r>
              <a:rPr lang="ja-JP" altLang="en-US" dirty="0"/>
              <a:t>に属する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許容訪問間隔が一般の場合は複雑な協力が発生して難しい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>
                <a:solidFill>
                  <a:srgbClr val="B61C83"/>
                </a:solidFill>
              </a:rPr>
              <a:t>指定訪問時刻</a:t>
            </a:r>
            <a:r>
              <a:rPr kumimoji="1" lang="ja-JP" altLang="en-US" dirty="0"/>
              <a:t>なら困難性を示せた場合がある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Cambria" panose="02040503050406030204" pitchFamily="18" charset="0"/>
              </a:rPr>
              <a:t>Unit</a:t>
            </a:r>
            <a:r>
              <a:rPr lang="ja-JP" altLang="en-US" dirty="0"/>
              <a:t>は巡査が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ja-JP" altLang="en-US" dirty="0"/>
              <a:t>人</a:t>
            </a:r>
            <a:r>
              <a:rPr lang="en-US" altLang="ja-JP" dirty="0"/>
              <a:t>&amp;</a:t>
            </a:r>
            <a:r>
              <a:rPr lang="ja-JP" altLang="en-US" dirty="0"/>
              <a:t>利得がすべて等しくても</a:t>
            </a:r>
            <a:r>
              <a:rPr lang="en-US" altLang="ja-JP" dirty="0">
                <a:solidFill>
                  <a:srgbClr val="0070C0"/>
                </a:solidFill>
                <a:latin typeface="Cambria" panose="02040503050406030204" pitchFamily="18" charset="0"/>
              </a:rPr>
              <a:t>NP</a:t>
            </a:r>
            <a:r>
              <a:rPr lang="ja-JP" altLang="en-US" dirty="0">
                <a:solidFill>
                  <a:srgbClr val="0070C0"/>
                </a:solidFill>
              </a:rPr>
              <a:t>困難</a:t>
            </a:r>
            <a:endParaRPr lang="en-US" altLang="ja-JP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/>
              <a:t>今後の課題：①木の場合，②指定訪問時刻</a:t>
            </a:r>
            <a:r>
              <a:rPr lang="ja-JP" altLang="en-US" dirty="0"/>
              <a:t>で色々，</a:t>
            </a:r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>
                <a:latin typeface="Cambria" panose="02040503050406030204" pitchFamily="18" charset="0"/>
              </a:rPr>
              <a:t>協力警邏問題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辺に長さのついた無向グラフと，各頂点の許容訪問間隔・利得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/>
                  <a:t>巡査の人数（≦ 頂点数）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出力：</a:t>
                </a:r>
                <a:r>
                  <a:rPr lang="ja-JP" altLang="en-US" u="sng" dirty="0"/>
                  <a:t>警邏可能</a:t>
                </a:r>
                <a:r>
                  <a:rPr lang="ja-JP" altLang="en-US" dirty="0"/>
                  <a:t>な頂点集合のうち，これに含まれる頂点の持つ利得の合計が最大のもの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頂点集合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人の巡査により</a:t>
                </a:r>
                <a:r>
                  <a:rPr lang="ja-JP" altLang="en-US" u="sng" dirty="0"/>
                  <a:t>警邏可能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/>
                  <a:t>⇔ 巡査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人によるある</a:t>
                </a:r>
                <a:r>
                  <a:rPr lang="ja-JP" altLang="en-US" u="sng" dirty="0"/>
                  <a:t>運行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 err="1"/>
                  <a:t>が存</a:t>
                </a:r>
                <a:r>
                  <a:rPr lang="ja-JP" altLang="en-US" dirty="0"/>
                  <a:t>在して，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により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のすべての頂点が警備される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732"/>
              </a:xfrm>
              <a:blipFill>
                <a:blip r:embed="rId3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吹き出し: 四角形 4"/>
              <p:cNvSpPr/>
              <p:nvPr/>
            </p:nvSpPr>
            <p:spPr>
              <a:xfrm>
                <a:off x="3956921" y="5809650"/>
                <a:ext cx="4867590" cy="928644"/>
              </a:xfrm>
              <a:prstGeom prst="wedgeRectCallout">
                <a:avLst>
                  <a:gd name="adj1" fmla="val -29369"/>
                  <a:gd name="adj2" fmla="val -74928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</a:rPr>
                  <a:t>速さ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ja-JP" altLang="en-US" sz="2400" dirty="0">
                    <a:solidFill>
                      <a:schemeClr val="tx1"/>
                    </a:solidFill>
                  </a:rPr>
                  <a:t>以下で動く巡査たちの</a:t>
                </a:r>
                <a:r>
                  <a:rPr lang="en-US" altLang="ja-JP" sz="2400" dirty="0">
                    <a:solidFill>
                      <a:schemeClr val="tx1"/>
                    </a:solidFill>
                  </a:rPr>
                  <a:t/>
                </a:r>
                <a:br>
                  <a:rPr lang="en-US" altLang="ja-JP" sz="2400" dirty="0">
                    <a:solidFill>
                      <a:schemeClr val="tx1"/>
                    </a:solidFill>
                  </a:rPr>
                </a:br>
                <a:r>
                  <a:rPr lang="ja-JP" altLang="en-US" sz="2400" dirty="0">
                    <a:solidFill>
                      <a:schemeClr val="tx1"/>
                    </a:solidFill>
                  </a:rPr>
                  <a:t>時刻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>
                    <a:solidFill>
                      <a:schemeClr val="tx1"/>
                    </a:solidFill>
                  </a:rPr>
                  <a:t> における位置を定めたもの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吹き出し: 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21" y="5809650"/>
                <a:ext cx="4867590" cy="928644"/>
              </a:xfrm>
              <a:prstGeom prst="wedgeRectCallout">
                <a:avLst>
                  <a:gd name="adj1" fmla="val -29369"/>
                  <a:gd name="adj2" fmla="val -74928"/>
                </a:avLst>
              </a:prstGeom>
              <a:blipFill>
                <a:blip r:embed="rId4"/>
                <a:stretch>
                  <a:fillRect l="-1617" b="-612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1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8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44642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巡査が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ja-JP" altLang="en-US" dirty="0"/>
              <a:t>人</a:t>
            </a:r>
          </a:p>
        </p:txBody>
      </p:sp>
      <p:grpSp>
        <p:nvGrpSpPr>
          <p:cNvPr id="38" name="グループ化 37"/>
          <p:cNvGrpSpPr/>
          <p:nvPr/>
        </p:nvGrpSpPr>
        <p:grpSpPr>
          <a:xfrm>
            <a:off x="3437606" y="1851438"/>
            <a:ext cx="247616" cy="473305"/>
            <a:chOff x="1093981" y="4342423"/>
            <a:chExt cx="427174" cy="816522"/>
          </a:xfrm>
        </p:grpSpPr>
        <p:sp>
          <p:nvSpPr>
            <p:cNvPr id="39" name="楕円 38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stCxn id="39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/>
          <p:cNvGrpSpPr/>
          <p:nvPr/>
        </p:nvGrpSpPr>
        <p:grpSpPr>
          <a:xfrm>
            <a:off x="3956011" y="1840708"/>
            <a:ext cx="247616" cy="473305"/>
            <a:chOff x="1093981" y="4342423"/>
            <a:chExt cx="427174" cy="816522"/>
          </a:xfrm>
        </p:grpSpPr>
        <p:sp>
          <p:nvSpPr>
            <p:cNvPr id="51" name="楕円 5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stCxn id="5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グループ化 128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30" name="直線コネクタ 129"/>
            <p:cNvCxnSpPr>
              <a:endCxn id="134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8" name="直線矢印コネクタ 207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grpSp>
        <p:nvGrpSpPr>
          <p:cNvPr id="54" name="グループ化 53"/>
          <p:cNvGrpSpPr/>
          <p:nvPr/>
        </p:nvGrpSpPr>
        <p:grpSpPr>
          <a:xfrm>
            <a:off x="2604072" y="2400653"/>
            <a:ext cx="1895071" cy="1037507"/>
            <a:chOff x="3854282" y="188280"/>
            <a:chExt cx="1895071" cy="1037507"/>
          </a:xfrm>
        </p:grpSpPr>
        <p:sp>
          <p:nvSpPr>
            <p:cNvPr id="55" name="正方形/長方形 54"/>
            <p:cNvSpPr/>
            <p:nvPr/>
          </p:nvSpPr>
          <p:spPr>
            <a:xfrm>
              <a:off x="3854282" y="764122"/>
              <a:ext cx="1895071" cy="461665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/>
                <a:t>速さは</a:t>
              </a:r>
              <a:r>
                <a:rPr lang="en-US" altLang="ja-JP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ja-JP" altLang="en-US" sz="2400" dirty="0"/>
                <a:t>以下</a:t>
              </a:r>
              <a:endParaRPr lang="en-US" altLang="ja-JP" sz="2400" dirty="0"/>
            </a:p>
          </p:txBody>
        </p:sp>
        <p:cxnSp>
          <p:nvCxnSpPr>
            <p:cNvPr id="56" name="直線コネクタ 55"/>
            <p:cNvCxnSpPr>
              <a:stCxn id="55" idx="0"/>
            </p:cNvCxnSpPr>
            <p:nvPr/>
          </p:nvCxnSpPr>
          <p:spPr>
            <a:xfrm flipH="1" flipV="1">
              <a:off x="4801612" y="188280"/>
              <a:ext cx="206" cy="575842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55" idx="0"/>
            </p:cNvCxnSpPr>
            <p:nvPr/>
          </p:nvCxnSpPr>
          <p:spPr>
            <a:xfrm flipV="1">
              <a:off x="4801818" y="203338"/>
              <a:ext cx="518198" cy="560784"/>
            </a:xfrm>
            <a:prstGeom prst="line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テキスト ボックス 57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4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8" name="直線コネクタ 7"/>
            <p:cNvCxnSpPr>
              <a:endCxn id="50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kumimoji="1" lang="ja-JP" altLang="en-US" dirty="0">
                    <a:solidFill>
                      <a:srgbClr val="0070C0"/>
                    </a:solidFill>
                  </a:rPr>
                  <a:t>青</a:t>
                </a:r>
                <a:r>
                  <a:rPr kumimoji="1" lang="ja-JP" altLang="en-US" dirty="0"/>
                  <a:t>の</a:t>
                </a:r>
                <a:r>
                  <a:rPr lang="ja-JP" altLang="en-US" dirty="0"/>
                  <a:t>運行ならば</a:t>
                </a:r>
                <a:r>
                  <a:rPr kumimoji="1" lang="ja-JP" altLang="en-US" dirty="0"/>
                  <a:t>利得は</a:t>
                </a:r>
                <a:r>
                  <a:rPr kumimoji="1" lang="en-US" altLang="ja-JP" dirty="0"/>
                  <a:t/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10+80+70+10=</m:t>
                    </m:r>
                    <m:r>
                      <a:rPr kumimoji="1" lang="en-US" altLang="ja-JP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170</m:t>
                    </m:r>
                  </m:oMath>
                </a14:m>
                <a:endParaRPr kumimoji="1" lang="en-US" altLang="ja-JP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6721743" y="1761401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8772166" y="176139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8372 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8372 4.8148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/>
                </a: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016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805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805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782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782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7" name="正方形/長方形 116"/>
          <p:cNvSpPr/>
          <p:nvPr/>
        </p:nvSpPr>
        <p:spPr>
          <a:xfrm>
            <a:off x="6633785" y="2313619"/>
            <a:ext cx="4420274" cy="4544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373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6.25E-7 0.61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cxnSp>
        <p:nvCxnSpPr>
          <p:cNvPr id="12" name="直線コネクタ 11"/>
          <p:cNvCxnSpPr/>
          <p:nvPr/>
        </p:nvCxnSpPr>
        <p:spPr>
          <a:xfrm>
            <a:off x="6879037" y="238116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7889993" y="231362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6879036" y="337619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876753" y="4380752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6876752" y="5375784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884850" y="2313621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9913262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877259" y="2295076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0927158" y="2305806"/>
            <a:ext cx="9468" cy="460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887891" y="2420336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8887890" y="3415368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885607" y="4419924"/>
            <a:ext cx="1004556" cy="10045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8885606" y="5414956"/>
            <a:ext cx="1013241" cy="10132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巡査が</a:t>
                </a: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ja-JP" altLang="en-US" dirty="0"/>
                  <a:t>人</a:t>
                </a:r>
              </a:p>
              <a:p>
                <a:pPr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chemeClr val="bg1">
                        <a:lumMod val="75000"/>
                      </a:schemeClr>
                    </a:solidFill>
                  </a:rPr>
                  <a:t>青の運行ならば利得は</a:t>
                </a:r>
                <a: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  <a:t/>
                </a:r>
                <a:br>
                  <a:rPr lang="en-US" altLang="ja-JP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10+80+70+10=170</m:t>
                    </m:r>
                  </m:oMath>
                </a14:m>
                <a:endParaRPr lang="en-US" altLang="ja-JP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solidFill>
                      <a:srgbClr val="00B050"/>
                    </a:solidFill>
                  </a:rPr>
                  <a:t>緑</a:t>
                </a:r>
                <a:r>
                  <a:rPr lang="ja-JP" altLang="en-US" dirty="0"/>
                  <a:t>の運行ならば利得は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0+70+100=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⇒ 出力：</a:t>
                </a:r>
                <a:r>
                  <a:rPr lang="en-US" altLang="ja-JP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/>
                  <a:t>”</a:t>
                </a:r>
              </a:p>
              <a:p>
                <a:pPr>
                  <a:lnSpc>
                    <a:spcPct val="100000"/>
                  </a:lnSpc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8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46428" cy="4351338"/>
              </a:xfrm>
              <a:blipFill>
                <a:blip r:embed="rId2"/>
                <a:stretch>
                  <a:fillRect l="-2352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グループ化 89"/>
          <p:cNvGrpSpPr/>
          <p:nvPr/>
        </p:nvGrpSpPr>
        <p:grpSpPr>
          <a:xfrm>
            <a:off x="7743739" y="1763389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91" name="楕円 90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/>
            <p:cNvCxnSpPr>
              <a:stCxn id="91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線矢印コネクタ 61"/>
          <p:cNvCxnSpPr/>
          <p:nvPr/>
        </p:nvCxnSpPr>
        <p:spPr>
          <a:xfrm>
            <a:off x="6401167" y="2088091"/>
            <a:ext cx="0" cy="4471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5598095" y="6209848"/>
            <a:ext cx="80021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時刻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93305" y="974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利得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94683" y="527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45" y="554690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3" y="550115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21" y="546287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93" y="554690"/>
                <a:ext cx="44275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73" y="541238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55" y="127139"/>
                <a:ext cx="85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984" y="133307"/>
                <a:ext cx="6126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719" y="137842"/>
                <a:ext cx="6126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3" y="139635"/>
                <a:ext cx="6126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129" y="143192"/>
                <a:ext cx="7825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6" y="1001723"/>
                <a:ext cx="57913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55" y="996832"/>
                <a:ext cx="57913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683" y="995708"/>
                <a:ext cx="5659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39" y="1001765"/>
                <a:ext cx="57201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65" y="998192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75" y="1167122"/>
                <a:ext cx="44275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86" y="1171019"/>
                <a:ext cx="4427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57" y="1170454"/>
                <a:ext cx="4427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47" y="1166877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/>
          <p:cNvGrpSpPr/>
          <p:nvPr/>
        </p:nvGrpSpPr>
        <p:grpSpPr>
          <a:xfrm>
            <a:off x="10798061" y="1775675"/>
            <a:ext cx="247616" cy="473305"/>
            <a:chOff x="1093981" y="4342423"/>
            <a:chExt cx="427174" cy="816522"/>
          </a:xfrm>
          <a:solidFill>
            <a:schemeClr val="accent2"/>
          </a:solidFill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線コネクタ 87"/>
          <p:cNvCxnSpPr/>
          <p:nvPr/>
        </p:nvCxnSpPr>
        <p:spPr>
          <a:xfrm>
            <a:off x="7867841" y="2373258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7867840" y="3368290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7865557" y="4372846"/>
            <a:ext cx="1004556" cy="1004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7865556" y="5367878"/>
            <a:ext cx="1013241" cy="101324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10936626" y="2419457"/>
            <a:ext cx="0" cy="4025225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/>
          <p:cNvGrpSpPr/>
          <p:nvPr/>
        </p:nvGrpSpPr>
        <p:grpSpPr>
          <a:xfrm>
            <a:off x="6721743" y="1425934"/>
            <a:ext cx="4332316" cy="248926"/>
            <a:chOff x="4986448" y="1732011"/>
            <a:chExt cx="3543153" cy="203582"/>
          </a:xfrm>
        </p:grpSpPr>
        <p:cxnSp>
          <p:nvCxnSpPr>
            <p:cNvPr id="101" name="直線コネクタ 100"/>
            <p:cNvCxnSpPr>
              <a:endCxn id="115" idx="2"/>
            </p:cNvCxnSpPr>
            <p:nvPr/>
          </p:nvCxnSpPr>
          <p:spPr>
            <a:xfrm>
              <a:off x="5120256" y="1833455"/>
              <a:ext cx="3209518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/>
            <p:cNvSpPr/>
            <p:nvPr/>
          </p:nvSpPr>
          <p:spPr>
            <a:xfrm>
              <a:off x="5822280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6658111" y="1735766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/>
            <p:cNvSpPr/>
            <p:nvPr/>
          </p:nvSpPr>
          <p:spPr>
            <a:xfrm>
              <a:off x="7493942" y="1735766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8329774" y="1733542"/>
              <a:ext cx="199827" cy="1998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6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107483" y="13361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許容訪問間隔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170" y="1359284"/>
                <a:ext cx="4427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06" y="1359284"/>
                <a:ext cx="442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20" y="1355457"/>
                <a:ext cx="4427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74" y="1363860"/>
                <a:ext cx="4427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72" y="1841583"/>
                <a:ext cx="5791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23" y="1838686"/>
                <a:ext cx="57913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01" y="1844115"/>
                <a:ext cx="56598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55" y="1836087"/>
                <a:ext cx="57201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21" y="1976292"/>
                <a:ext cx="44275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10" y="1976290"/>
                <a:ext cx="4427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55" y="1976291"/>
                <a:ext cx="44275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1702340" y="2235106"/>
            <a:ext cx="3189433" cy="265141"/>
            <a:chOff x="4986448" y="1732011"/>
            <a:chExt cx="2608454" cy="216843"/>
          </a:xfrm>
        </p:grpSpPr>
        <p:cxnSp>
          <p:nvCxnSpPr>
            <p:cNvPr id="51" name="直線コネクタ 50"/>
            <p:cNvCxnSpPr>
              <a:stCxn id="55" idx="2"/>
              <a:endCxn id="69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1685265" y="2569612"/>
            <a:ext cx="247616" cy="473305"/>
            <a:chOff x="1093981" y="4342423"/>
            <a:chExt cx="427174" cy="816522"/>
          </a:xfrm>
        </p:grpSpPr>
        <p:sp>
          <p:nvSpPr>
            <p:cNvPr id="75" name="楕円 74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グループ化 80"/>
          <p:cNvGrpSpPr/>
          <p:nvPr/>
        </p:nvGrpSpPr>
        <p:grpSpPr>
          <a:xfrm>
            <a:off x="4647439" y="2562829"/>
            <a:ext cx="247616" cy="473305"/>
            <a:chOff x="1093981" y="4342423"/>
            <a:chExt cx="427174" cy="816522"/>
          </a:xfrm>
        </p:grpSpPr>
        <p:sp>
          <p:nvSpPr>
            <p:cNvPr id="82" name="楕円 81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/>
            <p:cNvCxnSpPr>
              <a:stCxn id="82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コネクタ 94"/>
          <p:cNvCxnSpPr/>
          <p:nvPr/>
        </p:nvCxnSpPr>
        <p:spPr>
          <a:xfrm>
            <a:off x="3002545" y="3246905"/>
            <a:ext cx="577212" cy="5772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3007734" y="3801484"/>
            <a:ext cx="572023" cy="5720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flipH="1">
            <a:off x="2995715" y="6061603"/>
            <a:ext cx="569624" cy="569626"/>
          </a:xfrm>
          <a:prstGeom prst="line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グループ化 98"/>
          <p:cNvGrpSpPr/>
          <p:nvPr/>
        </p:nvGrpSpPr>
        <p:grpSpPr>
          <a:xfrm>
            <a:off x="2881919" y="2573201"/>
            <a:ext cx="247616" cy="473305"/>
            <a:chOff x="1093981" y="4342423"/>
            <a:chExt cx="427174" cy="816522"/>
          </a:xfrm>
          <a:solidFill>
            <a:srgbClr val="7030A0"/>
          </a:solidFill>
        </p:grpSpPr>
        <p:sp>
          <p:nvSpPr>
            <p:cNvPr id="100" name="楕円 99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1" name="直線コネクタ 100"/>
            <p:cNvCxnSpPr>
              <a:stCxn id="100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線コネクタ 108"/>
          <p:cNvCxnSpPr/>
          <p:nvPr/>
        </p:nvCxnSpPr>
        <p:spPr>
          <a:xfrm>
            <a:off x="3002545" y="4363999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H="1">
            <a:off x="3002545" y="4936218"/>
            <a:ext cx="574010" cy="574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2998209" y="5487594"/>
            <a:ext cx="583713" cy="5837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4770921" y="3246905"/>
            <a:ext cx="0" cy="338432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1815149" y="3244056"/>
            <a:ext cx="0" cy="338432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198" y="1366430"/>
                <a:ext cx="4427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334" y="1366430"/>
                <a:ext cx="4427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648" y="1362603"/>
                <a:ext cx="44275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/>
              <p:cNvSpPr txBox="1"/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7" name="テキスト ボックス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02" y="1371006"/>
                <a:ext cx="44275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00" y="1848729"/>
                <a:ext cx="57913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51" y="1845832"/>
                <a:ext cx="57913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29" y="1851261"/>
                <a:ext cx="565988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/>
              <p:cNvSpPr txBox="1"/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1" name="テキスト ボックス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83" y="1843233"/>
                <a:ext cx="572015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849" y="1983438"/>
                <a:ext cx="44275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38" y="1983436"/>
                <a:ext cx="44275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83" y="1983437"/>
                <a:ext cx="44275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グループ化 134"/>
          <p:cNvGrpSpPr/>
          <p:nvPr/>
        </p:nvGrpSpPr>
        <p:grpSpPr>
          <a:xfrm>
            <a:off x="7606368" y="2242252"/>
            <a:ext cx="3189433" cy="265141"/>
            <a:chOff x="4986448" y="1732011"/>
            <a:chExt cx="2608454" cy="216843"/>
          </a:xfrm>
        </p:grpSpPr>
        <p:cxnSp>
          <p:nvCxnSpPr>
            <p:cNvPr id="136" name="直線コネクタ 135"/>
            <p:cNvCxnSpPr>
              <a:stCxn id="137" idx="2"/>
              <a:endCxn id="140" idx="6"/>
            </p:cNvCxnSpPr>
            <p:nvPr/>
          </p:nvCxnSpPr>
          <p:spPr>
            <a:xfrm>
              <a:off x="4986448" y="1831925"/>
              <a:ext cx="2608454" cy="170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楕円 136"/>
            <p:cNvSpPr/>
            <p:nvPr/>
          </p:nvSpPr>
          <p:spPr>
            <a:xfrm>
              <a:off x="4986448" y="173201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/>
            <p:cNvSpPr/>
            <p:nvPr/>
          </p:nvSpPr>
          <p:spPr>
            <a:xfrm>
              <a:off x="5949898" y="173881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/>
            <p:cNvSpPr/>
            <p:nvPr/>
          </p:nvSpPr>
          <p:spPr>
            <a:xfrm>
              <a:off x="6431623" y="1742221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/>
            <p:cNvSpPr/>
            <p:nvPr/>
          </p:nvSpPr>
          <p:spPr>
            <a:xfrm>
              <a:off x="7395075" y="1749027"/>
              <a:ext cx="199827" cy="199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7" name="グループ化 146"/>
          <p:cNvGrpSpPr/>
          <p:nvPr/>
        </p:nvGrpSpPr>
        <p:grpSpPr>
          <a:xfrm>
            <a:off x="7589293" y="2576758"/>
            <a:ext cx="247616" cy="473305"/>
            <a:chOff x="1093981" y="4342423"/>
            <a:chExt cx="427174" cy="816522"/>
          </a:xfrm>
        </p:grpSpPr>
        <p:sp>
          <p:nvSpPr>
            <p:cNvPr id="148" name="楕円 147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9" name="直線コネクタ 148"/>
            <p:cNvCxnSpPr>
              <a:stCxn id="148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/>
          <p:cNvGrpSpPr/>
          <p:nvPr/>
        </p:nvGrpSpPr>
        <p:grpSpPr>
          <a:xfrm>
            <a:off x="8785958" y="2569610"/>
            <a:ext cx="247616" cy="473305"/>
            <a:chOff x="1093981" y="4342423"/>
            <a:chExt cx="427174" cy="816522"/>
          </a:xfrm>
          <a:solidFill>
            <a:srgbClr val="00B050"/>
          </a:solidFill>
        </p:grpSpPr>
        <p:sp>
          <p:nvSpPr>
            <p:cNvPr id="184" name="楕円 183"/>
            <p:cNvSpPr/>
            <p:nvPr/>
          </p:nvSpPr>
          <p:spPr>
            <a:xfrm>
              <a:off x="1140223" y="4342423"/>
              <a:ext cx="300142" cy="300142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>
              <a:stCxn id="184" idx="4"/>
            </p:cNvCxnSpPr>
            <p:nvPr/>
          </p:nvCxnSpPr>
          <p:spPr>
            <a:xfrm>
              <a:off x="1290294" y="4642565"/>
              <a:ext cx="4680" cy="272854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>
              <a:off x="1293070" y="4897771"/>
              <a:ext cx="228085" cy="261171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1293071" y="4698350"/>
              <a:ext cx="22808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H="1">
              <a:off x="1093981" y="4698350"/>
              <a:ext cx="199094" cy="217069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>
              <a:off x="1093981" y="4895850"/>
              <a:ext cx="202031" cy="263095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非協力</a:t>
            </a:r>
            <a:r>
              <a:rPr kumimoji="1" lang="ja-JP" altLang="en-US" dirty="0"/>
              <a:t>警邏・協力警邏</a:t>
            </a:r>
          </a:p>
        </p:txBody>
      </p:sp>
      <p:cxnSp>
        <p:nvCxnSpPr>
          <p:cNvPr id="176" name="直線コネクタ 175"/>
          <p:cNvCxnSpPr/>
          <p:nvPr/>
        </p:nvCxnSpPr>
        <p:spPr>
          <a:xfrm>
            <a:off x="7722568" y="3244056"/>
            <a:ext cx="1761216" cy="8961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H="1">
            <a:off x="7700785" y="5962650"/>
            <a:ext cx="1782999" cy="841901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1529036" y="3221769"/>
            <a:ext cx="3389768" cy="3484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/>
          <p:cNvCxnSpPr/>
          <p:nvPr/>
        </p:nvCxnSpPr>
        <p:spPr>
          <a:xfrm>
            <a:off x="1815149" y="3062211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001594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5837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76899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416930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166585" y="3075862"/>
            <a:ext cx="0" cy="462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19B-FD66-4130-81C4-04099E634EF7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107" name="直線コネクタ 106"/>
          <p:cNvCxnSpPr/>
          <p:nvPr/>
        </p:nvCxnSpPr>
        <p:spPr>
          <a:xfrm flipV="1">
            <a:off x="7712001" y="4140200"/>
            <a:ext cx="1771783" cy="8982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7722568" y="5038452"/>
            <a:ext cx="1761216" cy="9241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8907628" y="3197487"/>
            <a:ext cx="1761216" cy="9427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8885845" y="5962650"/>
            <a:ext cx="1775178" cy="79533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8897061" y="4140200"/>
            <a:ext cx="1763962" cy="85168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8907628" y="4991883"/>
            <a:ext cx="1761216" cy="970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正方形/長方形 193"/>
          <p:cNvSpPr/>
          <p:nvPr/>
        </p:nvSpPr>
        <p:spPr>
          <a:xfrm>
            <a:off x="7333856" y="3197489"/>
            <a:ext cx="3560542" cy="36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7719177" y="3069357"/>
            <a:ext cx="2953846" cy="4641471"/>
            <a:chOff x="7719177" y="3069357"/>
            <a:chExt cx="2953846" cy="4641471"/>
          </a:xfrm>
        </p:grpSpPr>
        <p:cxnSp>
          <p:nvCxnSpPr>
            <p:cNvPr id="141" name="直線コネクタ 140"/>
            <p:cNvCxnSpPr/>
            <p:nvPr/>
          </p:nvCxnSpPr>
          <p:spPr>
            <a:xfrm>
              <a:off x="7719177" y="3069357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>
              <a:off x="8905622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>
              <a:off x="94877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>
              <a:off x="1067302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8320958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10070613" y="3083008"/>
              <a:ext cx="0" cy="4627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64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0474 -2.22222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0.50949 " pathEditMode="relative" rAng="0" ptsTypes="AA">
                                      <p:cBhvr>
                                        <p:cTn id="8" dur="1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00"/>
                            </p:stCondLst>
                            <p:childTnLst>
                              <p:par>
                                <p:cTn id="10" presetID="63" presetClass="pat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14558 4.8148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4557 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0.525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1620</Words>
  <Application>Microsoft Office PowerPoint</Application>
  <PresentationFormat>ワイド画面</PresentationFormat>
  <Paragraphs>524</Paragraphs>
  <Slides>36</Slides>
  <Notes>12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游ゴシック</vt:lpstr>
      <vt:lpstr>游ゴシック Light</vt:lpstr>
      <vt:lpstr>Arial</vt:lpstr>
      <vt:lpstr>Cambria</vt:lpstr>
      <vt:lpstr>Cambria Math</vt:lpstr>
      <vt:lpstr>Office テーマ</vt:lpstr>
      <vt:lpstr>複数の巡査による 指定地点の警邏について</vt:lpstr>
      <vt:lpstr>警邏（けいら）</vt:lpstr>
      <vt:lpstr>許容訪問間隔</vt:lpstr>
      <vt:lpstr>協力警邏問題</vt:lpstr>
      <vt:lpstr>例</vt:lpstr>
      <vt:lpstr>例</vt:lpstr>
      <vt:lpstr>例</vt:lpstr>
      <vt:lpstr>例</vt:lpstr>
      <vt:lpstr>非協力警邏・協力警邏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線分の場合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許容訪問間隔がすべて等しい場合</vt:lpstr>
      <vt:lpstr>許容訪問間隔が一般の場合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星の場合</vt:lpstr>
      <vt:lpstr>全点の利得・許容訪問間隔が 等しい場合</vt:lpstr>
      <vt:lpstr>全点の利得・許容訪問間隔が 等しい場合</vt:lpstr>
      <vt:lpstr>PowerPoint プレゼンテーション</vt:lpstr>
      <vt:lpstr>Unitの場合</vt:lpstr>
      <vt:lpstr>Unit：許容訪問間隔がすべて等しい場合</vt:lpstr>
      <vt:lpstr>Unit：許容訪問間隔が一般の場合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複数の巡査による 指定地点の警邏について</dc:title>
  <dc:creator>Hideaki Noshiro</dc:creator>
  <cp:lastModifiedBy>Hideaki Noshiro</cp:lastModifiedBy>
  <cp:revision>381</cp:revision>
  <dcterms:created xsi:type="dcterms:W3CDTF">2017-03-11T23:04:54Z</dcterms:created>
  <dcterms:modified xsi:type="dcterms:W3CDTF">2017-06-26T10:34:47Z</dcterms:modified>
</cp:coreProperties>
</file>