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8" r:id="rId3"/>
    <p:sldId id="259" r:id="rId4"/>
    <p:sldId id="378" r:id="rId5"/>
    <p:sldId id="316" r:id="rId6"/>
    <p:sldId id="360" r:id="rId7"/>
    <p:sldId id="376" r:id="rId8"/>
    <p:sldId id="317" r:id="rId9"/>
    <p:sldId id="344" r:id="rId10"/>
    <p:sldId id="377" r:id="rId11"/>
    <p:sldId id="354" r:id="rId12"/>
    <p:sldId id="346" r:id="rId13"/>
    <p:sldId id="359" r:id="rId14"/>
    <p:sldId id="362" r:id="rId15"/>
    <p:sldId id="356" r:id="rId16"/>
    <p:sldId id="357" r:id="rId17"/>
    <p:sldId id="358" r:id="rId18"/>
    <p:sldId id="351" r:id="rId19"/>
    <p:sldId id="364" r:id="rId20"/>
    <p:sldId id="365" r:id="rId21"/>
    <p:sldId id="366" r:id="rId22"/>
    <p:sldId id="370" r:id="rId23"/>
    <p:sldId id="374" r:id="rId24"/>
    <p:sldId id="375" r:id="rId25"/>
    <p:sldId id="367" r:id="rId26"/>
    <p:sldId id="373" r:id="rId27"/>
    <p:sldId id="323"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B61C83"/>
    <a:srgbClr val="B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6451"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43"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8E9F3-8700-4D12-B380-798AE9E7D13C}" type="datetimeFigureOut">
              <a:rPr kumimoji="1" lang="ja-JP" altLang="en-US" smtClean="0"/>
              <a:t>2017/7/3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25300-117E-4507-9DEC-50C33D5149CE}" type="slidenum">
              <a:rPr kumimoji="1" lang="ja-JP" altLang="en-US" smtClean="0"/>
              <a:t>‹#›</a:t>
            </a:fld>
            <a:endParaRPr kumimoji="1" lang="ja-JP" altLang="en-US"/>
          </a:p>
        </p:txBody>
      </p:sp>
    </p:spTree>
    <p:extLst>
      <p:ext uri="{BB962C8B-B14F-4D97-AF65-F5344CB8AC3E}">
        <p14:creationId xmlns:p14="http://schemas.microsoft.com/office/powerpoint/2010/main" val="489093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a:t>
            </a:fld>
            <a:endParaRPr kumimoji="1" lang="ja-JP" altLang="en-US"/>
          </a:p>
        </p:txBody>
      </p:sp>
    </p:spTree>
    <p:extLst>
      <p:ext uri="{BB962C8B-B14F-4D97-AF65-F5344CB8AC3E}">
        <p14:creationId xmlns:p14="http://schemas.microsoft.com/office/powerpoint/2010/main" val="463135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21</a:t>
            </a:fld>
            <a:endParaRPr kumimoji="1" lang="ja-JP" altLang="en-US"/>
          </a:p>
        </p:txBody>
      </p:sp>
    </p:spTree>
    <p:extLst>
      <p:ext uri="{BB962C8B-B14F-4D97-AF65-F5344CB8AC3E}">
        <p14:creationId xmlns:p14="http://schemas.microsoft.com/office/powerpoint/2010/main" val="3125429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25</a:t>
            </a:fld>
            <a:endParaRPr kumimoji="1" lang="ja-JP" altLang="en-US"/>
          </a:p>
        </p:txBody>
      </p:sp>
    </p:spTree>
    <p:extLst>
      <p:ext uri="{BB962C8B-B14F-4D97-AF65-F5344CB8AC3E}">
        <p14:creationId xmlns:p14="http://schemas.microsoft.com/office/powerpoint/2010/main" val="948760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26</a:t>
            </a:fld>
            <a:endParaRPr kumimoji="1" lang="ja-JP" altLang="en-US"/>
          </a:p>
        </p:txBody>
      </p:sp>
    </p:spTree>
    <p:extLst>
      <p:ext uri="{BB962C8B-B14F-4D97-AF65-F5344CB8AC3E}">
        <p14:creationId xmlns:p14="http://schemas.microsoft.com/office/powerpoint/2010/main" val="32959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27</a:t>
            </a:fld>
            <a:endParaRPr kumimoji="1" lang="ja-JP" altLang="en-US"/>
          </a:p>
        </p:txBody>
      </p:sp>
    </p:spTree>
    <p:extLst>
      <p:ext uri="{BB962C8B-B14F-4D97-AF65-F5344CB8AC3E}">
        <p14:creationId xmlns:p14="http://schemas.microsoft.com/office/powerpoint/2010/main" val="14692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a:t>
            </a:fld>
            <a:endParaRPr kumimoji="1" lang="ja-JP" altLang="en-US"/>
          </a:p>
        </p:txBody>
      </p:sp>
    </p:spTree>
    <p:extLst>
      <p:ext uri="{BB962C8B-B14F-4D97-AF65-F5344CB8AC3E}">
        <p14:creationId xmlns:p14="http://schemas.microsoft.com/office/powerpoint/2010/main" val="29350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3</a:t>
            </a:fld>
            <a:endParaRPr kumimoji="1" lang="ja-JP" altLang="en-US"/>
          </a:p>
        </p:txBody>
      </p:sp>
    </p:spTree>
    <p:extLst>
      <p:ext uri="{BB962C8B-B14F-4D97-AF65-F5344CB8AC3E}">
        <p14:creationId xmlns:p14="http://schemas.microsoft.com/office/powerpoint/2010/main" val="13044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11</a:t>
            </a:fld>
            <a:endParaRPr kumimoji="1" lang="ja-JP" altLang="en-US"/>
          </a:p>
        </p:txBody>
      </p:sp>
    </p:spTree>
    <p:extLst>
      <p:ext uri="{BB962C8B-B14F-4D97-AF65-F5344CB8AC3E}">
        <p14:creationId xmlns:p14="http://schemas.microsoft.com/office/powerpoint/2010/main" val="245111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13</a:t>
            </a:fld>
            <a:endParaRPr kumimoji="1" lang="ja-JP" altLang="en-US"/>
          </a:p>
        </p:txBody>
      </p:sp>
    </p:spTree>
    <p:extLst>
      <p:ext uri="{BB962C8B-B14F-4D97-AF65-F5344CB8AC3E}">
        <p14:creationId xmlns:p14="http://schemas.microsoft.com/office/powerpoint/2010/main" val="321770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14</a:t>
            </a:fld>
            <a:endParaRPr kumimoji="1" lang="ja-JP" altLang="en-US"/>
          </a:p>
        </p:txBody>
      </p:sp>
    </p:spTree>
    <p:extLst>
      <p:ext uri="{BB962C8B-B14F-4D97-AF65-F5344CB8AC3E}">
        <p14:creationId xmlns:p14="http://schemas.microsoft.com/office/powerpoint/2010/main" val="239054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15</a:t>
            </a:fld>
            <a:endParaRPr kumimoji="1" lang="ja-JP" altLang="en-US"/>
          </a:p>
        </p:txBody>
      </p:sp>
    </p:spTree>
    <p:extLst>
      <p:ext uri="{BB962C8B-B14F-4D97-AF65-F5344CB8AC3E}">
        <p14:creationId xmlns:p14="http://schemas.microsoft.com/office/powerpoint/2010/main" val="174935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16</a:t>
            </a:fld>
            <a:endParaRPr kumimoji="1" lang="ja-JP" altLang="en-US"/>
          </a:p>
        </p:txBody>
      </p:sp>
    </p:spTree>
    <p:extLst>
      <p:ext uri="{BB962C8B-B14F-4D97-AF65-F5344CB8AC3E}">
        <p14:creationId xmlns:p14="http://schemas.microsoft.com/office/powerpoint/2010/main" val="167620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17</a:t>
            </a:fld>
            <a:endParaRPr kumimoji="1" lang="ja-JP" altLang="en-US"/>
          </a:p>
        </p:txBody>
      </p:sp>
    </p:spTree>
    <p:extLst>
      <p:ext uri="{BB962C8B-B14F-4D97-AF65-F5344CB8AC3E}">
        <p14:creationId xmlns:p14="http://schemas.microsoft.com/office/powerpoint/2010/main" val="266741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4A97A7-E79B-4F18-B61D-247BEDD6C31E}" type="datetime1">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226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A4A46F-FE76-465C-8E01-17D1032BE66A}" type="datetime1">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5369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0DDA42-DB23-4F2D-BA45-1B69ADAF5837}" type="datetime1">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3812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14912C6-BE53-439E-8AD4-0EE70CB30F63}" type="datetime1">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120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4C1F3A0-630E-4946-A8DC-68DDBBD4FB4A}" type="datetime1">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77594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B1378F-BC09-40CD-BDBD-1A326D623502}" type="datetime1">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698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DC65A16-2C6D-4BC3-A50B-9076E1529536}" type="datetime1">
              <a:rPr kumimoji="1" lang="ja-JP" altLang="en-US" smtClean="0"/>
              <a:t>2017/7/3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788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C769760-F7AD-450D-AFAD-8C4B1F9A56EC}" type="datetime1">
              <a:rPr kumimoji="1" lang="ja-JP" altLang="en-US" smtClean="0"/>
              <a:t>2017/7/3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257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5CB60A-ABDE-4265-9698-013864A8898A}" type="datetime1">
              <a:rPr kumimoji="1" lang="ja-JP" altLang="en-US" smtClean="0"/>
              <a:t>2017/7/3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70084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0FC8756-15E0-4DDB-BC0B-F78A054E68DE}" type="datetime1">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26227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B968A2-A6BC-4087-BCA9-6A7A0EFD9A7D}" type="datetime1">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11981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50679-6438-4F99-A750-927D88AEF0FA}" type="datetime1">
              <a:rPr kumimoji="1" lang="ja-JP" altLang="en-US" smtClean="0"/>
              <a:t>2017/7/3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88107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1.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a:t>複数の</a:t>
            </a:r>
            <a:r>
              <a:rPr kumimoji="1" lang="ja-JP" altLang="en-US" dirty="0" smtClean="0"/>
              <a:t>巡査の協力に</a:t>
            </a:r>
            <a:r>
              <a:rPr kumimoji="1" lang="ja-JP" altLang="en-US" dirty="0"/>
              <a:t>よる</a:t>
            </a:r>
            <a:r>
              <a:rPr kumimoji="1" lang="en-US" altLang="ja-JP" dirty="0"/>
              <a:t/>
            </a:r>
            <a:br>
              <a:rPr kumimoji="1" lang="en-US" altLang="ja-JP" dirty="0"/>
            </a:br>
            <a:r>
              <a:rPr kumimoji="1" lang="ja-JP" altLang="en-US" dirty="0"/>
              <a:t>指定地点の警邏について</a:t>
            </a:r>
          </a:p>
        </p:txBody>
      </p:sp>
      <p:sp>
        <p:nvSpPr>
          <p:cNvPr id="3" name="サブタイトル 2"/>
          <p:cNvSpPr>
            <a:spLocks noGrp="1"/>
          </p:cNvSpPr>
          <p:nvPr>
            <p:ph type="subTitle" idx="1"/>
          </p:nvPr>
        </p:nvSpPr>
        <p:spPr/>
        <p:txBody>
          <a:bodyPr anchor="ctr"/>
          <a:lstStyle/>
          <a:p>
            <a:r>
              <a:rPr kumimoji="1" lang="ja-JP" altLang="en-US" dirty="0"/>
              <a:t>東京大学 総合文化研究科 広域科学専攻 広域システム科学系</a:t>
            </a:r>
            <a:r>
              <a:rPr kumimoji="1" lang="en-US" altLang="ja-JP" dirty="0"/>
              <a:t/>
            </a:r>
            <a:br>
              <a:rPr kumimoji="1" lang="en-US" altLang="ja-JP" dirty="0"/>
            </a:br>
            <a:r>
              <a:rPr kumimoji="1" lang="ja-JP" altLang="en-US" dirty="0"/>
              <a:t>河村研究室</a:t>
            </a:r>
            <a:endParaRPr kumimoji="1" lang="en-US" altLang="ja-JP" dirty="0"/>
          </a:p>
          <a:p>
            <a:r>
              <a:rPr kumimoji="1" lang="ja-JP" altLang="en-US" dirty="0"/>
              <a:t>能城秀彬</a:t>
            </a:r>
            <a:endParaRPr lang="en-US" altLang="ja-JP" dirty="0"/>
          </a:p>
        </p:txBody>
      </p:sp>
    </p:spTree>
    <p:extLst>
      <p:ext uri="{BB962C8B-B14F-4D97-AF65-F5344CB8AC3E}">
        <p14:creationId xmlns:p14="http://schemas.microsoft.com/office/powerpoint/2010/main" val="2792294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楕円 14"/>
          <p:cNvSpPr/>
          <p:nvPr/>
        </p:nvSpPr>
        <p:spPr>
          <a:xfrm>
            <a:off x="2532460" y="2878158"/>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角丸四角形 13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3" name="角丸四角形 12"/>
          <p:cNvSpPr/>
          <p:nvPr/>
        </p:nvSpPr>
        <p:spPr>
          <a:xfrm>
            <a:off x="1261506" y="2681210"/>
            <a:ext cx="3114802"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dirty="0">
                <a:solidFill>
                  <a:srgbClr val="FF0000"/>
                </a:solidFill>
                <a:latin typeface="Cambria" panose="02040503050406030204" pitchFamily="18" charset="0"/>
              </a:rPr>
              <a:t>Unit</a:t>
            </a:r>
          </a:p>
        </p:txBody>
      </p:sp>
      <p:sp>
        <p:nvSpPr>
          <p:cNvPr id="204" name="角丸四角形 203"/>
          <p:cNvSpPr/>
          <p:nvPr/>
        </p:nvSpPr>
        <p:spPr>
          <a:xfrm>
            <a:off x="4320222" y="2815572"/>
            <a:ext cx="3008183" cy="23964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6030917" y="2835634"/>
            <a:ext cx="971741" cy="584775"/>
          </a:xfrm>
          <a:prstGeom prst="rect">
            <a:avLst/>
          </a:prstGeom>
          <a:noFill/>
          <a:ln w="28575">
            <a:noFill/>
          </a:ln>
        </p:spPr>
        <p:txBody>
          <a:bodyPr wrap="none" rtlCol="0">
            <a:spAutoFit/>
          </a:bodyPr>
          <a:lstStyle/>
          <a:p>
            <a:r>
              <a:rPr lang="en-US" altLang="ja-JP" sz="3200" b="1"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107" name="グループ化 106"/>
          <p:cNvGrpSpPr/>
          <p:nvPr/>
        </p:nvGrpSpPr>
        <p:grpSpPr>
          <a:xfrm>
            <a:off x="7544888" y="3921873"/>
            <a:ext cx="1328158" cy="1306172"/>
            <a:chOff x="8770825" y="2262566"/>
            <a:chExt cx="1457505" cy="1488272"/>
          </a:xfrm>
          <a:solidFill>
            <a:schemeClr val="accent4">
              <a:lumMod val="50000"/>
            </a:schemeClr>
          </a:solidFill>
        </p:grpSpPr>
        <p:grpSp>
          <p:nvGrpSpPr>
            <p:cNvPr id="121" name="グループ化 120"/>
            <p:cNvGrpSpPr/>
            <p:nvPr/>
          </p:nvGrpSpPr>
          <p:grpSpPr>
            <a:xfrm>
              <a:off x="8970657" y="2433130"/>
              <a:ext cx="1206388" cy="1232287"/>
              <a:chOff x="8515146" y="2345761"/>
              <a:chExt cx="1814868" cy="1697036"/>
            </a:xfrm>
            <a:grpFill/>
          </p:grpSpPr>
          <p:cxnSp>
            <p:nvCxnSpPr>
              <p:cNvPr id="128" name="直線コネクタ 12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endCxn id="12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4" name="正方形/長方形 133"/>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7" name="グループ化 6"/>
          <p:cNvGrpSpPr/>
          <p:nvPr/>
        </p:nvGrpSpPr>
        <p:grpSpPr>
          <a:xfrm>
            <a:off x="7586776" y="4834508"/>
            <a:ext cx="2091393" cy="1856791"/>
            <a:chOff x="7311550" y="4804292"/>
            <a:chExt cx="2091393" cy="1856791"/>
          </a:xfrm>
        </p:grpSpPr>
        <p:sp>
          <p:nvSpPr>
            <p:cNvPr id="6" name="四角形: 角を丸くする 5"/>
            <p:cNvSpPr/>
            <p:nvPr/>
          </p:nvSpPr>
          <p:spPr>
            <a:xfrm>
              <a:off x="7311550" y="4804292"/>
              <a:ext cx="2091393" cy="185679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0" name="グループ化 199"/>
            <p:cNvGrpSpPr/>
            <p:nvPr/>
          </p:nvGrpSpPr>
          <p:grpSpPr>
            <a:xfrm>
              <a:off x="7493074" y="4917732"/>
              <a:ext cx="1728344" cy="1651369"/>
              <a:chOff x="8573533" y="3842380"/>
              <a:chExt cx="2372278" cy="2266624"/>
            </a:xfrm>
          </p:grpSpPr>
          <p:grpSp>
            <p:nvGrpSpPr>
              <p:cNvPr id="201" name="グループ化 200"/>
              <p:cNvGrpSpPr/>
              <p:nvPr/>
            </p:nvGrpSpPr>
            <p:grpSpPr>
              <a:xfrm>
                <a:off x="8573533" y="3842380"/>
                <a:ext cx="2372278" cy="2266624"/>
                <a:chOff x="8736279" y="3820131"/>
                <a:chExt cx="1567280" cy="1537700"/>
              </a:xfrm>
            </p:grpSpPr>
            <p:grpSp>
              <p:nvGrpSpPr>
                <p:cNvPr id="221" name="グループ化 220"/>
                <p:cNvGrpSpPr/>
                <p:nvPr/>
              </p:nvGrpSpPr>
              <p:grpSpPr>
                <a:xfrm>
                  <a:off x="8809876" y="3897952"/>
                  <a:ext cx="1394404" cy="1359966"/>
                  <a:chOff x="8809876" y="3897952"/>
                  <a:chExt cx="1394404" cy="1359966"/>
                </a:xfrm>
              </p:grpSpPr>
              <p:cxnSp>
                <p:nvCxnSpPr>
                  <p:cNvPr id="227" name="直線コネクタ 226"/>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2" name="楕円 22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2"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正方形/長方形 202"/>
                  <p:cNvSpPr/>
                  <p:nvPr/>
                </p:nvSpPr>
                <p:spPr>
                  <a:xfrm>
                    <a:off x="10081579" y="3908402"/>
                    <a:ext cx="570478"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03" name="正方形/長方形 202"/>
                  <p:cNvSpPr>
                    <a:spLocks noRot="1" noChangeAspect="1" noMove="1" noResize="1" noEditPoints="1" noAdjustHandles="1" noChangeArrowheads="1" noChangeShapeType="1" noTextEdit="1"/>
                  </p:cNvSpPr>
                  <p:nvPr/>
                </p:nvSpPr>
                <p:spPr>
                  <a:xfrm>
                    <a:off x="10081579" y="3908402"/>
                    <a:ext cx="570478" cy="549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正方形/長方形 204"/>
                  <p:cNvSpPr/>
                  <p:nvPr/>
                </p:nvSpPr>
                <p:spPr>
                  <a:xfrm>
                    <a:off x="8832247" y="4234639"/>
                    <a:ext cx="937919"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/2</m:t>
                          </m:r>
                        </m:oMath>
                      </m:oMathPara>
                    </a14:m>
                    <a:endParaRPr lang="ja-JP" altLang="en-US" sz="1200" dirty="0"/>
                  </a:p>
                </p:txBody>
              </p:sp>
            </mc:Choice>
            <mc:Fallback xmlns="">
              <p:sp>
                <p:nvSpPr>
                  <p:cNvPr id="205" name="正方形/長方形 204"/>
                  <p:cNvSpPr>
                    <a:spLocks noRot="1" noChangeAspect="1" noMove="1" noResize="1" noEditPoints="1" noAdjustHandles="1" noChangeArrowheads="1" noChangeShapeType="1" noTextEdit="1"/>
                  </p:cNvSpPr>
                  <p:nvPr/>
                </p:nvSpPr>
                <p:spPr>
                  <a:xfrm>
                    <a:off x="8832247" y="4234639"/>
                    <a:ext cx="937919" cy="549180"/>
                  </a:xfrm>
                  <a:prstGeom prst="rect">
                    <a:avLst/>
                  </a:prstGeom>
                  <a:blipFill>
                    <a:blip r:embed="rId3"/>
                    <a:stretch>
                      <a:fillRect b="-15385"/>
                    </a:stretch>
                  </a:blipFill>
                </p:spPr>
                <p:txBody>
                  <a:bodyPr/>
                  <a:lstStyle/>
                  <a:p>
                    <a:r>
                      <a:rPr lang="ja-JP" altLang="en-US">
                        <a:noFill/>
                      </a:rPr>
                      <a:t> </a:t>
                    </a:r>
                  </a:p>
                </p:txBody>
              </p:sp>
            </mc:Fallback>
          </mc:AlternateContent>
          <p:grpSp>
            <p:nvGrpSpPr>
              <p:cNvPr id="206" name="グループ化 205"/>
              <p:cNvGrpSpPr/>
              <p:nvPr/>
            </p:nvGrpSpPr>
            <p:grpSpPr>
              <a:xfrm rot="2234721">
                <a:off x="9299876" y="5458683"/>
                <a:ext cx="226731" cy="63500"/>
                <a:chOff x="8458200" y="5344783"/>
                <a:chExt cx="226731" cy="63500"/>
              </a:xfrm>
            </p:grpSpPr>
            <p:cxnSp>
              <p:nvCxnSpPr>
                <p:cNvPr id="219" name="直線コネクタ 218"/>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9625095" y="4498903"/>
                <a:ext cx="226731" cy="63500"/>
                <a:chOff x="8458200" y="5344783"/>
                <a:chExt cx="226731" cy="63500"/>
              </a:xfrm>
            </p:grpSpPr>
            <p:cxnSp>
              <p:nvCxnSpPr>
                <p:cNvPr id="217" name="直線コネクタ 216"/>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rot="19256558">
                <a:off x="9932322" y="5433990"/>
                <a:ext cx="226731" cy="63500"/>
                <a:chOff x="8458200" y="5344783"/>
                <a:chExt cx="226731" cy="63500"/>
              </a:xfrm>
            </p:grpSpPr>
            <p:cxnSp>
              <p:nvCxnSpPr>
                <p:cNvPr id="215" name="直線コネクタ 214"/>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グループ化 208"/>
              <p:cNvGrpSpPr/>
              <p:nvPr/>
            </p:nvGrpSpPr>
            <p:grpSpPr>
              <a:xfrm rot="4404756">
                <a:off x="10130598" y="4870072"/>
                <a:ext cx="226731" cy="63500"/>
                <a:chOff x="8458200" y="5344783"/>
                <a:chExt cx="226731" cy="63500"/>
              </a:xfrm>
            </p:grpSpPr>
            <p:cxnSp>
              <p:nvCxnSpPr>
                <p:cNvPr id="213" name="直線コネクタ 212"/>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rot="17113427">
                <a:off x="9094104" y="4870179"/>
                <a:ext cx="226731" cy="63500"/>
                <a:chOff x="8458200" y="5344783"/>
                <a:chExt cx="226731" cy="63500"/>
              </a:xfrm>
            </p:grpSpPr>
            <p:cxnSp>
              <p:nvCxnSpPr>
                <p:cNvPr id="211" name="直線コネクタ 210"/>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9" name="次の値と等しい 8"/>
          <p:cNvSpPr/>
          <p:nvPr/>
        </p:nvSpPr>
        <p:spPr>
          <a:xfrm rot="1365466">
            <a:off x="6616466" y="4605385"/>
            <a:ext cx="1426459" cy="6628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リーフォーム: 図形 13"/>
          <p:cNvSpPr/>
          <p:nvPr/>
        </p:nvSpPr>
        <p:spPr>
          <a:xfrm>
            <a:off x="6137234" y="3482742"/>
            <a:ext cx="699796" cy="483982"/>
          </a:xfrm>
          <a:custGeom>
            <a:avLst/>
            <a:gdLst>
              <a:gd name="connsiteX0" fmla="*/ 0 w 699796"/>
              <a:gd name="connsiteY0" fmla="*/ 0 h 522514"/>
              <a:gd name="connsiteX1" fmla="*/ 494522 w 699796"/>
              <a:gd name="connsiteY1" fmla="*/ 121298 h 522514"/>
              <a:gd name="connsiteX2" fmla="*/ 699796 w 699796"/>
              <a:gd name="connsiteY2" fmla="*/ 522514 h 522514"/>
            </a:gdLst>
            <a:ahLst/>
            <a:cxnLst>
              <a:cxn ang="0">
                <a:pos x="connsiteX0" y="connsiteY0"/>
              </a:cxn>
              <a:cxn ang="0">
                <a:pos x="connsiteX1" y="connsiteY1"/>
              </a:cxn>
              <a:cxn ang="0">
                <a:pos x="connsiteX2" y="connsiteY2"/>
              </a:cxn>
            </a:cxnLst>
            <a:rect l="l" t="t" r="r" b="b"/>
            <a:pathLst>
              <a:path w="699796" h="522514">
                <a:moveTo>
                  <a:pt x="0" y="0"/>
                </a:moveTo>
                <a:cubicBezTo>
                  <a:pt x="188944" y="17106"/>
                  <a:pt x="377889" y="34212"/>
                  <a:pt x="494522" y="121298"/>
                </a:cubicBezTo>
                <a:cubicBezTo>
                  <a:pt x="611155" y="208384"/>
                  <a:pt x="655475" y="365449"/>
                  <a:pt x="699796" y="52251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2" name="正方形/長方形 231"/>
              <p:cNvSpPr/>
              <p:nvPr/>
            </p:nvSpPr>
            <p:spPr>
              <a:xfrm>
                <a:off x="6370823" y="3362032"/>
                <a:ext cx="415627"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32" name="正方形/長方形 231"/>
              <p:cNvSpPr>
                <a:spLocks noRot="1" noChangeAspect="1" noMove="1" noResize="1" noEditPoints="1" noAdjustHandles="1" noChangeArrowheads="1" noChangeShapeType="1" noTextEdit="1"/>
              </p:cNvSpPr>
              <p:nvPr/>
            </p:nvSpPr>
            <p:spPr>
              <a:xfrm>
                <a:off x="6370823" y="3362032"/>
                <a:ext cx="415627" cy="400110"/>
              </a:xfrm>
              <a:prstGeom prst="rect">
                <a:avLst/>
              </a:prstGeom>
              <a:blipFill>
                <a:blip r:embed="rId4"/>
                <a:stretch>
                  <a:fillRect/>
                </a:stretch>
              </a:blipFill>
            </p:spPr>
            <p:txBody>
              <a:bodyPr/>
              <a:lstStyle/>
              <a:p>
                <a:r>
                  <a:rPr lang="ja-JP" altLang="en-US">
                    <a:noFill/>
                  </a:rPr>
                  <a:t> </a:t>
                </a:r>
              </a:p>
            </p:txBody>
          </p:sp>
        </mc:Fallback>
      </mc:AlternateContent>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スライド番号プレースホルダー 11"/>
          <p:cNvSpPr>
            <a:spLocks noGrp="1"/>
          </p:cNvSpPr>
          <p:nvPr>
            <p:ph type="sldNum" sz="quarter" idx="12"/>
          </p:nvPr>
        </p:nvSpPr>
        <p:spPr/>
        <p:txBody>
          <a:bodyPr/>
          <a:lstStyle/>
          <a:p>
            <a:fld id="{4FE2F19B-FD66-4130-81C4-04099E634EF7}" type="slidenum">
              <a:rPr kumimoji="1" lang="ja-JP" altLang="en-US" smtClean="0"/>
              <a:t>10</a:t>
            </a:fld>
            <a:endParaRPr kumimoji="1" lang="ja-JP" altLang="en-US"/>
          </a:p>
        </p:txBody>
      </p:sp>
      <p:grpSp>
        <p:nvGrpSpPr>
          <p:cNvPr id="146" name="グループ化 145"/>
          <p:cNvGrpSpPr/>
          <p:nvPr/>
        </p:nvGrpSpPr>
        <p:grpSpPr>
          <a:xfrm>
            <a:off x="3880181" y="3463178"/>
            <a:ext cx="1748561" cy="3309156"/>
            <a:chOff x="-11686806" y="5094253"/>
            <a:chExt cx="1675984" cy="3309156"/>
          </a:xfrm>
        </p:grpSpPr>
        <p:sp>
          <p:nvSpPr>
            <p:cNvPr id="147" name="正方形/長方形 146"/>
            <p:cNvSpPr/>
            <p:nvPr/>
          </p:nvSpPr>
          <p:spPr>
            <a:xfrm>
              <a:off x="-11686806" y="7387746"/>
              <a:ext cx="1675984" cy="1015663"/>
            </a:xfrm>
            <a:prstGeom prst="rect">
              <a:avLst/>
            </a:prstGeom>
            <a:solidFill>
              <a:schemeClr val="bg1"/>
            </a:solidFill>
            <a:ln w="57150">
              <a:solidFill>
                <a:schemeClr val="tx1"/>
              </a:solidFill>
            </a:ln>
          </p:spPr>
          <p:txBody>
            <a:bodyPr wrap="square">
              <a:spAutoFit/>
            </a:bodyPr>
            <a:lstStyle/>
            <a:p>
              <a:r>
                <a:rPr lang="ja-JP" altLang="en-US" sz="2000" dirty="0"/>
                <a:t>辺の長さが</a:t>
              </a:r>
              <a:endParaRPr lang="en-US" altLang="ja-JP" sz="2000" dirty="0"/>
            </a:p>
            <a:p>
              <a:r>
                <a:rPr lang="ja-JP" altLang="en-US" sz="2000" dirty="0"/>
                <a:t>すべて等しい</a:t>
              </a:r>
              <a:endParaRPr lang="en-US" altLang="ja-JP" sz="2000" dirty="0"/>
            </a:p>
            <a:p>
              <a:r>
                <a:rPr lang="ja-JP" altLang="en-US" sz="2000" dirty="0"/>
                <a:t>完全グラフ</a:t>
              </a:r>
            </a:p>
          </p:txBody>
        </p:sp>
        <p:cxnSp>
          <p:nvCxnSpPr>
            <p:cNvPr id="179" name="直線コネクタ 178"/>
            <p:cNvCxnSpPr>
              <a:stCxn id="147" idx="0"/>
            </p:cNvCxnSpPr>
            <p:nvPr/>
          </p:nvCxnSpPr>
          <p:spPr>
            <a:xfrm flipV="1">
              <a:off x="-10848814" y="5094253"/>
              <a:ext cx="386741" cy="229349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6" name="テキスト ボックス 135"/>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37" name="テキスト ボックス 136"/>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38" name="テキスト ボックス 137"/>
          <p:cNvSpPr txBox="1"/>
          <p:nvPr/>
        </p:nvSpPr>
        <p:spPr>
          <a:xfrm>
            <a:off x="2651561" y="2906483"/>
            <a:ext cx="971741" cy="584775"/>
          </a:xfrm>
          <a:prstGeom prst="rect">
            <a:avLst/>
          </a:prstGeom>
          <a:noFill/>
          <a:ln w="28575">
            <a:noFill/>
          </a:ln>
        </p:spPr>
        <p:txBody>
          <a:bodyPr wrap="none" rtlCol="0">
            <a:spAutoFit/>
          </a:bodyPr>
          <a:lstStyle/>
          <a:p>
            <a:r>
              <a:rPr lang="en-US" altLang="ja-JP" sz="3200" b="1" dirty="0" smtClean="0">
                <a:solidFill>
                  <a:srgbClr val="FF0000"/>
                </a:solidFill>
                <a:latin typeface="Cambria Math" panose="02040503050406030204" pitchFamily="18" charset="0"/>
              </a:rPr>
              <a:t>P</a:t>
            </a:r>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139" name="テキスト ボックス 138"/>
          <p:cNvSpPr txBox="1"/>
          <p:nvPr/>
        </p:nvSpPr>
        <p:spPr>
          <a:xfrm>
            <a:off x="8313973" y="2922760"/>
            <a:ext cx="2365341" cy="584775"/>
          </a:xfrm>
          <a:prstGeom prst="rect">
            <a:avLst/>
          </a:prstGeom>
          <a:noFill/>
        </p:spPr>
        <p:txBody>
          <a:bodyPr wrap="square" rtlCol="0">
            <a:spAutoFit/>
          </a:bodyPr>
          <a:lstStyle/>
          <a:p>
            <a:pPr algn="ctr"/>
            <a:r>
              <a:rPr lang="en-US" altLang="ja-JP" sz="3200" b="1"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81" name="グループ化 180"/>
          <p:cNvGrpSpPr/>
          <p:nvPr/>
        </p:nvGrpSpPr>
        <p:grpSpPr>
          <a:xfrm>
            <a:off x="1535314" y="4425213"/>
            <a:ext cx="2465943" cy="144998"/>
            <a:chOff x="2066618" y="4569809"/>
            <a:chExt cx="3114546" cy="183136"/>
          </a:xfrm>
        </p:grpSpPr>
        <p:sp>
          <p:nvSpPr>
            <p:cNvPr id="182" name="楕円 181"/>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3" name="直線コネクタ 182"/>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4" name="楕円 183"/>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楕円 184"/>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楕円 185"/>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楕円 186"/>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8" name="楕円 187"/>
          <p:cNvSpPr/>
          <p:nvPr/>
        </p:nvSpPr>
        <p:spPr>
          <a:xfrm>
            <a:off x="5896423" y="2801484"/>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楕円 188"/>
          <p:cNvSpPr/>
          <p:nvPr/>
        </p:nvSpPr>
        <p:spPr>
          <a:xfrm>
            <a:off x="8310958" y="2894240"/>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569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角丸四角形 203"/>
          <p:cNvSpPr/>
          <p:nvPr/>
        </p:nvSpPr>
        <p:spPr>
          <a:xfrm>
            <a:off x="4320222" y="2815572"/>
            <a:ext cx="3008183" cy="239644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261506" y="2681210"/>
            <a:ext cx="3114802" cy="2654752"/>
          </a:xfrm>
          <a:prstGeom prst="roundRect">
            <a:avLst/>
          </a:prstGeom>
          <a:solidFill>
            <a:srgbClr val="FFFF00"/>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11</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564662" y="810784"/>
            <a:ext cx="11125200" cy="5124089"/>
            <a:chOff x="508000" y="781410"/>
            <a:chExt cx="11125200" cy="5124089"/>
          </a:xfrm>
        </p:grpSpPr>
        <p:sp>
          <p:nvSpPr>
            <p:cNvPr id="106" name="角丸四角形 105"/>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7" name="正方形/長方形 106"/>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grpSp>
        <p:nvGrpSpPr>
          <p:cNvPr id="121" name="グループ化 120"/>
          <p:cNvGrpSpPr/>
          <p:nvPr/>
        </p:nvGrpSpPr>
        <p:grpSpPr>
          <a:xfrm>
            <a:off x="1535314" y="4425213"/>
            <a:ext cx="2465943" cy="144998"/>
            <a:chOff x="2066618" y="4569809"/>
            <a:chExt cx="3114546" cy="183136"/>
          </a:xfrm>
        </p:grpSpPr>
        <p:sp>
          <p:nvSpPr>
            <p:cNvPr id="122" name="楕円 121"/>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3" name="直線コネクタ 122"/>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楕円 123"/>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87104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100000"/>
              </a:lnSpc>
            </a:pPr>
            <a:r>
              <a:rPr lang="ja-JP" altLang="en-US" dirty="0"/>
              <a:t>巡査</a:t>
            </a:r>
            <a:r>
              <a:rPr lang="ja-JP" altLang="en-US" dirty="0" smtClean="0"/>
              <a:t>の最高</a:t>
            </a:r>
            <a:r>
              <a:rPr lang="ja-JP" altLang="en-US" dirty="0"/>
              <a:t>速度</a:t>
            </a:r>
            <a:r>
              <a:rPr lang="ja-JP" altLang="en-US" dirty="0" smtClean="0"/>
              <a:t>は</a:t>
            </a:r>
            <a:r>
              <a:rPr lang="ja-JP" altLang="en-US" dirty="0"/>
              <a:t>全員同じなので，</a:t>
            </a:r>
            <a:r>
              <a:rPr lang="en-US" altLang="ja-JP" dirty="0"/>
              <a:t/>
            </a:r>
            <a:br>
              <a:rPr lang="en-US" altLang="ja-JP" dirty="0"/>
            </a:br>
            <a:r>
              <a:rPr lang="ja-JP" altLang="en-US" dirty="0"/>
              <a:t>すれ違う代わりに互いに引き返してもよい</a:t>
            </a: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dirty="0"/>
          </a:p>
          <a:p>
            <a:pPr marL="0" indent="0">
              <a:lnSpc>
                <a:spcPct val="100000"/>
              </a:lnSpc>
              <a:buNone/>
            </a:pPr>
            <a:endParaRPr lang="en-US" altLang="ja-JP" dirty="0"/>
          </a:p>
          <a:p>
            <a:pPr marL="0" indent="0">
              <a:lnSpc>
                <a:spcPct val="100000"/>
              </a:lnSpc>
              <a:buNone/>
            </a:pPr>
            <a:endParaRPr lang="en-US" altLang="ja-JP" dirty="0"/>
          </a:p>
          <a:p>
            <a:pPr marL="0" indent="0">
              <a:lnSpc>
                <a:spcPct val="100000"/>
              </a:lnSpc>
              <a:buNone/>
            </a:pPr>
            <a:r>
              <a:rPr lang="ja-JP" altLang="en-US" dirty="0"/>
              <a:t>→ </a:t>
            </a:r>
            <a:r>
              <a:rPr lang="ja-JP" altLang="en-US" dirty="0">
                <a:solidFill>
                  <a:srgbClr val="FF0000"/>
                </a:solidFill>
              </a:rPr>
              <a:t>巡査は初期配置の順序を保って動く（＝</a:t>
            </a:r>
            <a:r>
              <a:rPr lang="ja-JP" altLang="en-US" b="1" dirty="0">
                <a:solidFill>
                  <a:srgbClr val="FF0000"/>
                </a:solidFill>
              </a:rPr>
              <a:t>順序保存運行</a:t>
            </a:r>
            <a:r>
              <a:rPr lang="ja-JP" altLang="en-US" dirty="0">
                <a:solidFill>
                  <a:srgbClr val="FF0000"/>
                </a:solidFill>
              </a:rPr>
              <a:t>）</a:t>
            </a:r>
            <a:endParaRPr lang="en-US" altLang="ja-JP" dirty="0"/>
          </a:p>
          <a:p>
            <a:endParaRPr kumimoji="1" lang="ja-JP" altLang="en-US"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smtClean="0"/>
              <a:t>線分</a:t>
            </a:r>
            <a:r>
              <a:rPr lang="ja-JP" altLang="en-US" dirty="0" smtClean="0"/>
              <a:t>の場合</a:t>
            </a:r>
            <a:endParaRPr kumimoji="1" lang="ja-JP" altLang="en-US" dirty="0"/>
          </a:p>
        </p:txBody>
      </p:sp>
      <p:grpSp>
        <p:nvGrpSpPr>
          <p:cNvPr id="42" name="グループ化 41"/>
          <p:cNvGrpSpPr/>
          <p:nvPr/>
        </p:nvGrpSpPr>
        <p:grpSpPr>
          <a:xfrm>
            <a:off x="2556213" y="3167182"/>
            <a:ext cx="7365240" cy="1903582"/>
            <a:chOff x="3432497" y="3268273"/>
            <a:chExt cx="5453974" cy="1409606"/>
          </a:xfrm>
        </p:grpSpPr>
        <p:cxnSp>
          <p:nvCxnSpPr>
            <p:cNvPr id="6" name="直線矢印コネクタ 5"/>
            <p:cNvCxnSpPr/>
            <p:nvPr/>
          </p:nvCxnSpPr>
          <p:spPr>
            <a:xfrm flipH="1">
              <a:off x="3754934" y="3283627"/>
              <a:ext cx="879008" cy="114599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4095024" y="3711012"/>
              <a:ext cx="244334" cy="244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754934" y="3283627"/>
              <a:ext cx="955775" cy="11459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7513308" y="3808844"/>
              <a:ext cx="462694" cy="60542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89554" y="3808844"/>
              <a:ext cx="505571" cy="605423"/>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7513308" y="3288990"/>
              <a:ext cx="462694" cy="55371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8089554" y="3268273"/>
              <a:ext cx="432471" cy="57299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矢印: 右 66"/>
            <p:cNvSpPr/>
            <p:nvPr/>
          </p:nvSpPr>
          <p:spPr>
            <a:xfrm>
              <a:off x="5673507" y="3583769"/>
              <a:ext cx="900187" cy="545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4783584" y="4203381"/>
              <a:ext cx="247616" cy="473305"/>
              <a:chOff x="1093981" y="4342423"/>
              <a:chExt cx="427174" cy="816522"/>
            </a:xfrm>
          </p:grpSpPr>
          <p:sp>
            <p:nvSpPr>
              <p:cNvPr id="15" name="楕円 14"/>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5"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3432497" y="4204574"/>
              <a:ext cx="247616" cy="473305"/>
              <a:chOff x="1093981" y="4342423"/>
              <a:chExt cx="427174" cy="816522"/>
            </a:xfrm>
          </p:grpSpPr>
          <p:sp>
            <p:nvSpPr>
              <p:cNvPr id="22" name="楕円 2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8638855" y="4204574"/>
              <a:ext cx="247616" cy="473305"/>
              <a:chOff x="1093981" y="4342423"/>
              <a:chExt cx="427174" cy="816522"/>
            </a:xfrm>
          </p:grpSpPr>
          <p:sp>
            <p:nvSpPr>
              <p:cNvPr id="29" name="楕円 2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7192817" y="4197766"/>
              <a:ext cx="247616" cy="473305"/>
              <a:chOff x="1093981" y="4342423"/>
              <a:chExt cx="427174" cy="816522"/>
            </a:xfrm>
          </p:grpSpPr>
          <p:sp>
            <p:nvSpPr>
              <p:cNvPr id="36" name="楕円 35"/>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a:stCxn id="36"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12</a:t>
            </a:fld>
            <a:endParaRPr kumimoji="1" lang="ja-JP" altLang="en-US"/>
          </a:p>
        </p:txBody>
      </p:sp>
    </p:spTree>
    <p:extLst>
      <p:ext uri="{BB962C8B-B14F-4D97-AF65-F5344CB8AC3E}">
        <p14:creationId xmlns:p14="http://schemas.microsoft.com/office/powerpoint/2010/main" val="389176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5969072" cy="4351338"/>
              </a:xfrm>
            </p:spPr>
            <p:txBody>
              <a:bodyPr>
                <a:normAutofit/>
              </a:bodyPr>
              <a:lstStyle/>
              <a:p>
                <a:pPr>
                  <a:lnSpc>
                    <a:spcPct val="100000"/>
                  </a:lnSpc>
                </a:pPr>
                <a:r>
                  <a:rPr lang="ja-JP" altLang="en-US" dirty="0">
                    <a:latin typeface="Cambria Math" panose="02040503050406030204" pitchFamily="18" charset="0"/>
                  </a:rPr>
                  <a:t>許容訪問間隔はすべて</a:t>
                </a:r>
                <a14:m>
                  <m:oMath xmlns:m="http://schemas.openxmlformats.org/officeDocument/2006/math">
                    <m:r>
                      <a:rPr lang="en-US" altLang="ja-JP" i="1">
                        <a:latin typeface="Cambria Math" panose="02040503050406030204" pitchFamily="18" charset="0"/>
                      </a:rPr>
                      <m:t>1</m:t>
                    </m:r>
                  </m:oMath>
                </a14:m>
                <a:r>
                  <a:rPr lang="ja-JP" altLang="en-US" dirty="0">
                    <a:latin typeface="Cambria Math" panose="02040503050406030204" pitchFamily="18" charset="0"/>
                  </a:rPr>
                  <a:t>としてよい</a:t>
                </a:r>
                <a:endParaRPr lang="en-US" altLang="ja-JP" dirty="0">
                  <a:latin typeface="Cambria Math" panose="02040503050406030204" pitchFamily="18" charset="0"/>
                </a:endParaRPr>
              </a:p>
              <a:p>
                <a:pPr>
                  <a:lnSpc>
                    <a:spcPct val="100000"/>
                  </a:lnSpc>
                </a:pPr>
                <a:r>
                  <a:rPr lang="ja-JP" altLang="en-US" dirty="0"/>
                  <a:t>任意の順序保存運行を</a:t>
                </a:r>
                <a:r>
                  <a:rPr lang="en-US" altLang="ja-JP" dirty="0"/>
                  <a:t/>
                </a:r>
                <a:br>
                  <a:rPr lang="en-US" altLang="ja-JP" dirty="0"/>
                </a:br>
                <a:r>
                  <a:rPr lang="ja-JP" altLang="en-US" b="1" dirty="0">
                    <a:solidFill>
                      <a:srgbClr val="FF0000"/>
                    </a:solidFill>
                  </a:rPr>
                  <a:t>区間往復運行</a:t>
                </a:r>
                <a:r>
                  <a:rPr lang="ja-JP" altLang="en-US" dirty="0"/>
                  <a:t>に変換できることを示す</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5969072" cy="4351338"/>
              </a:xfrm>
              <a:blipFill>
                <a:blip r:embed="rId3"/>
                <a:stretch>
                  <a:fillRect l="-1735" t="-1261" r="-1122"/>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13</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grpSp>
        <p:nvGrpSpPr>
          <p:cNvPr id="144" name="グループ化 143"/>
          <p:cNvGrpSpPr/>
          <p:nvPr/>
        </p:nvGrpSpPr>
        <p:grpSpPr>
          <a:xfrm>
            <a:off x="9465805" y="1326784"/>
            <a:ext cx="247616" cy="473305"/>
            <a:chOff x="1093981" y="4342423"/>
            <a:chExt cx="427174" cy="816522"/>
          </a:xfrm>
          <a:solidFill>
            <a:srgbClr val="00B050"/>
          </a:solidFill>
        </p:grpSpPr>
        <p:sp>
          <p:nvSpPr>
            <p:cNvPr id="145" name="楕円 14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998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3"/>
                <a:stretch>
                  <a:fillRect l="-1695" t="-1261" r="-1595"/>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14</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グループ化 57"/>
          <p:cNvGrpSpPr/>
          <p:nvPr/>
        </p:nvGrpSpPr>
        <p:grpSpPr>
          <a:xfrm>
            <a:off x="2994247" y="1797716"/>
            <a:ext cx="247616" cy="473305"/>
            <a:chOff x="1093981" y="4342423"/>
            <a:chExt cx="427174" cy="816522"/>
          </a:xfrm>
        </p:grpSpPr>
        <p:sp>
          <p:nvSpPr>
            <p:cNvPr id="60" name="楕円 5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a:stCxn id="6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02" name="直線コネクタ 101"/>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7"/>
                <a:stretch>
                  <a:fillRect/>
                </a:stretch>
              </a:blipFill>
            </p:spPr>
            <p:txBody>
              <a:bodyPr/>
              <a:lstStyle/>
              <a:p>
                <a:r>
                  <a:rPr lang="ja-JP" altLang="en-US">
                    <a:noFill/>
                  </a:rPr>
                  <a:t> </a:t>
                </a:r>
              </a:p>
            </p:txBody>
          </p:sp>
        </mc:Fallback>
      </mc:AlternateContent>
      <p:grpSp>
        <p:nvGrpSpPr>
          <p:cNvPr id="111" name="グループ化 110"/>
          <p:cNvGrpSpPr/>
          <p:nvPr/>
        </p:nvGrpSpPr>
        <p:grpSpPr>
          <a:xfrm>
            <a:off x="9465805" y="1326784"/>
            <a:ext cx="247616" cy="473305"/>
            <a:chOff x="1093981" y="4342423"/>
            <a:chExt cx="427174" cy="816522"/>
          </a:xfrm>
          <a:solidFill>
            <a:srgbClr val="00B050"/>
          </a:solidFill>
        </p:grpSpPr>
        <p:sp>
          <p:nvSpPr>
            <p:cNvPr id="112" name="楕円 111"/>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a:stCxn id="112"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グループ化 117"/>
          <p:cNvGrpSpPr/>
          <p:nvPr/>
        </p:nvGrpSpPr>
        <p:grpSpPr>
          <a:xfrm>
            <a:off x="1577422" y="2271019"/>
            <a:ext cx="247616" cy="473305"/>
            <a:chOff x="1093981" y="4342423"/>
            <a:chExt cx="427174" cy="816522"/>
          </a:xfrm>
        </p:grpSpPr>
        <p:sp>
          <p:nvSpPr>
            <p:cNvPr id="119" name="楕円 11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p:cNvCxnSpPr>
              <a:stCxn id="11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94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4" name="直線コネクタ 83"/>
          <p:cNvCxnSpPr/>
          <p:nvPr/>
        </p:nvCxnSpPr>
        <p:spPr>
          <a:xfrm>
            <a:off x="7640530" y="3915934"/>
            <a:ext cx="1305323" cy="1305323"/>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15</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3"/>
                <a:stretch>
                  <a:fillRect/>
                </a:stretch>
              </a:blipFill>
            </p:spPr>
            <p:txBody>
              <a:bodyPr/>
              <a:lstStyle/>
              <a:p>
                <a:r>
                  <a:rPr lang="ja-JP" altLang="en-US">
                    <a:noFill/>
                  </a:rPr>
                  <a:t> </a:t>
                </a:r>
              </a:p>
            </p:txBody>
          </p:sp>
        </mc:Fallback>
      </mc:AlternateContent>
      <p:cxnSp>
        <p:nvCxnSpPr>
          <p:cNvPr id="71" name="直線コネクタ 70"/>
          <p:cNvCxnSpPr>
            <a:cxnSpLocks/>
            <a:stCxn id="73" idx="2"/>
            <a:endCxn id="145"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p:cNvGrpSpPr/>
          <p:nvPr/>
        </p:nvGrpSpPr>
        <p:grpSpPr>
          <a:xfrm>
            <a:off x="7526857" y="1274411"/>
            <a:ext cx="247616" cy="473305"/>
            <a:chOff x="1093981" y="4342423"/>
            <a:chExt cx="427174" cy="816522"/>
          </a:xfrm>
        </p:grpSpPr>
        <p:sp>
          <p:nvSpPr>
            <p:cNvPr id="82" name="楕円 8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8815374" y="1326489"/>
            <a:ext cx="247616" cy="473305"/>
            <a:chOff x="1093981" y="4342423"/>
            <a:chExt cx="427174" cy="816522"/>
          </a:xfrm>
          <a:solidFill>
            <a:srgbClr val="7030A0"/>
          </a:solidFill>
        </p:grpSpPr>
        <p:sp>
          <p:nvSpPr>
            <p:cNvPr id="136" name="楕円 13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コネクタ 137"/>
            <p:cNvCxnSpPr>
              <a:stCxn id="13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3" name="楕円 142"/>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楕円 143"/>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6" name="テキスト ボックス 145"/>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6" name="テキスト ボックス 145"/>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49" name="直線コネクタ 148"/>
          <p:cNvCxnSpPr/>
          <p:nvPr/>
        </p:nvCxnSpPr>
        <p:spPr>
          <a:xfrm>
            <a:off x="9590964" y="5007816"/>
            <a:ext cx="643517" cy="643517"/>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0234481" y="5651333"/>
            <a:ext cx="6540" cy="133716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8" name="グループ化 157"/>
          <p:cNvGrpSpPr/>
          <p:nvPr/>
        </p:nvGrpSpPr>
        <p:grpSpPr>
          <a:xfrm>
            <a:off x="9465805" y="1326784"/>
            <a:ext cx="247616" cy="473305"/>
            <a:chOff x="1093981" y="4342423"/>
            <a:chExt cx="427174" cy="816522"/>
          </a:xfrm>
          <a:solidFill>
            <a:srgbClr val="00B050"/>
          </a:solidFill>
        </p:grpSpPr>
        <p:sp>
          <p:nvSpPr>
            <p:cNvPr id="159" name="楕円 158"/>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a:stCxn id="159"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5"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endParaRPr lang="en-US" altLang="ja-JP" dirty="0"/>
              </a:p>
            </p:txBody>
          </p:sp>
        </mc:Choice>
        <mc:Fallback xmlns="">
          <p:sp>
            <p:nvSpPr>
              <p:cNvPr id="165"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7"/>
                <a:stretch>
                  <a:fillRect l="-1695" t="-1261" r="-1595"/>
                </a:stretch>
              </a:blipFill>
            </p:spPr>
            <p:txBody>
              <a:bodyPr/>
              <a:lstStyle/>
              <a:p>
                <a:r>
                  <a:rPr lang="ja-JP" altLang="en-US">
                    <a:noFill/>
                  </a:rPr>
                  <a:t> </a:t>
                </a:r>
              </a:p>
            </p:txBody>
          </p:sp>
        </mc:Fallback>
      </mc:AlternateContent>
      <p:grpSp>
        <p:nvGrpSpPr>
          <p:cNvPr id="166" name="グループ化 165"/>
          <p:cNvGrpSpPr/>
          <p:nvPr/>
        </p:nvGrpSpPr>
        <p:grpSpPr>
          <a:xfrm>
            <a:off x="2994247" y="1797716"/>
            <a:ext cx="247616" cy="473305"/>
            <a:chOff x="1093981" y="4342423"/>
            <a:chExt cx="427174" cy="816522"/>
          </a:xfrm>
        </p:grpSpPr>
        <p:sp>
          <p:nvSpPr>
            <p:cNvPr id="167" name="楕円 166"/>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コネクタ 167"/>
            <p:cNvCxnSpPr>
              <a:stCxn id="167"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3" name="グループ化 172"/>
          <p:cNvGrpSpPr/>
          <p:nvPr/>
        </p:nvGrpSpPr>
        <p:grpSpPr>
          <a:xfrm>
            <a:off x="1577422" y="2271019"/>
            <a:ext cx="247616" cy="473305"/>
            <a:chOff x="1093981" y="4342423"/>
            <a:chExt cx="427174" cy="816522"/>
          </a:xfrm>
        </p:grpSpPr>
        <p:sp>
          <p:nvSpPr>
            <p:cNvPr id="174" name="楕円 17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351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16</a:t>
            </a:fld>
            <a:endParaRPr kumimoji="1" lang="ja-JP" altLang="en-US"/>
          </a:p>
        </p:txBody>
      </p: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9394772" y="2398086"/>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9061247" y="271950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9061247" y="2719507"/>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71" name="直線コネクタ 70"/>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a:stCxn id="88" idx="2"/>
            <a:endCxn id="151"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8" name="楕円 87"/>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p:cNvGrpSpPr/>
          <p:nvPr/>
        </p:nvGrpSpPr>
        <p:grpSpPr>
          <a:xfrm>
            <a:off x="7526857" y="1274411"/>
            <a:ext cx="247616" cy="473305"/>
            <a:chOff x="1093981" y="4342423"/>
            <a:chExt cx="427174" cy="816522"/>
          </a:xfrm>
        </p:grpSpPr>
        <p:sp>
          <p:nvSpPr>
            <p:cNvPr id="98" name="楕円 9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p:cNvCxnSpPr>
              <a:stCxn id="9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2" name="グループ化 141"/>
          <p:cNvGrpSpPr/>
          <p:nvPr/>
        </p:nvGrpSpPr>
        <p:grpSpPr>
          <a:xfrm>
            <a:off x="9465805" y="1326784"/>
            <a:ext cx="247616" cy="473305"/>
            <a:chOff x="1093981" y="4342423"/>
            <a:chExt cx="427174" cy="816522"/>
          </a:xfrm>
          <a:solidFill>
            <a:srgbClr val="7030A0"/>
          </a:solidFill>
        </p:grpSpPr>
        <p:sp>
          <p:nvSpPr>
            <p:cNvPr id="143" name="楕円 142"/>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a:stCxn id="143"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9" name="楕円 148"/>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2" name="テキスト ボックス 151"/>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6"/>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b="0" i="1" smtClean="0">
                        <a:latin typeface="Cambria Math" panose="02040503050406030204" pitchFamily="18" charset="0"/>
                      </a:rPr>
                      <m:t>[0, 1/2]</m:t>
                    </m:r>
                  </m:oMath>
                </a14:m>
                <a:r>
                  <a:rPr lang="ja-JP" altLang="en-US" dirty="0" smtClean="0"/>
                  <a:t>を</a:t>
                </a:r>
                <a:r>
                  <a:rPr lang="ja-JP" altLang="en-US" dirty="0" err="1"/>
                  <a:t>往</a:t>
                </a:r>
                <a:r>
                  <a:rPr lang="ja-JP" altLang="en-US" dirty="0"/>
                  <a:t>復するのが最適</a:t>
                </a:r>
                <a:endParaRPr lang="en-US" altLang="ja-JP" dirty="0"/>
              </a:p>
              <a:p>
                <a:pPr>
                  <a:lnSpc>
                    <a:spcPct val="100000"/>
                  </a:lnSpc>
                </a:pPr>
                <a:r>
                  <a:rPr lang="ja-JP" altLang="en-US" dirty="0"/>
                  <a:t>　の動きも同様に決める</a:t>
                </a:r>
                <a:endParaRPr lang="en-US" altLang="ja-JP" dirty="0"/>
              </a:p>
              <a:p>
                <a:pPr>
                  <a:lnSpc>
                    <a:spcPct val="100000"/>
                  </a:lnSpc>
                </a:pPr>
                <a:endParaRPr lang="en-US" altLang="ja-JP" dirty="0"/>
              </a:p>
            </p:txBody>
          </p:sp>
        </mc:Choice>
        <mc:Fallback xmlns="">
          <p:sp>
            <p:nvSpPr>
              <p:cNvPr id="169"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8"/>
                <a:stretch>
                  <a:fillRect l="-1695" t="-1261" r="-1595"/>
                </a:stretch>
              </a:blipFill>
            </p:spPr>
            <p:txBody>
              <a:bodyPr/>
              <a:lstStyle/>
              <a:p>
                <a:r>
                  <a:rPr lang="ja-JP" altLang="en-US">
                    <a:noFill/>
                  </a:rPr>
                  <a:t> </a:t>
                </a:r>
              </a:p>
            </p:txBody>
          </p:sp>
        </mc:Fallback>
      </mc:AlternateContent>
      <p:grpSp>
        <p:nvGrpSpPr>
          <p:cNvPr id="170" name="グループ化 169"/>
          <p:cNvGrpSpPr/>
          <p:nvPr/>
        </p:nvGrpSpPr>
        <p:grpSpPr>
          <a:xfrm>
            <a:off x="1170836" y="3398056"/>
            <a:ext cx="247616" cy="473305"/>
            <a:chOff x="1093981" y="4342423"/>
            <a:chExt cx="427174" cy="816522"/>
          </a:xfrm>
          <a:solidFill>
            <a:srgbClr val="7030A0"/>
          </a:solidFill>
        </p:grpSpPr>
        <p:sp>
          <p:nvSpPr>
            <p:cNvPr id="171" name="楕円 170"/>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a:stCxn id="171"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p:cNvGrpSpPr/>
          <p:nvPr/>
        </p:nvGrpSpPr>
        <p:grpSpPr>
          <a:xfrm>
            <a:off x="2994247" y="1797716"/>
            <a:ext cx="247616" cy="473305"/>
            <a:chOff x="1093981" y="4342423"/>
            <a:chExt cx="427174" cy="816522"/>
          </a:xfrm>
        </p:grpSpPr>
        <p:sp>
          <p:nvSpPr>
            <p:cNvPr id="178" name="楕円 17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p:cNvCxnSpPr>
              <a:stCxn id="17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4" name="グループ化 183"/>
          <p:cNvGrpSpPr/>
          <p:nvPr/>
        </p:nvGrpSpPr>
        <p:grpSpPr>
          <a:xfrm>
            <a:off x="1577422" y="2271019"/>
            <a:ext cx="247616" cy="473305"/>
            <a:chOff x="1093981" y="4342423"/>
            <a:chExt cx="427174" cy="816522"/>
          </a:xfrm>
        </p:grpSpPr>
        <p:sp>
          <p:nvSpPr>
            <p:cNvPr id="185" name="楕円 18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11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17</a:t>
            </a:fld>
            <a:endParaRPr kumimoji="1" lang="ja-JP" altLang="en-US"/>
          </a:p>
        </p:txBody>
      </p: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2"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楕円 71"/>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89" name="楕円 8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p:cNvCxnSpPr>
              <a:stCxn id="8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3"/>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158" name="直線コネクタ 157"/>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65" name="グループ化 164"/>
          <p:cNvGrpSpPr/>
          <p:nvPr/>
        </p:nvGrpSpPr>
        <p:grpSpPr>
          <a:xfrm>
            <a:off x="9465805" y="1326784"/>
            <a:ext cx="247616" cy="473305"/>
            <a:chOff x="1093981" y="4342423"/>
            <a:chExt cx="427174" cy="816522"/>
          </a:xfrm>
          <a:solidFill>
            <a:srgbClr val="7030A0"/>
          </a:solidFill>
        </p:grpSpPr>
        <p:sp>
          <p:nvSpPr>
            <p:cNvPr id="166" name="楕円 16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コネクタ 166"/>
            <p:cNvCxnSpPr>
              <a:stCxn id="16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72"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r>
                  <a:rPr lang="ja-JP" altLang="en-US" dirty="0"/>
                  <a:t>　の動きも同様に決める</a:t>
                </a:r>
                <a:endParaRPr lang="en-US" altLang="ja-JP" dirty="0"/>
              </a:p>
              <a:p>
                <a:pPr marL="0" indent="0">
                  <a:lnSpc>
                    <a:spcPct val="100000"/>
                  </a:lnSpc>
                  <a:buNone/>
                </a:pPr>
                <a:endParaRPr lang="en-US" altLang="ja-JP" b="1" dirty="0">
                  <a:solidFill>
                    <a:srgbClr val="FF0000"/>
                  </a:solidFill>
                </a:endParaRPr>
              </a:p>
              <a:p>
                <a:pPr marL="0" indent="0">
                  <a:lnSpc>
                    <a:spcPct val="100000"/>
                  </a:lnSpc>
                  <a:buNone/>
                </a:pPr>
                <a:r>
                  <a:rPr lang="ja-JP" altLang="en-US" b="1" dirty="0">
                    <a:solidFill>
                      <a:srgbClr val="FF0000"/>
                    </a:solidFill>
                  </a:rPr>
                  <a:t>区間往復運行</a:t>
                </a:r>
                <a:r>
                  <a:rPr lang="ja-JP" altLang="en-US" dirty="0"/>
                  <a:t>で</a:t>
                </a:r>
                <a:r>
                  <a:rPr lang="ja-JP" altLang="en-US" dirty="0" smtClean="0"/>
                  <a:t>警邏可能</a:t>
                </a:r>
                <a:r>
                  <a:rPr lang="en-US" altLang="ja-JP" dirty="0"/>
                  <a:t/>
                </a:r>
                <a:br>
                  <a:rPr lang="en-US" altLang="ja-JP" dirty="0"/>
                </a:br>
                <a:r>
                  <a:rPr lang="ja-JP" altLang="en-US" dirty="0"/>
                  <a:t>⇔如何なる運行でも</a:t>
                </a:r>
                <a:r>
                  <a:rPr lang="ja-JP" altLang="en-US" dirty="0" smtClean="0"/>
                  <a:t>警邏可能</a:t>
                </a:r>
                <a:endParaRPr lang="en-US" altLang="ja-JP" dirty="0"/>
              </a:p>
              <a:p>
                <a:pPr>
                  <a:lnSpc>
                    <a:spcPct val="100000"/>
                  </a:lnSpc>
                </a:pPr>
                <a:endParaRPr lang="en-US" altLang="ja-JP" dirty="0"/>
              </a:p>
            </p:txBody>
          </p:sp>
        </mc:Choice>
        <mc:Fallback>
          <p:sp>
            <p:nvSpPr>
              <p:cNvPr id="172"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6"/>
                <a:stretch>
                  <a:fillRect l="-1994" t="-1261" r="-1595"/>
                </a:stretch>
              </a:blipFill>
            </p:spPr>
            <p:txBody>
              <a:bodyPr/>
              <a:lstStyle/>
              <a:p>
                <a:r>
                  <a:rPr lang="ja-JP" altLang="en-US">
                    <a:noFill/>
                  </a:rPr>
                  <a:t> </a:t>
                </a:r>
              </a:p>
            </p:txBody>
          </p:sp>
        </mc:Fallback>
      </mc:AlternateContent>
      <p:grpSp>
        <p:nvGrpSpPr>
          <p:cNvPr id="173" name="グループ化 172"/>
          <p:cNvGrpSpPr/>
          <p:nvPr/>
        </p:nvGrpSpPr>
        <p:grpSpPr>
          <a:xfrm>
            <a:off x="1170836" y="3398056"/>
            <a:ext cx="247616" cy="473305"/>
            <a:chOff x="1093981" y="4342423"/>
            <a:chExt cx="427174" cy="816522"/>
          </a:xfrm>
          <a:solidFill>
            <a:srgbClr val="7030A0"/>
          </a:solidFill>
        </p:grpSpPr>
        <p:sp>
          <p:nvSpPr>
            <p:cNvPr id="174" name="楕円 17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80" name="グループ化 179"/>
          <p:cNvGrpSpPr/>
          <p:nvPr/>
        </p:nvGrpSpPr>
        <p:grpSpPr>
          <a:xfrm>
            <a:off x="2994247" y="1797716"/>
            <a:ext cx="247616" cy="473305"/>
            <a:chOff x="1093981" y="4342423"/>
            <a:chExt cx="427174" cy="816522"/>
          </a:xfrm>
        </p:grpSpPr>
        <p:sp>
          <p:nvSpPr>
            <p:cNvPr id="181" name="楕円 18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2" name="直線コネクタ 181"/>
            <p:cNvCxnSpPr>
              <a:stCxn id="18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p:cNvGrpSpPr/>
          <p:nvPr/>
        </p:nvGrpSpPr>
        <p:grpSpPr>
          <a:xfrm>
            <a:off x="1577422" y="2271019"/>
            <a:ext cx="247616" cy="473305"/>
            <a:chOff x="1093981" y="4342423"/>
            <a:chExt cx="427174" cy="816522"/>
          </a:xfrm>
        </p:grpSpPr>
        <p:sp>
          <p:nvSpPr>
            <p:cNvPr id="188" name="楕円 18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p:cNvCxnSpPr>
              <a:stCxn id="18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568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a:t>許容訪問間隔がすべて同じならば，</a:t>
            </a:r>
            <a:r>
              <a:rPr lang="en-US" altLang="ja-JP" dirty="0"/>
              <a:t/>
            </a:r>
            <a:br>
              <a:rPr lang="en-US" altLang="ja-JP" dirty="0"/>
            </a:br>
            <a:r>
              <a:rPr lang="ja-JP" altLang="en-US" dirty="0">
                <a:solidFill>
                  <a:srgbClr val="BC0000"/>
                </a:solidFill>
              </a:rPr>
              <a:t>複数の巡査の協力を考えなくてよい</a:t>
            </a:r>
            <a:r>
              <a:rPr lang="ja-JP" altLang="en-US" dirty="0"/>
              <a:t>ので単純に解けた</a:t>
            </a:r>
            <a:r>
              <a:rPr lang="en-US" altLang="ja-JP" dirty="0">
                <a:solidFill>
                  <a:srgbClr val="FF0000"/>
                </a:solidFill>
              </a:rPr>
              <a:t/>
            </a:r>
            <a:br>
              <a:rPr lang="en-US" altLang="ja-JP" dirty="0">
                <a:solidFill>
                  <a:srgbClr val="FF0000"/>
                </a:solidFill>
              </a:rPr>
            </a:br>
            <a:endParaRPr lang="en-US" altLang="ja-JP" dirty="0">
              <a:solidFill>
                <a:srgbClr val="FF0000"/>
              </a:solidFill>
            </a:endParaRPr>
          </a:p>
          <a:p>
            <a:r>
              <a:rPr lang="ja-JP" altLang="en-US" dirty="0"/>
              <a:t>許容訪問間隔が一般の場合は，巡査の協力が必要</a:t>
            </a:r>
            <a:r>
              <a:rPr lang="ja-JP" altLang="en-US" dirty="0" smtClean="0"/>
              <a:t>でかつ</a:t>
            </a:r>
            <a:r>
              <a:rPr lang="en-US" altLang="ja-JP" dirty="0"/>
              <a:t/>
            </a:r>
            <a:br>
              <a:rPr lang="en-US" altLang="ja-JP" dirty="0"/>
            </a:br>
            <a:r>
              <a:rPr lang="ja-JP" altLang="en-US" dirty="0"/>
              <a:t>その運行の機械的な決定も難しそうな例が存在</a:t>
            </a:r>
            <a:endParaRPr lang="en-US" altLang="ja-JP"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a:t>線分：許容訪問間隔が一般の場合</a:t>
            </a:r>
            <a:endParaRPr kumimoji="1" lang="ja-JP" altLang="en-US" dirty="0"/>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18</a:t>
            </a:fld>
            <a:endParaRPr kumimoji="1" lang="ja-JP" altLang="en-US"/>
          </a:p>
        </p:txBody>
      </p:sp>
    </p:spTree>
    <p:extLst>
      <p:ext uri="{BB962C8B-B14F-4D97-AF65-F5344CB8AC3E}">
        <p14:creationId xmlns:p14="http://schemas.microsoft.com/office/powerpoint/2010/main" val="2744483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p:nvPr/>
        </p:nvCxnSpPr>
        <p:spPr>
          <a:xfrm>
            <a:off x="2730181" y="3374564"/>
            <a:ext cx="0" cy="340080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コンテンツ プレースホルダー 2"/>
          <p:cNvSpPr txBox="1">
            <a:spLocks/>
          </p:cNvSpPr>
          <p:nvPr/>
        </p:nvSpPr>
        <p:spPr>
          <a:xfrm>
            <a:off x="6870701" y="1350100"/>
            <a:ext cx="4906330"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　が，左端の点にちょうど戻ってこれるギリギリまで右に手伝いに行くと失敗</a:t>
            </a:r>
            <a:endParaRPr lang="en-US" altLang="ja-JP" dirty="0"/>
          </a:p>
          <a:p>
            <a:endParaRPr lang="en-US" altLang="ja-JP" dirty="0" smtClean="0"/>
          </a:p>
          <a:p>
            <a:r>
              <a:rPr lang="ja-JP" altLang="en-US" dirty="0" smtClean="0"/>
              <a:t>早めに引き返す</a:t>
            </a:r>
            <a:r>
              <a:rPr lang="ja-JP" altLang="en-US" dirty="0"/>
              <a:t>と</a:t>
            </a:r>
            <a:r>
              <a:rPr lang="en-US" altLang="ja-JP" dirty="0">
                <a:latin typeface="Cambria Math" panose="02040503050406030204" pitchFamily="18" charset="0"/>
                <a:ea typeface="Cambria Math" panose="02040503050406030204" pitchFamily="18" charset="0"/>
              </a:rPr>
              <a:t>2</a:t>
            </a:r>
            <a:r>
              <a:rPr lang="ja-JP" altLang="en-US" dirty="0"/>
              <a:t>人で警邏可能</a:t>
            </a:r>
            <a:endParaRPr lang="en-US" altLang="ja-JP" dirty="0"/>
          </a:p>
          <a:p>
            <a:pPr marL="0" indent="0">
              <a:buFont typeface="Arial" panose="020B0604020202020204" pitchFamily="34" charset="0"/>
              <a:buNone/>
            </a:pPr>
            <a:endParaRPr lang="en-US" altLang="ja-JP" dirty="0"/>
          </a:p>
        </p:txBody>
      </p: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3327377" cy="6399657"/>
            <a:chOff x="110816" y="839345"/>
            <a:chExt cx="3327377" cy="6399657"/>
          </a:xfrm>
        </p:grpSpPr>
        <p:grpSp>
          <p:nvGrpSpPr>
            <p:cNvPr id="125" name="グループ化 124"/>
            <p:cNvGrpSpPr/>
            <p:nvPr/>
          </p:nvGrpSpPr>
          <p:grpSpPr>
            <a:xfrm>
              <a:off x="110816" y="1035760"/>
              <a:ext cx="3327377" cy="6203242"/>
              <a:chOff x="110816" y="1013592"/>
              <a:chExt cx="3327377"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2" name="テキスト ボックス 201"/>
                  <p:cNvSpPr txBox="1"/>
                  <p:nvPr/>
                </p:nvSpPr>
                <p:spPr>
                  <a:xfrm>
                    <a:off x="2679139" y="4162139"/>
                    <a:ext cx="759054" cy="406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&gt;6</m:t>
                          </m:r>
                        </m:oMath>
                      </m:oMathPara>
                    </a14:m>
                    <a:endParaRPr kumimoji="1" lang="en-US" altLang="ja-JP" sz="2400" b="0" dirty="0" smtClean="0"/>
                  </a:p>
                </p:txBody>
              </p:sp>
            </mc:Choice>
            <mc:Fallback xmlns="">
              <p:sp>
                <p:nvSpPr>
                  <p:cNvPr id="202" name="テキスト ボックス 201"/>
                  <p:cNvSpPr txBox="1">
                    <a:spLocks noRot="1" noChangeAspect="1" noMove="1" noResize="1" noEditPoints="1" noAdjustHandles="1" noChangeArrowheads="1" noChangeShapeType="1" noTextEdit="1"/>
                  </p:cNvSpPr>
                  <p:nvPr/>
                </p:nvSpPr>
                <p:spPr>
                  <a:xfrm>
                    <a:off x="2679139" y="4162139"/>
                    <a:ext cx="759054" cy="406305"/>
                  </a:xfrm>
                  <a:prstGeom prst="rect">
                    <a:avLst/>
                  </a:prstGeom>
                  <a:blipFill>
                    <a:blip r:embed="rId7"/>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2"/>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p:cNvGrpSpPr/>
          <p:nvPr/>
        </p:nvGrpSpPr>
        <p:grpSpPr>
          <a:xfrm>
            <a:off x="435734" y="1549879"/>
            <a:ext cx="247616" cy="473305"/>
            <a:chOff x="1093981" y="4342423"/>
            <a:chExt cx="427174" cy="816522"/>
          </a:xfrm>
        </p:grpSpPr>
        <p:sp>
          <p:nvSpPr>
            <p:cNvPr id="63" name="楕円 6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1353512" y="1548267"/>
            <a:ext cx="247616" cy="473305"/>
            <a:chOff x="1093981" y="4342423"/>
            <a:chExt cx="427174" cy="816522"/>
          </a:xfrm>
          <a:solidFill>
            <a:srgbClr val="00B050"/>
          </a:solidFill>
        </p:grpSpPr>
        <p:sp>
          <p:nvSpPr>
            <p:cNvPr id="77" name="楕円 7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p:cNvCxnSpPr>
              <a:stCxn id="7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3" name="グループ化 82"/>
          <p:cNvGrpSpPr/>
          <p:nvPr/>
        </p:nvGrpSpPr>
        <p:grpSpPr>
          <a:xfrm>
            <a:off x="3879282" y="1541528"/>
            <a:ext cx="247616" cy="473305"/>
            <a:chOff x="1093981" y="4342423"/>
            <a:chExt cx="427174" cy="816522"/>
          </a:xfrm>
        </p:grpSpPr>
        <p:sp>
          <p:nvSpPr>
            <p:cNvPr id="84" name="楕円 8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6" name="グループ化 95"/>
          <p:cNvGrpSpPr/>
          <p:nvPr/>
        </p:nvGrpSpPr>
        <p:grpSpPr>
          <a:xfrm>
            <a:off x="4797060" y="1539916"/>
            <a:ext cx="247616" cy="473305"/>
            <a:chOff x="1093981" y="4342423"/>
            <a:chExt cx="427174" cy="816522"/>
          </a:xfrm>
          <a:solidFill>
            <a:srgbClr val="00B050"/>
          </a:solidFill>
        </p:grpSpPr>
        <p:sp>
          <p:nvSpPr>
            <p:cNvPr id="97" name="楕円 9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p:cNvCxnSpPr>
              <a:stCxn id="9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40" name="直線コネクタ 139"/>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a:off x="7241864" y="1266785"/>
            <a:ext cx="247616" cy="473305"/>
            <a:chOff x="1093981" y="4342423"/>
            <a:chExt cx="427174" cy="816522"/>
          </a:xfrm>
        </p:grpSpPr>
        <p:sp>
          <p:nvSpPr>
            <p:cNvPr id="150" name="楕円 14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stCxn id="15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102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警邏（</a:t>
            </a:r>
            <a:r>
              <a:rPr kumimoji="1" lang="ja-JP" altLang="en-US" dirty="0" smtClean="0"/>
              <a:t>けいら</a:t>
            </a:r>
            <a:r>
              <a:rPr lang="en-US" altLang="ja-JP" dirty="0"/>
              <a:t>, </a:t>
            </a:r>
            <a:r>
              <a:rPr lang="en-US" altLang="ja-JP" dirty="0" smtClean="0"/>
              <a:t>patrolling</a:t>
            </a:r>
            <a:r>
              <a:rPr lang="ja-JP" altLang="en-US" dirty="0" smtClean="0"/>
              <a:t>）</a:t>
            </a:r>
            <a:endParaRPr kumimoji="1" lang="ja-JP" altLang="en-US" dirty="0"/>
          </a:p>
        </p:txBody>
      </p:sp>
      <p:sp>
        <p:nvSpPr>
          <p:cNvPr id="3" name="コンテンツ プレースホルダー 2"/>
          <p:cNvSpPr>
            <a:spLocks noGrp="1"/>
          </p:cNvSpPr>
          <p:nvPr>
            <p:ph idx="1"/>
          </p:nvPr>
        </p:nvSpPr>
        <p:spPr>
          <a:xfrm>
            <a:off x="838200" y="1825625"/>
            <a:ext cx="10515600" cy="4664386"/>
          </a:xfrm>
        </p:spPr>
        <p:txBody>
          <a:bodyPr>
            <a:normAutofit/>
          </a:bodyPr>
          <a:lstStyle/>
          <a:p>
            <a:pPr>
              <a:lnSpc>
                <a:spcPct val="100000"/>
              </a:lnSpc>
            </a:pPr>
            <a:r>
              <a:rPr kumimoji="1" lang="ja-JP" altLang="en-US" dirty="0" smtClean="0"/>
              <a:t>警邏</a:t>
            </a:r>
            <a:r>
              <a:rPr lang="en-US" altLang="ja-JP" dirty="0" smtClean="0"/>
              <a:t>…</a:t>
            </a:r>
            <a:r>
              <a:rPr lang="ja-JP" altLang="en-US" dirty="0" smtClean="0"/>
              <a:t>「</a:t>
            </a:r>
            <a:r>
              <a:rPr kumimoji="1" lang="en-US" altLang="ja-JP" dirty="0">
                <a:latin typeface="Cambria Math" panose="02040503050406030204" pitchFamily="18" charset="0"/>
                <a:ea typeface="Cambria Math" panose="02040503050406030204" pitchFamily="18" charset="0"/>
              </a:rPr>
              <a:t>1</a:t>
            </a:r>
            <a:r>
              <a:rPr kumimoji="1" lang="ja-JP" altLang="en-US" dirty="0"/>
              <a:t>人または複数の巡査により</a:t>
            </a:r>
            <a:r>
              <a:rPr kumimoji="1" lang="en-US" altLang="ja-JP" dirty="0"/>
              <a:t/>
            </a:r>
            <a:br>
              <a:rPr kumimoji="1" lang="en-US" altLang="ja-JP" dirty="0"/>
            </a:br>
            <a:r>
              <a:rPr lang="ja-JP" altLang="en-US" dirty="0"/>
              <a:t>　</a:t>
            </a:r>
            <a:r>
              <a:rPr lang="ja-JP" altLang="en-US" dirty="0" smtClean="0"/>
              <a:t>領</a:t>
            </a:r>
            <a:r>
              <a:rPr lang="ja-JP" altLang="en-US" dirty="0"/>
              <a:t>域内の指定された場所を十分な頻度で訪問すること」</a:t>
            </a:r>
            <a:endParaRPr lang="en-US" altLang="ja-JP" dirty="0"/>
          </a:p>
          <a:p>
            <a:pPr>
              <a:lnSpc>
                <a:spcPct val="100000"/>
              </a:lnSpc>
            </a:pPr>
            <a:endParaRPr lang="en-US" altLang="ja-JP" dirty="0" smtClean="0"/>
          </a:p>
          <a:p>
            <a:pPr>
              <a:lnSpc>
                <a:spcPct val="100000"/>
              </a:lnSpc>
            </a:pPr>
            <a:r>
              <a:rPr lang="ja-JP" altLang="en-US" dirty="0" smtClean="0"/>
              <a:t>関連する問題</a:t>
            </a:r>
            <a:endParaRPr lang="en-US" altLang="ja-JP" dirty="0" smtClean="0"/>
          </a:p>
          <a:p>
            <a:pPr lvl="1">
              <a:lnSpc>
                <a:spcPct val="100000"/>
              </a:lnSpc>
            </a:pPr>
            <a:r>
              <a:rPr lang="ja-JP" altLang="en-US" dirty="0" smtClean="0"/>
              <a:t>美術館定理（監視カメラの台数最小化</a:t>
            </a:r>
            <a:r>
              <a:rPr lang="ja-JP" altLang="en-US" dirty="0"/>
              <a:t>．</a:t>
            </a:r>
            <a:r>
              <a:rPr lang="ja-JP" altLang="en-US" dirty="0" smtClean="0"/>
              <a:t>視野∞，位置は固定）</a:t>
            </a:r>
            <a:endParaRPr lang="en-US" altLang="ja-JP" dirty="0" smtClean="0"/>
          </a:p>
          <a:p>
            <a:pPr lvl="1">
              <a:lnSpc>
                <a:spcPct val="100000"/>
              </a:lnSpc>
            </a:pPr>
            <a:r>
              <a:rPr lang="ja-JP" altLang="en-US" dirty="0" smtClean="0"/>
              <a:t>警邏問題（視野</a:t>
            </a:r>
            <a:r>
              <a:rPr lang="ja-JP" altLang="en-US" dirty="0"/>
              <a:t>は</a:t>
            </a:r>
            <a:r>
              <a:rPr lang="ja-JP" altLang="en-US" dirty="0" smtClean="0"/>
              <a:t>一点，動く）</a:t>
            </a:r>
            <a:endParaRPr lang="en-US" altLang="ja-JP" dirty="0" smtClean="0"/>
          </a:p>
          <a:p>
            <a:pPr lvl="2">
              <a:lnSpc>
                <a:spcPct val="100000"/>
              </a:lnSpc>
            </a:pPr>
            <a:r>
              <a:rPr lang="ja-JP" altLang="en-US" dirty="0" smtClean="0"/>
              <a:t>塀の</a:t>
            </a:r>
            <a:r>
              <a:rPr lang="ja-JP" altLang="en-US" dirty="0"/>
              <a:t>警邏問題（線分や閉路などの</a:t>
            </a:r>
            <a:r>
              <a:rPr lang="ja-JP" altLang="en-US" dirty="0" smtClean="0"/>
              <a:t>全体を警備</a:t>
            </a:r>
            <a:r>
              <a:rPr lang="ja-JP" altLang="en-US" dirty="0"/>
              <a:t>，</a:t>
            </a:r>
            <a:r>
              <a:rPr lang="ja-JP" altLang="en-US" dirty="0" smtClean="0"/>
              <a:t>連続領域）</a:t>
            </a:r>
            <a:endParaRPr lang="en-US" altLang="ja-JP" dirty="0"/>
          </a:p>
          <a:p>
            <a:pPr lvl="2">
              <a:lnSpc>
                <a:spcPct val="100000"/>
              </a:lnSpc>
            </a:pPr>
            <a:r>
              <a:rPr lang="ja-JP" altLang="en-US" dirty="0"/>
              <a:t>グラフの</a:t>
            </a:r>
            <a:r>
              <a:rPr lang="ja-JP" altLang="en-US" dirty="0" smtClean="0"/>
              <a:t>頂点の警備（離散）</a:t>
            </a:r>
            <a:endParaRPr lang="en-US" altLang="ja-JP" dirty="0"/>
          </a:p>
        </p:txBody>
      </p:sp>
      <p:cxnSp>
        <p:nvCxnSpPr>
          <p:cNvPr id="5" name="直線矢印コネクタ 4"/>
          <p:cNvCxnSpPr>
            <a:stCxn id="8" idx="1"/>
          </p:cNvCxnSpPr>
          <p:nvPr/>
        </p:nvCxnSpPr>
        <p:spPr>
          <a:xfrm flipH="1" flipV="1">
            <a:off x="3868615" y="5439508"/>
            <a:ext cx="920027" cy="61295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88642" y="5821628"/>
            <a:ext cx="2031325" cy="461665"/>
          </a:xfrm>
          <a:prstGeom prst="rect">
            <a:avLst/>
          </a:prstGeom>
          <a:noFill/>
          <a:ln w="28575">
            <a:solidFill>
              <a:schemeClr val="accent1"/>
            </a:solidFill>
          </a:ln>
        </p:spPr>
        <p:txBody>
          <a:bodyPr wrap="none" rtlCol="0">
            <a:spAutoFit/>
          </a:bodyPr>
          <a:lstStyle/>
          <a:p>
            <a:r>
              <a:rPr kumimoji="1" lang="ja-JP" altLang="en-US" sz="2400" dirty="0">
                <a:latin typeface="Cambria Math" panose="02040503050406030204" pitchFamily="18" charset="0"/>
              </a:rPr>
              <a:t>今回扱うもの</a:t>
            </a: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a:t>
            </a:fld>
            <a:endParaRPr kumimoji="1" lang="ja-JP" altLang="en-US"/>
          </a:p>
        </p:txBody>
      </p:sp>
    </p:spTree>
    <p:extLst>
      <p:ext uri="{BB962C8B-B14F-4D97-AF65-F5344CB8AC3E}">
        <p14:creationId xmlns:p14="http://schemas.microsoft.com/office/powerpoint/2010/main" val="38497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5" presetClass="emph" presetSubtype="0" nodeType="withEffect">
                                  <p:stCondLst>
                                    <p:cond delay="0"/>
                                  </p:stCondLst>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2737195" cy="6399657"/>
            <a:chOff x="110816" y="839345"/>
            <a:chExt cx="2737195" cy="6399657"/>
          </a:xfrm>
        </p:grpSpPr>
        <p:grpSp>
          <p:nvGrpSpPr>
            <p:cNvPr id="125" name="グループ化 124"/>
            <p:cNvGrpSpPr/>
            <p:nvPr/>
          </p:nvGrpSpPr>
          <p:grpSpPr>
            <a:xfrm>
              <a:off x="110816" y="1035760"/>
              <a:ext cx="2737195" cy="6203242"/>
              <a:chOff x="110816" y="1013592"/>
              <a:chExt cx="2737195"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1"/>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0" name="楕円 59"/>
          <p:cNvSpPr/>
          <p:nvPr/>
        </p:nvSpPr>
        <p:spPr>
          <a:xfrm>
            <a:off x="195830" y="18417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95167" y="55193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1096918" y="184035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1104162" y="27537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1102312" y="367567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1098835" y="46192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1102312" y="550654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1100462" y="642847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1557357" y="229020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1564601" y="32035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1562751" y="412552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1559274" y="50691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1562751" y="595639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1560901" y="687832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1797395" y="251913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222099" y="251876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5220411" y="391590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5218723" y="531305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217035" y="671020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1804676" y="3896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1802988" y="529338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1801300" y="669053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5916194" y="3211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5913941" y="598569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3631159" y="18493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4532247" y="184794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4539491" y="276133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4537641" y="368326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4534164" y="46268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4537641" y="55141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p:nvPr/>
        </p:nvSpPr>
        <p:spPr>
          <a:xfrm>
            <a:off x="4535791" y="643606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4992686" y="229780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4999930" y="321118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4998080" y="413311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4994603" y="50766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4998080" y="596399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コンテンツ プレースホルダー 2"/>
          <p:cNvSpPr txBox="1">
            <a:spLocks/>
          </p:cNvSpPr>
          <p:nvPr/>
        </p:nvSpPr>
        <p:spPr>
          <a:xfrm>
            <a:off x="6617111" y="1350100"/>
            <a:ext cx="4736689"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許容訪問</a:t>
            </a:r>
            <a:r>
              <a:rPr lang="ja-JP" altLang="en-US" dirty="0" smtClean="0"/>
              <a:t>間隔の代わりに</a:t>
            </a:r>
            <a:r>
              <a:rPr lang="en-US" altLang="ja-JP" dirty="0" smtClean="0"/>
              <a:t/>
            </a:r>
            <a:br>
              <a:rPr lang="en-US" altLang="ja-JP" dirty="0" smtClean="0"/>
            </a:br>
            <a:r>
              <a:rPr lang="ja-JP" altLang="en-US" b="1" dirty="0" smtClean="0">
                <a:solidFill>
                  <a:srgbClr val="B61C83"/>
                </a:solidFill>
              </a:rPr>
              <a:t>訪問</a:t>
            </a:r>
            <a:r>
              <a:rPr lang="ja-JP" altLang="en-US" b="1" dirty="0">
                <a:solidFill>
                  <a:srgbClr val="B61C83"/>
                </a:solidFill>
              </a:rPr>
              <a:t>時刻</a:t>
            </a:r>
            <a:r>
              <a:rPr lang="ja-JP" altLang="en-US" b="1" dirty="0" smtClean="0">
                <a:solidFill>
                  <a:srgbClr val="B61C83"/>
                </a:solidFill>
              </a:rPr>
              <a:t>指定</a:t>
            </a:r>
            <a:r>
              <a:rPr lang="ja-JP" altLang="en-US" dirty="0" smtClean="0"/>
              <a:t>（</a:t>
            </a:r>
            <a:r>
              <a:rPr lang="ja-JP" altLang="en-US" sz="3200" b="1" dirty="0" smtClean="0">
                <a:solidFill>
                  <a:schemeClr val="accent1"/>
                </a:solidFill>
              </a:rPr>
              <a:t>〇</a:t>
            </a:r>
            <a:r>
              <a:rPr lang="ja-JP" altLang="en-US" dirty="0" smtClean="0"/>
              <a:t>をつけたところは必ず訪問）ならば</a:t>
            </a:r>
            <a:r>
              <a:rPr lang="ja-JP" altLang="en-US" dirty="0"/>
              <a:t>，</a:t>
            </a:r>
            <a:r>
              <a:rPr lang="en-US" altLang="ja-JP" dirty="0"/>
              <a:t/>
            </a:r>
            <a:br>
              <a:rPr lang="en-US" altLang="ja-JP" dirty="0"/>
            </a:br>
            <a:r>
              <a:rPr lang="ja-JP" altLang="en-US" dirty="0" smtClean="0"/>
              <a:t>どう</a:t>
            </a:r>
            <a:r>
              <a:rPr lang="ja-JP" altLang="en-US" dirty="0"/>
              <a:t>やっても</a:t>
            </a:r>
            <a:r>
              <a:rPr lang="en-US" altLang="ja-JP" dirty="0"/>
              <a:t>3</a:t>
            </a:r>
            <a:r>
              <a:rPr lang="ja-JP" altLang="en-US" dirty="0"/>
              <a:t>人目が</a:t>
            </a:r>
            <a:r>
              <a:rPr lang="ja-JP" altLang="en-US" dirty="0" smtClean="0"/>
              <a:t>必要に</a:t>
            </a:r>
            <a:endParaRPr lang="en-US" altLang="ja-JP" dirty="0" smtClean="0"/>
          </a:p>
          <a:p>
            <a:pPr marL="0" indent="0">
              <a:buNone/>
            </a:pPr>
            <a:endParaRPr lang="en-US" altLang="ja-JP" dirty="0"/>
          </a:p>
          <a:p>
            <a:pPr marL="0" indent="0">
              <a:buNone/>
            </a:pPr>
            <a:r>
              <a:rPr lang="ja-JP" altLang="en-US" dirty="0" smtClean="0"/>
              <a:t>なるべく右の方に手伝いに行くのが最適となり，左端から巡査の動き</a:t>
            </a:r>
            <a:r>
              <a:rPr lang="ja-JP" altLang="en-US" dirty="0"/>
              <a:t>を</a:t>
            </a:r>
            <a:r>
              <a:rPr lang="ja-JP" altLang="en-US" dirty="0" smtClean="0"/>
              <a:t>決定可能（証明略）</a:t>
            </a:r>
            <a:endParaRPr lang="en-US" altLang="ja-JP" dirty="0" smtClean="0"/>
          </a:p>
          <a:p>
            <a:pPr marL="0" indent="0">
              <a:buNone/>
            </a:pPr>
            <a:endParaRPr lang="en-US" altLang="ja-JP" sz="2000" dirty="0" smtClean="0"/>
          </a:p>
        </p:txBody>
      </p:sp>
      <p:cxnSp>
        <p:nvCxnSpPr>
          <p:cNvPr id="118" name="直線コネクタ 117"/>
          <p:cNvCxnSpPr/>
          <p:nvPr/>
        </p:nvCxnSpPr>
        <p:spPr>
          <a:xfrm>
            <a:off x="1943684" y="5449494"/>
            <a:ext cx="686236" cy="68623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1944786" y="4783040"/>
            <a:ext cx="675774" cy="675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20" name="楕円 119"/>
          <p:cNvSpPr/>
          <p:nvPr/>
        </p:nvSpPr>
        <p:spPr>
          <a:xfrm>
            <a:off x="2477051" y="320883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2474798" y="598328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p:cNvCxnSpPr/>
          <p:nvPr/>
        </p:nvCxnSpPr>
        <p:spPr>
          <a:xfrm>
            <a:off x="2620560" y="1952550"/>
            <a:ext cx="0" cy="28422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3763813" y="1959245"/>
            <a:ext cx="0" cy="504247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54" name="グループ化 153"/>
          <p:cNvGrpSpPr/>
          <p:nvPr/>
        </p:nvGrpSpPr>
        <p:grpSpPr>
          <a:xfrm>
            <a:off x="2720441" y="1746233"/>
            <a:ext cx="247616" cy="473305"/>
            <a:chOff x="1093981" y="4342423"/>
            <a:chExt cx="427174" cy="816522"/>
          </a:xfrm>
          <a:solidFill>
            <a:srgbClr val="7030A0"/>
          </a:solidFill>
        </p:grpSpPr>
        <p:sp>
          <p:nvSpPr>
            <p:cNvPr id="155" name="楕円 154"/>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p:cNvCxnSpPr>
              <a:stCxn id="155"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グループ化 160"/>
          <p:cNvGrpSpPr/>
          <p:nvPr/>
        </p:nvGrpSpPr>
        <p:grpSpPr>
          <a:xfrm>
            <a:off x="3368038" y="1742444"/>
            <a:ext cx="247616" cy="473305"/>
            <a:chOff x="1093981" y="4342423"/>
            <a:chExt cx="427174" cy="816522"/>
          </a:xfrm>
          <a:solidFill>
            <a:srgbClr val="7030A0"/>
          </a:solidFill>
        </p:grpSpPr>
        <p:sp>
          <p:nvSpPr>
            <p:cNvPr id="162" name="楕円 161"/>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a:stCxn id="162"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70" name="直線コネクタ 169"/>
          <p:cNvCxnSpPr/>
          <p:nvPr/>
        </p:nvCxnSpPr>
        <p:spPr>
          <a:xfrm flipH="1">
            <a:off x="1716808" y="6116755"/>
            <a:ext cx="928329" cy="92832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71" name="グループ化 170"/>
          <p:cNvGrpSpPr/>
          <p:nvPr/>
        </p:nvGrpSpPr>
        <p:grpSpPr>
          <a:xfrm>
            <a:off x="435734" y="1549879"/>
            <a:ext cx="247616" cy="473305"/>
            <a:chOff x="1093981" y="4342423"/>
            <a:chExt cx="427174" cy="816522"/>
          </a:xfrm>
        </p:grpSpPr>
        <p:sp>
          <p:nvSpPr>
            <p:cNvPr id="173" name="楕円 17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1353512" y="1548267"/>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p:cNvGrpSpPr/>
          <p:nvPr/>
        </p:nvGrpSpPr>
        <p:grpSpPr>
          <a:xfrm>
            <a:off x="3879282" y="1541528"/>
            <a:ext cx="247616" cy="473305"/>
            <a:chOff x="1093981" y="4342423"/>
            <a:chExt cx="427174" cy="816522"/>
          </a:xfrm>
        </p:grpSpPr>
        <p:sp>
          <p:nvSpPr>
            <p:cNvPr id="201" name="楕円 20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1" name="直線コネクタ 210"/>
            <p:cNvCxnSpPr>
              <a:stCxn id="20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p:cNvGrpSpPr/>
          <p:nvPr/>
        </p:nvGrpSpPr>
        <p:grpSpPr>
          <a:xfrm>
            <a:off x="4797060" y="1539916"/>
            <a:ext cx="247616" cy="473305"/>
            <a:chOff x="1093981" y="4342423"/>
            <a:chExt cx="427174" cy="816522"/>
          </a:xfrm>
          <a:solidFill>
            <a:srgbClr val="00B050"/>
          </a:solidFill>
        </p:grpSpPr>
        <p:sp>
          <p:nvSpPr>
            <p:cNvPr id="235" name="楕円 23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p:cNvCxnSpPr>
              <a:stCxn id="23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41" name="楕円 240"/>
          <p:cNvSpPr/>
          <p:nvPr/>
        </p:nvSpPr>
        <p:spPr>
          <a:xfrm>
            <a:off x="3610236" y="55331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3" name="直線コネクタ 242"/>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28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1261506" y="2681210"/>
            <a:ext cx="3114802" cy="265475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solidFill>
            <a:srgbClr val="FFFF00"/>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角丸四角形 203"/>
          <p:cNvSpPr/>
          <p:nvPr/>
        </p:nvSpPr>
        <p:spPr>
          <a:xfrm>
            <a:off x="4320222" y="2815572"/>
            <a:ext cx="3008183" cy="2396445"/>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21</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1535314" y="4425213"/>
            <a:ext cx="2465943" cy="144998"/>
            <a:chOff x="2066618" y="4569809"/>
            <a:chExt cx="3114546" cy="183136"/>
          </a:xfrm>
        </p:grpSpPr>
        <p:sp>
          <p:nvSpPr>
            <p:cNvPr id="106" name="楕円 10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楕円 120"/>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61662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星の場合</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sz="3200" dirty="0" smtClean="0"/>
              <a:t>巡査</a:t>
            </a:r>
            <a:r>
              <a:rPr lang="ja-JP" altLang="en-US" sz="3200" dirty="0"/>
              <a:t>が</a:t>
            </a:r>
            <a:r>
              <a:rPr lang="en-US" altLang="ja-JP" sz="3200" dirty="0">
                <a:latin typeface="Cambria Math" panose="02040503050406030204" pitchFamily="18" charset="0"/>
                <a:ea typeface="Cambria Math" panose="02040503050406030204" pitchFamily="18" charset="0"/>
              </a:rPr>
              <a:t>1</a:t>
            </a:r>
            <a:r>
              <a:rPr lang="ja-JP" altLang="en-US" sz="3200" dirty="0"/>
              <a:t>人のとき</a:t>
            </a:r>
            <a:endParaRPr lang="en-US" altLang="ja-JP" sz="3200" dirty="0"/>
          </a:p>
          <a:p>
            <a:pPr lvl="1">
              <a:lnSpc>
                <a:spcPct val="100000"/>
              </a:lnSpc>
            </a:pPr>
            <a:r>
              <a:rPr lang="ja-JP" altLang="en-US" sz="2800" dirty="0"/>
              <a:t>全点</a:t>
            </a:r>
            <a:r>
              <a:rPr lang="ja-JP" altLang="en-US" sz="2800" dirty="0" smtClean="0"/>
              <a:t>の許容</a:t>
            </a:r>
            <a:r>
              <a:rPr lang="ja-JP" altLang="en-US" sz="2800" dirty="0"/>
              <a:t>訪問間隔が等しい → </a:t>
            </a:r>
            <a:r>
              <a:rPr lang="en-US" altLang="ja-JP" sz="2800" dirty="0">
                <a:solidFill>
                  <a:srgbClr val="0070C0"/>
                </a:solidFill>
                <a:latin typeface="Cambria" panose="02040503050406030204" pitchFamily="18" charset="0"/>
              </a:rPr>
              <a:t>P</a:t>
            </a:r>
            <a:r>
              <a:rPr lang="ja-JP" altLang="en-US" sz="2800" dirty="0"/>
              <a:t>に属する</a:t>
            </a:r>
            <a:endParaRPr lang="en-US" altLang="ja-JP" sz="2800" dirty="0"/>
          </a:p>
          <a:p>
            <a:pPr lvl="1">
              <a:lnSpc>
                <a:spcPct val="100000"/>
              </a:lnSpc>
            </a:pPr>
            <a:r>
              <a:rPr lang="ja-JP" altLang="en-US" sz="2800" dirty="0"/>
              <a:t>許容訪問間隔</a:t>
            </a:r>
            <a:r>
              <a:rPr lang="ja-JP" altLang="en-US" sz="2800" dirty="0" smtClean="0"/>
              <a:t>が一般の</a:t>
            </a:r>
            <a:r>
              <a:rPr lang="ja-JP" altLang="en-US" sz="2800" dirty="0"/>
              <a:t>場合 → </a:t>
            </a:r>
            <a:r>
              <a:rPr lang="en-US" altLang="ja-JP" sz="2800" dirty="0">
                <a:solidFill>
                  <a:srgbClr val="0070C0"/>
                </a:solidFill>
                <a:latin typeface="Cambria" panose="02040503050406030204" pitchFamily="18" charset="0"/>
              </a:rPr>
              <a:t>NP</a:t>
            </a:r>
            <a:r>
              <a:rPr lang="ja-JP" altLang="en-US" sz="2800" dirty="0" smtClean="0">
                <a:solidFill>
                  <a:srgbClr val="0070C0"/>
                </a:solidFill>
              </a:rPr>
              <a:t>困難</a:t>
            </a:r>
            <a:endParaRPr lang="en-US" altLang="ja-JP" sz="2800" dirty="0" smtClean="0">
              <a:solidFill>
                <a:srgbClr val="0070C0"/>
              </a:solidFill>
            </a:endParaRPr>
          </a:p>
          <a:p>
            <a:pPr>
              <a:lnSpc>
                <a:spcPct val="100000"/>
              </a:lnSpc>
            </a:pPr>
            <a:r>
              <a:rPr lang="ja-JP" altLang="en-US" sz="3200" dirty="0" smtClean="0"/>
              <a:t>巡査数一般の場合</a:t>
            </a:r>
            <a:endParaRPr lang="en-US" altLang="ja-JP" sz="3200" dirty="0" smtClean="0"/>
          </a:p>
          <a:p>
            <a:pPr lvl="1">
              <a:lnSpc>
                <a:spcPct val="100000"/>
              </a:lnSpc>
            </a:pPr>
            <a:r>
              <a:rPr lang="ja-JP" altLang="en-US" sz="2800" dirty="0" smtClean="0"/>
              <a:t>非協力</a:t>
            </a:r>
            <a:r>
              <a:rPr lang="ja-JP" altLang="en-US" sz="2800" dirty="0"/>
              <a:t>警邏問題なら</a:t>
            </a:r>
            <a:r>
              <a:rPr lang="en-US" altLang="ja-JP" sz="2800" u="sng" dirty="0">
                <a:solidFill>
                  <a:srgbClr val="0070C0"/>
                </a:solidFill>
                <a:latin typeface="Cambria" panose="02040503050406030204" pitchFamily="18" charset="0"/>
              </a:rPr>
              <a:t>NP</a:t>
            </a:r>
            <a:r>
              <a:rPr lang="ja-JP" altLang="en-US" sz="2800" u="sng" dirty="0">
                <a:solidFill>
                  <a:srgbClr val="0070C0"/>
                </a:solidFill>
              </a:rPr>
              <a:t>困難</a:t>
            </a:r>
            <a:endParaRPr lang="en-US" altLang="ja-JP" sz="2800" dirty="0">
              <a:solidFill>
                <a:srgbClr val="0070C0"/>
              </a:solidFill>
            </a:endParaRPr>
          </a:p>
          <a:p>
            <a:pPr lvl="1">
              <a:lnSpc>
                <a:spcPct val="100000"/>
              </a:lnSpc>
            </a:pPr>
            <a:r>
              <a:rPr lang="ja-JP" altLang="en-US" sz="2800" dirty="0"/>
              <a:t>協力警邏問題</a:t>
            </a:r>
            <a:endParaRPr lang="en-US" altLang="ja-JP" sz="2800" dirty="0"/>
          </a:p>
          <a:p>
            <a:pPr lvl="2">
              <a:lnSpc>
                <a:spcPct val="100000"/>
              </a:lnSpc>
            </a:pPr>
            <a:r>
              <a:rPr lang="ja-JP" altLang="en-US" sz="2800" b="1" dirty="0"/>
              <a:t>全点</a:t>
            </a:r>
            <a:r>
              <a:rPr lang="ja-JP" altLang="en-US" sz="2800" b="1" dirty="0" smtClean="0"/>
              <a:t>の許容</a:t>
            </a:r>
            <a:r>
              <a:rPr lang="ja-JP" altLang="en-US" sz="2800" b="1" dirty="0"/>
              <a:t>訪問間隔が等しい</a:t>
            </a:r>
            <a:r>
              <a:rPr lang="en-US" altLang="ja-JP" sz="2800" dirty="0"/>
              <a:t> </a:t>
            </a:r>
            <a:r>
              <a:rPr lang="ja-JP" altLang="en-US" sz="2800" dirty="0"/>
              <a:t>→ </a:t>
            </a:r>
            <a:r>
              <a:rPr lang="en-US" altLang="ja-JP" sz="2800" b="1" u="sng" dirty="0">
                <a:solidFill>
                  <a:srgbClr val="0070C0"/>
                </a:solidFill>
                <a:latin typeface="Cambria" panose="02040503050406030204" pitchFamily="18" charset="0"/>
              </a:rPr>
              <a:t>P</a:t>
            </a:r>
            <a:r>
              <a:rPr lang="ja-JP" altLang="en-US" sz="2800" b="1" u="sng" dirty="0"/>
              <a:t>に</a:t>
            </a:r>
            <a:r>
              <a:rPr lang="ja-JP" altLang="en-US" sz="2800" b="1" u="sng" dirty="0" smtClean="0"/>
              <a:t>属する</a:t>
            </a:r>
            <a:endParaRPr lang="en-US" altLang="ja-JP" sz="2800" b="1" u="sng" dirty="0" smtClean="0"/>
          </a:p>
          <a:p>
            <a:pPr lvl="2">
              <a:lnSpc>
                <a:spcPct val="100000"/>
              </a:lnSpc>
            </a:pPr>
            <a:r>
              <a:rPr lang="ja-JP" altLang="en-US" sz="2800" dirty="0"/>
              <a:t>許容訪問間隔が一般の場合 → </a:t>
            </a:r>
            <a:r>
              <a:rPr lang="en-US" altLang="ja-JP" sz="2800" dirty="0">
                <a:solidFill>
                  <a:srgbClr val="0070C0"/>
                </a:solidFill>
                <a:latin typeface="Cambria" panose="02040503050406030204" pitchFamily="18" charset="0"/>
              </a:rPr>
              <a:t>NP</a:t>
            </a:r>
            <a:r>
              <a:rPr lang="ja-JP" altLang="en-US" sz="2800" dirty="0" smtClean="0">
                <a:solidFill>
                  <a:srgbClr val="0070C0"/>
                </a:solidFill>
              </a:rPr>
              <a:t>困難</a:t>
            </a:r>
            <a:endParaRPr kumimoji="1" lang="ja-JP" altLang="en-US" sz="3200" dirty="0">
              <a:solidFill>
                <a:srgbClr val="0070C0"/>
              </a:solidFill>
              <a:latin typeface="Cambria" panose="02040503050406030204" pitchFamily="18" charset="0"/>
            </a:endParaRPr>
          </a:p>
        </p:txBody>
      </p:sp>
      <p:cxnSp>
        <p:nvCxnSpPr>
          <p:cNvPr id="6" name="直線矢印コネクタ 5"/>
          <p:cNvCxnSpPr>
            <a:cxnSpLocks/>
            <a:stCxn id="9" idx="1"/>
          </p:cNvCxnSpPr>
          <p:nvPr/>
        </p:nvCxnSpPr>
        <p:spPr>
          <a:xfrm flipH="1">
            <a:off x="6015210" y="3618413"/>
            <a:ext cx="2137579" cy="49206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cxnSpLocks/>
            <a:stCxn id="9" idx="2"/>
          </p:cNvCxnSpPr>
          <p:nvPr/>
        </p:nvCxnSpPr>
        <p:spPr>
          <a:xfrm flipH="1">
            <a:off x="8361802" y="4095466"/>
            <a:ext cx="1734087" cy="83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8152789" y="3141359"/>
            <a:ext cx="3886200" cy="954107"/>
          </a:xfrm>
          <a:prstGeom prst="rect">
            <a:avLst/>
          </a:prstGeom>
          <a:solidFill>
            <a:schemeClr val="accent4">
              <a:lumMod val="20000"/>
              <a:lumOff val="80000"/>
            </a:schemeClr>
          </a:solidFill>
          <a:ln w="28575">
            <a:solidFill>
              <a:schemeClr val="accent1"/>
            </a:solidFill>
          </a:ln>
        </p:spPr>
        <p:txBody>
          <a:bodyPr wrap="square" anchor="ctr">
            <a:spAutoFit/>
          </a:bodyPr>
          <a:lstStyle/>
          <a:p>
            <a:pPr algn="ctr">
              <a:lnSpc>
                <a:spcPct val="100000"/>
              </a:lnSpc>
            </a:pPr>
            <a:r>
              <a:rPr lang="ja-JP" altLang="en-US" sz="2800" dirty="0">
                <a:solidFill>
                  <a:schemeClr val="accent1"/>
                </a:solidFill>
              </a:rPr>
              <a:t>協力を許す場合の方が簡単な場合が</a:t>
            </a:r>
            <a:r>
              <a:rPr lang="ja-JP" altLang="en-US" sz="2800" dirty="0" smtClean="0">
                <a:solidFill>
                  <a:schemeClr val="accent1"/>
                </a:solidFill>
              </a:rPr>
              <a:t>ある</a:t>
            </a:r>
            <a:endParaRPr lang="en-US" altLang="ja-JP" sz="2800" dirty="0">
              <a:solidFill>
                <a:schemeClr val="accent1"/>
              </a:solidFill>
            </a:endParaRP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22</a:t>
            </a:fld>
            <a:endParaRPr kumimoji="1" lang="ja-JP" altLang="en-US"/>
          </a:p>
        </p:txBody>
      </p:sp>
    </p:spTree>
    <p:extLst>
      <p:ext uri="{BB962C8B-B14F-4D97-AF65-F5344CB8AC3E}">
        <p14:creationId xmlns:p14="http://schemas.microsoft.com/office/powerpoint/2010/main" val="1157693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全点</a:t>
            </a:r>
            <a:r>
              <a:rPr lang="ja-JP" altLang="en-US" dirty="0" smtClean="0"/>
              <a:t>の許容</a:t>
            </a:r>
            <a:r>
              <a:rPr lang="ja-JP" altLang="en-US" dirty="0"/>
              <a:t>訪問間隔</a:t>
            </a:r>
            <a:r>
              <a:rPr lang="ja-JP" altLang="en-US" dirty="0" smtClean="0"/>
              <a:t>が等しい場合</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7226500" cy="4351338"/>
              </a:xfrm>
            </p:spPr>
            <p:txBody>
              <a:bodyPr/>
              <a:lstStyle/>
              <a:p>
                <a14:m>
                  <m:oMath xmlns:m="http://schemas.openxmlformats.org/officeDocument/2006/math">
                    <m:nary>
                      <m:naryPr>
                        <m:chr m:val="∑"/>
                        <m:ctrlPr>
                          <a:rPr lang="pt-BR" altLang="ja-JP" i="1" smtClean="0">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i="1">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oMath>
                </a14:m>
                <a:r>
                  <a:rPr lang="ja-JP" altLang="en-US" dirty="0" smtClean="0"/>
                  <a:t> 全点警備可能</a:t>
                </a:r>
                <a:endParaRPr lang="en-US" altLang="ja-JP" dirty="0"/>
              </a:p>
              <a:p>
                <a:endParaRPr kumimoji="1" lang="en-US" altLang="ja-JP" dirty="0" smtClean="0"/>
              </a:p>
              <a:p>
                <a:endParaRPr kumimoji="1" lang="en-US" altLang="ja-JP" dirty="0" smtClean="0"/>
              </a:p>
              <a:p>
                <a:pPr marL="0" indent="0">
                  <a:buNone/>
                </a:pP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e>
                    </m:d>
                  </m:oMath>
                </a14:m>
                <a:r>
                  <a:rPr kumimoji="1" lang="ja-JP" altLang="en-US" dirty="0" smtClean="0"/>
                  <a:t> 隣接辺の長さに</a:t>
                </a:r>
                <a:r>
                  <a:rPr lang="ja-JP" altLang="en-US" dirty="0" smtClean="0"/>
                  <a:t>応じて以下のように</a:t>
                </a:r>
                <a:r>
                  <a:rPr lang="en-US" altLang="ja-JP" dirty="0" smtClean="0"/>
                  <a:t/>
                </a:r>
                <a:br>
                  <a:rPr lang="en-US" altLang="ja-JP" dirty="0" smtClean="0"/>
                </a:br>
                <a:r>
                  <a:rPr lang="ja-JP" altLang="en-US" dirty="0" smtClean="0"/>
                  <a:t>　巡査を分担させ</a:t>
                </a:r>
                <a:r>
                  <a:rPr lang="ja-JP" altLang="en-US" dirty="0"/>
                  <a:t>て</a:t>
                </a:r>
                <a:r>
                  <a:rPr lang="ja-JP" altLang="en-US" dirty="0" smtClean="0"/>
                  <a:t>動かせばよい</a:t>
                </a:r>
                <a:endParaRPr lang="en-US" altLang="ja-JP" dirty="0" smtClean="0"/>
              </a:p>
              <a:p>
                <a:r>
                  <a:rPr kumimoji="1" lang="ja-JP" altLang="en-US" dirty="0" smtClean="0"/>
                  <a:t>隣接辺が</a:t>
                </a:r>
                <a:r>
                  <a:rPr kumimoji="1" lang="en-US" altLang="ja-JP" dirty="0" smtClean="0">
                    <a:latin typeface="Cambria Math" panose="02040503050406030204" pitchFamily="18" charset="0"/>
                    <a:ea typeface="Cambria Math" panose="02040503050406030204" pitchFamily="18" charset="0"/>
                  </a:rPr>
                  <a:t>1/2 </a:t>
                </a:r>
                <a:r>
                  <a:rPr kumimoji="1" lang="ja-JP" altLang="en-US" dirty="0" smtClean="0">
                    <a:latin typeface="+mn-ea"/>
                  </a:rPr>
                  <a:t>より長い点は巡査が</a:t>
                </a:r>
                <a:r>
                  <a:rPr kumimoji="1" lang="en-US" altLang="ja-JP" dirty="0" smtClean="0">
                    <a:latin typeface="+mn-ea"/>
                  </a:rPr>
                  <a:t>1</a:t>
                </a:r>
                <a:r>
                  <a:rPr kumimoji="1" lang="ja-JP" altLang="en-US" dirty="0" smtClean="0">
                    <a:latin typeface="+mn-ea"/>
                  </a:rPr>
                  <a:t>人常駐</a:t>
                </a:r>
                <a:r>
                  <a:rPr kumimoji="1" lang="en-US" altLang="ja-JP" dirty="0" smtClean="0">
                    <a:latin typeface="+mn-ea"/>
                  </a:rPr>
                  <a:t/>
                </a:r>
                <a:br>
                  <a:rPr kumimoji="1" lang="en-US" altLang="ja-JP" dirty="0" smtClean="0">
                    <a:latin typeface="+mn-ea"/>
                  </a:rPr>
                </a:br>
                <a:r>
                  <a:rPr kumimoji="1" lang="ja-JP" altLang="en-US" dirty="0" smtClean="0">
                    <a:latin typeface="+mn-ea"/>
                  </a:rPr>
                  <a:t>（中心点との間の往復時間が </a:t>
                </a:r>
                <a14:m>
                  <m:oMath xmlns:m="http://schemas.openxmlformats.org/officeDocument/2006/math">
                    <m:r>
                      <a:rPr kumimoji="1" lang="en-US" altLang="ja-JP" b="0" i="1" smtClean="0">
                        <a:latin typeface="Cambria Math" panose="02040503050406030204" pitchFamily="18" charset="0"/>
                      </a:rPr>
                      <m:t>1</m:t>
                    </m:r>
                  </m:oMath>
                </a14:m>
                <a:r>
                  <a:rPr kumimoji="1" lang="ja-JP" altLang="en-US" dirty="0" smtClean="0">
                    <a:latin typeface="+mn-ea"/>
                  </a:rPr>
                  <a:t> を超える）</a:t>
                </a:r>
                <a:endParaRPr lang="en-US" altLang="ja-JP" dirty="0" smtClean="0">
                  <a:latin typeface="+mn-ea"/>
                </a:endParaRPr>
              </a:p>
              <a:p>
                <a:r>
                  <a:rPr lang="ja-JP" altLang="en-US" dirty="0"/>
                  <a:t>隣接辺が</a:t>
                </a:r>
                <a:r>
                  <a:rPr lang="en-US" altLang="ja-JP" dirty="0">
                    <a:latin typeface="Cambria Math" panose="02040503050406030204" pitchFamily="18" charset="0"/>
                    <a:ea typeface="Cambria Math" panose="02040503050406030204" pitchFamily="18" charset="0"/>
                  </a:rPr>
                  <a:t>1/2 </a:t>
                </a:r>
                <a:r>
                  <a:rPr lang="ja-JP" altLang="en-US" dirty="0" smtClean="0">
                    <a:latin typeface="+mn-ea"/>
                  </a:rPr>
                  <a:t>より短い点は残りの巡査全員が間隔</a:t>
                </a:r>
                <a14:m>
                  <m:oMath xmlns:m="http://schemas.openxmlformats.org/officeDocument/2006/math">
                    <m:r>
                      <a:rPr lang="en-US" altLang="ja-JP" b="0" i="1" smtClean="0">
                        <a:latin typeface="Cambria Math" panose="02040503050406030204" pitchFamily="18" charset="0"/>
                      </a:rPr>
                      <m:t>1</m:t>
                    </m:r>
                  </m:oMath>
                </a14:m>
                <a:r>
                  <a:rPr kumimoji="1" lang="ja-JP" altLang="en-US" dirty="0" smtClean="0">
                    <a:latin typeface="+mn-ea"/>
                  </a:rPr>
                  <a:t>で並び</a:t>
                </a:r>
                <a:r>
                  <a:rPr lang="ja-JP" altLang="en-US" dirty="0" smtClean="0">
                    <a:latin typeface="+mn-ea"/>
                  </a:rPr>
                  <a:t>順番に訪問</a:t>
                </a:r>
                <a:endParaRPr kumimoji="1" lang="en-US" altLang="ja-JP" dirty="0" smtClean="0">
                  <a:latin typeface="+mn-ea"/>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7226500" cy="4351338"/>
              </a:xfrm>
              <a:blipFill>
                <a:blip r:embed="rId2"/>
                <a:stretch>
                  <a:fillRect l="-1519" t="-2241" r="-1435" b="-28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23</a:t>
            </a:fld>
            <a:endParaRPr kumimoji="1" lang="ja-JP" altLang="en-US"/>
          </a:p>
        </p:txBody>
      </p:sp>
      <p:grpSp>
        <p:nvGrpSpPr>
          <p:cNvPr id="5" name="グループ化 4"/>
          <p:cNvGrpSpPr/>
          <p:nvPr/>
        </p:nvGrpSpPr>
        <p:grpSpPr>
          <a:xfrm>
            <a:off x="8870943" y="2171982"/>
            <a:ext cx="1329539" cy="3792511"/>
            <a:chOff x="9505906" y="4566621"/>
            <a:chExt cx="878380" cy="2572879"/>
          </a:xfrm>
        </p:grpSpPr>
        <p:grpSp>
          <p:nvGrpSpPr>
            <p:cNvPr id="6" name="グループ化 5"/>
            <p:cNvGrpSpPr/>
            <p:nvPr/>
          </p:nvGrpSpPr>
          <p:grpSpPr>
            <a:xfrm>
              <a:off x="9505906" y="4639025"/>
              <a:ext cx="779710" cy="2400561"/>
              <a:chOff x="9505906" y="4639025"/>
              <a:chExt cx="779710" cy="2400561"/>
            </a:xfrm>
          </p:grpSpPr>
          <p:cxnSp>
            <p:nvCxnSpPr>
              <p:cNvPr id="12" name="直線コネクタ 11"/>
              <p:cNvCxnSpPr/>
              <p:nvPr/>
            </p:nvCxnSpPr>
            <p:spPr>
              <a:xfrm>
                <a:off x="9505906" y="4639025"/>
                <a:ext cx="770851" cy="2329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9507077" y="4647877"/>
                <a:ext cx="778539" cy="1729004"/>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514766" y="4642975"/>
                <a:ext cx="761991" cy="44864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9514767" y="4647876"/>
                <a:ext cx="765956" cy="239171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flipV="1">
                <a:off x="9505908" y="4639026"/>
                <a:ext cx="770849" cy="9802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 name="楕円 6"/>
            <p:cNvSpPr/>
            <p:nvPr/>
          </p:nvSpPr>
          <p:spPr>
            <a:xfrm>
              <a:off x="10184459" y="6939673"/>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10182323" y="6276967"/>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0178993" y="4999318"/>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0177620" y="4566621"/>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180810" y="5519429"/>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p:cNvCxnSpPr/>
          <p:nvPr/>
        </p:nvCxnSpPr>
        <p:spPr>
          <a:xfrm>
            <a:off x="8437532" y="4168485"/>
            <a:ext cx="3505200"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フリーフォーム 17"/>
          <p:cNvSpPr/>
          <p:nvPr/>
        </p:nvSpPr>
        <p:spPr>
          <a:xfrm>
            <a:off x="8784493" y="2011068"/>
            <a:ext cx="1714561" cy="2093488"/>
          </a:xfrm>
          <a:custGeom>
            <a:avLst/>
            <a:gdLst>
              <a:gd name="connsiteX0" fmla="*/ 190500 w 1714561"/>
              <a:gd name="connsiteY0" fmla="*/ 157441 h 2093488"/>
              <a:gd name="connsiteX1" fmla="*/ 1257300 w 1714561"/>
              <a:gd name="connsiteY1" fmla="*/ 5041 h 2093488"/>
              <a:gd name="connsiteX2" fmla="*/ 1714500 w 1714561"/>
              <a:gd name="connsiteY2" fmla="*/ 322541 h 2093488"/>
              <a:gd name="connsiteX3" fmla="*/ 1282700 w 1714561"/>
              <a:gd name="connsiteY3" fmla="*/ 563841 h 2093488"/>
              <a:gd name="connsiteX4" fmla="*/ 381000 w 1714561"/>
              <a:gd name="connsiteY4" fmla="*/ 360641 h 2093488"/>
              <a:gd name="connsiteX5" fmla="*/ 1371600 w 1714561"/>
              <a:gd name="connsiteY5" fmla="*/ 728941 h 2093488"/>
              <a:gd name="connsiteX6" fmla="*/ 1625600 w 1714561"/>
              <a:gd name="connsiteY6" fmla="*/ 1173441 h 2093488"/>
              <a:gd name="connsiteX7" fmla="*/ 1155700 w 1714561"/>
              <a:gd name="connsiteY7" fmla="*/ 1173441 h 2093488"/>
              <a:gd name="connsiteX8" fmla="*/ 393700 w 1714561"/>
              <a:gd name="connsiteY8" fmla="*/ 563841 h 2093488"/>
              <a:gd name="connsiteX9" fmla="*/ 1422400 w 1714561"/>
              <a:gd name="connsiteY9" fmla="*/ 1554441 h 2093488"/>
              <a:gd name="connsiteX10" fmla="*/ 1524000 w 1714561"/>
              <a:gd name="connsiteY10" fmla="*/ 2062441 h 2093488"/>
              <a:gd name="connsiteX11" fmla="*/ 1066800 w 1714561"/>
              <a:gd name="connsiteY11" fmla="*/ 1871941 h 2093488"/>
              <a:gd name="connsiteX12" fmla="*/ 0 w 1714561"/>
              <a:gd name="connsiteY12" fmla="*/ 525741 h 20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61" h="2093488">
                <a:moveTo>
                  <a:pt x="190500" y="157441"/>
                </a:moveTo>
                <a:cubicBezTo>
                  <a:pt x="596900" y="67482"/>
                  <a:pt x="1003300" y="-22476"/>
                  <a:pt x="1257300" y="5041"/>
                </a:cubicBezTo>
                <a:cubicBezTo>
                  <a:pt x="1511300" y="32558"/>
                  <a:pt x="1710267" y="229408"/>
                  <a:pt x="1714500" y="322541"/>
                </a:cubicBezTo>
                <a:cubicBezTo>
                  <a:pt x="1718733" y="415674"/>
                  <a:pt x="1504950" y="557491"/>
                  <a:pt x="1282700" y="563841"/>
                </a:cubicBezTo>
                <a:cubicBezTo>
                  <a:pt x="1060450" y="570191"/>
                  <a:pt x="366183" y="333124"/>
                  <a:pt x="381000" y="360641"/>
                </a:cubicBezTo>
                <a:cubicBezTo>
                  <a:pt x="395817" y="388158"/>
                  <a:pt x="1164167" y="593474"/>
                  <a:pt x="1371600" y="728941"/>
                </a:cubicBezTo>
                <a:cubicBezTo>
                  <a:pt x="1579033" y="864408"/>
                  <a:pt x="1661583" y="1099358"/>
                  <a:pt x="1625600" y="1173441"/>
                </a:cubicBezTo>
                <a:cubicBezTo>
                  <a:pt x="1589617" y="1247524"/>
                  <a:pt x="1361017" y="1275041"/>
                  <a:pt x="1155700" y="1173441"/>
                </a:cubicBezTo>
                <a:cubicBezTo>
                  <a:pt x="950383" y="1071841"/>
                  <a:pt x="349250" y="500341"/>
                  <a:pt x="393700" y="563841"/>
                </a:cubicBezTo>
                <a:cubicBezTo>
                  <a:pt x="438150" y="627341"/>
                  <a:pt x="1234017" y="1304674"/>
                  <a:pt x="1422400" y="1554441"/>
                </a:cubicBezTo>
                <a:cubicBezTo>
                  <a:pt x="1610783" y="1804208"/>
                  <a:pt x="1583267" y="2009524"/>
                  <a:pt x="1524000" y="2062441"/>
                </a:cubicBezTo>
                <a:cubicBezTo>
                  <a:pt x="1464733" y="2115358"/>
                  <a:pt x="1320800" y="2128058"/>
                  <a:pt x="1066800" y="1871941"/>
                </a:cubicBezTo>
                <a:cubicBezTo>
                  <a:pt x="812800" y="1615824"/>
                  <a:pt x="406400" y="1070782"/>
                  <a:pt x="0" y="5257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9203917" y="1574573"/>
            <a:ext cx="247616" cy="473305"/>
            <a:chOff x="1093981" y="4342423"/>
            <a:chExt cx="427174" cy="816522"/>
          </a:xfrm>
        </p:grpSpPr>
        <p:sp>
          <p:nvSpPr>
            <p:cNvPr id="26" name="楕円 25"/>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a:stCxn id="26"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グループ化 31"/>
          <p:cNvGrpSpPr/>
          <p:nvPr/>
        </p:nvGrpSpPr>
        <p:grpSpPr>
          <a:xfrm>
            <a:off x="9796962" y="1495896"/>
            <a:ext cx="247616" cy="473305"/>
            <a:chOff x="1093981" y="4342423"/>
            <a:chExt cx="427174" cy="816522"/>
          </a:xfrm>
        </p:grpSpPr>
        <p:sp>
          <p:nvSpPr>
            <p:cNvPr id="33" name="楕円 3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a:stCxn id="3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p:cNvGrpSpPr/>
          <p:nvPr/>
        </p:nvGrpSpPr>
        <p:grpSpPr>
          <a:xfrm>
            <a:off x="10416812" y="1670063"/>
            <a:ext cx="247616" cy="473305"/>
            <a:chOff x="1093981" y="4342423"/>
            <a:chExt cx="427174" cy="816522"/>
          </a:xfrm>
        </p:grpSpPr>
        <p:sp>
          <p:nvSpPr>
            <p:cNvPr id="40" name="楕円 3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stCxn id="4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7" name="直線矢印コネクタ 46"/>
          <p:cNvCxnSpPr/>
          <p:nvPr/>
        </p:nvCxnSpPr>
        <p:spPr>
          <a:xfrm>
            <a:off x="9929900" y="1416770"/>
            <a:ext cx="600707" cy="184611"/>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9276126" y="1407021"/>
            <a:ext cx="547641" cy="91291"/>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正方形/長方形 51"/>
              <p:cNvSpPr/>
              <p:nvPr/>
            </p:nvSpPr>
            <p:spPr>
              <a:xfrm>
                <a:off x="9317712" y="1074777"/>
                <a:ext cx="44275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m:t>
                      </m:r>
                    </m:oMath>
                  </m:oMathPara>
                </a14:m>
                <a:endParaRPr lang="ja-JP" altLang="en-US" sz="2400" dirty="0"/>
              </a:p>
            </p:txBody>
          </p:sp>
        </mc:Choice>
        <mc:Fallback>
          <p:sp>
            <p:nvSpPr>
              <p:cNvPr id="52" name="正方形/長方形 51"/>
              <p:cNvSpPr>
                <a:spLocks noRot="1" noChangeAspect="1" noMove="1" noResize="1" noEditPoints="1" noAdjustHandles="1" noChangeArrowheads="1" noChangeShapeType="1" noTextEdit="1"/>
              </p:cNvSpPr>
              <p:nvPr/>
            </p:nvSpPr>
            <p:spPr>
              <a:xfrm>
                <a:off x="9317712" y="1074777"/>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正方形/長方形 52"/>
              <p:cNvSpPr/>
              <p:nvPr/>
            </p:nvSpPr>
            <p:spPr>
              <a:xfrm>
                <a:off x="10008878" y="1112908"/>
                <a:ext cx="44275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m:t>
                      </m:r>
                    </m:oMath>
                  </m:oMathPara>
                </a14:m>
                <a:endParaRPr lang="ja-JP" altLang="en-US" sz="2400" dirty="0"/>
              </a:p>
            </p:txBody>
          </p:sp>
        </mc:Choice>
        <mc:Fallback>
          <p:sp>
            <p:nvSpPr>
              <p:cNvPr id="53" name="正方形/長方形 52"/>
              <p:cNvSpPr>
                <a:spLocks noRot="1" noChangeAspect="1" noMove="1" noResize="1" noEditPoints="1" noAdjustHandles="1" noChangeArrowheads="1" noChangeShapeType="1" noTextEdit="1"/>
              </p:cNvSpPr>
              <p:nvPr/>
            </p:nvSpPr>
            <p:spPr>
              <a:xfrm>
                <a:off x="10008878" y="1112908"/>
                <a:ext cx="442750" cy="461665"/>
              </a:xfrm>
              <a:prstGeom prst="rect">
                <a:avLst/>
              </a:prstGeom>
              <a:blipFill>
                <a:blip r:embed="rId4"/>
                <a:stretch>
                  <a:fillRect/>
                </a:stretch>
              </a:blipFill>
            </p:spPr>
            <p:txBody>
              <a:bodyPr/>
              <a:lstStyle/>
              <a:p>
                <a:r>
                  <a:rPr lang="ja-JP" altLang="en-US">
                    <a:noFill/>
                  </a:rPr>
                  <a:t> </a:t>
                </a:r>
              </a:p>
            </p:txBody>
          </p:sp>
        </mc:Fallback>
      </mc:AlternateContent>
      <p:grpSp>
        <p:nvGrpSpPr>
          <p:cNvPr id="55" name="グループ化 54"/>
          <p:cNvGrpSpPr/>
          <p:nvPr/>
        </p:nvGrpSpPr>
        <p:grpSpPr>
          <a:xfrm>
            <a:off x="10214629" y="4582039"/>
            <a:ext cx="247616" cy="473305"/>
            <a:chOff x="1093981" y="4342423"/>
            <a:chExt cx="427174" cy="816522"/>
          </a:xfrm>
          <a:solidFill>
            <a:srgbClr val="00B050"/>
          </a:solidFill>
        </p:grpSpPr>
        <p:sp>
          <p:nvSpPr>
            <p:cNvPr id="56" name="楕円 55"/>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a:stCxn id="56"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8" name="グループ化 67"/>
          <p:cNvGrpSpPr/>
          <p:nvPr/>
        </p:nvGrpSpPr>
        <p:grpSpPr>
          <a:xfrm>
            <a:off x="10217041" y="5539825"/>
            <a:ext cx="247616" cy="473305"/>
            <a:chOff x="1093981" y="4342423"/>
            <a:chExt cx="427174" cy="816522"/>
          </a:xfrm>
          <a:solidFill>
            <a:srgbClr val="00B050"/>
          </a:solidFill>
        </p:grpSpPr>
        <p:sp>
          <p:nvSpPr>
            <p:cNvPr id="69" name="楕円 68"/>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a:stCxn id="69"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62" name="直線矢印コネクタ 61"/>
          <p:cNvCxnSpPr>
            <a:cxnSpLocks/>
            <a:stCxn id="63" idx="0"/>
          </p:cNvCxnSpPr>
          <p:nvPr/>
        </p:nvCxnSpPr>
        <p:spPr>
          <a:xfrm flipV="1">
            <a:off x="3374478" y="2204835"/>
            <a:ext cx="1768" cy="2616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2263029" y="2466534"/>
            <a:ext cx="2222898" cy="461665"/>
          </a:xfrm>
          <a:prstGeom prst="rect">
            <a:avLst/>
          </a:prstGeom>
          <a:ln w="28575">
            <a:solidFill>
              <a:schemeClr val="accent1"/>
            </a:solidFill>
          </a:ln>
        </p:spPr>
        <p:txBody>
          <a:bodyPr wrap="square" anchor="ctr">
            <a:spAutoFit/>
          </a:bodyPr>
          <a:lstStyle/>
          <a:p>
            <a:pPr algn="ctr">
              <a:lnSpc>
                <a:spcPct val="100000"/>
              </a:lnSpc>
            </a:pPr>
            <a:r>
              <a:rPr lang="ja-JP" altLang="en-US" sz="2400" dirty="0" smtClean="0">
                <a:solidFill>
                  <a:schemeClr val="accent1"/>
                </a:solidFill>
              </a:rPr>
              <a:t>許容訪問間隔</a:t>
            </a:r>
            <a:endParaRPr lang="en-US" altLang="ja-JP" sz="2400" dirty="0">
              <a:solidFill>
                <a:schemeClr val="accent1"/>
              </a:solidFill>
            </a:endParaRPr>
          </a:p>
        </p:txBody>
      </p:sp>
    </p:spTree>
    <p:extLst>
      <p:ext uri="{BB962C8B-B14F-4D97-AF65-F5344CB8AC3E}">
        <p14:creationId xmlns:p14="http://schemas.microsoft.com/office/powerpoint/2010/main" val="20777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全点</a:t>
            </a:r>
            <a:r>
              <a:rPr lang="ja-JP" altLang="en-US" dirty="0" smtClean="0"/>
              <a:t>の許容</a:t>
            </a:r>
            <a:r>
              <a:rPr lang="ja-JP" altLang="en-US" dirty="0"/>
              <a:t>訪問間隔</a:t>
            </a:r>
            <a:r>
              <a:rPr lang="ja-JP" altLang="en-US" dirty="0" smtClean="0"/>
              <a:t>が等しい場合</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6819900" cy="4351338"/>
              </a:xfrm>
            </p:spPr>
            <p:txBody>
              <a:bodyPr/>
              <a:lstStyle/>
              <a:p>
                <a14:m>
                  <m:oMath xmlns:m="http://schemas.openxmlformats.org/officeDocument/2006/math">
                    <m:nary>
                      <m:naryPr>
                        <m:chr m:val="∑"/>
                        <m:ctrlPr>
                          <a:rPr lang="pt-BR" altLang="ja-JP" i="1" smtClean="0">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i="1">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oMath>
                </a14:m>
                <a:r>
                  <a:rPr lang="ja-JP" altLang="en-US" dirty="0" smtClean="0"/>
                  <a:t> 全点警備可能</a:t>
                </a:r>
                <a:endParaRPr lang="en-US" altLang="ja-JP" dirty="0"/>
              </a:p>
              <a:p>
                <a:endParaRPr kumimoji="1" lang="en-US" altLang="ja-JP" dirty="0" smtClean="0"/>
              </a:p>
              <a:p>
                <a:pPr marL="0" indent="0">
                  <a:buNone/>
                </a:pP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e>
                    </m:d>
                  </m:oMath>
                </a14:m>
                <a:r>
                  <a:rPr kumimoji="1" lang="ja-JP" altLang="en-US" dirty="0" smtClean="0"/>
                  <a:t> </a:t>
                </a:r>
                <a14:m>
                  <m:oMath xmlns:m="http://schemas.openxmlformats.org/officeDocument/2006/math">
                    <m:nary>
                      <m:naryPr>
                        <m:chr m:val="∑"/>
                        <m:ctrlPr>
                          <a:rPr lang="pt-BR"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b="0" i="1" smtClean="0">
                        <a:latin typeface="Cambria Math" panose="02040503050406030204" pitchFamily="18" charset="0"/>
                      </a:rPr>
                      <m:t>&gt;</m:t>
                    </m:r>
                    <m:r>
                      <a:rPr lang="en-US" altLang="ja-JP" i="1">
                        <a:latin typeface="Cambria Math" panose="02040503050406030204" pitchFamily="18" charset="0"/>
                      </a:rPr>
                      <m:t>𝑚</m:t>
                    </m:r>
                  </m:oMath>
                </a14:m>
                <a:r>
                  <a:rPr kumimoji="1" lang="en-US" altLang="ja-JP" dirty="0" smtClean="0"/>
                  <a:t> </a:t>
                </a:r>
                <a:r>
                  <a:rPr kumimoji="1" lang="ja-JP" altLang="en-US" dirty="0" smtClean="0"/>
                  <a:t>とする．</a:t>
                </a:r>
                <a:endParaRPr kumimoji="1" lang="en-US" altLang="ja-JP" dirty="0" smtClean="0"/>
              </a:p>
              <a:p>
                <a:r>
                  <a:rPr lang="ja-JP" altLang="en-US" dirty="0" smtClean="0"/>
                  <a:t>各点は時間</a:t>
                </a:r>
                <a14:m>
                  <m:oMath xmlns:m="http://schemas.openxmlformats.org/officeDocument/2006/math">
                    <m:r>
                      <a:rPr lang="en-US" altLang="ja-JP" b="0" i="1" smtClean="0">
                        <a:latin typeface="Cambria Math" panose="02040503050406030204" pitchFamily="18" charset="0"/>
                      </a:rPr>
                      <m:t>1</m:t>
                    </m:r>
                  </m:oMath>
                </a14:m>
                <a:r>
                  <a:rPr kumimoji="1" lang="en-US" altLang="ja-JP" dirty="0" smtClean="0"/>
                  <a:t> </a:t>
                </a:r>
                <a:r>
                  <a:rPr kumimoji="1" lang="ja-JP" altLang="en-US" dirty="0" smtClean="0"/>
                  <a:t>の間に少なくとも</a:t>
                </a:r>
                <a:r>
                  <a:rPr kumimoji="1" lang="en-US" altLang="ja-JP" dirty="0" smtClean="0"/>
                  <a:t>1</a:t>
                </a:r>
                <a:r>
                  <a:rPr kumimoji="1" lang="ja-JP" altLang="en-US" dirty="0" smtClean="0"/>
                  <a:t>回訪問されなければならない</a:t>
                </a:r>
                <a:endParaRPr kumimoji="1" lang="en-US" altLang="ja-JP" dirty="0" smtClean="0"/>
              </a:p>
              <a:p>
                <a:r>
                  <a:rPr lang="ja-JP" altLang="en-US" dirty="0" smtClean="0"/>
                  <a:t>巡査は</a:t>
                </a:r>
                <a:r>
                  <a:rPr lang="ja-JP" altLang="en-US" dirty="0"/>
                  <a:t>訪問</a:t>
                </a:r>
                <a:r>
                  <a:rPr lang="en-US" altLang="ja-JP" dirty="0"/>
                  <a:t>1</a:t>
                </a:r>
                <a:r>
                  <a:rPr lang="ja-JP" altLang="en-US" dirty="0"/>
                  <a:t>回</a:t>
                </a:r>
                <a:r>
                  <a:rPr lang="ja-JP" altLang="en-US" dirty="0" smtClean="0"/>
                  <a:t>あたり </a:t>
                </a:r>
                <a14:m>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oMath>
                </a14:m>
                <a:r>
                  <a:rPr kumimoji="1" lang="en-US" altLang="ja-JP" dirty="0" smtClean="0"/>
                  <a:t> </a:t>
                </a:r>
                <a:r>
                  <a:rPr kumimoji="1" lang="ja-JP" altLang="en-US" dirty="0" smtClean="0"/>
                  <a:t>の時間を消費（詳細略）</a:t>
                </a:r>
                <a:endParaRPr kumimoji="1" lang="en-US" altLang="ja-JP" dirty="0" smtClean="0"/>
              </a:p>
              <a:p>
                <a:r>
                  <a:rPr kumimoji="1" lang="ja-JP" altLang="en-US" dirty="0" smtClean="0"/>
                  <a:t>巡査は高々</a:t>
                </a:r>
                <a:r>
                  <a:rPr kumimoji="1" lang="en-US" altLang="ja-JP" dirty="0" smtClean="0"/>
                  <a:t>1</a:t>
                </a:r>
                <a:r>
                  <a:rPr kumimoji="1" lang="ja-JP" altLang="en-US" dirty="0" err="1" smtClean="0"/>
                  <a:t>つの</a:t>
                </a:r>
                <a:r>
                  <a:rPr kumimoji="1" lang="ja-JP" altLang="en-US" dirty="0" smtClean="0"/>
                  <a:t>辺上に存在</a:t>
                </a:r>
                <a:endParaRPr kumimoji="1" lang="en-US" altLang="ja-JP" dirty="0" smtClean="0"/>
              </a:p>
              <a:p>
                <a:pPr marL="0" indent="0">
                  <a:buNone/>
                </a:pP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 </a:t>
                </a:r>
                <a:r>
                  <a:rPr kumimoji="1" lang="ja-JP" altLang="en-US" dirty="0" smtClean="0"/>
                  <a:t>全点警備不可能</a:t>
                </a:r>
                <a:endParaRPr kumimoji="1" lang="en-US" altLang="ja-JP" dirty="0" smtClean="0"/>
              </a:p>
              <a:p>
                <a:endParaRPr kumimoji="1" lang="en-US" altLang="ja-JP" dirty="0" smtClean="0"/>
              </a:p>
              <a:p>
                <a:pPr marL="0" indent="0">
                  <a:buNone/>
                </a:pP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6819900" cy="4351338"/>
              </a:xfrm>
              <a:blipFill>
                <a:blip r:embed="rId2"/>
                <a:stretch>
                  <a:fillRect l="-1610" t="-2241" r="-1431" b="-322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24</a:t>
            </a:fld>
            <a:endParaRPr kumimoji="1" lang="ja-JP" altLang="en-US"/>
          </a:p>
        </p:txBody>
      </p:sp>
      <p:grpSp>
        <p:nvGrpSpPr>
          <p:cNvPr id="54" name="グループ化 53"/>
          <p:cNvGrpSpPr/>
          <p:nvPr/>
        </p:nvGrpSpPr>
        <p:grpSpPr>
          <a:xfrm>
            <a:off x="7983417" y="2514601"/>
            <a:ext cx="2479430" cy="2508736"/>
            <a:chOff x="7983416" y="2514601"/>
            <a:chExt cx="2992315" cy="2508736"/>
          </a:xfrm>
        </p:grpSpPr>
        <p:cxnSp>
          <p:nvCxnSpPr>
            <p:cNvPr id="20" name="直線コネクタ 19"/>
            <p:cNvCxnSpPr/>
            <p:nvPr/>
          </p:nvCxnSpPr>
          <p:spPr>
            <a:xfrm>
              <a:off x="7983416" y="2514601"/>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83416" y="3141785"/>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7983416" y="3768969"/>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7983416" y="4396153"/>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983416" y="5023337"/>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67" name="直線コネクタ 66"/>
          <p:cNvCxnSpPr/>
          <p:nvPr/>
        </p:nvCxnSpPr>
        <p:spPr>
          <a:xfrm>
            <a:off x="7983417" y="2497016"/>
            <a:ext cx="62718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V="1">
            <a:off x="8610600" y="3132994"/>
            <a:ext cx="814754"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9425354" y="3760177"/>
            <a:ext cx="400050"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V="1">
            <a:off x="9825404" y="4396153"/>
            <a:ext cx="637443"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983417" y="5023337"/>
            <a:ext cx="247943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2" name="グループ化 91"/>
          <p:cNvGrpSpPr/>
          <p:nvPr/>
        </p:nvGrpSpPr>
        <p:grpSpPr>
          <a:xfrm>
            <a:off x="7952575" y="1948403"/>
            <a:ext cx="247616" cy="473305"/>
            <a:chOff x="1093981" y="4342423"/>
            <a:chExt cx="427174" cy="816522"/>
          </a:xfrm>
          <a:solidFill>
            <a:srgbClr val="FF0000"/>
          </a:solidFill>
        </p:grpSpPr>
        <p:sp>
          <p:nvSpPr>
            <p:cNvPr id="93" name="楕円 92"/>
            <p:cNvSpPr/>
            <p:nvPr/>
          </p:nvSpPr>
          <p:spPr>
            <a:xfrm>
              <a:off x="1140223" y="4342423"/>
              <a:ext cx="300142" cy="300142"/>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93" idx="4"/>
            </p:cNvCxnSpPr>
            <p:nvPr/>
          </p:nvCxnSpPr>
          <p:spPr>
            <a:xfrm>
              <a:off x="1290294" y="4642565"/>
              <a:ext cx="4680" cy="272854"/>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1293070" y="4897771"/>
              <a:ext cx="228085" cy="261171"/>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1293071" y="4698350"/>
              <a:ext cx="228084" cy="217069"/>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1093981" y="4698350"/>
              <a:ext cx="199094" cy="217069"/>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093981" y="4895850"/>
              <a:ext cx="202031" cy="263095"/>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5" name="グループ化 104"/>
          <p:cNvGrpSpPr/>
          <p:nvPr/>
        </p:nvGrpSpPr>
        <p:grpSpPr>
          <a:xfrm>
            <a:off x="7894873" y="4473093"/>
            <a:ext cx="247616" cy="473305"/>
            <a:chOff x="1093981" y="4342423"/>
            <a:chExt cx="427174" cy="816522"/>
          </a:xfrm>
          <a:solidFill>
            <a:schemeClr val="accent2"/>
          </a:solidFill>
        </p:grpSpPr>
        <p:sp>
          <p:nvSpPr>
            <p:cNvPr id="106" name="楕円 105"/>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p:cNvCxnSpPr>
              <a:stCxn id="106"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970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1261506" y="2681210"/>
            <a:ext cx="3114802" cy="265475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角丸四角形 203"/>
          <p:cNvSpPr/>
          <p:nvPr/>
        </p:nvSpPr>
        <p:spPr>
          <a:xfrm>
            <a:off x="4320222" y="2815572"/>
            <a:ext cx="3008183" cy="2396445"/>
          </a:xfrm>
          <a:prstGeom prst="roundRect">
            <a:avLst/>
          </a:prstGeom>
          <a:solidFill>
            <a:srgbClr val="FFFF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25</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1535314" y="4425213"/>
            <a:ext cx="2465943" cy="144998"/>
            <a:chOff x="2066618" y="4569809"/>
            <a:chExt cx="3114546" cy="183136"/>
          </a:xfrm>
        </p:grpSpPr>
        <p:sp>
          <p:nvSpPr>
            <p:cNvPr id="106" name="楕円 10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楕円 120"/>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878352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ambria" panose="02040503050406030204" pitchFamily="18" charset="0"/>
              </a:rPr>
              <a:t>Unit</a:t>
            </a:r>
            <a:r>
              <a:rPr lang="ja-JP" altLang="en-US" dirty="0"/>
              <a:t>：許容訪問間隔が一般の場合</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199" y="1825625"/>
                <a:ext cx="7433734" cy="4351338"/>
              </a:xfrm>
            </p:spPr>
            <p:txBody>
              <a:bodyPr>
                <a:normAutofit/>
              </a:bodyPr>
              <a:lstStyle/>
              <a:p>
                <a:r>
                  <a:rPr lang="ja-JP" altLang="en-US" u="sng" dirty="0"/>
                  <a:t>最大独立集合問題（</a:t>
                </a:r>
                <a:r>
                  <a:rPr lang="en-US" altLang="ja-JP" u="sng" dirty="0">
                    <a:latin typeface="Cambria" panose="02040503050406030204" pitchFamily="18" charset="0"/>
                  </a:rPr>
                  <a:t>NP</a:t>
                </a:r>
                <a:r>
                  <a:rPr lang="ja-JP" altLang="en-US" u="sng" dirty="0"/>
                  <a:t>完全問題）</a:t>
                </a:r>
                <a:r>
                  <a:rPr lang="en-US" altLang="ja-JP" dirty="0"/>
                  <a:t/>
                </a:r>
                <a:br>
                  <a:rPr lang="en-US" altLang="ja-JP"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点からなる無向グラフが与えられたときに</a:t>
                </a:r>
                <a:r>
                  <a:rPr lang="en-US" altLang="ja-JP" dirty="0"/>
                  <a:t/>
                </a:r>
                <a:br>
                  <a:rPr lang="en-US" altLang="ja-JP" dirty="0"/>
                </a:br>
                <a:r>
                  <a:rPr lang="ja-JP" altLang="en-US" dirty="0"/>
                  <a:t>独立集合のうち最大のものを求める</a:t>
                </a:r>
                <a:endParaRPr lang="en-US" altLang="ja-JP" dirty="0"/>
              </a:p>
              <a:p>
                <a:endParaRPr lang="en-US" altLang="ja-JP" dirty="0"/>
              </a:p>
              <a:p>
                <a:pPr marL="0" indent="0">
                  <a:buNone/>
                </a:pPr>
                <a:endParaRPr lang="en-US" altLang="ja-JP" u="sng" dirty="0">
                  <a:latin typeface="Cambria" panose="02040503050406030204" pitchFamily="18" charset="0"/>
                </a:endParaRPr>
              </a:p>
              <a:p>
                <a:r>
                  <a:rPr lang="ja-JP" altLang="en-US" u="sng" dirty="0">
                    <a:latin typeface="Cambria" panose="02040503050406030204" pitchFamily="18" charset="0"/>
                  </a:rPr>
                  <a:t>協力警邏問題（巡査</a:t>
                </a:r>
                <a:r>
                  <a:rPr lang="en-US" altLang="ja-JP" u="sng" dirty="0">
                    <a:latin typeface="Cambria" panose="02040503050406030204" pitchFamily="18" charset="0"/>
                  </a:rPr>
                  <a:t>1</a:t>
                </a:r>
                <a:r>
                  <a:rPr lang="ja-JP" altLang="en-US" u="sng" dirty="0">
                    <a:latin typeface="Cambria" panose="02040503050406030204" pitchFamily="18" charset="0"/>
                  </a:rPr>
                  <a:t>人，</a:t>
                </a:r>
                <a:r>
                  <a:rPr lang="ja-JP" altLang="en-US" b="1" u="sng" dirty="0">
                    <a:solidFill>
                      <a:srgbClr val="B61C83"/>
                    </a:solidFill>
                  </a:rPr>
                  <a:t>指定訪問時刻</a:t>
                </a:r>
                <a:r>
                  <a:rPr lang="ja-JP" altLang="en-US" u="sng" dirty="0"/>
                  <a:t>）</a:t>
                </a:r>
                <a:r>
                  <a:rPr lang="en-US" altLang="ja-JP" u="sng" dirty="0"/>
                  <a:t/>
                </a:r>
                <a:br>
                  <a:rPr lang="en-US" altLang="ja-JP" u="sng"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点からなるある</a:t>
                </a:r>
                <a:r>
                  <a:rPr lang="en-US" altLang="ja-JP" dirty="0">
                    <a:latin typeface="Cambria" panose="02040503050406030204" pitchFamily="18" charset="0"/>
                  </a:rPr>
                  <a:t>Unit</a:t>
                </a:r>
                <a:r>
                  <a:rPr lang="en-US" altLang="ja-JP" dirty="0"/>
                  <a:t> </a:t>
                </a:r>
                <a:r>
                  <a:rPr lang="ja-JP" altLang="en-US" dirty="0"/>
                  <a:t>が与えられたときに</a:t>
                </a:r>
                <a:r>
                  <a:rPr lang="en-US" altLang="ja-JP" dirty="0"/>
                  <a:t/>
                </a:r>
                <a:br>
                  <a:rPr lang="en-US" altLang="ja-JP" dirty="0"/>
                </a:br>
                <a:r>
                  <a:rPr lang="ja-JP" altLang="en-US" dirty="0"/>
                  <a:t>警邏できる頂点の数の最大値を求める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7433734" cy="4351338"/>
              </a:xfrm>
              <a:blipFill>
                <a:blip r:embed="rId3"/>
                <a:stretch>
                  <a:fillRect l="-1393" t="-2801" r="-574"/>
                </a:stretch>
              </a:blipFill>
            </p:spPr>
            <p:txBody>
              <a:bodyPr/>
              <a:lstStyle/>
              <a:p>
                <a:r>
                  <a:rPr lang="ja-JP" altLang="en-US">
                    <a:noFill/>
                  </a:rPr>
                  <a:t> </a:t>
                </a:r>
              </a:p>
            </p:txBody>
          </p:sp>
        </mc:Fallback>
      </mc:AlternateContent>
      <p:grpSp>
        <p:nvGrpSpPr>
          <p:cNvPr id="7" name="グループ化 6"/>
          <p:cNvGrpSpPr/>
          <p:nvPr/>
        </p:nvGrpSpPr>
        <p:grpSpPr>
          <a:xfrm>
            <a:off x="3584741" y="3187700"/>
            <a:ext cx="1633423" cy="813594"/>
            <a:chOff x="3135086" y="4057650"/>
            <a:chExt cx="1262489" cy="590550"/>
          </a:xfrm>
        </p:grpSpPr>
        <p:sp>
          <p:nvSpPr>
            <p:cNvPr id="6" name="テキスト ボックス 5"/>
            <p:cNvSpPr txBox="1"/>
            <p:nvPr/>
          </p:nvSpPr>
          <p:spPr>
            <a:xfrm>
              <a:off x="3699784" y="4122091"/>
              <a:ext cx="697791" cy="379781"/>
            </a:xfrm>
            <a:prstGeom prst="rect">
              <a:avLst/>
            </a:prstGeom>
            <a:noFill/>
            <a:ln w="28575">
              <a:noFill/>
            </a:ln>
          </p:spPr>
          <p:txBody>
            <a:bodyPr wrap="none" rtlCol="0">
              <a:spAutoFit/>
            </a:bodyPr>
            <a:lstStyle/>
            <a:p>
              <a:r>
                <a:rPr lang="ja-JP" altLang="en-US" sz="2800" dirty="0">
                  <a:latin typeface="Cambria Math" panose="02040503050406030204" pitchFamily="18" charset="0"/>
                </a:rPr>
                <a:t>帰着</a:t>
              </a:r>
              <a:endParaRPr kumimoji="1" lang="ja-JP" altLang="en-US" sz="2800" dirty="0">
                <a:latin typeface="Cambria Math" panose="02040503050406030204" pitchFamily="18" charset="0"/>
              </a:endParaRPr>
            </a:p>
          </p:txBody>
        </p:sp>
        <p:sp>
          <p:nvSpPr>
            <p:cNvPr id="8" name="下矢印 7"/>
            <p:cNvSpPr/>
            <p:nvPr/>
          </p:nvSpPr>
          <p:spPr>
            <a:xfrm>
              <a:off x="3135086" y="4057650"/>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吹き出し: 四角形 8"/>
          <p:cNvSpPr/>
          <p:nvPr/>
        </p:nvSpPr>
        <p:spPr>
          <a:xfrm>
            <a:off x="8373496" y="1690688"/>
            <a:ext cx="3658676" cy="2064738"/>
          </a:xfrm>
          <a:prstGeom prst="wedgeRectCallout">
            <a:avLst>
              <a:gd name="adj1" fmla="val -125530"/>
              <a:gd name="adj2" fmla="val 3733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400" dirty="0">
                <a:solidFill>
                  <a:schemeClr val="tx1"/>
                </a:solidFill>
              </a:rPr>
              <a:t>「</a:t>
            </a:r>
            <a:r>
              <a:rPr lang="en-US" altLang="ja-JP" sz="2400" dirty="0">
                <a:solidFill>
                  <a:schemeClr val="tx1"/>
                </a:solidFill>
                <a:latin typeface="Cambria Math" panose="02040503050406030204" pitchFamily="18" charset="0"/>
                <a:ea typeface="Cambria Math" panose="02040503050406030204" pitchFamily="18" charset="0"/>
              </a:rPr>
              <a:t>2</a:t>
            </a:r>
            <a:r>
              <a:rPr lang="ja-JP" altLang="en-US" sz="2400" dirty="0">
                <a:solidFill>
                  <a:schemeClr val="tx1"/>
                </a:solidFill>
              </a:rPr>
              <a:t>点間に辺がある</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a:t>
            </a:r>
            <a:r>
              <a:rPr lang="en-US" altLang="ja-JP" sz="2400" dirty="0">
                <a:solidFill>
                  <a:schemeClr val="tx1"/>
                </a:solidFill>
                <a:latin typeface="Cambria Math" panose="02040503050406030204" pitchFamily="18" charset="0"/>
                <a:ea typeface="Cambria Math" panose="02040503050406030204" pitchFamily="18" charset="0"/>
              </a:rPr>
              <a:t>2</a:t>
            </a:r>
            <a:r>
              <a:rPr lang="ja-JP" altLang="en-US" sz="2400" dirty="0">
                <a:solidFill>
                  <a:schemeClr val="tx1"/>
                </a:solidFill>
              </a:rPr>
              <a:t>点の指定訪問時刻が重複している」</a:t>
            </a:r>
            <a:endParaRPr lang="en-US" altLang="ja-JP" sz="2400" dirty="0">
              <a:solidFill>
                <a:schemeClr val="tx1"/>
              </a:solidFill>
            </a:endParaRPr>
          </a:p>
          <a:p>
            <a:r>
              <a:rPr lang="ja-JP" altLang="en-US" sz="2400" dirty="0">
                <a:solidFill>
                  <a:schemeClr val="tx1"/>
                </a:solidFill>
              </a:rPr>
              <a:t>となるように各点の訪問時刻を設定（詳細略）</a:t>
            </a:r>
            <a:endParaRPr kumimoji="1" lang="ja-JP" altLang="en-US" sz="2400" dirty="0">
              <a:solidFill>
                <a:schemeClr val="tx1"/>
              </a:solidFill>
            </a:endParaRPr>
          </a:p>
        </p:txBody>
      </p:sp>
      <p:sp>
        <p:nvSpPr>
          <p:cNvPr id="10" name="吹き出し: 四角形 9"/>
          <p:cNvSpPr/>
          <p:nvPr/>
        </p:nvSpPr>
        <p:spPr>
          <a:xfrm>
            <a:off x="7609743" y="5064370"/>
            <a:ext cx="4248150" cy="1177203"/>
          </a:xfrm>
          <a:prstGeom prst="wedgeRectCallout">
            <a:avLst>
              <a:gd name="adj1" fmla="val -47383"/>
              <a:gd name="adj2" fmla="val -2354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400" dirty="0" smtClean="0">
                <a:solidFill>
                  <a:srgbClr val="B61C83"/>
                </a:solidFill>
              </a:rPr>
              <a:t>利得最大化 </a:t>
            </a:r>
            <a:r>
              <a:rPr lang="en-US" altLang="ja-JP" sz="2400" dirty="0" smtClean="0">
                <a:solidFill>
                  <a:srgbClr val="B61C83"/>
                </a:solidFill>
              </a:rPr>
              <a:t>&amp; </a:t>
            </a:r>
            <a:r>
              <a:rPr lang="ja-JP" altLang="en-US" sz="2400" dirty="0">
                <a:solidFill>
                  <a:srgbClr val="B61C83"/>
                </a:solidFill>
              </a:rPr>
              <a:t>訪問時刻指定</a:t>
            </a:r>
            <a:r>
              <a:rPr lang="en-US" altLang="ja-JP" sz="2400" dirty="0" smtClean="0">
                <a:solidFill>
                  <a:srgbClr val="B61C83"/>
                </a:solidFill>
              </a:rPr>
              <a:t/>
            </a:r>
            <a:br>
              <a:rPr lang="en-US" altLang="ja-JP" sz="2400" dirty="0" smtClean="0">
                <a:solidFill>
                  <a:srgbClr val="B61C83"/>
                </a:solidFill>
              </a:rPr>
            </a:br>
            <a:r>
              <a:rPr lang="ja-JP" altLang="en-US" sz="2400" dirty="0" smtClean="0">
                <a:solidFill>
                  <a:schemeClr val="tx1"/>
                </a:solidFill>
              </a:rPr>
              <a:t>なら，巡査</a:t>
            </a:r>
            <a:r>
              <a:rPr lang="ja-JP" altLang="en-US" sz="2400" dirty="0">
                <a:solidFill>
                  <a:schemeClr val="tx1"/>
                </a:solidFill>
              </a:rPr>
              <a:t>が</a:t>
            </a:r>
            <a:r>
              <a:rPr lang="en-US" altLang="ja-JP" sz="2400" dirty="0">
                <a:solidFill>
                  <a:schemeClr val="tx1"/>
                </a:solidFill>
                <a:latin typeface="Cambria Math" panose="02040503050406030204" pitchFamily="18" charset="0"/>
                <a:ea typeface="Cambria Math" panose="02040503050406030204" pitchFamily="18" charset="0"/>
              </a:rPr>
              <a:t>1</a:t>
            </a:r>
            <a:r>
              <a:rPr lang="ja-JP" altLang="en-US" sz="2400" dirty="0" smtClean="0">
                <a:solidFill>
                  <a:schemeClr val="tx1"/>
                </a:solidFill>
              </a:rPr>
              <a:t>人で</a:t>
            </a:r>
            <a:r>
              <a:rPr lang="ja-JP" altLang="en-US" sz="2400" dirty="0">
                <a:solidFill>
                  <a:schemeClr val="tx1"/>
                </a:solidFill>
              </a:rPr>
              <a:t>も</a:t>
            </a:r>
            <a:r>
              <a:rPr lang="en-US" altLang="ja-JP" sz="2400" dirty="0" smtClean="0">
                <a:solidFill>
                  <a:srgbClr val="0070C0"/>
                </a:solidFill>
                <a:latin typeface="Cambria" panose="02040503050406030204" pitchFamily="18" charset="0"/>
              </a:rPr>
              <a:t>NP</a:t>
            </a:r>
            <a:r>
              <a:rPr lang="ja-JP" altLang="en-US" sz="2400" dirty="0">
                <a:solidFill>
                  <a:srgbClr val="0070C0"/>
                </a:solidFill>
              </a:rPr>
              <a:t>困難</a:t>
            </a:r>
            <a:endParaRPr kumimoji="1" lang="ja-JP" altLang="en-US" sz="2400" dirty="0">
              <a:solidFill>
                <a:srgbClr val="B61C83"/>
              </a:solidFill>
            </a:endParaRP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26</a:t>
            </a:fld>
            <a:endParaRPr kumimoji="1" lang="ja-JP" altLang="en-US"/>
          </a:p>
        </p:txBody>
      </p:sp>
    </p:spTree>
    <p:extLst>
      <p:ext uri="{BB962C8B-B14F-4D97-AF65-F5344CB8AC3E}">
        <p14:creationId xmlns:p14="http://schemas.microsoft.com/office/powerpoint/2010/main" val="12131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838200" y="1825625"/>
            <a:ext cx="10515600" cy="4351338"/>
          </a:xfrm>
        </p:spPr>
        <p:txBody>
          <a:bodyPr>
            <a:normAutofit/>
          </a:bodyPr>
          <a:lstStyle/>
          <a:p>
            <a:pPr>
              <a:lnSpc>
                <a:spcPct val="100000"/>
              </a:lnSpc>
            </a:pPr>
            <a:r>
              <a:rPr lang="ja-JP" altLang="en-US" dirty="0"/>
              <a:t>本研究の動機</a:t>
            </a:r>
            <a:r>
              <a:rPr lang="ja-JP" altLang="en-US" dirty="0" smtClean="0"/>
              <a:t>：</a:t>
            </a:r>
            <a:r>
              <a:rPr lang="ja-JP" altLang="en-US" b="1" dirty="0">
                <a:solidFill>
                  <a:srgbClr val="FF0000"/>
                </a:solidFill>
              </a:rPr>
              <a:t>複数</a:t>
            </a:r>
            <a:r>
              <a:rPr lang="ja-JP" altLang="en-US" b="1" dirty="0" smtClean="0">
                <a:solidFill>
                  <a:srgbClr val="FF0000"/>
                </a:solidFill>
              </a:rPr>
              <a:t>の巡査の</a:t>
            </a:r>
            <a:r>
              <a:rPr lang="ja-JP" altLang="en-US" b="1" dirty="0">
                <a:solidFill>
                  <a:srgbClr val="FF0000"/>
                </a:solidFill>
              </a:rPr>
              <a:t>協力</a:t>
            </a:r>
            <a:r>
              <a:rPr lang="ja-JP" altLang="en-US" dirty="0" smtClean="0"/>
              <a:t>による警邏を</a:t>
            </a:r>
            <a:r>
              <a:rPr lang="ja-JP" altLang="en-US" dirty="0"/>
              <a:t>考えたい</a:t>
            </a:r>
            <a:endParaRPr lang="en-US" altLang="ja-JP" dirty="0"/>
          </a:p>
          <a:p>
            <a:pPr>
              <a:lnSpc>
                <a:spcPct val="100000"/>
              </a:lnSpc>
            </a:pPr>
            <a:r>
              <a:rPr kumimoji="1" lang="ja-JP" altLang="en-US" dirty="0"/>
              <a:t>巡査の</a:t>
            </a:r>
            <a:r>
              <a:rPr kumimoji="1" lang="ja-JP" altLang="en-US" dirty="0">
                <a:solidFill>
                  <a:srgbClr val="00B050"/>
                </a:solidFill>
              </a:rPr>
              <a:t>協力が不要な場合</a:t>
            </a:r>
            <a:r>
              <a:rPr kumimoji="1" lang="ja-JP" altLang="en-US" dirty="0"/>
              <a:t>や，</a:t>
            </a:r>
            <a:r>
              <a:rPr kumimoji="1" lang="ja-JP" altLang="en-US" dirty="0">
                <a:solidFill>
                  <a:srgbClr val="00B050"/>
                </a:solidFill>
              </a:rPr>
              <a:t>協力の仕方が簡単になる場合</a:t>
            </a:r>
            <a:r>
              <a:rPr kumimoji="1" lang="ja-JP" altLang="en-US" dirty="0"/>
              <a:t>は，</a:t>
            </a:r>
            <a:r>
              <a:rPr lang="ja-JP" altLang="en-US" dirty="0"/>
              <a:t>簡単に解くことが</a:t>
            </a:r>
            <a:r>
              <a:rPr lang="ja-JP" altLang="en-US" dirty="0" smtClean="0"/>
              <a:t>できる</a:t>
            </a:r>
            <a:endParaRPr lang="en-US" altLang="ja-JP" dirty="0" smtClean="0"/>
          </a:p>
          <a:p>
            <a:pPr>
              <a:lnSpc>
                <a:spcPct val="100000"/>
              </a:lnSpc>
            </a:pPr>
            <a:r>
              <a:rPr kumimoji="1" lang="ja-JP" altLang="en-US" dirty="0" smtClean="0"/>
              <a:t>許容</a:t>
            </a:r>
            <a:r>
              <a:rPr kumimoji="1" lang="ja-JP" altLang="en-US" dirty="0"/>
              <a:t>訪問間隔が一般の場合</a:t>
            </a:r>
            <a:r>
              <a:rPr kumimoji="1" lang="ja-JP" altLang="en-US" dirty="0" smtClean="0"/>
              <a:t>は協力警邏ではほとんど未解決</a:t>
            </a:r>
            <a:r>
              <a:rPr lang="en-US" altLang="ja-JP" dirty="0"/>
              <a:t/>
            </a:r>
            <a:br>
              <a:rPr lang="en-US" altLang="ja-JP" dirty="0"/>
            </a:br>
            <a:r>
              <a:rPr lang="ja-JP" altLang="en-US" dirty="0" smtClean="0"/>
              <a:t>→ </a:t>
            </a:r>
            <a:r>
              <a:rPr lang="ja-JP" altLang="en-US" dirty="0" smtClean="0">
                <a:solidFill>
                  <a:srgbClr val="B61C83"/>
                </a:solidFill>
              </a:rPr>
              <a:t>訪問</a:t>
            </a:r>
            <a:r>
              <a:rPr lang="ja-JP" altLang="en-US" dirty="0">
                <a:solidFill>
                  <a:srgbClr val="B61C83"/>
                </a:solidFill>
              </a:rPr>
              <a:t>時刻指定</a:t>
            </a:r>
            <a:r>
              <a:rPr kumimoji="1" lang="ja-JP" altLang="en-US" dirty="0" smtClean="0"/>
              <a:t>なら</a:t>
            </a:r>
            <a:r>
              <a:rPr lang="ja-JP" altLang="en-US" dirty="0"/>
              <a:t>効率的</a:t>
            </a:r>
            <a:r>
              <a:rPr lang="ja-JP" altLang="en-US" dirty="0" smtClean="0"/>
              <a:t>な算法や</a:t>
            </a:r>
            <a:r>
              <a:rPr kumimoji="1" lang="ja-JP" altLang="en-US" dirty="0" smtClean="0"/>
              <a:t>困難性</a:t>
            </a:r>
            <a:r>
              <a:rPr kumimoji="1" lang="ja-JP" altLang="en-US" dirty="0"/>
              <a:t>を示せた場合が</a:t>
            </a:r>
            <a:r>
              <a:rPr kumimoji="1" lang="ja-JP" altLang="en-US" dirty="0" smtClean="0"/>
              <a:t>ある</a:t>
            </a:r>
            <a:endParaRPr kumimoji="1" lang="en-US" altLang="ja-JP" dirty="0" smtClean="0"/>
          </a:p>
          <a:p>
            <a:pPr lvl="1">
              <a:lnSpc>
                <a:spcPct val="100000"/>
              </a:lnSpc>
            </a:pPr>
            <a:r>
              <a:rPr lang="ja-JP" altLang="en-US" dirty="0" smtClean="0"/>
              <a:t>線分では端から順に巡査の動きを決定できる</a:t>
            </a:r>
            <a:endParaRPr kumimoji="1" lang="en-US" altLang="ja-JP" dirty="0"/>
          </a:p>
          <a:p>
            <a:pPr lvl="1">
              <a:lnSpc>
                <a:spcPct val="100000"/>
              </a:lnSpc>
            </a:pPr>
            <a:r>
              <a:rPr lang="en-US" altLang="ja-JP" dirty="0">
                <a:latin typeface="Cambria" panose="02040503050406030204" pitchFamily="18" charset="0"/>
              </a:rPr>
              <a:t>Unit</a:t>
            </a:r>
            <a:r>
              <a:rPr lang="ja-JP" altLang="en-US" dirty="0" err="1" smtClean="0">
                <a:latin typeface="Cambria" panose="02040503050406030204" pitchFamily="18" charset="0"/>
              </a:rPr>
              <a:t>で利</a:t>
            </a:r>
            <a:r>
              <a:rPr lang="ja-JP" altLang="en-US" dirty="0" smtClean="0">
                <a:latin typeface="Cambria" panose="02040503050406030204" pitchFamily="18" charset="0"/>
              </a:rPr>
              <a:t>得最大化問題</a:t>
            </a:r>
            <a:r>
              <a:rPr lang="ja-JP" altLang="en-US" dirty="0">
                <a:latin typeface="Cambria" panose="02040503050406030204" pitchFamily="18" charset="0"/>
              </a:rPr>
              <a:t>は</a:t>
            </a:r>
            <a:r>
              <a:rPr lang="ja-JP" altLang="en-US" dirty="0" smtClean="0"/>
              <a:t>巡査</a:t>
            </a:r>
            <a:r>
              <a:rPr lang="en-US" altLang="ja-JP" dirty="0" smtClean="0">
                <a:latin typeface="Cambria Math" panose="02040503050406030204" pitchFamily="18" charset="0"/>
                <a:ea typeface="Cambria Math" panose="02040503050406030204" pitchFamily="18" charset="0"/>
              </a:rPr>
              <a:t>1</a:t>
            </a:r>
            <a:r>
              <a:rPr lang="ja-JP" altLang="en-US" dirty="0" smtClean="0"/>
              <a:t>人でも</a:t>
            </a:r>
            <a:r>
              <a:rPr lang="en-US" altLang="ja-JP" dirty="0" smtClean="0">
                <a:solidFill>
                  <a:srgbClr val="0070C0"/>
                </a:solidFill>
                <a:latin typeface="Cambria" panose="02040503050406030204" pitchFamily="18" charset="0"/>
              </a:rPr>
              <a:t>NP</a:t>
            </a:r>
            <a:r>
              <a:rPr lang="ja-JP" altLang="en-US" dirty="0">
                <a:solidFill>
                  <a:srgbClr val="0070C0"/>
                </a:solidFill>
              </a:rPr>
              <a:t>困難</a:t>
            </a:r>
            <a:endParaRPr lang="en-US" altLang="ja-JP" dirty="0">
              <a:solidFill>
                <a:srgbClr val="0070C0"/>
              </a:solidFill>
            </a:endParaRPr>
          </a:p>
          <a:p>
            <a:pPr>
              <a:lnSpc>
                <a:spcPct val="100000"/>
              </a:lnSpc>
            </a:pPr>
            <a:r>
              <a:rPr kumimoji="1" lang="ja-JP" altLang="en-US" dirty="0"/>
              <a:t>今後の課題</a:t>
            </a:r>
            <a:r>
              <a:rPr kumimoji="1" lang="ja-JP" altLang="en-US" dirty="0" smtClean="0"/>
              <a:t>：木</a:t>
            </a:r>
            <a:r>
              <a:rPr kumimoji="1" lang="ja-JP" altLang="en-US" dirty="0"/>
              <a:t>の</a:t>
            </a:r>
            <a:r>
              <a:rPr kumimoji="1" lang="ja-JP" altLang="en-US" dirty="0" smtClean="0"/>
              <a:t>場合，</a:t>
            </a:r>
            <a:r>
              <a:rPr lang="ja-JP" altLang="en-US" dirty="0" smtClean="0">
                <a:solidFill>
                  <a:srgbClr val="B61C83"/>
                </a:solidFill>
              </a:rPr>
              <a:t>訪問</a:t>
            </a:r>
            <a:r>
              <a:rPr lang="ja-JP" altLang="en-US" dirty="0">
                <a:solidFill>
                  <a:srgbClr val="B61C83"/>
                </a:solidFill>
              </a:rPr>
              <a:t>時刻指定</a:t>
            </a:r>
            <a:r>
              <a:rPr kumimoji="1" lang="ja-JP" altLang="en-US" dirty="0" smtClean="0"/>
              <a:t>の場合</a:t>
            </a:r>
            <a:r>
              <a:rPr lang="ja-JP" altLang="en-US" dirty="0" smtClean="0"/>
              <a:t>，</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27</a:t>
            </a:fld>
            <a:endParaRPr kumimoji="1" lang="ja-JP" altLang="en-US"/>
          </a:p>
        </p:txBody>
      </p:sp>
    </p:spTree>
    <p:extLst>
      <p:ext uri="{BB962C8B-B14F-4D97-AF65-F5344CB8AC3E}">
        <p14:creationId xmlns:p14="http://schemas.microsoft.com/office/powerpoint/2010/main" val="3429207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a:latin typeface="Cambria" panose="02040503050406030204" pitchFamily="18" charset="0"/>
              </a:rPr>
              <a:t>協力警邏問題</a:t>
            </a:r>
            <a:endParaRPr lang="en-US" altLang="ja-JP"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7483167" cy="4758055"/>
              </a:xfrm>
            </p:spPr>
            <p:txBody>
              <a:bodyPr>
                <a:normAutofit/>
              </a:bodyPr>
              <a:lstStyle/>
              <a:p>
                <a:pPr>
                  <a:lnSpc>
                    <a:spcPct val="100000"/>
                  </a:lnSpc>
                </a:pPr>
                <a:r>
                  <a:rPr lang="ja-JP" altLang="en-US" dirty="0" smtClean="0"/>
                  <a:t>入力</a:t>
                </a:r>
                <a:r>
                  <a:rPr lang="ja-JP" altLang="en-US" dirty="0"/>
                  <a:t>：</a:t>
                </a:r>
                <a:r>
                  <a:rPr lang="ja-JP" altLang="en-US" dirty="0" smtClean="0"/>
                  <a:t>辺に長さのついた無向グラフ，</a:t>
                </a:r>
                <a:r>
                  <a:rPr lang="en-US" altLang="ja-JP" dirty="0" smtClean="0"/>
                  <a:t/>
                </a:r>
                <a:br>
                  <a:rPr lang="en-US" altLang="ja-JP" dirty="0" smtClean="0"/>
                </a:br>
                <a:r>
                  <a:rPr lang="en-US" altLang="ja-JP" dirty="0" smtClean="0"/>
                  <a:t>	</a:t>
                </a:r>
                <a:r>
                  <a:rPr lang="ja-JP" altLang="en-US" dirty="0" smtClean="0"/>
                  <a:t>　各点の</a:t>
                </a:r>
                <a:r>
                  <a:rPr lang="ja-JP" altLang="en-US" b="1" dirty="0" smtClean="0"/>
                  <a:t>許容訪問間隔</a:t>
                </a:r>
                <a:r>
                  <a:rPr lang="ja-JP" altLang="en-US" dirty="0" smtClean="0"/>
                  <a:t>，巡査の人数</a:t>
                </a:r>
                <a:endParaRPr lang="en-US" altLang="ja-JP" dirty="0" smtClean="0"/>
              </a:p>
              <a:p>
                <a:pPr>
                  <a:lnSpc>
                    <a:spcPct val="100000"/>
                  </a:lnSpc>
                </a:pPr>
                <a:r>
                  <a:rPr lang="ja-JP" altLang="en-US" dirty="0" smtClean="0"/>
                  <a:t>出力</a:t>
                </a:r>
                <a:r>
                  <a:rPr lang="ja-JP" altLang="en-US" dirty="0"/>
                  <a:t>：全点</a:t>
                </a:r>
                <a:r>
                  <a:rPr lang="ja-JP" altLang="en-US" dirty="0" smtClean="0"/>
                  <a:t>が警備</a:t>
                </a:r>
                <a:r>
                  <a:rPr lang="ja-JP" altLang="en-US" dirty="0"/>
                  <a:t>可能か（警邏可能</a:t>
                </a:r>
                <a:r>
                  <a:rPr lang="ja-JP" altLang="en-US" dirty="0" smtClean="0"/>
                  <a:t>か）</a:t>
                </a:r>
                <a:endParaRPr lang="en-US" altLang="ja-JP" dirty="0" smtClean="0"/>
              </a:p>
              <a:p>
                <a:pPr>
                  <a:lnSpc>
                    <a:spcPct val="100000"/>
                  </a:lnSpc>
                </a:pPr>
                <a:endParaRPr lang="en-US" altLang="ja-JP" dirty="0" smtClean="0"/>
              </a:p>
              <a:p>
                <a:pPr marL="0" indent="0">
                  <a:lnSpc>
                    <a:spcPct val="100000"/>
                  </a:lnSpc>
                  <a:buNone/>
                </a:pPr>
                <a:r>
                  <a:rPr lang="ja-JP" altLang="en-US" b="1" dirty="0" smtClean="0"/>
                  <a:t>許容訪問間隔</a:t>
                </a:r>
                <a:endParaRPr lang="en-US" altLang="ja-JP" b="1" dirty="0"/>
              </a:p>
              <a:p>
                <a:pPr>
                  <a:lnSpc>
                    <a:spcPct val="100000"/>
                  </a:lnSpc>
                </a:pPr>
                <a:r>
                  <a:rPr lang="ja-JP" altLang="en-US" dirty="0"/>
                  <a:t>各点の警備に必要な訪問の頻度を定める</a:t>
                </a:r>
                <a:endParaRPr lang="en-US" altLang="ja-JP" dirty="0"/>
              </a:p>
              <a:p>
                <a:pPr>
                  <a:lnSpc>
                    <a:spcPct val="100000"/>
                  </a:lnSpc>
                </a:pPr>
                <a:r>
                  <a:rPr lang="ja-JP" altLang="en-US" dirty="0">
                    <a:solidFill>
                      <a:srgbClr val="0070C0"/>
                    </a:solidFill>
                  </a:rPr>
                  <a:t>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（許容訪問間隔 </a:t>
                </a:r>
                <a14:m>
                  <m:oMath xmlns:m="http://schemas.openxmlformats.org/officeDocument/2006/math">
                    <m:r>
                      <a:rPr lang="en-US" altLang="ja-JP" i="1">
                        <a:solidFill>
                          <a:srgbClr val="0070C0"/>
                        </a:solidFill>
                        <a:latin typeface="Cambria Math" panose="02040503050406030204" pitchFamily="18" charset="0"/>
                      </a:rPr>
                      <m:t>𝑞</m:t>
                    </m:r>
                  </m:oMath>
                </a14:m>
                <a:r>
                  <a:rPr lang="ja-JP" altLang="en-US" dirty="0">
                    <a:solidFill>
                      <a:srgbClr val="0070C0"/>
                    </a:solidFill>
                  </a:rPr>
                  <a:t> ）が警備される</a:t>
                </a:r>
                <a:r>
                  <a:rPr lang="en-US" altLang="ja-JP" dirty="0">
                    <a:solidFill>
                      <a:srgbClr val="0070C0"/>
                    </a:solidFill>
                  </a:rPr>
                  <a:t/>
                </a:r>
                <a:br>
                  <a:rPr lang="en-US" altLang="ja-JP" dirty="0">
                    <a:solidFill>
                      <a:srgbClr val="0070C0"/>
                    </a:solidFill>
                  </a:rPr>
                </a:br>
                <a:r>
                  <a:rPr lang="ja-JP" altLang="en-US" dirty="0">
                    <a:solidFill>
                      <a:srgbClr val="0070C0"/>
                    </a:solidFill>
                  </a:rPr>
                  <a:t>　⇔頂点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が時間 </a:t>
                </a:r>
                <a14:m>
                  <m:oMath xmlns:m="http://schemas.openxmlformats.org/officeDocument/2006/math">
                    <m:r>
                      <a:rPr lang="en-US" altLang="ja-JP" i="1">
                        <a:solidFill>
                          <a:srgbClr val="0070C0"/>
                        </a:solidFill>
                        <a:latin typeface="Cambria Math" panose="02040503050406030204" pitchFamily="18" charset="0"/>
                      </a:rPr>
                      <m:t>𝑞</m:t>
                    </m:r>
                  </m:oMath>
                </a14:m>
                <a:r>
                  <a:rPr lang="en-US" altLang="ja-JP" dirty="0">
                    <a:solidFill>
                      <a:srgbClr val="0070C0"/>
                    </a:solidFill>
                  </a:rPr>
                  <a:t> </a:t>
                </a:r>
                <a:r>
                  <a:rPr lang="ja-JP" altLang="en-US" dirty="0">
                    <a:solidFill>
                      <a:srgbClr val="0070C0"/>
                    </a:solidFill>
                  </a:rPr>
                  <a:t>以上放置</a:t>
                </a:r>
                <a:r>
                  <a:rPr lang="ja-JP" altLang="en-US" dirty="0" smtClean="0">
                    <a:solidFill>
                      <a:srgbClr val="0070C0"/>
                    </a:solidFill>
                  </a:rPr>
                  <a:t>されない</a:t>
                </a:r>
                <a:endParaRPr lang="en-US" altLang="ja-JP" dirty="0">
                  <a:solidFill>
                    <a:srgbClr val="0070C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7483167" cy="4758055"/>
              </a:xfrm>
              <a:blipFill>
                <a:blip r:embed="rId3"/>
                <a:stretch>
                  <a:fillRect l="-1711" t="-1152"/>
                </a:stretch>
              </a:blipFill>
            </p:spPr>
            <p:txBody>
              <a:bodyPr/>
              <a:lstStyle/>
              <a:p>
                <a:r>
                  <a:rPr lang="ja-JP" altLang="en-US">
                    <a:noFill/>
                  </a:rPr>
                  <a:t> </a:t>
                </a:r>
              </a:p>
            </p:txBody>
          </p:sp>
        </mc:Fallback>
      </mc:AlternateContent>
      <p:grpSp>
        <p:nvGrpSpPr>
          <p:cNvPr id="36" name="グループ化 35"/>
          <p:cNvGrpSpPr/>
          <p:nvPr/>
        </p:nvGrpSpPr>
        <p:grpSpPr>
          <a:xfrm>
            <a:off x="9181224" y="1271696"/>
            <a:ext cx="2288325" cy="248926"/>
            <a:chOff x="4986448" y="1732011"/>
            <a:chExt cx="1871490" cy="203582"/>
          </a:xfrm>
        </p:grpSpPr>
        <p:cxnSp>
          <p:nvCxnSpPr>
            <p:cNvPr id="37" name="直線コネクタ 36"/>
            <p:cNvCxnSpPr>
              <a:endCxn id="39" idx="6"/>
            </p:cNvCxnSpPr>
            <p:nvPr/>
          </p:nvCxnSpPr>
          <p:spPr>
            <a:xfrm>
              <a:off x="5120256" y="1833455"/>
              <a:ext cx="1737682"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楕円 37"/>
            <p:cNvSpPr/>
            <p:nvPr/>
          </p:nvSpPr>
          <p:spPr>
            <a:xfrm>
              <a:off x="5822280" y="1733542"/>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6658111" y="1735766"/>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986448" y="1732011"/>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p:cNvCxnSpPr/>
          <p:nvPr/>
        </p:nvCxnSpPr>
        <p:spPr>
          <a:xfrm>
            <a:off x="9338519" y="2381164"/>
            <a:ext cx="1997128" cy="10045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9338519" y="3385720"/>
            <a:ext cx="1997128" cy="10037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9336235" y="4380752"/>
            <a:ext cx="2024196" cy="99503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9336235" y="5375784"/>
            <a:ext cx="2017565" cy="1013242"/>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8860649"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8057577" y="6209848"/>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mc:AlternateContent xmlns:mc="http://schemas.openxmlformats.org/markup-compatibility/2006" xmlns:a14="http://schemas.microsoft.com/office/drawing/2010/main">
        <mc:Choice Requires="a14">
          <p:sp>
            <p:nvSpPr>
              <p:cNvPr id="68" name="テキスト ボックス 67"/>
              <p:cNvSpPr txBox="1"/>
              <p:nvPr/>
            </p:nvSpPr>
            <p:spPr>
              <a:xfrm>
                <a:off x="10101727"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10101727" y="1685905"/>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11132425" y="168133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1132425" y="1681330"/>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9081975"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9081975" y="1685905"/>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10601457" y="116712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10601457" y="1167122"/>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9565639" y="117045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9565639" y="1170454"/>
                <a:ext cx="442750" cy="461665"/>
              </a:xfrm>
              <a:prstGeom prst="rect">
                <a:avLst/>
              </a:prstGeom>
              <a:blipFill>
                <a:blip r:embed="rId11"/>
                <a:stretch>
                  <a:fillRect/>
                </a:stretch>
              </a:blipFill>
            </p:spPr>
            <p:txBody>
              <a:bodyPr/>
              <a:lstStyle/>
              <a:p>
                <a:r>
                  <a:rPr lang="ja-JP" altLang="en-US">
                    <a:noFill/>
                  </a:rPr>
                  <a:t> </a:t>
                </a:r>
              </a:p>
            </p:txBody>
          </p:sp>
        </mc:Fallback>
      </mc:AlternateContent>
      <p:sp>
        <p:nvSpPr>
          <p:cNvPr id="79" name="四角形吹き出し 78"/>
          <p:cNvSpPr/>
          <p:nvPr/>
        </p:nvSpPr>
        <p:spPr>
          <a:xfrm>
            <a:off x="6492268" y="1187157"/>
            <a:ext cx="2048146" cy="525391"/>
          </a:xfrm>
          <a:prstGeom prst="wedgeRectCallout">
            <a:avLst>
              <a:gd name="adj1" fmla="val 69709"/>
              <a:gd name="adj2" fmla="val 5352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許容訪問間隔</a:t>
            </a:r>
            <a:endParaRPr lang="en-US" altLang="ja-JP" sz="2400" dirty="0">
              <a:solidFill>
                <a:schemeClr val="tx1"/>
              </a:solidFill>
            </a:endParaRPr>
          </a:p>
        </p:txBody>
      </p:sp>
      <p:cxnSp>
        <p:nvCxnSpPr>
          <p:cNvPr id="80" name="直線矢印コネクタ 79"/>
          <p:cNvCxnSpPr/>
          <p:nvPr/>
        </p:nvCxnSpPr>
        <p:spPr>
          <a:xfrm>
            <a:off x="9134900" y="2381164"/>
            <a:ext cx="0" cy="1999588"/>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p:cNvSpPr txBox="1"/>
              <p:nvPr/>
            </p:nvSpPr>
            <p:spPr>
              <a:xfrm>
                <a:off x="8793072" y="308489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793072" y="3084895"/>
                <a:ext cx="442750" cy="461665"/>
              </a:xfrm>
              <a:prstGeom prst="rect">
                <a:avLst/>
              </a:prstGeom>
              <a:blipFill>
                <a:blip r:embed="rId12"/>
                <a:stretch>
                  <a:fillRect/>
                </a:stretch>
              </a:blipFill>
            </p:spPr>
            <p:txBody>
              <a:bodyPr/>
              <a:lstStyle/>
              <a:p>
                <a:r>
                  <a:rPr lang="ja-JP" altLang="en-US">
                    <a:noFill/>
                  </a:rPr>
                  <a:t> </a:t>
                </a:r>
              </a:p>
            </p:txBody>
          </p:sp>
        </mc:Fallback>
      </mc:AlternateContent>
      <p:sp>
        <p:nvSpPr>
          <p:cNvPr id="4" name="角丸四角形 3"/>
          <p:cNvSpPr/>
          <p:nvPr/>
        </p:nvSpPr>
        <p:spPr>
          <a:xfrm>
            <a:off x="9081975" y="1681330"/>
            <a:ext cx="2493200" cy="4616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3</a:t>
            </a:fld>
            <a:endParaRPr kumimoji="1" lang="ja-JP" altLang="en-US"/>
          </a:p>
        </p:txBody>
      </p:sp>
      <p:grpSp>
        <p:nvGrpSpPr>
          <p:cNvPr id="46" name="グループ化 45"/>
          <p:cNvGrpSpPr/>
          <p:nvPr/>
        </p:nvGrpSpPr>
        <p:grpSpPr>
          <a:xfrm>
            <a:off x="9181225" y="765110"/>
            <a:ext cx="247616" cy="473305"/>
            <a:chOff x="1093981" y="4342423"/>
            <a:chExt cx="427174" cy="816522"/>
          </a:xfrm>
          <a:solidFill>
            <a:schemeClr val="accent2"/>
          </a:solidFill>
        </p:grpSpPr>
        <p:sp>
          <p:nvSpPr>
            <p:cNvPr id="47" name="楕円 46"/>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p:cNvCxnSpPr>
              <a:stCxn id="47"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正方形/長方形 33"/>
          <p:cNvSpPr/>
          <p:nvPr/>
        </p:nvSpPr>
        <p:spPr>
          <a:xfrm>
            <a:off x="9235821" y="2268233"/>
            <a:ext cx="2233727" cy="4589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336741" y="2295077"/>
            <a:ext cx="2007591" cy="5113429"/>
            <a:chOff x="9336741" y="2295076"/>
            <a:chExt cx="2007591" cy="4665245"/>
          </a:xfrm>
        </p:grpSpPr>
        <p:cxnSp>
          <p:nvCxnSpPr>
            <p:cNvPr id="76" name="直線コネクタ 75"/>
            <p:cNvCxnSpPr/>
            <p:nvPr/>
          </p:nvCxnSpPr>
          <p:spPr>
            <a:xfrm>
              <a:off x="10349475" y="231362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1344332" y="2313621"/>
              <a:ext cx="0" cy="464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9336741" y="2295076"/>
              <a:ext cx="0" cy="464636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14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63" presetClass="path" presetSubtype="0" repeatCount="2000" autoRev="1" fill="hold" nodeType="withEffect">
                                  <p:stCondLst>
                                    <p:cond delay="0"/>
                                  </p:stCondLst>
                                  <p:childTnLst>
                                    <p:animMotion origin="layout" path="M -1.04167E-6 2.96296E-6 L 0.1681 0.00115 " pathEditMode="relative" rAng="0" ptsTypes="AA">
                                      <p:cBhvr>
                                        <p:cTn id="56" dur="500" fill="hold"/>
                                        <p:tgtEl>
                                          <p:spTgt spid="46"/>
                                        </p:tgtEl>
                                        <p:attrNameLst>
                                          <p:attrName>ppt_x</p:attrName>
                                          <p:attrName>ppt_y</p:attrName>
                                        </p:attrNameLst>
                                      </p:cBhvr>
                                      <p:rCtr x="8398" y="46"/>
                                    </p:animMotion>
                                  </p:childTnLst>
                                </p:cTn>
                              </p:par>
                              <p:par>
                                <p:cTn id="57" presetID="42" presetClass="path" presetSubtype="0" fill="hold" grpId="0" nodeType="withEffect">
                                  <p:stCondLst>
                                    <p:cond delay="0"/>
                                  </p:stCondLst>
                                  <p:childTnLst>
                                    <p:animMotion origin="layout" path="M 1.45833E-6 2.22222E-6 L 1.45833E-6 0.61203 " pathEditMode="relative" rAng="0" ptsTypes="AA">
                                      <p:cBhvr>
                                        <p:cTn id="58" dur="2000" fill="hold"/>
                                        <p:tgtEl>
                                          <p:spTgt spid="34"/>
                                        </p:tgtEl>
                                        <p:attrNameLst>
                                          <p:attrName>ppt_x</p:attrName>
                                          <p:attrName>ppt_y</p:attrName>
                                        </p:attrNameLst>
                                      </p:cBhvr>
                                      <p:rCtr x="0" y="3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4" grpId="0"/>
      <p:bldP spid="75" grpId="0"/>
      <p:bldP spid="79" grpId="0" animBg="1"/>
      <p:bldP spid="81" grpId="0"/>
      <p:bldP spid="4" grpId="0" animBg="1"/>
      <p:bldP spid="5" grpId="0"/>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4</a:t>
            </a:fld>
            <a:endParaRPr kumimoji="1" lang="ja-JP" altLang="en-US"/>
          </a:p>
        </p:txBody>
      </p:sp>
      <p:sp>
        <p:nvSpPr>
          <p:cNvPr id="43" name="テキスト ボックス 42"/>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46" name="テキスト ボックス 45"/>
          <p:cNvSpPr txBox="1"/>
          <p:nvPr/>
        </p:nvSpPr>
        <p:spPr>
          <a:xfrm>
            <a:off x="6795457" y="0"/>
            <a:ext cx="5396543" cy="830997"/>
          </a:xfrm>
          <a:prstGeom prst="rect">
            <a:avLst/>
          </a:prstGeom>
          <a:noFill/>
        </p:spPr>
        <p:txBody>
          <a:bodyPr wrap="square" rtlCol="0">
            <a:spAutoFit/>
          </a:bodyPr>
          <a:lstStyle/>
          <a:p>
            <a:r>
              <a:rPr lang="ja-JP" altLang="en-US" sz="2400" dirty="0" smtClean="0"/>
              <a:t>左：全点</a:t>
            </a:r>
            <a:r>
              <a:rPr lang="ja-JP" altLang="en-US" sz="2400" dirty="0" smtClean="0"/>
              <a:t>の許容</a:t>
            </a:r>
            <a:r>
              <a:rPr lang="ja-JP" altLang="en-US" sz="2400" dirty="0"/>
              <a:t>訪問間隔</a:t>
            </a:r>
            <a:r>
              <a:rPr lang="ja-JP" altLang="en-US" sz="2400" dirty="0" smtClean="0"/>
              <a:t>が等しい</a:t>
            </a:r>
            <a:r>
              <a:rPr lang="ja-JP" altLang="en-US" sz="2400" dirty="0" smtClean="0"/>
              <a:t>とき</a:t>
            </a:r>
            <a:r>
              <a:rPr lang="en-US" altLang="ja-JP" sz="2400" dirty="0"/>
              <a:t/>
            </a:r>
            <a:br>
              <a:rPr lang="en-US" altLang="ja-JP" sz="2400" dirty="0"/>
            </a:br>
            <a:r>
              <a:rPr lang="ja-JP" altLang="en-US" sz="2400" dirty="0" smtClean="0"/>
              <a:t>右</a:t>
            </a:r>
            <a:r>
              <a:rPr lang="ja-JP" altLang="en-US" sz="2400" dirty="0" smtClean="0"/>
              <a:t>：一般</a:t>
            </a:r>
            <a:r>
              <a:rPr lang="ja-JP" altLang="en-US" sz="2400" dirty="0"/>
              <a:t>の</a:t>
            </a:r>
            <a:r>
              <a:rPr lang="ja-JP" altLang="en-US" sz="2400" dirty="0" smtClean="0"/>
              <a:t>場合</a:t>
            </a:r>
            <a:endParaRPr kumimoji="1" lang="ja-JP" altLang="en-US" sz="2400" dirty="0"/>
          </a:p>
        </p:txBody>
      </p:sp>
      <p:sp>
        <p:nvSpPr>
          <p:cNvPr id="47" name="テキスト ボックス 46"/>
          <p:cNvSpPr txBox="1"/>
          <p:nvPr/>
        </p:nvSpPr>
        <p:spPr>
          <a:xfrm>
            <a:off x="2664151" y="1909041"/>
            <a:ext cx="2365341" cy="584775"/>
          </a:xfrm>
          <a:prstGeom prst="rect">
            <a:avLst/>
          </a:prstGeom>
          <a:noFill/>
        </p:spPr>
        <p:txBody>
          <a:bodyPr wrap="square" rtlCol="0">
            <a:spAutoFit/>
          </a:bodyPr>
          <a:lstStyle/>
          <a:p>
            <a:pPr algn="ctr"/>
            <a:r>
              <a:rPr lang="en-US" altLang="ja-JP" sz="3200" dirty="0" smtClean="0">
                <a:solidFill>
                  <a:srgbClr val="0070C0"/>
                </a:solidFill>
                <a:latin typeface="Cambria Math" panose="02040503050406030204" pitchFamily="18" charset="0"/>
              </a:rPr>
              <a:t>P / NP</a:t>
            </a:r>
            <a:r>
              <a:rPr lang="ja-JP" altLang="en-US" sz="3200" dirty="0">
                <a:solidFill>
                  <a:srgbClr val="0070C0"/>
                </a:solidFill>
              </a:rPr>
              <a:t>困難</a:t>
            </a:r>
            <a:endParaRPr kumimoji="1" lang="ja-JP" altLang="en-US" sz="3200" dirty="0">
              <a:solidFill>
                <a:srgbClr val="0070C0"/>
              </a:solidFill>
            </a:endParaRPr>
          </a:p>
        </p:txBody>
      </p:sp>
      <p:sp>
        <p:nvSpPr>
          <p:cNvPr id="45" name="角丸四角形 44"/>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65" name="正方形/長方形 64"/>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67" name="グループ化 66"/>
          <p:cNvGrpSpPr/>
          <p:nvPr/>
        </p:nvGrpSpPr>
        <p:grpSpPr>
          <a:xfrm>
            <a:off x="6496500" y="3759078"/>
            <a:ext cx="1328158" cy="1306172"/>
            <a:chOff x="8770825" y="2262566"/>
            <a:chExt cx="1457505" cy="1488272"/>
          </a:xfrm>
          <a:solidFill>
            <a:schemeClr val="accent4">
              <a:lumMod val="50000"/>
            </a:schemeClr>
          </a:solidFill>
        </p:grpSpPr>
        <p:grpSp>
          <p:nvGrpSpPr>
            <p:cNvPr id="68" name="グループ化 67"/>
            <p:cNvGrpSpPr/>
            <p:nvPr/>
          </p:nvGrpSpPr>
          <p:grpSpPr>
            <a:xfrm>
              <a:off x="8970657" y="2433130"/>
              <a:ext cx="1206388" cy="1232287"/>
              <a:chOff x="8515146" y="2345761"/>
              <a:chExt cx="1814868" cy="1697036"/>
            </a:xfrm>
            <a:grpFill/>
          </p:grpSpPr>
          <p:cxnSp>
            <p:nvCxnSpPr>
              <p:cNvPr id="91" name="直線コネクタ 9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69"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endCxn id="8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9" name="楕円 68"/>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角丸四角形 96"/>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98" name="テキスト ボックス 97"/>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sp>
        <p:nvSpPr>
          <p:cNvPr id="99" name="テキスト ボックス 98"/>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P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grpSp>
        <p:nvGrpSpPr>
          <p:cNvPr id="9" name="グループ化 8"/>
          <p:cNvGrpSpPr/>
          <p:nvPr/>
        </p:nvGrpSpPr>
        <p:grpSpPr>
          <a:xfrm>
            <a:off x="2147285" y="4402143"/>
            <a:ext cx="3114546" cy="183136"/>
            <a:chOff x="2066618" y="4569809"/>
            <a:chExt cx="3114546" cy="183136"/>
          </a:xfrm>
        </p:grpSpPr>
        <p:sp>
          <p:nvSpPr>
            <p:cNvPr id="44" name="楕円 43"/>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楕円 52"/>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楕円 54"/>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6081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テキスト ボックス 59"/>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5793574" cy="523220"/>
          </a:xfrm>
          <a:prstGeom prst="rect">
            <a:avLst/>
          </a:prstGeom>
        </p:spPr>
        <p:txBody>
          <a:bodyPr wrap="none">
            <a:spAutoFit/>
          </a:bodyPr>
          <a:lstStyle/>
          <a:p>
            <a:r>
              <a:rPr lang="ja-JP" altLang="en-US" sz="2800" dirty="0" smtClean="0"/>
              <a:t>巡査数が一般の場合：</a:t>
            </a:r>
            <a:r>
              <a:rPr lang="ja-JP" altLang="en-US" sz="2800" b="1" dirty="0" smtClean="0"/>
              <a:t>協力無し</a:t>
            </a:r>
            <a:r>
              <a:rPr lang="ja-JP" altLang="en-US" sz="2800" dirty="0" smtClean="0"/>
              <a:t> </a:t>
            </a:r>
            <a:r>
              <a:rPr lang="en-US" altLang="ja-JP" sz="2800" dirty="0"/>
              <a:t>[1]</a:t>
            </a:r>
            <a:endParaRPr lang="ja-JP" altLang="en-US" sz="2800" dirty="0"/>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5</a:t>
            </a:fld>
            <a:endParaRPr kumimoji="1" lang="ja-JP" altLang="en-US"/>
          </a:p>
        </p:txBody>
      </p:sp>
      <p:sp>
        <p:nvSpPr>
          <p:cNvPr id="42" name="テキスト ボックス 41"/>
          <p:cNvSpPr txBox="1"/>
          <p:nvPr/>
        </p:nvSpPr>
        <p:spPr>
          <a:xfrm>
            <a:off x="6795457" y="0"/>
            <a:ext cx="5396543" cy="830997"/>
          </a:xfrm>
          <a:prstGeom prst="rect">
            <a:avLst/>
          </a:prstGeom>
          <a:noFill/>
        </p:spPr>
        <p:txBody>
          <a:bodyPr wrap="square" rtlCol="0">
            <a:spAutoFit/>
          </a:bodyPr>
          <a:lstStyle/>
          <a:p>
            <a:r>
              <a:rPr lang="ja-JP" altLang="en-US" sz="2400" dirty="0" smtClean="0"/>
              <a:t>左：全点</a:t>
            </a:r>
            <a:r>
              <a:rPr lang="ja-JP" altLang="en-US" sz="2400" dirty="0" smtClean="0"/>
              <a:t>の許容</a:t>
            </a:r>
            <a:r>
              <a:rPr lang="ja-JP" altLang="en-US" sz="2400" dirty="0"/>
              <a:t>訪問間隔</a:t>
            </a:r>
            <a:r>
              <a:rPr lang="ja-JP" altLang="en-US" sz="2400" dirty="0" smtClean="0"/>
              <a:t>が等しい</a:t>
            </a:r>
            <a:r>
              <a:rPr lang="ja-JP" altLang="en-US" sz="2400" dirty="0" smtClean="0"/>
              <a:t>とき</a:t>
            </a:r>
            <a:r>
              <a:rPr lang="en-US" altLang="ja-JP" sz="2400" dirty="0"/>
              <a:t/>
            </a:r>
            <a:br>
              <a:rPr lang="en-US" altLang="ja-JP" sz="2400" dirty="0"/>
            </a:br>
            <a:r>
              <a:rPr lang="ja-JP" altLang="en-US" sz="2400" dirty="0" smtClean="0"/>
              <a:t>右</a:t>
            </a:r>
            <a:r>
              <a:rPr lang="ja-JP" altLang="en-US" sz="2400" dirty="0" smtClean="0"/>
              <a:t>：一般</a:t>
            </a:r>
            <a:r>
              <a:rPr lang="ja-JP" altLang="en-US" sz="2400" dirty="0"/>
              <a:t>の</a:t>
            </a:r>
            <a:r>
              <a:rPr lang="ja-JP" altLang="en-US" sz="2400" dirty="0" smtClean="0"/>
              <a:t>場合</a:t>
            </a:r>
            <a:endParaRPr kumimoji="1" lang="ja-JP" altLang="en-US" sz="2400" dirty="0"/>
          </a:p>
        </p:txBody>
      </p:sp>
      <p:sp>
        <p:nvSpPr>
          <p:cNvPr id="46" name="テキスト ボックス 45"/>
          <p:cNvSpPr txBox="1"/>
          <p:nvPr/>
        </p:nvSpPr>
        <p:spPr>
          <a:xfrm>
            <a:off x="2664151" y="1909041"/>
            <a:ext cx="338682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a:solidFill>
                  <a:srgbClr val="0070C0"/>
                </a:solidFill>
              </a:rPr>
              <a:t>困難</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47" name="テキスト ボックス 46"/>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13" name="正方形/長方形 11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115" name="グループ化 114"/>
          <p:cNvGrpSpPr/>
          <p:nvPr/>
        </p:nvGrpSpPr>
        <p:grpSpPr>
          <a:xfrm>
            <a:off x="6496500" y="3759078"/>
            <a:ext cx="1328158" cy="1306172"/>
            <a:chOff x="8770825" y="2262566"/>
            <a:chExt cx="1457505" cy="1488272"/>
          </a:xfrm>
          <a:solidFill>
            <a:schemeClr val="accent4">
              <a:lumMod val="50000"/>
            </a:schemeClr>
          </a:solidFill>
        </p:grpSpPr>
        <p:grpSp>
          <p:nvGrpSpPr>
            <p:cNvPr id="116" name="グループ化 115"/>
            <p:cNvGrpSpPr/>
            <p:nvPr/>
          </p:nvGrpSpPr>
          <p:grpSpPr>
            <a:xfrm>
              <a:off x="8970657" y="2433130"/>
              <a:ext cx="1206388" cy="1232287"/>
              <a:chOff x="8515146" y="2345761"/>
              <a:chExt cx="1814868" cy="1697036"/>
            </a:xfrm>
            <a:grpFill/>
          </p:grpSpPr>
          <p:cxnSp>
            <p:nvCxnSpPr>
              <p:cNvPr id="123" name="直線コネクタ 122"/>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17"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endCxn id="118"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22"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7" name="楕円 116"/>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9" name="角丸四角形 128"/>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131" name="テキスト ボックス 130"/>
          <p:cNvSpPr txBox="1"/>
          <p:nvPr/>
        </p:nvSpPr>
        <p:spPr>
          <a:xfrm>
            <a:off x="6974070" y="2881161"/>
            <a:ext cx="3506399"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smtClean="0">
                <a:solidFill>
                  <a:srgbClr val="0070C0"/>
                </a:solidFill>
              </a:rPr>
              <a:t>困難</a:t>
            </a:r>
            <a:endParaRPr kumimoji="1" lang="ja-JP" altLang="en-US" sz="3200" dirty="0">
              <a:solidFill>
                <a:srgbClr val="0070C0"/>
              </a:solidFill>
            </a:endParaRPr>
          </a:p>
        </p:txBody>
      </p:sp>
      <p:sp>
        <p:nvSpPr>
          <p:cNvPr id="132" name="角丸四角形 131"/>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41" name="テキスト ボックス 140"/>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grpSp>
        <p:nvGrpSpPr>
          <p:cNvPr id="142" name="グループ化 141"/>
          <p:cNvGrpSpPr/>
          <p:nvPr/>
        </p:nvGrpSpPr>
        <p:grpSpPr>
          <a:xfrm>
            <a:off x="2147285" y="4402143"/>
            <a:ext cx="3114546" cy="183136"/>
            <a:chOff x="2066618" y="4569809"/>
            <a:chExt cx="3114546" cy="183136"/>
          </a:xfrm>
        </p:grpSpPr>
        <p:sp>
          <p:nvSpPr>
            <p:cNvPr id="143" name="楕円 142"/>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4" name="直線コネクタ 143"/>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楕円 144"/>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楕円 145"/>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楕円 146"/>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楕円 147"/>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06583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グループ化 49"/>
          <p:cNvGrpSpPr/>
          <p:nvPr/>
        </p:nvGrpSpPr>
        <p:grpSpPr>
          <a:xfrm>
            <a:off x="1702340" y="2235106"/>
            <a:ext cx="3189433" cy="265141"/>
            <a:chOff x="4986448" y="1732011"/>
            <a:chExt cx="2608454" cy="216843"/>
          </a:xfrm>
        </p:grpSpPr>
        <p:cxnSp>
          <p:nvCxnSpPr>
            <p:cNvPr id="51" name="直線コネクタ 50"/>
            <p:cNvCxnSpPr>
              <a:stCxn id="55" idx="2"/>
              <a:endCxn id="69"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1685265" y="1730624"/>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1" name="グループ化 80"/>
          <p:cNvGrpSpPr/>
          <p:nvPr/>
        </p:nvGrpSpPr>
        <p:grpSpPr>
          <a:xfrm>
            <a:off x="4647439" y="1723841"/>
            <a:ext cx="247616" cy="473305"/>
            <a:chOff x="1093981" y="4342423"/>
            <a:chExt cx="427174" cy="816522"/>
          </a:xfrm>
        </p:grpSpPr>
        <p:sp>
          <p:nvSpPr>
            <p:cNvPr id="82" name="楕円 81"/>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p:cNvCxnSpPr>
              <a:stCxn id="82"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95" name="直線コネクタ 94"/>
          <p:cNvCxnSpPr/>
          <p:nvPr/>
        </p:nvCxnSpPr>
        <p:spPr>
          <a:xfrm>
            <a:off x="3002545" y="3246905"/>
            <a:ext cx="577212" cy="5772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H="1">
            <a:off x="3007734" y="3801484"/>
            <a:ext cx="572023" cy="57202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2995715" y="6061603"/>
            <a:ext cx="569624" cy="569626"/>
          </a:xfrm>
          <a:prstGeom prst="line">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9" name="グループ化 98"/>
          <p:cNvGrpSpPr/>
          <p:nvPr/>
        </p:nvGrpSpPr>
        <p:grpSpPr>
          <a:xfrm>
            <a:off x="2881919" y="1734213"/>
            <a:ext cx="247616" cy="473305"/>
            <a:chOff x="1093981" y="4342423"/>
            <a:chExt cx="427174" cy="816522"/>
          </a:xfrm>
          <a:solidFill>
            <a:srgbClr val="7030A0"/>
          </a:solidFill>
        </p:grpSpPr>
        <p:sp>
          <p:nvSpPr>
            <p:cNvPr id="100" name="楕円 99"/>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コネクタ 100"/>
            <p:cNvCxnSpPr>
              <a:stCxn id="100"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p:cNvCxnSpPr/>
          <p:nvPr/>
        </p:nvCxnSpPr>
        <p:spPr>
          <a:xfrm>
            <a:off x="3002545" y="4363999"/>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3002545" y="4936218"/>
            <a:ext cx="574010" cy="57400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2998209" y="5487594"/>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4770921" y="3246905"/>
            <a:ext cx="0" cy="3384324"/>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1815149" y="3244056"/>
            <a:ext cx="0" cy="3384324"/>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グループ化 134"/>
          <p:cNvGrpSpPr/>
          <p:nvPr/>
        </p:nvGrpSpPr>
        <p:grpSpPr>
          <a:xfrm>
            <a:off x="7606368" y="2242252"/>
            <a:ext cx="3189433" cy="265141"/>
            <a:chOff x="4986448" y="1732011"/>
            <a:chExt cx="2608454" cy="216843"/>
          </a:xfrm>
        </p:grpSpPr>
        <p:cxnSp>
          <p:nvCxnSpPr>
            <p:cNvPr id="136" name="直線コネクタ 135"/>
            <p:cNvCxnSpPr>
              <a:stCxn id="137" idx="2"/>
              <a:endCxn id="140"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7" name="楕円 136"/>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p:cNvGrpSpPr/>
          <p:nvPr/>
        </p:nvGrpSpPr>
        <p:grpSpPr>
          <a:xfrm>
            <a:off x="7589293" y="1709491"/>
            <a:ext cx="247616" cy="473305"/>
            <a:chOff x="1093981" y="4342423"/>
            <a:chExt cx="427174" cy="816522"/>
          </a:xfrm>
        </p:grpSpPr>
        <p:sp>
          <p:nvSpPr>
            <p:cNvPr id="148" name="楕円 14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a:stCxn id="14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8785958" y="1702343"/>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92" name="タイトル 1"/>
          <p:cNvSpPr>
            <a:spLocks noGrp="1"/>
          </p:cNvSpPr>
          <p:nvPr>
            <p:ph type="title"/>
          </p:nvPr>
        </p:nvSpPr>
        <p:spPr>
          <a:xfrm>
            <a:off x="838200" y="365125"/>
            <a:ext cx="10515600" cy="1325563"/>
          </a:xfrm>
        </p:spPr>
        <p:txBody>
          <a:bodyPr/>
          <a:lstStyle/>
          <a:p>
            <a:r>
              <a:rPr lang="ja-JP" altLang="en-US" dirty="0" smtClean="0"/>
              <a:t>協力の有無による警邏戦略の違い</a:t>
            </a:r>
            <a:endParaRPr kumimoji="1" lang="ja-JP" altLang="en-US" dirty="0"/>
          </a:p>
        </p:txBody>
      </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6</a:t>
            </a:fld>
            <a:endParaRPr kumimoji="1" lang="ja-JP" altLang="en-US"/>
          </a:p>
        </p:txBody>
      </p:sp>
      <p:cxnSp>
        <p:nvCxnSpPr>
          <p:cNvPr id="115" name="直線コネクタ 114"/>
          <p:cNvCxnSpPr/>
          <p:nvPr/>
        </p:nvCxnSpPr>
        <p:spPr>
          <a:xfrm>
            <a:off x="7718549" y="3270297"/>
            <a:ext cx="1753120" cy="17531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7713460" y="5007697"/>
            <a:ext cx="1770119" cy="1770126"/>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907624" y="3270297"/>
            <a:ext cx="1753120" cy="1753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8902535" y="5007697"/>
            <a:ext cx="1770119" cy="1770126"/>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957409" y="2412234"/>
            <a:ext cx="2339102" cy="523220"/>
          </a:xfrm>
          <a:prstGeom prst="rect">
            <a:avLst/>
          </a:prstGeom>
          <a:noFill/>
        </p:spPr>
        <p:txBody>
          <a:bodyPr wrap="none" rtlCol="0">
            <a:spAutoFit/>
          </a:bodyPr>
          <a:lstStyle/>
          <a:p>
            <a:r>
              <a:rPr lang="ja-JP" altLang="en-US" sz="2800" dirty="0"/>
              <a:t>許容訪問間隔</a:t>
            </a:r>
            <a:endParaRPr kumimoji="1" lang="ja-JP" altLang="en-US" sz="2800" dirty="0"/>
          </a:p>
        </p:txBody>
      </p:sp>
      <mc:AlternateContent xmlns:mc="http://schemas.openxmlformats.org/markup-compatibility/2006" xmlns:a14="http://schemas.microsoft.com/office/drawing/2010/main">
        <mc:Choice Requires="a14">
          <p:sp>
            <p:nvSpPr>
              <p:cNvPr id="161" name="テキスト ボックス 160"/>
              <p:cNvSpPr txBox="1"/>
              <p:nvPr/>
            </p:nvSpPr>
            <p:spPr>
              <a:xfrm>
                <a:off x="2781170"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1" name="テキスト ボックス 160"/>
              <p:cNvSpPr txBox="1">
                <a:spLocks noRot="1" noChangeAspect="1" noMove="1" noResize="1" noEditPoints="1" noAdjustHandles="1" noChangeArrowheads="1" noChangeShapeType="1" noTextEdit="1"/>
              </p:cNvSpPr>
              <p:nvPr/>
            </p:nvSpPr>
            <p:spPr>
              <a:xfrm>
                <a:off x="2781170" y="2436625"/>
                <a:ext cx="44275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テキスト ボックス 161"/>
              <p:cNvSpPr txBox="1"/>
              <p:nvPr/>
            </p:nvSpPr>
            <p:spPr>
              <a:xfrm>
                <a:off x="3363306"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2" name="テキスト ボックス 161"/>
              <p:cNvSpPr txBox="1">
                <a:spLocks noRot="1" noChangeAspect="1" noMove="1" noResize="1" noEditPoints="1" noAdjustHandles="1" noChangeArrowheads="1" noChangeShapeType="1" noTextEdit="1"/>
              </p:cNvSpPr>
              <p:nvPr/>
            </p:nvSpPr>
            <p:spPr>
              <a:xfrm>
                <a:off x="3363306" y="2436625"/>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テキスト ボックス 162"/>
              <p:cNvSpPr txBox="1"/>
              <p:nvPr/>
            </p:nvSpPr>
            <p:spPr>
              <a:xfrm>
                <a:off x="4547620" y="243279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3" name="テキスト ボックス 162"/>
              <p:cNvSpPr txBox="1">
                <a:spLocks noRot="1" noChangeAspect="1" noMove="1" noResize="1" noEditPoints="1" noAdjustHandles="1" noChangeArrowheads="1" noChangeShapeType="1" noTextEdit="1"/>
              </p:cNvSpPr>
              <p:nvPr/>
            </p:nvSpPr>
            <p:spPr>
              <a:xfrm>
                <a:off x="4547620" y="2432798"/>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4" name="テキスト ボックス 163"/>
              <p:cNvSpPr txBox="1"/>
              <p:nvPr/>
            </p:nvSpPr>
            <p:spPr>
              <a:xfrm>
                <a:off x="1593774" y="244120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4" name="テキスト ボックス 163"/>
              <p:cNvSpPr txBox="1">
                <a:spLocks noRot="1" noChangeAspect="1" noMove="1" noResize="1" noEditPoints="1" noAdjustHandles="1" noChangeArrowheads="1" noChangeShapeType="1" noTextEdit="1"/>
              </p:cNvSpPr>
              <p:nvPr/>
            </p:nvSpPr>
            <p:spPr>
              <a:xfrm>
                <a:off x="1593774" y="2441201"/>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5" name="テキスト ボックス 164"/>
              <p:cNvSpPr txBox="1"/>
              <p:nvPr/>
            </p:nvSpPr>
            <p:spPr>
              <a:xfrm>
                <a:off x="8685198"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5" name="テキスト ボックス 164"/>
              <p:cNvSpPr txBox="1">
                <a:spLocks noRot="1" noChangeAspect="1" noMove="1" noResize="1" noEditPoints="1" noAdjustHandles="1" noChangeArrowheads="1" noChangeShapeType="1" noTextEdit="1"/>
              </p:cNvSpPr>
              <p:nvPr/>
            </p:nvSpPr>
            <p:spPr>
              <a:xfrm>
                <a:off x="8685198" y="2423597"/>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p:cNvSpPr txBox="1"/>
              <p:nvPr/>
            </p:nvSpPr>
            <p:spPr>
              <a:xfrm>
                <a:off x="9267334"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6" name="テキスト ボックス 165"/>
              <p:cNvSpPr txBox="1">
                <a:spLocks noRot="1" noChangeAspect="1" noMove="1" noResize="1" noEditPoints="1" noAdjustHandles="1" noChangeArrowheads="1" noChangeShapeType="1" noTextEdit="1"/>
              </p:cNvSpPr>
              <p:nvPr/>
            </p:nvSpPr>
            <p:spPr>
              <a:xfrm>
                <a:off x="9267334" y="2423597"/>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p:cNvSpPr txBox="1"/>
              <p:nvPr/>
            </p:nvSpPr>
            <p:spPr>
              <a:xfrm>
                <a:off x="10451648" y="241977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10451648" y="2419770"/>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p:cNvSpPr txBox="1"/>
              <p:nvPr/>
            </p:nvSpPr>
            <p:spPr>
              <a:xfrm>
                <a:off x="7497802" y="24281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8" name="テキスト ボックス 167"/>
              <p:cNvSpPr txBox="1">
                <a:spLocks noRot="1" noChangeAspect="1" noMove="1" noResize="1" noEditPoints="1" noAdjustHandles="1" noChangeArrowheads="1" noChangeShapeType="1" noTextEdit="1"/>
              </p:cNvSpPr>
              <p:nvPr/>
            </p:nvSpPr>
            <p:spPr>
              <a:xfrm>
                <a:off x="7497802" y="2428173"/>
                <a:ext cx="442750" cy="461665"/>
              </a:xfrm>
              <a:prstGeom prst="rect">
                <a:avLst/>
              </a:prstGeom>
              <a:blipFill>
                <a:blip r:embed="rId9"/>
                <a:stretch>
                  <a:fillRect/>
                </a:stretch>
              </a:blipFill>
            </p:spPr>
            <p:txBody>
              <a:bodyPr/>
              <a:lstStyle/>
              <a:p>
                <a:r>
                  <a:rPr lang="ja-JP" altLang="en-US">
                    <a:noFill/>
                  </a:rPr>
                  <a:t> </a:t>
                </a:r>
              </a:p>
            </p:txBody>
          </p:sp>
        </mc:Fallback>
      </mc:AlternateContent>
      <p:sp>
        <p:nvSpPr>
          <p:cNvPr id="193" name="正方形/長方形 192"/>
          <p:cNvSpPr/>
          <p:nvPr/>
        </p:nvSpPr>
        <p:spPr>
          <a:xfrm>
            <a:off x="1529036" y="3157396"/>
            <a:ext cx="3389768" cy="3700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7333856" y="3157395"/>
            <a:ext cx="3560542" cy="370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719177" y="3181125"/>
            <a:ext cx="2953846" cy="4366367"/>
            <a:chOff x="7719177" y="3069357"/>
            <a:chExt cx="2953846" cy="4641471"/>
          </a:xfrm>
        </p:grpSpPr>
        <p:cxnSp>
          <p:nvCxnSpPr>
            <p:cNvPr id="141" name="直線コネクタ 140"/>
            <p:cNvCxnSpPr/>
            <p:nvPr/>
          </p:nvCxnSpPr>
          <p:spPr>
            <a:xfrm>
              <a:off x="7719177" y="306935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8905622"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877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1067302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83209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007061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1815149" y="3206957"/>
            <a:ext cx="2953846" cy="4353339"/>
            <a:chOff x="1815149" y="3062211"/>
            <a:chExt cx="2953846" cy="4641471"/>
          </a:xfrm>
        </p:grpSpPr>
        <p:cxnSp>
          <p:nvCxnSpPr>
            <p:cNvPr id="56" name="直線コネクタ 55"/>
            <p:cNvCxnSpPr/>
            <p:nvPr/>
          </p:nvCxnSpPr>
          <p:spPr>
            <a:xfrm>
              <a:off x="1815149" y="30622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001594"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5837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476899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24169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416658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8" name="テキスト ボックス 87"/>
              <p:cNvSpPr txBox="1"/>
              <p:nvPr/>
            </p:nvSpPr>
            <p:spPr>
              <a:xfrm>
                <a:off x="2196184" y="215759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2196184" y="2157599"/>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p:cNvSpPr txBox="1"/>
              <p:nvPr/>
            </p:nvSpPr>
            <p:spPr>
              <a:xfrm>
                <a:off x="3924176" y="215168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3924176" y="2151689"/>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p:cNvSpPr txBox="1"/>
              <p:nvPr/>
            </p:nvSpPr>
            <p:spPr>
              <a:xfrm>
                <a:off x="3052791" y="215703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3052791" y="2157031"/>
                <a:ext cx="442750"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8121246" y="216764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121246" y="2167648"/>
                <a:ext cx="442750"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9849238" y="216173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9849238" y="2161738"/>
                <a:ext cx="442750"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p:cNvSpPr txBox="1"/>
              <p:nvPr/>
            </p:nvSpPr>
            <p:spPr>
              <a:xfrm>
                <a:off x="8977853" y="216708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8977853" y="2167080"/>
                <a:ext cx="442750" cy="461665"/>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35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3000" autoRev="1" fill="hold" nodeType="clickEffect">
                                  <p:stCondLst>
                                    <p:cond delay="0"/>
                                  </p:stCondLst>
                                  <p:childTnLst>
                                    <p:animMotion origin="layout" path="M -4.375E-6 1.48148E-6 L 0.0474 1.48148E-6 " pathEditMode="relative" rAng="0" ptsTypes="AA">
                                      <p:cBhvr>
                                        <p:cTn id="6" dur="300" fill="hold"/>
                                        <p:tgtEl>
                                          <p:spTgt spid="99"/>
                                        </p:tgtEl>
                                        <p:attrNameLst>
                                          <p:attrName>ppt_x</p:attrName>
                                          <p:attrName>ppt_y</p:attrName>
                                        </p:attrNameLst>
                                      </p:cBhvr>
                                      <p:rCtr x="2370" y="0"/>
                                    </p:animMotion>
                                  </p:childTnLst>
                                </p:cTn>
                              </p:par>
                              <p:par>
                                <p:cTn id="7" presetID="42" presetClass="path" presetSubtype="0" fill="hold" grpId="0" nodeType="withEffect">
                                  <p:stCondLst>
                                    <p:cond delay="0"/>
                                  </p:stCondLst>
                                  <p:childTnLst>
                                    <p:animMotion origin="layout" path="M -2.91667E-6 -2.59259E-6 L -2.91667E-6 0.50949 " pathEditMode="relative" rAng="0" ptsTypes="AA">
                                      <p:cBhvr>
                                        <p:cTn id="8" dur="1800" fill="hold"/>
                                        <p:tgtEl>
                                          <p:spTgt spid="193"/>
                                        </p:tgtEl>
                                        <p:attrNameLst>
                                          <p:attrName>ppt_x</p:attrName>
                                          <p:attrName>ppt_y</p:attrName>
                                        </p:attrNameLst>
                                      </p:cBhvr>
                                      <p:rCtr x="0" y="25463"/>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utoRev="1" fill="hold" nodeType="clickEffect">
                                  <p:stCondLst>
                                    <p:cond delay="0"/>
                                  </p:stCondLst>
                                  <p:childTnLst>
                                    <p:animMotion origin="layout" path="M -2.29167E-6 3.7037E-6 L 0.14558 3.7037E-6 " pathEditMode="relative" rAng="0" ptsTypes="AA">
                                      <p:cBhvr>
                                        <p:cTn id="12" dur="500" fill="hold"/>
                                        <p:tgtEl>
                                          <p:spTgt spid="147"/>
                                        </p:tgtEl>
                                        <p:attrNameLst>
                                          <p:attrName>ppt_x</p:attrName>
                                          <p:attrName>ppt_y</p:attrName>
                                        </p:attrNameLst>
                                      </p:cBhvr>
                                      <p:rCtr x="7279" y="0"/>
                                    </p:animMotion>
                                  </p:childTnLst>
                                </p:cTn>
                              </p:par>
                              <p:par>
                                <p:cTn id="13" presetID="63" presetClass="path" presetSubtype="0" autoRev="1" fill="hold" nodeType="withEffect">
                                  <p:stCondLst>
                                    <p:cond delay="0"/>
                                  </p:stCondLst>
                                  <p:childTnLst>
                                    <p:animMotion origin="layout" path="M 8.33333E-7 1.11111E-6 L 0.14557 1.11111E-6 " pathEditMode="relative" rAng="0" ptsTypes="AA">
                                      <p:cBhvr>
                                        <p:cTn id="14" dur="500" fill="hold"/>
                                        <p:tgtEl>
                                          <p:spTgt spid="183"/>
                                        </p:tgtEl>
                                        <p:attrNameLst>
                                          <p:attrName>ppt_x</p:attrName>
                                          <p:attrName>ppt_y</p:attrName>
                                        </p:attrNameLst>
                                      </p:cBhvr>
                                      <p:rCtr x="7279" y="0"/>
                                    </p:animMotion>
                                  </p:childTnLst>
                                </p:cTn>
                              </p:par>
                              <p:par>
                                <p:cTn id="15" presetID="42" presetClass="path" presetSubtype="0" fill="hold" grpId="0" nodeType="withEffect">
                                  <p:stCondLst>
                                    <p:cond delay="0"/>
                                  </p:stCondLst>
                                  <p:childTnLst>
                                    <p:animMotion origin="layout" path="M 3.95833E-6 -2.59259E-6 L 3.95833E-6 0.52523 " pathEditMode="relative" rAng="0" ptsTypes="AA">
                                      <p:cBhvr>
                                        <p:cTn id="16" dur="1000" fill="hold"/>
                                        <p:tgtEl>
                                          <p:spTgt spid="194"/>
                                        </p:tgtEl>
                                        <p:attrNameLst>
                                          <p:attrName>ppt_x</p:attrName>
                                          <p:attrName>ppt_y</p:attrName>
                                        </p:attrNameLst>
                                      </p:cBhvr>
                                      <p:rCtr x="0" y="2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7</a:t>
            </a:fld>
            <a:endParaRPr kumimoji="1" lang="ja-JP" altLang="en-US"/>
          </a:p>
        </p:txBody>
      </p:sp>
      <p:sp>
        <p:nvSpPr>
          <p:cNvPr id="43" name="テキスト ボックス 42"/>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46" name="テキスト ボックス 45"/>
          <p:cNvSpPr txBox="1"/>
          <p:nvPr/>
        </p:nvSpPr>
        <p:spPr>
          <a:xfrm>
            <a:off x="6795457" y="0"/>
            <a:ext cx="5396543" cy="830997"/>
          </a:xfrm>
          <a:prstGeom prst="rect">
            <a:avLst/>
          </a:prstGeom>
          <a:noFill/>
        </p:spPr>
        <p:txBody>
          <a:bodyPr wrap="square" rtlCol="0">
            <a:spAutoFit/>
          </a:bodyPr>
          <a:lstStyle/>
          <a:p>
            <a:r>
              <a:rPr lang="ja-JP" altLang="en-US" sz="2400" dirty="0" smtClean="0"/>
              <a:t>左：全点</a:t>
            </a:r>
            <a:r>
              <a:rPr lang="ja-JP" altLang="en-US" sz="2400" dirty="0" smtClean="0"/>
              <a:t>の許容</a:t>
            </a:r>
            <a:r>
              <a:rPr lang="ja-JP" altLang="en-US" sz="2400" dirty="0"/>
              <a:t>訪問間隔</a:t>
            </a:r>
            <a:r>
              <a:rPr lang="ja-JP" altLang="en-US" sz="2400" dirty="0" smtClean="0"/>
              <a:t>が等しい</a:t>
            </a:r>
            <a:r>
              <a:rPr lang="ja-JP" altLang="en-US" sz="2400" dirty="0" smtClean="0"/>
              <a:t>とき</a:t>
            </a:r>
            <a:r>
              <a:rPr lang="en-US" altLang="ja-JP" sz="2400" dirty="0"/>
              <a:t/>
            </a:r>
            <a:br>
              <a:rPr lang="en-US" altLang="ja-JP" sz="2400" dirty="0"/>
            </a:br>
            <a:r>
              <a:rPr lang="ja-JP" altLang="en-US" sz="2400" dirty="0" smtClean="0"/>
              <a:t>右</a:t>
            </a:r>
            <a:r>
              <a:rPr lang="ja-JP" altLang="en-US" sz="2400" dirty="0" smtClean="0"/>
              <a:t>：一般</a:t>
            </a:r>
            <a:r>
              <a:rPr lang="ja-JP" altLang="en-US" sz="2400" dirty="0"/>
              <a:t>の</a:t>
            </a:r>
            <a:r>
              <a:rPr lang="ja-JP" altLang="en-US" sz="2400" dirty="0" smtClean="0"/>
              <a:t>場合</a:t>
            </a:r>
            <a:endParaRPr kumimoji="1" lang="ja-JP" altLang="en-US" sz="2400" dirty="0"/>
          </a:p>
        </p:txBody>
      </p:sp>
      <p:sp>
        <p:nvSpPr>
          <p:cNvPr id="47" name="テキスト ボックス 46"/>
          <p:cNvSpPr txBox="1"/>
          <p:nvPr/>
        </p:nvSpPr>
        <p:spPr>
          <a:xfrm>
            <a:off x="2664151" y="1909041"/>
            <a:ext cx="2365341" cy="584775"/>
          </a:xfrm>
          <a:prstGeom prst="rect">
            <a:avLst/>
          </a:prstGeom>
          <a:noFill/>
        </p:spPr>
        <p:txBody>
          <a:bodyPr wrap="square" rtlCol="0">
            <a:spAutoFit/>
          </a:bodyPr>
          <a:lstStyle/>
          <a:p>
            <a:pPr algn="ctr"/>
            <a:r>
              <a:rPr lang="en-US" altLang="ja-JP" sz="3200" dirty="0" smtClean="0">
                <a:solidFill>
                  <a:srgbClr val="0070C0"/>
                </a:solidFill>
                <a:latin typeface="Cambria Math" panose="02040503050406030204" pitchFamily="18" charset="0"/>
              </a:rPr>
              <a:t>P / NP</a:t>
            </a:r>
            <a:r>
              <a:rPr lang="ja-JP" altLang="en-US" sz="3200" dirty="0">
                <a:solidFill>
                  <a:srgbClr val="0070C0"/>
                </a:solidFill>
              </a:rPr>
              <a:t>困難</a:t>
            </a:r>
            <a:endParaRPr kumimoji="1" lang="ja-JP" altLang="en-US" sz="3200" dirty="0">
              <a:solidFill>
                <a:srgbClr val="0070C0"/>
              </a:solidFill>
            </a:endParaRPr>
          </a:p>
        </p:txBody>
      </p:sp>
      <p:sp>
        <p:nvSpPr>
          <p:cNvPr id="63" name="正方形/長方形 6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67" name="グループ化 66"/>
          <p:cNvGrpSpPr/>
          <p:nvPr/>
        </p:nvGrpSpPr>
        <p:grpSpPr>
          <a:xfrm>
            <a:off x="6496500" y="3759078"/>
            <a:ext cx="1328158" cy="1306172"/>
            <a:chOff x="8770825" y="2262566"/>
            <a:chExt cx="1457505" cy="1488272"/>
          </a:xfrm>
          <a:solidFill>
            <a:schemeClr val="accent4">
              <a:lumMod val="50000"/>
            </a:schemeClr>
          </a:solidFill>
        </p:grpSpPr>
        <p:grpSp>
          <p:nvGrpSpPr>
            <p:cNvPr id="68" name="グループ化 67"/>
            <p:cNvGrpSpPr/>
            <p:nvPr/>
          </p:nvGrpSpPr>
          <p:grpSpPr>
            <a:xfrm>
              <a:off x="8970657" y="2433130"/>
              <a:ext cx="1206388" cy="1232287"/>
              <a:chOff x="8515146" y="2345761"/>
              <a:chExt cx="1814868" cy="1697036"/>
            </a:xfrm>
            <a:grpFill/>
          </p:grpSpPr>
          <p:cxnSp>
            <p:nvCxnSpPr>
              <p:cNvPr id="91" name="直線コネクタ 9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69"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endCxn id="8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9" name="楕円 68"/>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角丸四角形 96"/>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99" name="テキスト ボックス 98"/>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P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0" name="角丸四角形 99"/>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09" name="テキスト ボックス 108"/>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grpSp>
        <p:nvGrpSpPr>
          <p:cNvPr id="110" name="グループ化 109"/>
          <p:cNvGrpSpPr/>
          <p:nvPr/>
        </p:nvGrpSpPr>
        <p:grpSpPr>
          <a:xfrm>
            <a:off x="2147285" y="4402143"/>
            <a:ext cx="3114546" cy="183136"/>
            <a:chOff x="2066618" y="4569809"/>
            <a:chExt cx="3114546" cy="183136"/>
          </a:xfrm>
        </p:grpSpPr>
        <p:sp>
          <p:nvSpPr>
            <p:cNvPr id="111" name="楕円 110"/>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2" name="直線コネクタ 111"/>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楕円 112"/>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789325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a:t>
            </a:r>
            <a:r>
              <a:rPr lang="ja-JP" altLang="en-US" sz="2800" dirty="0" smtClean="0"/>
              <a:t>場合</a:t>
            </a:r>
            <a:r>
              <a:rPr lang="ja-JP" altLang="en-US" sz="2800" dirty="0"/>
              <a:t>：</a:t>
            </a:r>
            <a:r>
              <a:rPr lang="ja-JP" altLang="en-US" sz="2800" b="1" dirty="0" smtClean="0">
                <a:solidFill>
                  <a:srgbClr val="FF0000"/>
                </a:solidFill>
              </a:rPr>
              <a:t>協力あり</a:t>
            </a:r>
            <a:r>
              <a:rPr lang="ja-JP" altLang="en-US" sz="2800" dirty="0" smtClean="0">
                <a:sym typeface="Wingdings" panose="05000000000000000000" pitchFamily="2" charset="2"/>
              </a:rPr>
              <a:t>（</a:t>
            </a:r>
            <a:r>
              <a:rPr lang="ja-JP" altLang="en-US" sz="2800" dirty="0" smtClean="0"/>
              <a:t>本研究）</a:t>
            </a:r>
            <a:endParaRPr lang="ja-JP" altLang="en-US" sz="2800" dirty="0"/>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43" name="グループ化 42"/>
          <p:cNvGrpSpPr/>
          <p:nvPr/>
        </p:nvGrpSpPr>
        <p:grpSpPr>
          <a:xfrm>
            <a:off x="6496500" y="3759078"/>
            <a:ext cx="1328158" cy="1306172"/>
            <a:chOff x="8770825" y="2262566"/>
            <a:chExt cx="1457505" cy="1488272"/>
          </a:xfrm>
          <a:solidFill>
            <a:schemeClr val="accent4">
              <a:lumMod val="50000"/>
            </a:schemeClr>
          </a:solidFill>
        </p:grpSpPr>
        <p:grpSp>
          <p:nvGrpSpPr>
            <p:cNvPr id="44" name="グループ化 43"/>
            <p:cNvGrpSpPr/>
            <p:nvPr/>
          </p:nvGrpSpPr>
          <p:grpSpPr>
            <a:xfrm>
              <a:off x="8970657" y="2433130"/>
              <a:ext cx="1206388" cy="1232287"/>
              <a:chOff x="8515146" y="2345761"/>
              <a:chExt cx="1814868" cy="1697036"/>
            </a:xfrm>
            <a:grpFill/>
          </p:grpSpPr>
          <p:cxnSp>
            <p:nvCxnSpPr>
              <p:cNvPr id="51" name="直線コネクタ 5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4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楕円 44"/>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9" name="角丸四角形 68"/>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8</a:t>
            </a:fld>
            <a:endParaRPr kumimoji="1" lang="ja-JP" altLang="en-US"/>
          </a:p>
        </p:txBody>
      </p:sp>
      <p:sp>
        <p:nvSpPr>
          <p:cNvPr id="68" name="テキスト ボックス 67"/>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70" name="テキスト ボックス 69"/>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73" name="テキスト ボックス 72"/>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74" name="角丸四角形 73"/>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83" name="テキスト ボックス 82"/>
          <p:cNvSpPr txBox="1"/>
          <p:nvPr/>
        </p:nvSpPr>
        <p:spPr>
          <a:xfrm>
            <a:off x="2957389" y="2888827"/>
            <a:ext cx="912429"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84" name="グループ化 83"/>
          <p:cNvGrpSpPr/>
          <p:nvPr/>
        </p:nvGrpSpPr>
        <p:grpSpPr>
          <a:xfrm>
            <a:off x="2147285" y="4402143"/>
            <a:ext cx="3114546" cy="183136"/>
            <a:chOff x="2066618" y="4569809"/>
            <a:chExt cx="3114546" cy="183136"/>
          </a:xfrm>
        </p:grpSpPr>
        <p:sp>
          <p:nvSpPr>
            <p:cNvPr id="85" name="楕円 84"/>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6" name="直線コネクタ 85"/>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楕円 86"/>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8926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角丸四角形 13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3" name="角丸四角形 12"/>
          <p:cNvSpPr/>
          <p:nvPr/>
        </p:nvSpPr>
        <p:spPr>
          <a:xfrm>
            <a:off x="1261506" y="2681210"/>
            <a:ext cx="3114802"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dirty="0">
                <a:solidFill>
                  <a:srgbClr val="FF0000"/>
                </a:solidFill>
                <a:latin typeface="Cambria" panose="02040503050406030204" pitchFamily="18" charset="0"/>
              </a:rPr>
              <a:t>Unit</a:t>
            </a:r>
          </a:p>
        </p:txBody>
      </p:sp>
      <p:sp>
        <p:nvSpPr>
          <p:cNvPr id="204" name="角丸四角形 203"/>
          <p:cNvSpPr/>
          <p:nvPr/>
        </p:nvSpPr>
        <p:spPr>
          <a:xfrm>
            <a:off x="4320222" y="2815572"/>
            <a:ext cx="3008183" cy="23964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6030917" y="2835634"/>
            <a:ext cx="912429" cy="584775"/>
          </a:xfrm>
          <a:prstGeom prst="rect">
            <a:avLst/>
          </a:prstGeom>
          <a:noFill/>
          <a:ln w="28575">
            <a:noFill/>
          </a:ln>
        </p:spPr>
        <p:txBody>
          <a:bodyPr wrap="none" rtlCol="0">
            <a:spAutoFit/>
          </a:bodyPr>
          <a:lstStyle/>
          <a:p>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107" name="グループ化 106"/>
          <p:cNvGrpSpPr/>
          <p:nvPr/>
        </p:nvGrpSpPr>
        <p:grpSpPr>
          <a:xfrm>
            <a:off x="7544888" y="3921873"/>
            <a:ext cx="1328158" cy="1306172"/>
            <a:chOff x="8770825" y="2262566"/>
            <a:chExt cx="1457505" cy="1488272"/>
          </a:xfrm>
          <a:solidFill>
            <a:schemeClr val="accent4">
              <a:lumMod val="50000"/>
            </a:schemeClr>
          </a:solidFill>
        </p:grpSpPr>
        <p:grpSp>
          <p:nvGrpSpPr>
            <p:cNvPr id="121" name="グループ化 120"/>
            <p:cNvGrpSpPr/>
            <p:nvPr/>
          </p:nvGrpSpPr>
          <p:grpSpPr>
            <a:xfrm>
              <a:off x="8970657" y="2433130"/>
              <a:ext cx="1206388" cy="1232287"/>
              <a:chOff x="8515146" y="2345761"/>
              <a:chExt cx="1814868" cy="1697036"/>
            </a:xfrm>
            <a:grpFill/>
          </p:grpSpPr>
          <p:cxnSp>
            <p:nvCxnSpPr>
              <p:cNvPr id="128" name="直線コネクタ 12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endCxn id="12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4" name="正方形/長方形 133"/>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7" name="グループ化 6"/>
          <p:cNvGrpSpPr/>
          <p:nvPr/>
        </p:nvGrpSpPr>
        <p:grpSpPr>
          <a:xfrm>
            <a:off x="7586776" y="4834508"/>
            <a:ext cx="2091393" cy="1856791"/>
            <a:chOff x="7311550" y="4804292"/>
            <a:chExt cx="2091393" cy="1856791"/>
          </a:xfrm>
        </p:grpSpPr>
        <p:sp>
          <p:nvSpPr>
            <p:cNvPr id="6" name="四角形: 角を丸くする 5"/>
            <p:cNvSpPr/>
            <p:nvPr/>
          </p:nvSpPr>
          <p:spPr>
            <a:xfrm>
              <a:off x="7311550" y="4804292"/>
              <a:ext cx="2091393" cy="185679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0" name="グループ化 199"/>
            <p:cNvGrpSpPr/>
            <p:nvPr/>
          </p:nvGrpSpPr>
          <p:grpSpPr>
            <a:xfrm>
              <a:off x="7493074" y="4917732"/>
              <a:ext cx="1728344" cy="1651369"/>
              <a:chOff x="8573533" y="3842380"/>
              <a:chExt cx="2372278" cy="2266624"/>
            </a:xfrm>
          </p:grpSpPr>
          <p:grpSp>
            <p:nvGrpSpPr>
              <p:cNvPr id="201" name="グループ化 200"/>
              <p:cNvGrpSpPr/>
              <p:nvPr/>
            </p:nvGrpSpPr>
            <p:grpSpPr>
              <a:xfrm>
                <a:off x="8573533" y="3842380"/>
                <a:ext cx="2372278" cy="2266624"/>
                <a:chOff x="8736279" y="3820131"/>
                <a:chExt cx="1567280" cy="1537700"/>
              </a:xfrm>
            </p:grpSpPr>
            <p:grpSp>
              <p:nvGrpSpPr>
                <p:cNvPr id="221" name="グループ化 220"/>
                <p:cNvGrpSpPr/>
                <p:nvPr/>
              </p:nvGrpSpPr>
              <p:grpSpPr>
                <a:xfrm>
                  <a:off x="8809876" y="3897952"/>
                  <a:ext cx="1394404" cy="1359966"/>
                  <a:chOff x="8809876" y="3897952"/>
                  <a:chExt cx="1394404" cy="1359966"/>
                </a:xfrm>
              </p:grpSpPr>
              <p:cxnSp>
                <p:nvCxnSpPr>
                  <p:cNvPr id="227" name="直線コネクタ 226"/>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2" name="楕円 22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2"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正方形/長方形 202"/>
                  <p:cNvSpPr/>
                  <p:nvPr/>
                </p:nvSpPr>
                <p:spPr>
                  <a:xfrm>
                    <a:off x="10081579" y="3908402"/>
                    <a:ext cx="570478"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03" name="正方形/長方形 202"/>
                  <p:cNvSpPr>
                    <a:spLocks noRot="1" noChangeAspect="1" noMove="1" noResize="1" noEditPoints="1" noAdjustHandles="1" noChangeArrowheads="1" noChangeShapeType="1" noTextEdit="1"/>
                  </p:cNvSpPr>
                  <p:nvPr/>
                </p:nvSpPr>
                <p:spPr>
                  <a:xfrm>
                    <a:off x="10081579" y="3908402"/>
                    <a:ext cx="570478" cy="549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正方形/長方形 204"/>
                  <p:cNvSpPr/>
                  <p:nvPr/>
                </p:nvSpPr>
                <p:spPr>
                  <a:xfrm>
                    <a:off x="8832247" y="4234639"/>
                    <a:ext cx="937919"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/2</m:t>
                          </m:r>
                        </m:oMath>
                      </m:oMathPara>
                    </a14:m>
                    <a:endParaRPr lang="ja-JP" altLang="en-US" sz="1200" dirty="0"/>
                  </a:p>
                </p:txBody>
              </p:sp>
            </mc:Choice>
            <mc:Fallback xmlns="">
              <p:sp>
                <p:nvSpPr>
                  <p:cNvPr id="205" name="正方形/長方形 204"/>
                  <p:cNvSpPr>
                    <a:spLocks noRot="1" noChangeAspect="1" noMove="1" noResize="1" noEditPoints="1" noAdjustHandles="1" noChangeArrowheads="1" noChangeShapeType="1" noTextEdit="1"/>
                  </p:cNvSpPr>
                  <p:nvPr/>
                </p:nvSpPr>
                <p:spPr>
                  <a:xfrm>
                    <a:off x="8832247" y="4234639"/>
                    <a:ext cx="937919" cy="549180"/>
                  </a:xfrm>
                  <a:prstGeom prst="rect">
                    <a:avLst/>
                  </a:prstGeom>
                  <a:blipFill>
                    <a:blip r:embed="rId3"/>
                    <a:stretch>
                      <a:fillRect b="-15385"/>
                    </a:stretch>
                  </a:blipFill>
                </p:spPr>
                <p:txBody>
                  <a:bodyPr/>
                  <a:lstStyle/>
                  <a:p>
                    <a:r>
                      <a:rPr lang="ja-JP" altLang="en-US">
                        <a:noFill/>
                      </a:rPr>
                      <a:t> </a:t>
                    </a:r>
                  </a:p>
                </p:txBody>
              </p:sp>
            </mc:Fallback>
          </mc:AlternateContent>
          <p:grpSp>
            <p:nvGrpSpPr>
              <p:cNvPr id="206" name="グループ化 205"/>
              <p:cNvGrpSpPr/>
              <p:nvPr/>
            </p:nvGrpSpPr>
            <p:grpSpPr>
              <a:xfrm rot="2234721">
                <a:off x="9299876" y="5458683"/>
                <a:ext cx="226731" cy="63500"/>
                <a:chOff x="8458200" y="5344783"/>
                <a:chExt cx="226731" cy="63500"/>
              </a:xfrm>
            </p:grpSpPr>
            <p:cxnSp>
              <p:nvCxnSpPr>
                <p:cNvPr id="219" name="直線コネクタ 218"/>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9625095" y="4498903"/>
                <a:ext cx="226731" cy="63500"/>
                <a:chOff x="8458200" y="5344783"/>
                <a:chExt cx="226731" cy="63500"/>
              </a:xfrm>
            </p:grpSpPr>
            <p:cxnSp>
              <p:nvCxnSpPr>
                <p:cNvPr id="217" name="直線コネクタ 216"/>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rot="19256558">
                <a:off x="9932322" y="5433990"/>
                <a:ext cx="226731" cy="63500"/>
                <a:chOff x="8458200" y="5344783"/>
                <a:chExt cx="226731" cy="63500"/>
              </a:xfrm>
            </p:grpSpPr>
            <p:cxnSp>
              <p:nvCxnSpPr>
                <p:cNvPr id="215" name="直線コネクタ 214"/>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グループ化 208"/>
              <p:cNvGrpSpPr/>
              <p:nvPr/>
            </p:nvGrpSpPr>
            <p:grpSpPr>
              <a:xfrm rot="4404756">
                <a:off x="10130598" y="4870072"/>
                <a:ext cx="226731" cy="63500"/>
                <a:chOff x="8458200" y="5344783"/>
                <a:chExt cx="226731" cy="63500"/>
              </a:xfrm>
            </p:grpSpPr>
            <p:cxnSp>
              <p:nvCxnSpPr>
                <p:cNvPr id="213" name="直線コネクタ 212"/>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rot="17113427">
                <a:off x="9094104" y="4870179"/>
                <a:ext cx="226731" cy="63500"/>
                <a:chOff x="8458200" y="5344783"/>
                <a:chExt cx="226731" cy="63500"/>
              </a:xfrm>
            </p:grpSpPr>
            <p:cxnSp>
              <p:nvCxnSpPr>
                <p:cNvPr id="211" name="直線コネクタ 210"/>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9" name="次の値と等しい 8"/>
          <p:cNvSpPr/>
          <p:nvPr/>
        </p:nvSpPr>
        <p:spPr>
          <a:xfrm rot="1365466">
            <a:off x="6616466" y="4605385"/>
            <a:ext cx="1426459" cy="6628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リーフォーム: 図形 13"/>
          <p:cNvSpPr/>
          <p:nvPr/>
        </p:nvSpPr>
        <p:spPr>
          <a:xfrm>
            <a:off x="6137234" y="3482742"/>
            <a:ext cx="699796" cy="483982"/>
          </a:xfrm>
          <a:custGeom>
            <a:avLst/>
            <a:gdLst>
              <a:gd name="connsiteX0" fmla="*/ 0 w 699796"/>
              <a:gd name="connsiteY0" fmla="*/ 0 h 522514"/>
              <a:gd name="connsiteX1" fmla="*/ 494522 w 699796"/>
              <a:gd name="connsiteY1" fmla="*/ 121298 h 522514"/>
              <a:gd name="connsiteX2" fmla="*/ 699796 w 699796"/>
              <a:gd name="connsiteY2" fmla="*/ 522514 h 522514"/>
            </a:gdLst>
            <a:ahLst/>
            <a:cxnLst>
              <a:cxn ang="0">
                <a:pos x="connsiteX0" y="connsiteY0"/>
              </a:cxn>
              <a:cxn ang="0">
                <a:pos x="connsiteX1" y="connsiteY1"/>
              </a:cxn>
              <a:cxn ang="0">
                <a:pos x="connsiteX2" y="connsiteY2"/>
              </a:cxn>
            </a:cxnLst>
            <a:rect l="l" t="t" r="r" b="b"/>
            <a:pathLst>
              <a:path w="699796" h="522514">
                <a:moveTo>
                  <a:pt x="0" y="0"/>
                </a:moveTo>
                <a:cubicBezTo>
                  <a:pt x="188944" y="17106"/>
                  <a:pt x="377889" y="34212"/>
                  <a:pt x="494522" y="121298"/>
                </a:cubicBezTo>
                <a:cubicBezTo>
                  <a:pt x="611155" y="208384"/>
                  <a:pt x="655475" y="365449"/>
                  <a:pt x="699796" y="52251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2" name="正方形/長方形 231"/>
              <p:cNvSpPr/>
              <p:nvPr/>
            </p:nvSpPr>
            <p:spPr>
              <a:xfrm>
                <a:off x="6370823" y="3362032"/>
                <a:ext cx="415627"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32" name="正方形/長方形 231"/>
              <p:cNvSpPr>
                <a:spLocks noRot="1" noChangeAspect="1" noMove="1" noResize="1" noEditPoints="1" noAdjustHandles="1" noChangeArrowheads="1" noChangeShapeType="1" noTextEdit="1"/>
              </p:cNvSpPr>
              <p:nvPr/>
            </p:nvSpPr>
            <p:spPr>
              <a:xfrm>
                <a:off x="6370823" y="3362032"/>
                <a:ext cx="415627" cy="400110"/>
              </a:xfrm>
              <a:prstGeom prst="rect">
                <a:avLst/>
              </a:prstGeom>
              <a:blipFill>
                <a:blip r:embed="rId4"/>
                <a:stretch>
                  <a:fillRect/>
                </a:stretch>
              </a:blipFill>
            </p:spPr>
            <p:txBody>
              <a:bodyPr/>
              <a:lstStyle/>
              <a:p>
                <a:r>
                  <a:rPr lang="ja-JP" altLang="en-US">
                    <a:noFill/>
                  </a:rPr>
                  <a:t> </a:t>
                </a:r>
              </a:p>
            </p:txBody>
          </p:sp>
        </mc:Fallback>
      </mc:AlternateContent>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スライド番号プレースホルダー 11"/>
          <p:cNvSpPr>
            <a:spLocks noGrp="1"/>
          </p:cNvSpPr>
          <p:nvPr>
            <p:ph type="sldNum" sz="quarter" idx="12"/>
          </p:nvPr>
        </p:nvSpPr>
        <p:spPr/>
        <p:txBody>
          <a:bodyPr/>
          <a:lstStyle/>
          <a:p>
            <a:fld id="{4FE2F19B-FD66-4130-81C4-04099E634EF7}" type="slidenum">
              <a:rPr kumimoji="1" lang="ja-JP" altLang="en-US" smtClean="0"/>
              <a:t>9</a:t>
            </a:fld>
            <a:endParaRPr kumimoji="1" lang="ja-JP" altLang="en-US"/>
          </a:p>
        </p:txBody>
      </p:sp>
      <p:grpSp>
        <p:nvGrpSpPr>
          <p:cNvPr id="146" name="グループ化 145"/>
          <p:cNvGrpSpPr/>
          <p:nvPr/>
        </p:nvGrpSpPr>
        <p:grpSpPr>
          <a:xfrm>
            <a:off x="3880181" y="3463178"/>
            <a:ext cx="1748561" cy="3309156"/>
            <a:chOff x="-11686806" y="5094253"/>
            <a:chExt cx="1675984" cy="3309156"/>
          </a:xfrm>
        </p:grpSpPr>
        <p:sp>
          <p:nvSpPr>
            <p:cNvPr id="147" name="正方形/長方形 146"/>
            <p:cNvSpPr/>
            <p:nvPr/>
          </p:nvSpPr>
          <p:spPr>
            <a:xfrm>
              <a:off x="-11686806" y="7387746"/>
              <a:ext cx="1675984" cy="1015663"/>
            </a:xfrm>
            <a:prstGeom prst="rect">
              <a:avLst/>
            </a:prstGeom>
            <a:solidFill>
              <a:schemeClr val="bg1"/>
            </a:solidFill>
            <a:ln w="57150">
              <a:solidFill>
                <a:schemeClr val="tx1"/>
              </a:solidFill>
            </a:ln>
          </p:spPr>
          <p:txBody>
            <a:bodyPr wrap="square">
              <a:spAutoFit/>
            </a:bodyPr>
            <a:lstStyle/>
            <a:p>
              <a:r>
                <a:rPr lang="ja-JP" altLang="en-US" sz="2000" dirty="0"/>
                <a:t>辺の長さが</a:t>
              </a:r>
              <a:endParaRPr lang="en-US" altLang="ja-JP" sz="2000" dirty="0"/>
            </a:p>
            <a:p>
              <a:r>
                <a:rPr lang="ja-JP" altLang="en-US" sz="2000" dirty="0"/>
                <a:t>すべて等しい</a:t>
              </a:r>
              <a:endParaRPr lang="en-US" altLang="ja-JP" sz="2000" dirty="0"/>
            </a:p>
            <a:p>
              <a:r>
                <a:rPr lang="ja-JP" altLang="en-US" sz="2000" dirty="0"/>
                <a:t>完全グラフ</a:t>
              </a:r>
            </a:p>
          </p:txBody>
        </p:sp>
        <p:cxnSp>
          <p:nvCxnSpPr>
            <p:cNvPr id="179" name="直線コネクタ 178"/>
            <p:cNvCxnSpPr>
              <a:stCxn id="147" idx="0"/>
            </p:cNvCxnSpPr>
            <p:nvPr/>
          </p:nvCxnSpPr>
          <p:spPr>
            <a:xfrm flipV="1">
              <a:off x="-10848814" y="5094253"/>
              <a:ext cx="386741" cy="229349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6" name="テキスト ボックス 135"/>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37" name="テキスト ボックス 136"/>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38" name="テキスト ボックス 137"/>
          <p:cNvSpPr txBox="1"/>
          <p:nvPr/>
        </p:nvSpPr>
        <p:spPr>
          <a:xfrm>
            <a:off x="2651561" y="2906483"/>
            <a:ext cx="912429"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139" name="テキスト ボックス 138"/>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95" name="グループ化 194"/>
          <p:cNvGrpSpPr/>
          <p:nvPr/>
        </p:nvGrpSpPr>
        <p:grpSpPr>
          <a:xfrm>
            <a:off x="1535314" y="4425213"/>
            <a:ext cx="2465943" cy="144998"/>
            <a:chOff x="2066618" y="4569809"/>
            <a:chExt cx="3114546" cy="183136"/>
          </a:xfrm>
        </p:grpSpPr>
        <p:sp>
          <p:nvSpPr>
            <p:cNvPr id="196" name="楕円 19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8" name="楕円 197"/>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楕円 198"/>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3" name="楕円 23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楕円 23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87706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940</Words>
  <Application>Microsoft Office PowerPoint</Application>
  <PresentationFormat>ワイド画面</PresentationFormat>
  <Paragraphs>314</Paragraphs>
  <Slides>27</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游ゴシック</vt:lpstr>
      <vt:lpstr>游ゴシック Light</vt:lpstr>
      <vt:lpstr>Arial</vt:lpstr>
      <vt:lpstr>Cambria</vt:lpstr>
      <vt:lpstr>Cambria Math</vt:lpstr>
      <vt:lpstr>Wingdings</vt:lpstr>
      <vt:lpstr>Office テーマ</vt:lpstr>
      <vt:lpstr>複数の巡査の協力による 指定地点の警邏について</vt:lpstr>
      <vt:lpstr>警邏（けいら, patrolling）</vt:lpstr>
      <vt:lpstr>協力警邏問題</vt:lpstr>
      <vt:lpstr>PowerPoint プレゼンテーション</vt:lpstr>
      <vt:lpstr>PowerPoint プレゼンテーション</vt:lpstr>
      <vt:lpstr>協力の有無による警邏戦略の違い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線分の場合</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線分：許容訪問間隔が一般の場合</vt:lpstr>
      <vt:lpstr>PowerPoint プレゼンテーション</vt:lpstr>
      <vt:lpstr>PowerPoint プレゼンテーション</vt:lpstr>
      <vt:lpstr>PowerPoint プレゼンテーション</vt:lpstr>
      <vt:lpstr>星の場合</vt:lpstr>
      <vt:lpstr>全点の許容訪問間隔が等しい場合</vt:lpstr>
      <vt:lpstr>全点の許容訪問間隔が等しい場合</vt:lpstr>
      <vt:lpstr>PowerPoint プレゼンテーション</vt:lpstr>
      <vt:lpstr>Unit：許容訪問間隔が一般の場合</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複数の巡査による 指定地点の警邏について</dc:title>
  <dc:creator>Hideaki Noshiro</dc:creator>
  <cp:lastModifiedBy>Hideaki Noshiro</cp:lastModifiedBy>
  <cp:revision>482</cp:revision>
  <dcterms:created xsi:type="dcterms:W3CDTF">2017-03-11T23:04:54Z</dcterms:created>
  <dcterms:modified xsi:type="dcterms:W3CDTF">2017-07-03T13:04:49Z</dcterms:modified>
</cp:coreProperties>
</file>