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72"/>
    <p:restoredTop sz="96405"/>
  </p:normalViewPr>
  <p:slideViewPr>
    <p:cSldViewPr snapToGrid="0" snapToObjects="1">
      <p:cViewPr varScale="1">
        <p:scale>
          <a:sx n="122" d="100"/>
          <a:sy n="122" d="100"/>
        </p:scale>
        <p:origin x="224"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12/23/19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12/23/19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12/23/19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12/23/19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12/23/19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12/23/19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hiny.rstudio.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DE82F-CD13-674F-821E-0F467DE84215}"/>
              </a:ext>
            </a:extLst>
          </p:cNvPr>
          <p:cNvSpPr>
            <a:spLocks noGrp="1"/>
          </p:cNvSpPr>
          <p:nvPr>
            <p:ph type="ctrTitle"/>
          </p:nvPr>
        </p:nvSpPr>
        <p:spPr/>
        <p:txBody>
          <a:bodyPr/>
          <a:lstStyle/>
          <a:p>
            <a:r>
              <a:rPr lang="en-IN" b="1" dirty="0"/>
              <a:t>Twitter Sentiment Analysis</a:t>
            </a:r>
            <a:endParaRPr lang="en-US" dirty="0"/>
          </a:p>
        </p:txBody>
      </p:sp>
      <p:sp>
        <p:nvSpPr>
          <p:cNvPr id="3" name="Subtitle 2">
            <a:extLst>
              <a:ext uri="{FF2B5EF4-FFF2-40B4-BE49-F238E27FC236}">
                <a16:creationId xmlns:a16="http://schemas.microsoft.com/office/drawing/2014/main" id="{C618B4D3-D966-B04A-8A60-0555F24555DE}"/>
              </a:ext>
            </a:extLst>
          </p:cNvPr>
          <p:cNvSpPr>
            <a:spLocks noGrp="1"/>
          </p:cNvSpPr>
          <p:nvPr>
            <p:ph type="subTitle" idx="1"/>
          </p:nvPr>
        </p:nvSpPr>
        <p:spPr/>
        <p:txBody>
          <a:bodyPr/>
          <a:lstStyle/>
          <a:p>
            <a:r>
              <a:rPr lang="en-US" dirty="0"/>
              <a:t>Project By : Priyank Lad  &amp;  Zeel Surti</a:t>
            </a:r>
          </a:p>
        </p:txBody>
      </p:sp>
    </p:spTree>
    <p:extLst>
      <p:ext uri="{BB962C8B-B14F-4D97-AF65-F5344CB8AC3E}">
        <p14:creationId xmlns:p14="http://schemas.microsoft.com/office/powerpoint/2010/main" val="3886275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15B5E-788E-3E49-8E34-E8CF8868BAE2}"/>
              </a:ext>
            </a:extLst>
          </p:cNvPr>
          <p:cNvSpPr>
            <a:spLocks noGrp="1"/>
          </p:cNvSpPr>
          <p:nvPr>
            <p:ph type="title"/>
          </p:nvPr>
        </p:nvSpPr>
        <p:spPr/>
        <p:txBody>
          <a:bodyPr/>
          <a:lstStyle/>
          <a:p>
            <a:r>
              <a:rPr lang="en-IN" b="1" dirty="0"/>
              <a:t>5. Table of Analysed Tweets associated with the searched Hashtag</a:t>
            </a:r>
            <a:endParaRPr lang="en-US" dirty="0"/>
          </a:p>
        </p:txBody>
      </p:sp>
      <p:pic>
        <p:nvPicPr>
          <p:cNvPr id="5" name="Content Placeholder 4">
            <a:extLst>
              <a:ext uri="{FF2B5EF4-FFF2-40B4-BE49-F238E27FC236}">
                <a16:creationId xmlns:a16="http://schemas.microsoft.com/office/drawing/2014/main" id="{19CF9F20-FBC3-A141-9BF3-7EB619433FD7}"/>
              </a:ext>
            </a:extLst>
          </p:cNvPr>
          <p:cNvPicPr>
            <a:picLocks noGrp="1" noChangeAspect="1"/>
          </p:cNvPicPr>
          <p:nvPr>
            <p:ph idx="1"/>
          </p:nvPr>
        </p:nvPicPr>
        <p:blipFill>
          <a:blip r:embed="rId2"/>
          <a:stretch>
            <a:fillRect/>
          </a:stretch>
        </p:blipFill>
        <p:spPr>
          <a:xfrm>
            <a:off x="4030030" y="863600"/>
            <a:ext cx="6992616" cy="5121275"/>
          </a:xfrm>
        </p:spPr>
      </p:pic>
    </p:spTree>
    <p:extLst>
      <p:ext uri="{BB962C8B-B14F-4D97-AF65-F5344CB8AC3E}">
        <p14:creationId xmlns:p14="http://schemas.microsoft.com/office/powerpoint/2010/main" val="4252853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B2BC8-8FA4-F643-98FC-825EE48754B9}"/>
              </a:ext>
            </a:extLst>
          </p:cNvPr>
          <p:cNvSpPr>
            <a:spLocks noGrp="1"/>
          </p:cNvSpPr>
          <p:nvPr>
            <p:ph type="title"/>
          </p:nvPr>
        </p:nvSpPr>
        <p:spPr/>
        <p:txBody>
          <a:bodyPr/>
          <a:lstStyle/>
          <a:p>
            <a:r>
              <a:rPr lang="en-IN" b="1" dirty="0"/>
              <a:t>6. Barplot of Top 20 Users who used that Hashtag</a:t>
            </a:r>
            <a:endParaRPr lang="en-US" dirty="0"/>
          </a:p>
        </p:txBody>
      </p:sp>
      <p:pic>
        <p:nvPicPr>
          <p:cNvPr id="5" name="Content Placeholder 4">
            <a:extLst>
              <a:ext uri="{FF2B5EF4-FFF2-40B4-BE49-F238E27FC236}">
                <a16:creationId xmlns:a16="http://schemas.microsoft.com/office/drawing/2014/main" id="{23FED115-32B1-D140-AFD3-D972B85B5C67}"/>
              </a:ext>
            </a:extLst>
          </p:cNvPr>
          <p:cNvPicPr>
            <a:picLocks noGrp="1" noChangeAspect="1"/>
          </p:cNvPicPr>
          <p:nvPr>
            <p:ph idx="1"/>
          </p:nvPr>
        </p:nvPicPr>
        <p:blipFill>
          <a:blip r:embed="rId2"/>
          <a:stretch>
            <a:fillRect/>
          </a:stretch>
        </p:blipFill>
        <p:spPr>
          <a:xfrm>
            <a:off x="4120232" y="863600"/>
            <a:ext cx="6812211" cy="5121275"/>
          </a:xfrm>
        </p:spPr>
      </p:pic>
    </p:spTree>
    <p:extLst>
      <p:ext uri="{BB962C8B-B14F-4D97-AF65-F5344CB8AC3E}">
        <p14:creationId xmlns:p14="http://schemas.microsoft.com/office/powerpoint/2010/main" val="256747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831F-C355-684C-BFD7-90C919BD363B}"/>
              </a:ext>
            </a:extLst>
          </p:cNvPr>
          <p:cNvSpPr>
            <a:spLocks noGrp="1"/>
          </p:cNvSpPr>
          <p:nvPr>
            <p:ph type="title"/>
          </p:nvPr>
        </p:nvSpPr>
        <p:spPr/>
        <p:txBody>
          <a:bodyPr/>
          <a:lstStyle/>
          <a:p>
            <a:r>
              <a:rPr lang="en-IN" b="1" dirty="0"/>
              <a:t>7. Twitter Handle Analysis (Hashtag Frequencies by a particular User)</a:t>
            </a:r>
            <a:endParaRPr lang="en-US" dirty="0"/>
          </a:p>
        </p:txBody>
      </p:sp>
      <p:pic>
        <p:nvPicPr>
          <p:cNvPr id="5" name="Content Placeholder 4">
            <a:extLst>
              <a:ext uri="{FF2B5EF4-FFF2-40B4-BE49-F238E27FC236}">
                <a16:creationId xmlns:a16="http://schemas.microsoft.com/office/drawing/2014/main" id="{A5BDF644-118C-0B40-B19E-658410E6D686}"/>
              </a:ext>
            </a:extLst>
          </p:cNvPr>
          <p:cNvPicPr>
            <a:picLocks noGrp="1" noChangeAspect="1"/>
          </p:cNvPicPr>
          <p:nvPr>
            <p:ph idx="1"/>
          </p:nvPr>
        </p:nvPicPr>
        <p:blipFill>
          <a:blip r:embed="rId2"/>
          <a:stretch>
            <a:fillRect/>
          </a:stretch>
        </p:blipFill>
        <p:spPr>
          <a:xfrm>
            <a:off x="3868738" y="1358869"/>
            <a:ext cx="7315200" cy="4130736"/>
          </a:xfrm>
        </p:spPr>
      </p:pic>
    </p:spTree>
    <p:extLst>
      <p:ext uri="{BB962C8B-B14F-4D97-AF65-F5344CB8AC3E}">
        <p14:creationId xmlns:p14="http://schemas.microsoft.com/office/powerpoint/2010/main" val="2845729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6A046-749F-534C-9A65-8D379879D81F}"/>
              </a:ext>
            </a:extLst>
          </p:cNvPr>
          <p:cNvSpPr>
            <a:spLocks noGrp="1"/>
          </p:cNvSpPr>
          <p:nvPr>
            <p:ph type="title"/>
          </p:nvPr>
        </p:nvSpPr>
        <p:spPr/>
        <p:txBody>
          <a:bodyPr/>
          <a:lstStyle/>
          <a:p>
            <a:r>
              <a:rPr lang="en-IN" b="1" dirty="0"/>
              <a:t>Twitter Sentiment Analysis using R &amp; Shiny WebApp</a:t>
            </a:r>
            <a:endParaRPr lang="en-US" dirty="0"/>
          </a:p>
        </p:txBody>
      </p:sp>
      <p:sp>
        <p:nvSpPr>
          <p:cNvPr id="3" name="Content Placeholder 2">
            <a:extLst>
              <a:ext uri="{FF2B5EF4-FFF2-40B4-BE49-F238E27FC236}">
                <a16:creationId xmlns:a16="http://schemas.microsoft.com/office/drawing/2014/main" id="{CD4818A9-B166-644F-814F-84BC38F6571C}"/>
              </a:ext>
            </a:extLst>
          </p:cNvPr>
          <p:cNvSpPr>
            <a:spLocks noGrp="1"/>
          </p:cNvSpPr>
          <p:nvPr>
            <p:ph idx="1"/>
          </p:nvPr>
        </p:nvSpPr>
        <p:spPr/>
        <p:txBody>
          <a:bodyPr/>
          <a:lstStyle/>
          <a:p>
            <a:r>
              <a:rPr lang="en-IN" dirty="0"/>
              <a:t>A Simple Approach to Twitter Sentiment Analysis in R Programming Language</a:t>
            </a:r>
          </a:p>
          <a:p>
            <a:r>
              <a:rPr lang="en-IN" dirty="0"/>
              <a:t>This project is on “Twitter Sentiment Analysis using R” is a sentiment analysis project based on big data analytics. This project will help us to analyse sentiment from Twitter generated text data. Which will be able to show the sentimental state for a person or a specific topic or whatever we want.</a:t>
            </a:r>
          </a:p>
          <a:p>
            <a:r>
              <a:rPr lang="en-IN" dirty="0"/>
              <a:t>The aim for this project is to build up an application which will be able to connect nontechnical people to the field of data mining. Where using simple user interface they will be able to create a report based on their search keyword. This application is very simple and easy to use. So it will be comfortable for everyone to use it.</a:t>
            </a:r>
            <a:endParaRPr lang="en-US" dirty="0"/>
          </a:p>
        </p:txBody>
      </p:sp>
    </p:spTree>
    <p:extLst>
      <p:ext uri="{BB962C8B-B14F-4D97-AF65-F5344CB8AC3E}">
        <p14:creationId xmlns:p14="http://schemas.microsoft.com/office/powerpoint/2010/main" val="2876544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CA5B-677C-CB47-AC62-3D7DEA229B67}"/>
              </a:ext>
            </a:extLst>
          </p:cNvPr>
          <p:cNvSpPr>
            <a:spLocks noGrp="1"/>
          </p:cNvSpPr>
          <p:nvPr>
            <p:ph type="title"/>
          </p:nvPr>
        </p:nvSpPr>
        <p:spPr/>
        <p:txBody>
          <a:bodyPr/>
          <a:lstStyle/>
          <a:p>
            <a:r>
              <a:rPr lang="en-IN" b="1" dirty="0"/>
              <a:t>Shiny</a:t>
            </a:r>
            <a:endParaRPr lang="en-US" dirty="0"/>
          </a:p>
        </p:txBody>
      </p:sp>
      <p:sp>
        <p:nvSpPr>
          <p:cNvPr id="3" name="Content Placeholder 2">
            <a:extLst>
              <a:ext uri="{FF2B5EF4-FFF2-40B4-BE49-F238E27FC236}">
                <a16:creationId xmlns:a16="http://schemas.microsoft.com/office/drawing/2014/main" id="{567724E9-4AD5-C34C-9436-306C3EC42847}"/>
              </a:ext>
            </a:extLst>
          </p:cNvPr>
          <p:cNvSpPr>
            <a:spLocks noGrp="1"/>
          </p:cNvSpPr>
          <p:nvPr>
            <p:ph idx="1"/>
          </p:nvPr>
        </p:nvSpPr>
        <p:spPr/>
        <p:txBody>
          <a:bodyPr/>
          <a:lstStyle/>
          <a:p>
            <a:r>
              <a:rPr lang="en-IN" dirty="0"/>
              <a:t>This project was built using </a:t>
            </a:r>
            <a:r>
              <a:rPr lang="en-IN" dirty="0">
                <a:hlinkClick r:id="rId2"/>
              </a:rPr>
              <a:t>Shiny WebApp</a:t>
            </a:r>
            <a:r>
              <a:rPr lang="en-IN" dirty="0"/>
              <a:t>. Shiny is an R package that makes it easy to build interactive web apps straight from R. You can host standalone apps on a webpage or embed them in R Markdown documents or build dashboards. You can also extend your Shiny apps with CSS themes, HTML widgets, and JavaScript actions.</a:t>
            </a:r>
          </a:p>
          <a:p>
            <a:r>
              <a:rPr lang="en-IN" b="1" dirty="0"/>
              <a:t>In Shiny App, there are 2 types of creating GUI Based Web Applications :</a:t>
            </a:r>
            <a:endParaRPr lang="en-IN" dirty="0"/>
          </a:p>
          <a:p>
            <a:pPr marL="845820" lvl="1" indent="-342900">
              <a:buFont typeface="+mj-lt"/>
              <a:buAutoNum type="arabicPeriod"/>
            </a:pPr>
            <a:r>
              <a:rPr lang="en-IN" dirty="0"/>
              <a:t>Single-file (</a:t>
            </a:r>
            <a:r>
              <a:rPr lang="en-IN" dirty="0" err="1"/>
              <a:t>app.R</a:t>
            </a:r>
            <a:r>
              <a:rPr lang="en-IN" dirty="0"/>
              <a:t>)</a:t>
            </a:r>
          </a:p>
          <a:p>
            <a:pPr marL="845820" lvl="1" indent="-342900">
              <a:buFont typeface="+mj-lt"/>
              <a:buAutoNum type="arabicPeriod"/>
            </a:pPr>
            <a:r>
              <a:rPr lang="en-IN" dirty="0"/>
              <a:t>Multi-file (</a:t>
            </a:r>
            <a:r>
              <a:rPr lang="en-IN" dirty="0" err="1"/>
              <a:t>ui.R,server.R</a:t>
            </a:r>
            <a:r>
              <a:rPr lang="en-IN" dirty="0"/>
              <a:t>)</a:t>
            </a:r>
          </a:p>
          <a:p>
            <a:r>
              <a:rPr lang="en-IN" dirty="0"/>
              <a:t>This project is Multi-file type, which contains 2 separate files for Front-End &amp; Back-End Development. </a:t>
            </a:r>
            <a:r>
              <a:rPr lang="en-IN" dirty="0" err="1"/>
              <a:t>ui.R</a:t>
            </a:r>
            <a:r>
              <a:rPr lang="en-IN" dirty="0"/>
              <a:t> is for Front-End &amp; </a:t>
            </a:r>
            <a:r>
              <a:rPr lang="en-IN" dirty="0" err="1"/>
              <a:t>server.R</a:t>
            </a:r>
            <a:r>
              <a:rPr lang="en-IN" dirty="0"/>
              <a:t> is for Back-End.</a:t>
            </a:r>
            <a:endParaRPr lang="en-US" dirty="0"/>
          </a:p>
        </p:txBody>
      </p:sp>
    </p:spTree>
    <p:extLst>
      <p:ext uri="{BB962C8B-B14F-4D97-AF65-F5344CB8AC3E}">
        <p14:creationId xmlns:p14="http://schemas.microsoft.com/office/powerpoint/2010/main" val="4250819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47BE9-B8FF-4040-9323-DFA15BED4687}"/>
              </a:ext>
            </a:extLst>
          </p:cNvPr>
          <p:cNvSpPr>
            <a:spLocks noGrp="1"/>
          </p:cNvSpPr>
          <p:nvPr>
            <p:ph type="title"/>
          </p:nvPr>
        </p:nvSpPr>
        <p:spPr/>
        <p:txBody>
          <a:bodyPr/>
          <a:lstStyle/>
          <a:p>
            <a:r>
              <a:rPr lang="en-IN" b="1" dirty="0"/>
              <a:t>Prerequisites</a:t>
            </a:r>
            <a:endParaRPr lang="en-US" dirty="0"/>
          </a:p>
        </p:txBody>
      </p:sp>
      <p:sp>
        <p:nvSpPr>
          <p:cNvPr id="3" name="Content Placeholder 2">
            <a:extLst>
              <a:ext uri="{FF2B5EF4-FFF2-40B4-BE49-F238E27FC236}">
                <a16:creationId xmlns:a16="http://schemas.microsoft.com/office/drawing/2014/main" id="{0D85F0C7-A341-B646-A062-E57275EA56E9}"/>
              </a:ext>
            </a:extLst>
          </p:cNvPr>
          <p:cNvSpPr>
            <a:spLocks noGrp="1"/>
          </p:cNvSpPr>
          <p:nvPr>
            <p:ph idx="1"/>
          </p:nvPr>
        </p:nvSpPr>
        <p:spPr/>
        <p:txBody>
          <a:bodyPr/>
          <a:lstStyle/>
          <a:p>
            <a:r>
              <a:rPr lang="en-IN" dirty="0"/>
              <a:t>Twitter API</a:t>
            </a:r>
          </a:p>
          <a:p>
            <a:r>
              <a:rPr lang="en-IN" dirty="0"/>
              <a:t>R Binary</a:t>
            </a:r>
          </a:p>
          <a:p>
            <a:r>
              <a:rPr lang="en-IN" dirty="0"/>
              <a:t>An IDE for R Programming (RStudio)</a:t>
            </a:r>
          </a:p>
          <a:p>
            <a:r>
              <a:rPr lang="en-IN" dirty="0"/>
              <a:t>Shiny &amp; Plotrix (R Libraries)</a:t>
            </a:r>
          </a:p>
          <a:p>
            <a:r>
              <a:rPr lang="en-IN" dirty="0"/>
              <a:t>Positive &amp; Negative Words List (To compare Tweets for Sentiment)</a:t>
            </a:r>
            <a:endParaRPr lang="en-US" dirty="0"/>
          </a:p>
        </p:txBody>
      </p:sp>
    </p:spTree>
    <p:extLst>
      <p:ext uri="{BB962C8B-B14F-4D97-AF65-F5344CB8AC3E}">
        <p14:creationId xmlns:p14="http://schemas.microsoft.com/office/powerpoint/2010/main" val="493232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E9D8-61B1-DA4F-8796-1EED96DFC936}"/>
              </a:ext>
            </a:extLst>
          </p:cNvPr>
          <p:cNvSpPr>
            <a:spLocks noGrp="1"/>
          </p:cNvSpPr>
          <p:nvPr>
            <p:ph type="title"/>
          </p:nvPr>
        </p:nvSpPr>
        <p:spPr/>
        <p:txBody>
          <a:bodyPr/>
          <a:lstStyle/>
          <a:p>
            <a:r>
              <a:rPr lang="en-US" dirty="0"/>
              <a:t>Project Content</a:t>
            </a:r>
          </a:p>
        </p:txBody>
      </p:sp>
      <p:sp>
        <p:nvSpPr>
          <p:cNvPr id="3" name="Content Placeholder 2">
            <a:extLst>
              <a:ext uri="{FF2B5EF4-FFF2-40B4-BE49-F238E27FC236}">
                <a16:creationId xmlns:a16="http://schemas.microsoft.com/office/drawing/2014/main" id="{3E13B578-40CF-DA4C-9017-A755EDC171CA}"/>
              </a:ext>
            </a:extLst>
          </p:cNvPr>
          <p:cNvSpPr>
            <a:spLocks noGrp="1"/>
          </p:cNvSpPr>
          <p:nvPr>
            <p:ph idx="1"/>
          </p:nvPr>
        </p:nvSpPr>
        <p:spPr/>
        <p:txBody>
          <a:bodyPr/>
          <a:lstStyle/>
          <a:p>
            <a:pPr marL="457200" indent="-457200">
              <a:buFont typeface="+mj-lt"/>
              <a:buAutoNum type="arabicPeriod"/>
            </a:pPr>
            <a:r>
              <a:rPr lang="en-IN" b="1" dirty="0"/>
              <a:t>Search input &amp; Location Selection (By default location is set to Worldwide)</a:t>
            </a:r>
          </a:p>
          <a:p>
            <a:pPr marL="457200" indent="-457200">
              <a:buFont typeface="+mj-lt"/>
              <a:buAutoNum type="arabicPeriod"/>
            </a:pPr>
            <a:r>
              <a:rPr lang="en-IN" b="1" dirty="0"/>
              <a:t>Word Cloud Formation</a:t>
            </a:r>
          </a:p>
          <a:p>
            <a:pPr marL="457200" indent="-457200">
              <a:buFont typeface="+mj-lt"/>
              <a:buAutoNum type="arabicPeriod"/>
            </a:pPr>
            <a:r>
              <a:rPr lang="en-IN" b="1" dirty="0"/>
              <a:t>Plotting Histogram of Sentiments</a:t>
            </a:r>
          </a:p>
          <a:p>
            <a:pPr marL="457200" indent="-457200">
              <a:buFont typeface="+mj-lt"/>
              <a:buAutoNum type="arabicPeriod"/>
            </a:pPr>
            <a:r>
              <a:rPr lang="en-IN" b="1" dirty="0"/>
              <a:t>Pie Chart for Sentiment Percentage</a:t>
            </a:r>
          </a:p>
          <a:p>
            <a:pPr marL="457200" indent="-457200">
              <a:buFont typeface="+mj-lt"/>
              <a:buAutoNum type="arabicPeriod"/>
            </a:pPr>
            <a:r>
              <a:rPr lang="en-IN" b="1" dirty="0"/>
              <a:t>Table of Analysed Tweets associated with the searched Hashtag</a:t>
            </a:r>
          </a:p>
          <a:p>
            <a:pPr marL="457200" indent="-457200">
              <a:buFont typeface="+mj-lt"/>
              <a:buAutoNum type="arabicPeriod"/>
            </a:pPr>
            <a:r>
              <a:rPr lang="en-IN" b="1" dirty="0"/>
              <a:t>Barplot of Top 20 Users who used that Hashtag</a:t>
            </a:r>
          </a:p>
          <a:p>
            <a:pPr marL="457200" indent="-457200">
              <a:buFont typeface="+mj-lt"/>
              <a:buAutoNum type="arabicPeriod"/>
            </a:pPr>
            <a:r>
              <a:rPr lang="en-IN" b="1" dirty="0"/>
              <a:t>Twitter Handle Analysis (Hashtag Frequencies by a particular User)</a:t>
            </a:r>
            <a:endParaRPr lang="en-US" dirty="0"/>
          </a:p>
        </p:txBody>
      </p:sp>
    </p:spTree>
    <p:extLst>
      <p:ext uri="{BB962C8B-B14F-4D97-AF65-F5344CB8AC3E}">
        <p14:creationId xmlns:p14="http://schemas.microsoft.com/office/powerpoint/2010/main" val="1124804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246A9-2047-534E-8BBE-352610438D5E}"/>
              </a:ext>
            </a:extLst>
          </p:cNvPr>
          <p:cNvSpPr>
            <a:spLocks noGrp="1"/>
          </p:cNvSpPr>
          <p:nvPr>
            <p:ph type="title"/>
          </p:nvPr>
        </p:nvSpPr>
        <p:spPr/>
        <p:txBody>
          <a:bodyPr/>
          <a:lstStyle/>
          <a:p>
            <a:r>
              <a:rPr lang="en-IN" b="1" dirty="0"/>
              <a:t>1. Search input &amp; Location Selection (By default location is set to Worldwide)</a:t>
            </a:r>
            <a:endParaRPr lang="en-US" dirty="0"/>
          </a:p>
        </p:txBody>
      </p:sp>
      <p:pic>
        <p:nvPicPr>
          <p:cNvPr id="5" name="Content Placeholder 4">
            <a:extLst>
              <a:ext uri="{FF2B5EF4-FFF2-40B4-BE49-F238E27FC236}">
                <a16:creationId xmlns:a16="http://schemas.microsoft.com/office/drawing/2014/main" id="{7F58F078-267B-4249-A392-F889C74C4D8F}"/>
              </a:ext>
            </a:extLst>
          </p:cNvPr>
          <p:cNvPicPr>
            <a:picLocks noGrp="1" noChangeAspect="1"/>
          </p:cNvPicPr>
          <p:nvPr>
            <p:ph idx="1"/>
          </p:nvPr>
        </p:nvPicPr>
        <p:blipFill>
          <a:blip r:embed="rId2"/>
          <a:stretch>
            <a:fillRect/>
          </a:stretch>
        </p:blipFill>
        <p:spPr>
          <a:xfrm>
            <a:off x="3868738" y="1540019"/>
            <a:ext cx="7315200" cy="3768436"/>
          </a:xfrm>
        </p:spPr>
      </p:pic>
    </p:spTree>
    <p:extLst>
      <p:ext uri="{BB962C8B-B14F-4D97-AF65-F5344CB8AC3E}">
        <p14:creationId xmlns:p14="http://schemas.microsoft.com/office/powerpoint/2010/main" val="3173891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F520-5164-9248-968E-1CF8A47D879D}"/>
              </a:ext>
            </a:extLst>
          </p:cNvPr>
          <p:cNvSpPr>
            <a:spLocks noGrp="1"/>
          </p:cNvSpPr>
          <p:nvPr>
            <p:ph type="title"/>
          </p:nvPr>
        </p:nvSpPr>
        <p:spPr/>
        <p:txBody>
          <a:bodyPr/>
          <a:lstStyle/>
          <a:p>
            <a:r>
              <a:rPr lang="en-IN" b="1" dirty="0"/>
              <a:t>2. Word Cloud Formation</a:t>
            </a:r>
            <a:endParaRPr lang="en-US" dirty="0"/>
          </a:p>
        </p:txBody>
      </p:sp>
      <p:pic>
        <p:nvPicPr>
          <p:cNvPr id="5" name="Content Placeholder 4">
            <a:extLst>
              <a:ext uri="{FF2B5EF4-FFF2-40B4-BE49-F238E27FC236}">
                <a16:creationId xmlns:a16="http://schemas.microsoft.com/office/drawing/2014/main" id="{15BEE10B-7858-4342-AA26-13F6676630E2}"/>
              </a:ext>
            </a:extLst>
          </p:cNvPr>
          <p:cNvPicPr>
            <a:picLocks noGrp="1" noChangeAspect="1"/>
          </p:cNvPicPr>
          <p:nvPr>
            <p:ph idx="1"/>
          </p:nvPr>
        </p:nvPicPr>
        <p:blipFill>
          <a:blip r:embed="rId2"/>
          <a:stretch>
            <a:fillRect/>
          </a:stretch>
        </p:blipFill>
        <p:spPr>
          <a:xfrm>
            <a:off x="3868738" y="1478097"/>
            <a:ext cx="7315200" cy="3892281"/>
          </a:xfrm>
        </p:spPr>
      </p:pic>
    </p:spTree>
    <p:extLst>
      <p:ext uri="{BB962C8B-B14F-4D97-AF65-F5344CB8AC3E}">
        <p14:creationId xmlns:p14="http://schemas.microsoft.com/office/powerpoint/2010/main" val="756523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2D26-B896-8E41-8C12-5520C58AB1D0}"/>
              </a:ext>
            </a:extLst>
          </p:cNvPr>
          <p:cNvSpPr>
            <a:spLocks noGrp="1"/>
          </p:cNvSpPr>
          <p:nvPr>
            <p:ph type="title"/>
          </p:nvPr>
        </p:nvSpPr>
        <p:spPr/>
        <p:txBody>
          <a:bodyPr/>
          <a:lstStyle/>
          <a:p>
            <a:r>
              <a:rPr lang="en-IN" b="1" dirty="0"/>
              <a:t>3. Plotting Histogram of Sentiments</a:t>
            </a:r>
            <a:endParaRPr lang="en-US" dirty="0"/>
          </a:p>
        </p:txBody>
      </p:sp>
      <p:pic>
        <p:nvPicPr>
          <p:cNvPr id="5" name="Content Placeholder 4">
            <a:extLst>
              <a:ext uri="{FF2B5EF4-FFF2-40B4-BE49-F238E27FC236}">
                <a16:creationId xmlns:a16="http://schemas.microsoft.com/office/drawing/2014/main" id="{D9ABB232-B747-BF4D-9C56-89440F7A8E56}"/>
              </a:ext>
            </a:extLst>
          </p:cNvPr>
          <p:cNvPicPr>
            <a:picLocks noGrp="1" noChangeAspect="1"/>
          </p:cNvPicPr>
          <p:nvPr>
            <p:ph idx="1"/>
          </p:nvPr>
        </p:nvPicPr>
        <p:blipFill>
          <a:blip r:embed="rId2"/>
          <a:stretch>
            <a:fillRect/>
          </a:stretch>
        </p:blipFill>
        <p:spPr>
          <a:xfrm>
            <a:off x="4105805" y="863600"/>
            <a:ext cx="6841065" cy="5121275"/>
          </a:xfrm>
        </p:spPr>
      </p:pic>
    </p:spTree>
    <p:extLst>
      <p:ext uri="{BB962C8B-B14F-4D97-AF65-F5344CB8AC3E}">
        <p14:creationId xmlns:p14="http://schemas.microsoft.com/office/powerpoint/2010/main" val="348274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3EEC-C6A1-124D-8521-F6C393379059}"/>
              </a:ext>
            </a:extLst>
          </p:cNvPr>
          <p:cNvSpPr>
            <a:spLocks noGrp="1"/>
          </p:cNvSpPr>
          <p:nvPr>
            <p:ph type="title"/>
          </p:nvPr>
        </p:nvSpPr>
        <p:spPr/>
        <p:txBody>
          <a:bodyPr/>
          <a:lstStyle/>
          <a:p>
            <a:r>
              <a:rPr lang="en-IN" b="1" dirty="0"/>
              <a:t>4. Pie Chart for Sentiment Percentage</a:t>
            </a:r>
            <a:endParaRPr lang="en-US" dirty="0"/>
          </a:p>
        </p:txBody>
      </p:sp>
      <p:pic>
        <p:nvPicPr>
          <p:cNvPr id="5" name="Content Placeholder 4">
            <a:extLst>
              <a:ext uri="{FF2B5EF4-FFF2-40B4-BE49-F238E27FC236}">
                <a16:creationId xmlns:a16="http://schemas.microsoft.com/office/drawing/2014/main" id="{26E30B3D-94F0-6943-AF06-EA73DBAD9FC9}"/>
              </a:ext>
            </a:extLst>
          </p:cNvPr>
          <p:cNvPicPr>
            <a:picLocks noGrp="1" noChangeAspect="1"/>
          </p:cNvPicPr>
          <p:nvPr>
            <p:ph idx="1"/>
          </p:nvPr>
        </p:nvPicPr>
        <p:blipFill>
          <a:blip r:embed="rId2"/>
          <a:stretch>
            <a:fillRect/>
          </a:stretch>
        </p:blipFill>
        <p:spPr>
          <a:xfrm>
            <a:off x="3868738" y="1324504"/>
            <a:ext cx="7315200" cy="4199466"/>
          </a:xfrm>
        </p:spPr>
      </p:pic>
    </p:spTree>
    <p:extLst>
      <p:ext uri="{BB962C8B-B14F-4D97-AF65-F5344CB8AC3E}">
        <p14:creationId xmlns:p14="http://schemas.microsoft.com/office/powerpoint/2010/main" val="184955698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23</TotalTime>
  <Words>437</Words>
  <Application>Microsoft Macintosh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Corbel</vt:lpstr>
      <vt:lpstr>Wingdings 2</vt:lpstr>
      <vt:lpstr>Frame</vt:lpstr>
      <vt:lpstr>Twitter Sentiment Analysis</vt:lpstr>
      <vt:lpstr>Twitter Sentiment Analysis using R &amp; Shiny WebApp</vt:lpstr>
      <vt:lpstr>Shiny</vt:lpstr>
      <vt:lpstr>Prerequisites</vt:lpstr>
      <vt:lpstr>Project Content</vt:lpstr>
      <vt:lpstr>1. Search input &amp; Location Selection (By default location is set to Worldwide)</vt:lpstr>
      <vt:lpstr>2. Word Cloud Formation</vt:lpstr>
      <vt:lpstr>3. Plotting Histogram of Sentiments</vt:lpstr>
      <vt:lpstr>4. Pie Chart for Sentiment Percentage</vt:lpstr>
      <vt:lpstr>5. Table of Analysed Tweets associated with the searched Hashtag</vt:lpstr>
      <vt:lpstr>6. Barplot of Top 20 Users who used that Hashtag</vt:lpstr>
      <vt:lpstr>7. Twitter Handle Analysis (Hashtag Frequencies by a particular User)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dc:title>
  <dc:creator>Priyank Lad</dc:creator>
  <cp:lastModifiedBy>Priyank Lad</cp:lastModifiedBy>
  <cp:revision>3</cp:revision>
  <dcterms:created xsi:type="dcterms:W3CDTF">2019-12-22T19:03:08Z</dcterms:created>
  <dcterms:modified xsi:type="dcterms:W3CDTF">2019-12-22T19:26:19Z</dcterms:modified>
</cp:coreProperties>
</file>