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paultimothymooney/chest-xray-pneumonia"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6f1fab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6f1fab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518030880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518030880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speedup graph for OpenMP,</a:t>
            </a:r>
            <a:endParaRPr/>
          </a:p>
          <a:p>
            <a:pPr indent="0" lvl="0" marL="0" rtl="0" algn="l">
              <a:spcBef>
                <a:spcPts val="0"/>
              </a:spcBef>
              <a:spcAft>
                <a:spcPts val="0"/>
              </a:spcAft>
              <a:buNone/>
            </a:pPr>
            <a:r>
              <a:rPr lang="en"/>
              <a:t>We analysed the time taken to test the model, with 3 varying size images.</a:t>
            </a:r>
            <a:endParaRPr/>
          </a:p>
          <a:p>
            <a:pPr indent="0" lvl="0" marL="0" rtl="0" algn="l">
              <a:spcBef>
                <a:spcPts val="0"/>
              </a:spcBef>
              <a:spcAft>
                <a:spcPts val="0"/>
              </a:spcAft>
              <a:buNone/>
            </a:pPr>
            <a:r>
              <a:rPr lang="en"/>
              <a:t>As you can see the speed up is better as the size of the problem increases upto a certain point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fc1029a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fc1029a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results obtained, </a:t>
            </a:r>
            <a:endParaRPr/>
          </a:p>
          <a:p>
            <a:pPr indent="-304800" lvl="0" marL="457200" rtl="0" algn="just">
              <a:lnSpc>
                <a:spcPct val="115000"/>
              </a:lnSpc>
              <a:spcBef>
                <a:spcPts val="1200"/>
              </a:spcBef>
              <a:spcAft>
                <a:spcPts val="0"/>
              </a:spcAft>
              <a:buClr>
                <a:schemeClr val="dk1"/>
              </a:buClr>
              <a:buSzPts val="1200"/>
              <a:buFont typeface="Arial"/>
              <a:buChar char="●"/>
            </a:pPr>
            <a:r>
              <a:rPr lang="en" sz="1200">
                <a:solidFill>
                  <a:schemeClr val="dk1"/>
                </a:solidFill>
              </a:rPr>
              <a:t>As the number of threads increases the speedup increases and after a certain point it starts to decrease because of two scenarios.</a:t>
            </a:r>
            <a:endParaRPr sz="1200">
              <a:solidFill>
                <a:schemeClr val="dk1"/>
              </a:solidFill>
            </a:endParaRPr>
          </a:p>
          <a:p>
            <a:pPr indent="-304800" lvl="0" marL="457200" rtl="0" algn="just">
              <a:lnSpc>
                <a:spcPct val="115000"/>
              </a:lnSpc>
              <a:spcBef>
                <a:spcPts val="0"/>
              </a:spcBef>
              <a:spcAft>
                <a:spcPts val="0"/>
              </a:spcAft>
              <a:buClr>
                <a:schemeClr val="dk1"/>
              </a:buClr>
              <a:buSzPts val="1200"/>
              <a:buFont typeface="Arial"/>
              <a:buChar char="-"/>
            </a:pPr>
            <a:r>
              <a:rPr lang="en" sz="1200">
                <a:solidFill>
                  <a:schemeClr val="dk1"/>
                </a:solidFill>
              </a:rPr>
              <a:t>Each thread has very little work to do, thereby the process of creating and terminating those large blocks of threads swamps the useful work.</a:t>
            </a:r>
            <a:endParaRPr sz="1200">
              <a:solidFill>
                <a:schemeClr val="dk1"/>
              </a:solidFill>
            </a:endParaRPr>
          </a:p>
          <a:p>
            <a:pPr indent="-304800" lvl="0" marL="457200" rtl="0" algn="just">
              <a:lnSpc>
                <a:spcPct val="115000"/>
              </a:lnSpc>
              <a:spcBef>
                <a:spcPts val="0"/>
              </a:spcBef>
              <a:spcAft>
                <a:spcPts val="0"/>
              </a:spcAft>
              <a:buClr>
                <a:schemeClr val="dk1"/>
              </a:buClr>
              <a:buSzPts val="1200"/>
              <a:buFont typeface="Arial"/>
              <a:buChar char="-"/>
            </a:pPr>
            <a:r>
              <a:rPr lang="en" sz="1200">
                <a:solidFill>
                  <a:schemeClr val="dk1"/>
                </a:solidFill>
              </a:rPr>
              <a:t>Each thread may bring the entire row of its assigned chunk of the array to the cache for computation, thereby resulting in increased cache miss rate.</a:t>
            </a:r>
            <a:endParaRPr sz="1200">
              <a:solidFill>
                <a:schemeClr val="dk1"/>
              </a:solidFill>
            </a:endParaRPr>
          </a:p>
          <a:p>
            <a:pPr indent="0" lvl="0" marL="0" rtl="0" algn="just">
              <a:lnSpc>
                <a:spcPct val="115000"/>
              </a:lnSpc>
              <a:spcBef>
                <a:spcPts val="1200"/>
              </a:spcBef>
              <a:spcAft>
                <a:spcPts val="1200"/>
              </a:spcAft>
              <a:buNone/>
            </a:pPr>
            <a:r>
              <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18030880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18030880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you can see the run time decreases as the size of the problem increases upto a certain point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c1029a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c1029a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518030880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518030880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51803088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51803088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It is seen that A global population of 7% is affected by pneumonia, which kills around billions of people a year. Even a trained radiologist can find examining chest X-rays challenging. in our </a:t>
            </a:r>
            <a:r>
              <a:rPr lang="en">
                <a:solidFill>
                  <a:schemeClr val="dk1"/>
                </a:solidFill>
              </a:rPr>
              <a:t>project</a:t>
            </a:r>
            <a:r>
              <a:rPr lang="en">
                <a:solidFill>
                  <a:schemeClr val="dk1"/>
                </a:solidFill>
              </a:rPr>
              <a:t> </a:t>
            </a:r>
            <a:r>
              <a:rPr lang="en">
                <a:solidFill>
                  <a:srgbClr val="31394D"/>
                </a:solidFill>
              </a:rPr>
              <a:t> to improve the accuracy and speed of the diagnostic process, </a:t>
            </a:r>
            <a:r>
              <a:rPr lang="en">
                <a:solidFill>
                  <a:schemeClr val="dk1"/>
                </a:solidFill>
              </a:rPr>
              <a:t>we have taken these </a:t>
            </a:r>
            <a:r>
              <a:rPr lang="en">
                <a:solidFill>
                  <a:schemeClr val="dk1"/>
                </a:solidFill>
                <a:latin typeface="Roboto"/>
                <a:ea typeface="Roboto"/>
                <a:cs typeface="Roboto"/>
                <a:sym typeface="Roboto"/>
              </a:rPr>
              <a:t>patients' X-Ray images and classified them into Normal X-ray or X-ray with Pneumonia. The K-means algorithm was used for this classification. In a large dataset usually serial K-means require a lot of time for computation of centroids. Instead, this whole algorithm can be parallelised using the OpenMP and CUDA framework. Additionally, the comparison between the performance of the two is analysed.</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1803088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1803088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We </a:t>
            </a:r>
            <a:r>
              <a:rPr lang="en">
                <a:solidFill>
                  <a:schemeClr val="dk1"/>
                </a:solidFill>
              </a:rPr>
              <a:t>downloaded dataset from kaggle named </a:t>
            </a:r>
            <a:r>
              <a:rPr lang="en" u="sng">
                <a:solidFill>
                  <a:srgbClr val="1155CC"/>
                </a:solidFill>
                <a:hlinkClick r:id="rId2">
                  <a:extLst>
                    <a:ext uri="{A12FA001-AC4F-418D-AE19-62706E023703}">
                      <ahyp:hlinkClr val="tx"/>
                    </a:ext>
                  </a:extLst>
                </a:hlinkClick>
              </a:rPr>
              <a:t>chest-xray-pneumonia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Dataset was in Jpeg format</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For training the model using K-means we took </a:t>
            </a:r>
            <a:r>
              <a:rPr lang="en">
                <a:solidFill>
                  <a:schemeClr val="dk1"/>
                </a:solidFill>
              </a:rPr>
              <a:t>around</a:t>
            </a:r>
            <a:r>
              <a:rPr lang="en">
                <a:solidFill>
                  <a:schemeClr val="dk1"/>
                </a:solidFill>
              </a:rPr>
              <a:t> 10 images from normal X-ray and X-ray with pneumonia. There were a total of 31.6M data points. Whereas, for testing the model with a new dataset we took 3 images.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51803088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51803088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have a look at the traditional k-means algorithm and how it works. </a:t>
            </a:r>
            <a:endParaRPr/>
          </a:p>
          <a:p>
            <a:pPr indent="-298450" lvl="0" marL="457200" rtl="0" algn="l">
              <a:spcBef>
                <a:spcPts val="0"/>
              </a:spcBef>
              <a:spcAft>
                <a:spcPts val="0"/>
              </a:spcAft>
              <a:buClr>
                <a:schemeClr val="dk1"/>
              </a:buClr>
              <a:buSzPts val="1100"/>
              <a:buAutoNum type="arabicPeriod"/>
            </a:pPr>
            <a:r>
              <a:rPr lang="en">
                <a:solidFill>
                  <a:schemeClr val="dk1"/>
                </a:solidFill>
              </a:rPr>
              <a:t>Set K as the number of clusters we want to form.</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We need to initialise these centroids for the K clusters. It can be either </a:t>
            </a:r>
            <a:r>
              <a:rPr lang="en">
                <a:solidFill>
                  <a:schemeClr val="dk1"/>
                </a:solidFill>
              </a:rPr>
              <a:t>randomly initialised</a:t>
            </a:r>
            <a:r>
              <a:rPr lang="en">
                <a:solidFill>
                  <a:schemeClr val="dk1"/>
                </a:solidFill>
              </a:rPr>
              <a:t> or initiliased with any of the data points inside the dataset. </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Calculate the squared distance between all data points and all centroids.</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And then Match each data point with its nearest cluster (centroid).</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Using the average of all points belonging to each cluster, determine the new centroids for the clusters.</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We need to do this in a loop till there is no major difference between new centroids and previous ones.</a:t>
            </a:r>
            <a:endParaRPr>
              <a:solidFill>
                <a:schemeClr val="dk1"/>
              </a:solidFill>
            </a:endParaRPr>
          </a:p>
          <a:p>
            <a:pPr indent="0" lvl="0" marL="0" rtl="0" algn="l">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51803088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51803088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two frameworks  we used for parallelising K-means algorithm..</a:t>
            </a:r>
            <a:endParaRPr/>
          </a:p>
          <a:p>
            <a:pPr indent="-298450" lvl="0" marL="457200" rtl="0" algn="l">
              <a:spcBef>
                <a:spcPts val="0"/>
              </a:spcBef>
              <a:spcAft>
                <a:spcPts val="0"/>
              </a:spcAft>
              <a:buSzPts val="1100"/>
              <a:buAutoNum type="arabicPeriod"/>
            </a:pPr>
            <a:r>
              <a:rPr lang="en"/>
              <a:t>Openmp</a:t>
            </a:r>
            <a:endParaRPr/>
          </a:p>
          <a:p>
            <a:pPr indent="-298450" lvl="0" marL="457200" rtl="0" algn="l">
              <a:spcBef>
                <a:spcPts val="0"/>
              </a:spcBef>
              <a:spcAft>
                <a:spcPts val="0"/>
              </a:spcAft>
              <a:buSzPts val="1100"/>
              <a:buAutoNum type="arabicPeriod"/>
            </a:pPr>
            <a:r>
              <a:rPr lang="en"/>
              <a:t>And CUDA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6f1faba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66f1faba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OMP Framework. </a:t>
            </a:r>
            <a:endParaRPr/>
          </a:p>
          <a:p>
            <a:pPr indent="0" lvl="0" marL="0" rtl="0" algn="l">
              <a:spcBef>
                <a:spcPts val="0"/>
              </a:spcBef>
              <a:spcAft>
                <a:spcPts val="0"/>
              </a:spcAft>
              <a:buNone/>
            </a:pPr>
            <a:r>
              <a:rPr lang="en"/>
              <a:t>We know that OpenMP is an API that supports </a:t>
            </a:r>
            <a:r>
              <a:rPr lang="en" sz="1300">
                <a:solidFill>
                  <a:srgbClr val="666666"/>
                </a:solidFill>
                <a:latin typeface="Roboto"/>
                <a:ea typeface="Roboto"/>
                <a:cs typeface="Roboto"/>
                <a:sym typeface="Roboto"/>
              </a:rPr>
              <a:t>multi-platform shared-memory multiprocessing programming. </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With the help of simple and easy to use compiler directive it runs sections of  code parallely.  It allocates threads to processors depending on usage, machine load and other factors.</a:t>
            </a:r>
            <a:endParaRPr sz="1300">
              <a:solidFill>
                <a:srgbClr val="666666"/>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1803088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51803088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parallelizing strategy was as follows,</a:t>
            </a:r>
            <a:endParaRPr/>
          </a:p>
          <a:p>
            <a:pPr indent="0" lvl="0" marL="0" rtl="0" algn="l">
              <a:spcBef>
                <a:spcPts val="0"/>
              </a:spcBef>
              <a:spcAft>
                <a:spcPts val="0"/>
              </a:spcAft>
              <a:buNone/>
            </a:pPr>
            <a:r>
              <a:rPr lang="en"/>
              <a:t>First the training/testing images are taken in a text file with all the pixels of the image in a list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51803088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51803088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6f1fab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6f1fab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researchgate.net/publication/328411264/figure/fig2/AS:683977018966027@1540084237543/K-means-clustering-algorithm-The-steps-of-K-means-clustering-algorithm-are-outlined.png"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Parallelization of K-means Clustering Model for chest X-Ray images using CUDA and OpenMP</a:t>
            </a:r>
            <a:endParaRPr/>
          </a:p>
        </p:txBody>
      </p:sp>
      <p:sp>
        <p:nvSpPr>
          <p:cNvPr id="65" name="Google Shape;65;p13"/>
          <p:cNvSpPr txBox="1"/>
          <p:nvPr>
            <p:ph idx="1" type="subTitle"/>
          </p:nvPr>
        </p:nvSpPr>
        <p:spPr>
          <a:xfrm>
            <a:off x="311700" y="2286498"/>
            <a:ext cx="4242600" cy="85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 Juhi Checker</a:t>
            </a:r>
            <a:endParaRPr/>
          </a:p>
          <a:p>
            <a:pPr indent="0" lvl="0" marL="0" rtl="0" algn="l">
              <a:spcBef>
                <a:spcPts val="0"/>
              </a:spcBef>
              <a:spcAft>
                <a:spcPts val="0"/>
              </a:spcAft>
              <a:buNone/>
            </a:pPr>
            <a:r>
              <a:rPr lang="en"/>
              <a:t>       Rohnie Baskar</a:t>
            </a:r>
            <a:endParaRPr/>
          </a:p>
          <a:p>
            <a:pPr indent="0" lvl="0" marL="0" rtl="0" algn="l">
              <a:spcBef>
                <a:spcPts val="0"/>
              </a:spcBef>
              <a:spcAft>
                <a:spcPts val="0"/>
              </a:spcAft>
              <a:buNone/>
            </a:pPr>
            <a:r>
              <a:rPr lang="en"/>
              <a:t>       Piyush Kulkarni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Using Unified Memory</a:t>
            </a:r>
            <a:endParaRPr/>
          </a:p>
        </p:txBody>
      </p:sp>
      <p:sp>
        <p:nvSpPr>
          <p:cNvPr id="135" name="Google Shape;135;p22"/>
          <p:cNvSpPr/>
          <p:nvPr/>
        </p:nvSpPr>
        <p:spPr>
          <a:xfrm>
            <a:off x="3346863" y="379650"/>
            <a:ext cx="1226700" cy="12126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Merriweather"/>
                <a:ea typeface="Merriweather"/>
                <a:cs typeface="Merriweather"/>
                <a:sym typeface="Merriweather"/>
              </a:rPr>
              <a:t>Host</a:t>
            </a:r>
            <a:endParaRPr sz="1600">
              <a:solidFill>
                <a:schemeClr val="lt1"/>
              </a:solidFill>
              <a:latin typeface="Merriweather"/>
              <a:ea typeface="Merriweather"/>
              <a:cs typeface="Merriweather"/>
              <a:sym typeface="Merriweather"/>
            </a:endParaRPr>
          </a:p>
          <a:p>
            <a:pPr indent="0" lvl="0" marL="0" rtl="0" algn="ctr">
              <a:spcBef>
                <a:spcPts val="0"/>
              </a:spcBef>
              <a:spcAft>
                <a:spcPts val="0"/>
              </a:spcAft>
              <a:buNone/>
            </a:pPr>
            <a:r>
              <a:rPr lang="en" sz="1600">
                <a:solidFill>
                  <a:schemeClr val="lt1"/>
                </a:solidFill>
                <a:latin typeface="Merriweather"/>
                <a:ea typeface="Merriweather"/>
                <a:cs typeface="Merriweather"/>
                <a:sym typeface="Merriweather"/>
              </a:rPr>
              <a:t>(CPU)</a:t>
            </a:r>
            <a:endParaRPr sz="1600">
              <a:solidFill>
                <a:schemeClr val="lt1"/>
              </a:solidFill>
              <a:latin typeface="Merriweather"/>
              <a:ea typeface="Merriweather"/>
              <a:cs typeface="Merriweather"/>
              <a:sym typeface="Merriweather"/>
            </a:endParaRPr>
          </a:p>
        </p:txBody>
      </p:sp>
      <p:sp>
        <p:nvSpPr>
          <p:cNvPr id="136" name="Google Shape;136;p22"/>
          <p:cNvSpPr/>
          <p:nvPr/>
        </p:nvSpPr>
        <p:spPr>
          <a:xfrm>
            <a:off x="6102938" y="518979"/>
            <a:ext cx="1949000" cy="2931425"/>
          </a:xfrm>
          <a:prstGeom prst="flowChartPredefinedProcess">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Device</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(GPU)</a:t>
            </a:r>
            <a:endParaRPr b="1" sz="2000">
              <a:solidFill>
                <a:schemeClr val="lt1"/>
              </a:solidFill>
              <a:latin typeface="Merriweather"/>
              <a:ea typeface="Merriweather"/>
              <a:cs typeface="Merriweather"/>
              <a:sym typeface="Merriweather"/>
            </a:endParaRPr>
          </a:p>
        </p:txBody>
      </p:sp>
      <p:sp>
        <p:nvSpPr>
          <p:cNvPr id="137" name="Google Shape;137;p22"/>
          <p:cNvSpPr/>
          <p:nvPr/>
        </p:nvSpPr>
        <p:spPr>
          <a:xfrm>
            <a:off x="184525" y="518975"/>
            <a:ext cx="2029725" cy="3159925"/>
          </a:xfrm>
          <a:prstGeom prst="flowChartMagneticDisk">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Unified Memory</a:t>
            </a:r>
            <a:endParaRPr>
              <a:latin typeface="Merriweather"/>
              <a:ea typeface="Merriweather"/>
              <a:cs typeface="Merriweather"/>
              <a:sym typeface="Merriweather"/>
            </a:endParaRPr>
          </a:p>
        </p:txBody>
      </p:sp>
      <p:sp>
        <p:nvSpPr>
          <p:cNvPr id="138" name="Google Shape;138;p22"/>
          <p:cNvSpPr/>
          <p:nvPr/>
        </p:nvSpPr>
        <p:spPr>
          <a:xfrm flipH="1" rot="10800000">
            <a:off x="3770563" y="1580025"/>
            <a:ext cx="2329500" cy="449700"/>
          </a:xfrm>
          <a:prstGeom prst="bentArrow">
            <a:avLst>
              <a:gd fmla="val 25000" name="adj1"/>
              <a:gd fmla="val 22029" name="adj2"/>
              <a:gd fmla="val 25000" name="adj3"/>
              <a:gd fmla="val 43750" name="adj4"/>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2120163" y="867750"/>
            <a:ext cx="1226700" cy="204900"/>
          </a:xfrm>
          <a:prstGeom prst="lef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rot="5400000">
            <a:off x="4013999" y="785500"/>
            <a:ext cx="263400" cy="4024200"/>
          </a:xfrm>
          <a:prstGeom prst="up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6523887" y="704750"/>
            <a:ext cx="1107108" cy="887976"/>
          </a:xfrm>
          <a:prstGeom prst="flowChartMulti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6523887" y="2353613"/>
            <a:ext cx="1107108" cy="887976"/>
          </a:xfrm>
          <a:prstGeom prst="flowChartMulti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3447638" y="1912350"/>
            <a:ext cx="232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Instructions (Kernel function calls)</a:t>
            </a:r>
            <a:endParaRPr sz="1100">
              <a:latin typeface="Roboto"/>
              <a:ea typeface="Roboto"/>
              <a:cs typeface="Roboto"/>
              <a:sym typeface="Roboto"/>
            </a:endParaRPr>
          </a:p>
        </p:txBody>
      </p:sp>
      <p:sp>
        <p:nvSpPr>
          <p:cNvPr id="144" name="Google Shape;144;p22"/>
          <p:cNvSpPr txBox="1"/>
          <p:nvPr/>
        </p:nvSpPr>
        <p:spPr>
          <a:xfrm>
            <a:off x="5777138" y="3539175"/>
            <a:ext cx="272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Each blocks executes a team of threads in parallel</a:t>
            </a:r>
            <a:endParaRPr sz="1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&amp; </a:t>
            </a:r>
            <a:r>
              <a:rPr lang="en"/>
              <a:t>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OpenMP</a:t>
            </a:r>
            <a:endParaRPr/>
          </a:p>
        </p:txBody>
      </p:sp>
      <p:sp>
        <p:nvSpPr>
          <p:cNvPr id="150" name="Google Shape;150;p23"/>
          <p:cNvSpPr txBox="1"/>
          <p:nvPr/>
        </p:nvSpPr>
        <p:spPr>
          <a:xfrm>
            <a:off x="4315725" y="2733100"/>
            <a:ext cx="13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2"/>
              </a:solidFill>
              <a:latin typeface="Roboto"/>
              <a:ea typeface="Roboto"/>
              <a:cs typeface="Roboto"/>
              <a:sym typeface="Roboto"/>
            </a:endParaRPr>
          </a:p>
        </p:txBody>
      </p:sp>
      <p:pic>
        <p:nvPicPr>
          <p:cNvPr id="151" name="Google Shape;151;p23" title="SpeedUp Graph OMP"/>
          <p:cNvPicPr preferRelativeResize="0"/>
          <p:nvPr/>
        </p:nvPicPr>
        <p:blipFill>
          <a:blip r:embed="rId3">
            <a:alphaModFix/>
          </a:blip>
          <a:stretch>
            <a:fillRect/>
          </a:stretch>
        </p:blipFill>
        <p:spPr>
          <a:xfrm>
            <a:off x="4315800" y="806550"/>
            <a:ext cx="4828200" cy="3091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&amp; </a:t>
            </a:r>
            <a:r>
              <a:rPr lang="en"/>
              <a:t>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OpenMP</a:t>
            </a:r>
            <a:endParaRPr/>
          </a:p>
        </p:txBody>
      </p:sp>
      <p:sp>
        <p:nvSpPr>
          <p:cNvPr id="157" name="Google Shape;157;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just">
              <a:spcBef>
                <a:spcPts val="1200"/>
              </a:spcBef>
              <a:spcAft>
                <a:spcPts val="0"/>
              </a:spcAft>
              <a:buSzPct val="100000"/>
              <a:buFont typeface="Arial"/>
              <a:buChar char="●"/>
            </a:pPr>
            <a:r>
              <a:rPr lang="en" sz="1200">
                <a:latin typeface="Arial"/>
                <a:ea typeface="Arial"/>
                <a:cs typeface="Arial"/>
                <a:sym typeface="Arial"/>
              </a:rPr>
              <a:t>As the number of threads increases the speedup increases and after a certain point it starts to decrease because of two scenarios.</a:t>
            </a:r>
            <a:endParaRPr sz="1200">
              <a:latin typeface="Arial"/>
              <a:ea typeface="Arial"/>
              <a:cs typeface="Arial"/>
              <a:sym typeface="Arial"/>
            </a:endParaRPr>
          </a:p>
          <a:p>
            <a:pPr indent="-299085" lvl="0" marL="457200" rtl="0" algn="just">
              <a:spcBef>
                <a:spcPts val="0"/>
              </a:spcBef>
              <a:spcAft>
                <a:spcPts val="0"/>
              </a:spcAft>
              <a:buSzPct val="100000"/>
              <a:buFont typeface="Arial"/>
              <a:buChar char="-"/>
            </a:pPr>
            <a:r>
              <a:rPr lang="en" sz="1200">
                <a:latin typeface="Arial"/>
                <a:ea typeface="Arial"/>
                <a:cs typeface="Arial"/>
                <a:sym typeface="Arial"/>
              </a:rPr>
              <a:t>Each </a:t>
            </a:r>
            <a:r>
              <a:rPr lang="en" sz="1200">
                <a:latin typeface="Arial"/>
                <a:ea typeface="Arial"/>
                <a:cs typeface="Arial"/>
                <a:sym typeface="Arial"/>
              </a:rPr>
              <a:t>thread</a:t>
            </a:r>
            <a:r>
              <a:rPr lang="en" sz="1200">
                <a:latin typeface="Arial"/>
                <a:ea typeface="Arial"/>
                <a:cs typeface="Arial"/>
                <a:sym typeface="Arial"/>
              </a:rPr>
              <a:t> has very little work to do, thereby the process of creating and terminating those large blocks of threads swamps the useful work.</a:t>
            </a:r>
            <a:endParaRPr sz="1200">
              <a:latin typeface="Arial"/>
              <a:ea typeface="Arial"/>
              <a:cs typeface="Arial"/>
              <a:sym typeface="Arial"/>
            </a:endParaRPr>
          </a:p>
          <a:p>
            <a:pPr indent="-299085" lvl="0" marL="457200" rtl="0" algn="just">
              <a:spcBef>
                <a:spcPts val="0"/>
              </a:spcBef>
              <a:spcAft>
                <a:spcPts val="0"/>
              </a:spcAft>
              <a:buSzPct val="100000"/>
              <a:buFont typeface="Arial"/>
              <a:buChar char="-"/>
            </a:pPr>
            <a:r>
              <a:rPr lang="en" sz="1200">
                <a:latin typeface="Arial"/>
                <a:ea typeface="Arial"/>
                <a:cs typeface="Arial"/>
                <a:sym typeface="Arial"/>
              </a:rPr>
              <a:t>Each thread may bring the entire row of its assigned chunk of the array to the cache for computation, thereby resulting in increased cache miss rate.</a:t>
            </a:r>
            <a:endParaRPr sz="1200">
              <a:latin typeface="Arial"/>
              <a:ea typeface="Arial"/>
              <a:cs typeface="Arial"/>
              <a:sym typeface="Arial"/>
            </a:endParaRPr>
          </a:p>
          <a:p>
            <a:pPr indent="0" lvl="0" marL="914400" rtl="0" algn="just">
              <a:spcBef>
                <a:spcPts val="1200"/>
              </a:spcBef>
              <a:spcAft>
                <a:spcPts val="0"/>
              </a:spcAft>
              <a:buNone/>
            </a:pPr>
            <a:r>
              <a:t/>
            </a:r>
            <a:endParaRPr sz="1200">
              <a:latin typeface="Arial"/>
              <a:ea typeface="Arial"/>
              <a:cs typeface="Arial"/>
              <a:sym typeface="Arial"/>
            </a:endParaRPr>
          </a:p>
          <a:p>
            <a:pPr indent="-299085" lvl="0" marL="457200" rtl="0" algn="l">
              <a:spcBef>
                <a:spcPts val="1200"/>
              </a:spcBef>
              <a:spcAft>
                <a:spcPts val="0"/>
              </a:spcAft>
              <a:buSzPct val="100000"/>
              <a:buFont typeface="Arial"/>
              <a:buChar char="●"/>
            </a:pPr>
            <a:r>
              <a:rPr lang="en" sz="1200">
                <a:latin typeface="Arial"/>
                <a:ea typeface="Arial"/>
                <a:cs typeface="Arial"/>
                <a:sym typeface="Arial"/>
              </a:rPr>
              <a:t>As the size of the data increases, the runtime also increases because of the increase in number of iterations.</a:t>
            </a:r>
            <a:endParaRPr sz="1200">
              <a:latin typeface="Arial"/>
              <a:ea typeface="Arial"/>
              <a:cs typeface="Arial"/>
              <a:sym typeface="Arial"/>
            </a:endParaRPr>
          </a:p>
          <a:p>
            <a:pPr indent="0" lvl="0" marL="457200" rtl="0" algn="l">
              <a:spcBef>
                <a:spcPts val="0"/>
              </a:spcBef>
              <a:spcAft>
                <a:spcPts val="0"/>
              </a:spcAft>
              <a:buNone/>
            </a:pPr>
            <a:r>
              <a:t/>
            </a:r>
            <a:endParaRPr sz="1200">
              <a:latin typeface="Arial"/>
              <a:ea typeface="Arial"/>
              <a:cs typeface="Arial"/>
              <a:sym typeface="Arial"/>
            </a:endParaRPr>
          </a:p>
          <a:p>
            <a:pPr indent="-299085" lvl="0" marL="457200" rtl="0" algn="l">
              <a:spcBef>
                <a:spcPts val="0"/>
              </a:spcBef>
              <a:spcAft>
                <a:spcPts val="0"/>
              </a:spcAft>
              <a:buSzPct val="100000"/>
              <a:buFont typeface="Arial"/>
              <a:buChar char="●"/>
            </a:pPr>
            <a:r>
              <a:rPr lang="en" sz="1200">
                <a:latin typeface="Arial"/>
                <a:ea typeface="Arial"/>
                <a:cs typeface="Arial"/>
                <a:sym typeface="Arial"/>
              </a:rPr>
              <a:t>Program is not scalable.</a:t>
            </a:r>
            <a:endParaRPr sz="1200">
              <a:latin typeface="Arial"/>
              <a:ea typeface="Arial"/>
              <a:cs typeface="Arial"/>
              <a:sym typeface="Arial"/>
            </a:endParaRPr>
          </a:p>
          <a:p>
            <a:pPr indent="0" lvl="0" marL="457200" rtl="0" algn="l">
              <a:spcBef>
                <a:spcPts val="0"/>
              </a:spcBef>
              <a:spcAft>
                <a:spcPts val="0"/>
              </a:spcAft>
              <a:buNone/>
            </a:pPr>
            <a:r>
              <a:t/>
            </a:r>
            <a:endParaRPr sz="1200">
              <a:latin typeface="Arial"/>
              <a:ea typeface="Arial"/>
              <a:cs typeface="Arial"/>
              <a:sym typeface="Arial"/>
            </a:endParaRPr>
          </a:p>
          <a:p>
            <a:pPr indent="-299085" lvl="0" marL="457200" rtl="0" algn="l">
              <a:spcBef>
                <a:spcPts val="0"/>
              </a:spcBef>
              <a:spcAft>
                <a:spcPts val="0"/>
              </a:spcAft>
              <a:buSzPct val="100000"/>
              <a:buFont typeface="Arial"/>
              <a:buChar char="●"/>
            </a:pPr>
            <a:r>
              <a:rPr lang="en" sz="1200">
                <a:latin typeface="Arial"/>
                <a:ea typeface="Arial"/>
                <a:cs typeface="Arial"/>
                <a:sym typeface="Arial"/>
              </a:rPr>
              <a:t>Load Balancing is achieved by distributing equal chunks of data points to each thread for computation.</a:t>
            </a:r>
            <a:endParaRPr sz="1200">
              <a:latin typeface="Arial"/>
              <a:ea typeface="Arial"/>
              <a:cs typeface="Arial"/>
              <a:sym typeface="Arial"/>
            </a:endParaRPr>
          </a:p>
          <a:p>
            <a:pPr indent="0" lvl="0" marL="0" rtl="0" algn="just">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&amp; </a:t>
            </a:r>
            <a:r>
              <a:rPr lang="en"/>
              <a:t>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CUDA</a:t>
            </a:r>
            <a:endParaRPr/>
          </a:p>
          <a:p>
            <a:pPr indent="0" lvl="0" marL="0" rtl="0" algn="l">
              <a:spcBef>
                <a:spcPts val="0"/>
              </a:spcBef>
              <a:spcAft>
                <a:spcPts val="0"/>
              </a:spcAft>
              <a:buNone/>
            </a:pPr>
            <a:r>
              <a:t/>
            </a:r>
            <a:endParaRPr/>
          </a:p>
        </p:txBody>
      </p:sp>
      <p:sp>
        <p:nvSpPr>
          <p:cNvPr id="163" name="Google Shape;163;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t/>
            </a:r>
            <a:endParaRPr sz="1200">
              <a:solidFill>
                <a:srgbClr val="000000"/>
              </a:solidFill>
              <a:latin typeface="Arial"/>
              <a:ea typeface="Arial"/>
              <a:cs typeface="Arial"/>
              <a:sym typeface="Arial"/>
            </a:endParaRPr>
          </a:p>
        </p:txBody>
      </p:sp>
      <p:pic>
        <p:nvPicPr>
          <p:cNvPr id="164" name="Google Shape;164;p25"/>
          <p:cNvPicPr preferRelativeResize="0"/>
          <p:nvPr/>
        </p:nvPicPr>
        <p:blipFill>
          <a:blip r:embed="rId3">
            <a:alphaModFix/>
          </a:blip>
          <a:stretch>
            <a:fillRect/>
          </a:stretch>
        </p:blipFill>
        <p:spPr>
          <a:xfrm>
            <a:off x="4512388" y="842563"/>
            <a:ext cx="4430976" cy="3415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&amp; </a:t>
            </a:r>
            <a:r>
              <a:rPr lang="en"/>
              <a:t>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CUDA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 name="Google Shape;170;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SzPts val="1300"/>
              <a:buChar char="●"/>
            </a:pPr>
            <a:r>
              <a:rPr lang="en"/>
              <a:t>As the number of threads increases the speedup decreases because fewer registers and fewer shared memory per thread are available since we are using dynamically allocated memory.</a:t>
            </a:r>
            <a:endParaRPr/>
          </a:p>
          <a:p>
            <a:pPr indent="0" lvl="0" marL="457200" rtl="0" algn="just">
              <a:spcBef>
                <a:spcPts val="1200"/>
              </a:spcBef>
              <a:spcAft>
                <a:spcPts val="0"/>
              </a:spcAft>
              <a:buNone/>
            </a:pPr>
            <a:r>
              <a:rPr lang="en"/>
              <a:t> </a:t>
            </a:r>
            <a:endParaRPr/>
          </a:p>
          <a:p>
            <a:pPr indent="-311150" lvl="0" marL="457200" rtl="0" algn="just">
              <a:spcBef>
                <a:spcPts val="1200"/>
              </a:spcBef>
              <a:spcAft>
                <a:spcPts val="0"/>
              </a:spcAft>
              <a:buSzPts val="1300"/>
              <a:buChar char="●"/>
            </a:pPr>
            <a:r>
              <a:rPr lang="en"/>
              <a:t>As the size of the image increases the runtime decreases.</a:t>
            </a:r>
            <a:endParaRPr/>
          </a:p>
          <a:p>
            <a:pPr indent="0" lvl="0" marL="457200" rtl="0" algn="just">
              <a:spcBef>
                <a:spcPts val="1200"/>
              </a:spcBef>
              <a:spcAft>
                <a:spcPts val="0"/>
              </a:spcAft>
              <a:buNone/>
            </a:pPr>
            <a:r>
              <a:t/>
            </a:r>
            <a:endParaRPr/>
          </a:p>
          <a:p>
            <a:pPr indent="-311150" lvl="0" marL="457200" rtl="0" algn="just">
              <a:spcBef>
                <a:spcPts val="1200"/>
              </a:spcBef>
              <a:spcAft>
                <a:spcPts val="0"/>
              </a:spcAft>
              <a:buSzPts val="1300"/>
              <a:buChar char="●"/>
            </a:pPr>
            <a:r>
              <a:rPr lang="en"/>
              <a:t>The program is not scalable. </a:t>
            </a:r>
            <a:endParaRPr/>
          </a:p>
          <a:p>
            <a:pPr indent="0" lvl="0" marL="457200" rtl="0" algn="just">
              <a:spcBef>
                <a:spcPts val="1200"/>
              </a:spcBef>
              <a:spcAft>
                <a:spcPts val="0"/>
              </a:spcAft>
              <a:buNone/>
            </a:pPr>
            <a:r>
              <a:t/>
            </a:r>
            <a:endParaRPr/>
          </a:p>
          <a:p>
            <a:pPr indent="-304800" lvl="0" marL="457200" rtl="0" algn="just">
              <a:spcBef>
                <a:spcPts val="1200"/>
              </a:spcBef>
              <a:spcAft>
                <a:spcPts val="0"/>
              </a:spcAft>
              <a:buSzPts val="1200"/>
              <a:buFont typeface="Arial"/>
              <a:buChar char="●"/>
            </a:pPr>
            <a:r>
              <a:rPr lang="en" sz="1200">
                <a:latin typeface="Arial"/>
                <a:ea typeface="Arial"/>
                <a:cs typeface="Arial"/>
                <a:sym typeface="Arial"/>
              </a:rPr>
              <a:t>Load Balancing is achieved by distributing equal chunks of data points to each thread for computation.</a:t>
            </a:r>
            <a:endParaRPr sz="12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1448100" y="798600"/>
            <a:ext cx="6247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Image classification algorithms such as K-means used for classifying large image datasets takes a lot of time to perform operations, thus increasing the computational demand of image processing. In this project, patients' X-Ray images are taken as a dataset and classified as having Pneumonia or not. The K-means algorithm is used for this classification. In a large dataset serial K-means require a lot of time for computation of centroids. Instead, this whole algorithm can be parallelised using the OpenMP and CUDA framework and also improve data locality which will optimise the computational process. Additionally, the comparison between the performance of the two is also analysed.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a:p>
            <a:pPr indent="-311150" lvl="0" marL="457200" rtl="0" algn="l">
              <a:spcBef>
                <a:spcPts val="1200"/>
              </a:spcBef>
              <a:spcAft>
                <a:spcPts val="0"/>
              </a:spcAft>
              <a:buSzPts val="1300"/>
              <a:buChar char="●"/>
            </a:pPr>
            <a:r>
              <a:rPr lang="en"/>
              <a:t>Used dataset available on Kaggle.</a:t>
            </a:r>
            <a:endParaRPr/>
          </a:p>
          <a:p>
            <a:pPr indent="-311150" lvl="0" marL="457200" rtl="0" algn="l">
              <a:spcBef>
                <a:spcPts val="0"/>
              </a:spcBef>
              <a:spcAft>
                <a:spcPts val="0"/>
              </a:spcAft>
              <a:buSzPts val="1300"/>
              <a:buChar char="●"/>
            </a:pPr>
            <a:r>
              <a:rPr lang="en"/>
              <a:t>Consists of 10 images each of Normal X-Ray and  X-ray with Pneumonia.</a:t>
            </a:r>
            <a:endParaRPr/>
          </a:p>
          <a:p>
            <a:pPr indent="-311150" lvl="0" marL="457200" rtl="0" algn="l">
              <a:spcBef>
                <a:spcPts val="0"/>
              </a:spcBef>
              <a:spcAft>
                <a:spcPts val="0"/>
              </a:spcAft>
              <a:buSzPts val="1300"/>
              <a:buChar char="●"/>
            </a:pPr>
            <a:r>
              <a:rPr lang="en"/>
              <a:t>Dataset consists of 31.6M datapoints.</a:t>
            </a:r>
            <a:endParaRPr/>
          </a:p>
          <a:p>
            <a:pPr indent="-311150" lvl="0" marL="457200" rtl="0" algn="l">
              <a:spcBef>
                <a:spcPts val="0"/>
              </a:spcBef>
              <a:spcAft>
                <a:spcPts val="0"/>
              </a:spcAft>
              <a:buSzPts val="1300"/>
              <a:buChar char="●"/>
            </a:pPr>
            <a:r>
              <a:rPr lang="en"/>
              <a:t>Dataset is unlabelled data.</a:t>
            </a:r>
            <a:endParaRPr/>
          </a:p>
          <a:p>
            <a:pPr indent="0" lvl="0" marL="0" rtl="0" algn="l">
              <a:spcBef>
                <a:spcPts val="1200"/>
              </a:spcBef>
              <a:spcAft>
                <a:spcPts val="0"/>
              </a:spcAft>
              <a:buNone/>
            </a:pPr>
            <a:r>
              <a:rPr lang="en"/>
              <a:t>Testing </a:t>
            </a:r>
            <a:endParaRPr/>
          </a:p>
          <a:p>
            <a:pPr indent="-311150" lvl="0" marL="457200" rtl="0" algn="l">
              <a:spcBef>
                <a:spcPts val="1200"/>
              </a:spcBef>
              <a:spcAft>
                <a:spcPts val="0"/>
              </a:spcAft>
              <a:buSzPts val="1300"/>
              <a:buChar char="●"/>
            </a:pPr>
            <a:r>
              <a:rPr lang="en"/>
              <a:t>Used the 3 images of to test the model </a:t>
            </a:r>
            <a:r>
              <a:rPr lang="en"/>
              <a:t>individually</a:t>
            </a:r>
            <a:r>
              <a:rPr lang="en"/>
              <a:t>. </a:t>
            </a:r>
            <a:endParaRPr/>
          </a:p>
          <a:p>
            <a:pPr indent="0" lvl="0" marL="0" rtl="0" algn="l">
              <a:spcBef>
                <a:spcPts val="1200"/>
              </a:spcBef>
              <a:spcAft>
                <a:spcPts val="0"/>
              </a:spcAft>
              <a:buNone/>
            </a:pPr>
            <a:r>
              <a:rPr lang="en"/>
              <a:t>Classes </a:t>
            </a:r>
            <a:endParaRPr/>
          </a:p>
          <a:p>
            <a:pPr indent="-311150" lvl="0" marL="457200" rtl="0" algn="l">
              <a:spcBef>
                <a:spcPts val="1200"/>
              </a:spcBef>
              <a:spcAft>
                <a:spcPts val="0"/>
              </a:spcAft>
              <a:buSzPts val="1300"/>
              <a:buChar char="●"/>
            </a:pPr>
            <a:r>
              <a:rPr lang="en"/>
              <a:t>Normal</a:t>
            </a:r>
            <a:endParaRPr/>
          </a:p>
          <a:p>
            <a:pPr indent="-311150" lvl="0" marL="457200" rtl="0" algn="l">
              <a:spcBef>
                <a:spcPts val="0"/>
              </a:spcBef>
              <a:spcAft>
                <a:spcPts val="0"/>
              </a:spcAft>
              <a:buSzPts val="1300"/>
              <a:buChar char="●"/>
            </a:pPr>
            <a:r>
              <a:rPr lang="en"/>
              <a:t>Pneumonia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Standard approach to solve K-means Algorithm</a:t>
            </a:r>
            <a:endParaRPr/>
          </a:p>
        </p:txBody>
      </p:sp>
      <p:sp>
        <p:nvSpPr>
          <p:cNvPr id="83" name="Google Shape;83;p16"/>
          <p:cNvSpPr txBox="1"/>
          <p:nvPr>
            <p:ph idx="1" type="body"/>
          </p:nvPr>
        </p:nvSpPr>
        <p:spPr>
          <a:xfrm>
            <a:off x="4718850" y="4447825"/>
            <a:ext cx="4166400" cy="586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u="sng">
                <a:solidFill>
                  <a:schemeClr val="hlink"/>
                </a:solidFill>
                <a:hlinkClick r:id="rId3"/>
              </a:rPr>
              <a:t>https://www.researchgate.net/publication/328411264/figure/fig2/AS:683977018966027@1540084237543/K-means-clustering-algorithm-The-steps-of-K-means-clustering-algorithm-are-outlined.png</a:t>
            </a:r>
            <a:endParaRPr/>
          </a:p>
        </p:txBody>
      </p:sp>
      <p:pic>
        <p:nvPicPr>
          <p:cNvPr id="84" name="Google Shape;84;p16"/>
          <p:cNvPicPr preferRelativeResize="0"/>
          <p:nvPr/>
        </p:nvPicPr>
        <p:blipFill>
          <a:blip r:embed="rId4">
            <a:alphaModFix/>
          </a:blip>
          <a:stretch>
            <a:fillRect/>
          </a:stretch>
        </p:blipFill>
        <p:spPr>
          <a:xfrm>
            <a:off x="5848299" y="0"/>
            <a:ext cx="1907501" cy="4195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Parallelizing Strategies</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following</a:t>
            </a:r>
            <a:r>
              <a:rPr lang="en"/>
              <a:t> are the frameworks used for parallelization:</a:t>
            </a:r>
            <a:endParaRPr/>
          </a:p>
          <a:p>
            <a:pPr indent="-311150" lvl="0" marL="457200" rtl="0" algn="l">
              <a:spcBef>
                <a:spcPts val="1200"/>
              </a:spcBef>
              <a:spcAft>
                <a:spcPts val="0"/>
              </a:spcAft>
              <a:buSzPts val="1300"/>
              <a:buAutoNum type="arabicPeriod"/>
            </a:pPr>
            <a:r>
              <a:rPr lang="en"/>
              <a:t>OpenMP</a:t>
            </a:r>
            <a:endParaRPr/>
          </a:p>
          <a:p>
            <a:pPr indent="-311150" lvl="0" marL="457200" rtl="0" algn="l">
              <a:spcBef>
                <a:spcPts val="0"/>
              </a:spcBef>
              <a:spcAft>
                <a:spcPts val="0"/>
              </a:spcAft>
              <a:buSzPts val="1300"/>
              <a:buAutoNum type="arabicPeriod"/>
            </a:pPr>
            <a:r>
              <a:rPr lang="en"/>
              <a:t>CUDA</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20600" cy="281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Parallelizing Strategy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OpenMP</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(Open Multi-Processing)</a:t>
            </a:r>
            <a:endParaRPr sz="2400"/>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OpenMP (Open Multi-Processing) is an application programming interface (API) that supports multi-platform shared-memory multiprocessing programming in C, C++, and Fortran.</a:t>
            </a:r>
            <a:endParaRPr/>
          </a:p>
          <a:p>
            <a:pPr indent="0" lvl="0" marL="0" rtl="0" algn="just">
              <a:spcBef>
                <a:spcPts val="1200"/>
              </a:spcBef>
              <a:spcAft>
                <a:spcPts val="0"/>
              </a:spcAft>
              <a:buNone/>
            </a:pPr>
            <a:r>
              <a:rPr lang="en"/>
              <a:t>The section of code that is meant to run in parallel is marked accordingly, with a compiler directive that will cause the threads to form before the section is executed.</a:t>
            </a:r>
            <a:endParaRPr/>
          </a:p>
          <a:p>
            <a:pPr indent="0" lvl="0" marL="0" rtl="0" algn="just">
              <a:spcBef>
                <a:spcPts val="1200"/>
              </a:spcBef>
              <a:spcAft>
                <a:spcPts val="0"/>
              </a:spcAft>
              <a:buNone/>
            </a:pPr>
            <a:r>
              <a:rPr lang="en"/>
              <a:t>The runtime environment allocates threads to processors depending on usage, machine load and other factors.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832325" y="3895700"/>
            <a:ext cx="3345226" cy="1085425"/>
          </a:xfrm>
          <a:prstGeom prst="rect">
            <a:avLst/>
          </a:prstGeom>
          <a:noFill/>
          <a:ln>
            <a:noFill/>
          </a:ln>
        </p:spPr>
      </p:pic>
      <p:pic>
        <p:nvPicPr>
          <p:cNvPr id="98" name="Google Shape;98;p18"/>
          <p:cNvPicPr preferRelativeResize="0"/>
          <p:nvPr/>
        </p:nvPicPr>
        <p:blipFill>
          <a:blip r:embed="rId4">
            <a:alphaModFix/>
          </a:blip>
          <a:stretch>
            <a:fillRect/>
          </a:stretch>
        </p:blipFill>
        <p:spPr>
          <a:xfrm>
            <a:off x="5547150" y="3502700"/>
            <a:ext cx="2361750" cy="164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Parallelizing Strategy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OpenMP</a:t>
            </a:r>
            <a:endParaRPr/>
          </a:p>
        </p:txBody>
      </p:sp>
      <p:sp>
        <p:nvSpPr>
          <p:cNvPr id="104" name="Google Shape;104;p19"/>
          <p:cNvSpPr txBox="1"/>
          <p:nvPr>
            <p:ph idx="1" type="body"/>
          </p:nvPr>
        </p:nvSpPr>
        <p:spPr>
          <a:xfrm>
            <a:off x="4622150" y="272350"/>
            <a:ext cx="4272000" cy="4715700"/>
          </a:xfrm>
          <a:prstGeom prst="rect">
            <a:avLst/>
          </a:prstGeom>
        </p:spPr>
        <p:txBody>
          <a:bodyPr anchorCtr="0" anchor="t" bIns="91425" lIns="91425" spcFirstLastPara="1" rIns="91425" wrap="square" tIns="91425">
            <a:normAutofit/>
          </a:bodyPr>
          <a:lstStyle/>
          <a:p>
            <a:pPr indent="-298450" lvl="0" marL="457200" rtl="0" algn="just">
              <a:lnSpc>
                <a:spcPct val="100000"/>
              </a:lnSpc>
              <a:spcBef>
                <a:spcPts val="0"/>
              </a:spcBef>
              <a:spcAft>
                <a:spcPts val="0"/>
              </a:spcAft>
              <a:buSzPts val="1100"/>
              <a:buChar char="●"/>
            </a:pPr>
            <a:r>
              <a:rPr lang="en" sz="1100"/>
              <a:t>Take training/testing input images as a text file with all the pixels of the images in a list. </a:t>
            </a:r>
            <a:endParaRPr sz="1100"/>
          </a:p>
          <a:p>
            <a:pPr indent="-298450" lvl="0" marL="457200" rtl="0" algn="just">
              <a:lnSpc>
                <a:spcPct val="100000"/>
              </a:lnSpc>
              <a:spcBef>
                <a:spcPts val="0"/>
              </a:spcBef>
              <a:spcAft>
                <a:spcPts val="0"/>
              </a:spcAft>
              <a:buSzPts val="1100"/>
              <a:buChar char="●"/>
            </a:pPr>
            <a:r>
              <a:rPr lang="en" sz="1100"/>
              <a:t>Equally divide the data points array amongst each of the threads available. </a:t>
            </a:r>
            <a:endParaRPr sz="1100"/>
          </a:p>
          <a:p>
            <a:pPr indent="-298450" lvl="0" marL="457200" rtl="0" algn="just">
              <a:lnSpc>
                <a:spcPct val="100000"/>
              </a:lnSpc>
              <a:spcBef>
                <a:spcPts val="0"/>
              </a:spcBef>
              <a:spcAft>
                <a:spcPts val="0"/>
              </a:spcAft>
              <a:buSzPts val="1100"/>
              <a:buChar char="●"/>
            </a:pPr>
            <a:r>
              <a:rPr lang="en" sz="1100"/>
              <a:t>Centroids are initialized and shared among all the threads. </a:t>
            </a:r>
            <a:endParaRPr sz="1100"/>
          </a:p>
          <a:p>
            <a:pPr indent="-298450" lvl="0" marL="457200" rtl="0" algn="just">
              <a:lnSpc>
                <a:spcPct val="100000"/>
              </a:lnSpc>
              <a:spcBef>
                <a:spcPts val="0"/>
              </a:spcBef>
              <a:spcAft>
                <a:spcPts val="0"/>
              </a:spcAft>
              <a:buSzPts val="1100"/>
              <a:buChar char="●"/>
            </a:pPr>
            <a:r>
              <a:rPr lang="en" sz="1100"/>
              <a:t>For each iteration, each thread calculates the euclidean distance between all the data points they have in their assigned chunk of the array and the two centroids. </a:t>
            </a:r>
            <a:endParaRPr sz="1100"/>
          </a:p>
          <a:p>
            <a:pPr indent="-298450" lvl="0" marL="457200" rtl="0" algn="just">
              <a:lnSpc>
                <a:spcPct val="100000"/>
              </a:lnSpc>
              <a:spcBef>
                <a:spcPts val="0"/>
              </a:spcBef>
              <a:spcAft>
                <a:spcPts val="0"/>
              </a:spcAft>
              <a:buSzPts val="1100"/>
              <a:buChar char="●"/>
            </a:pPr>
            <a:r>
              <a:rPr lang="en" sz="1100"/>
              <a:t>Next, with the distances it will classify the datapoint into one of the two clusters whose centroid is the closest. </a:t>
            </a:r>
            <a:endParaRPr sz="1100"/>
          </a:p>
          <a:p>
            <a:pPr indent="-298450" lvl="0" marL="457200" rtl="0" algn="just">
              <a:lnSpc>
                <a:spcPct val="100000"/>
              </a:lnSpc>
              <a:spcBef>
                <a:spcPts val="0"/>
              </a:spcBef>
              <a:spcAft>
                <a:spcPts val="0"/>
              </a:spcAft>
              <a:buSzPts val="1100"/>
              <a:buChar char="●"/>
            </a:pPr>
            <a:r>
              <a:rPr lang="en" sz="1100"/>
              <a:t>All the assigned datapoint values will then be added to a local sum variable for each cluster. </a:t>
            </a:r>
            <a:endParaRPr sz="1100"/>
          </a:p>
          <a:p>
            <a:pPr indent="-298450" lvl="0" marL="457200" rtl="0" algn="just">
              <a:lnSpc>
                <a:spcPct val="100000"/>
              </a:lnSpc>
              <a:spcBef>
                <a:spcPts val="0"/>
              </a:spcBef>
              <a:spcAft>
                <a:spcPts val="0"/>
              </a:spcAft>
              <a:buSzPts val="1100"/>
              <a:buChar char="●"/>
            </a:pPr>
            <a:r>
              <a:rPr lang="en" sz="1100"/>
              <a:t>Each thread will compute average global centroids for the two clusters. This particular section needs to be done one at a time hence using the critical construct. </a:t>
            </a:r>
            <a:endParaRPr sz="1100"/>
          </a:p>
          <a:p>
            <a:pPr indent="-298450" lvl="0" marL="457200" rtl="0" algn="just">
              <a:lnSpc>
                <a:spcPct val="100000"/>
              </a:lnSpc>
              <a:spcBef>
                <a:spcPts val="0"/>
              </a:spcBef>
              <a:spcAft>
                <a:spcPts val="0"/>
              </a:spcAft>
              <a:buSzPts val="1100"/>
              <a:buChar char="●"/>
            </a:pPr>
            <a:r>
              <a:rPr lang="en" sz="1100"/>
              <a:t>Only after every thread computes the above step, one thread will find the distance between the old centroid and new centroid. If the distance computed is less than the threshold defined, it will break the loop and give the two </a:t>
            </a:r>
            <a:r>
              <a:rPr lang="en" sz="1100"/>
              <a:t>cluster</a:t>
            </a:r>
            <a:r>
              <a:rPr lang="en" sz="1100"/>
              <a:t> centroid points, else it will train again.</a:t>
            </a:r>
            <a:endParaRPr sz="1100"/>
          </a:p>
          <a:p>
            <a:pPr indent="-298450" lvl="0" marL="457200" rtl="0" algn="just">
              <a:lnSpc>
                <a:spcPct val="100000"/>
              </a:lnSpc>
              <a:spcBef>
                <a:spcPts val="0"/>
              </a:spcBef>
              <a:spcAft>
                <a:spcPts val="0"/>
              </a:spcAft>
              <a:buSzPts val="1100"/>
              <a:buChar char="●"/>
            </a:pPr>
            <a:r>
              <a:rPr lang="en" sz="1100"/>
              <a:t>Only after every thread computes the above step, each thread will increment its local iterator.</a:t>
            </a:r>
            <a:endParaRPr sz="1100"/>
          </a:p>
          <a:p>
            <a:pPr indent="-298450" lvl="0" marL="457200" rtl="0" algn="just">
              <a:lnSpc>
                <a:spcPct val="100000"/>
              </a:lnSpc>
              <a:spcBef>
                <a:spcPts val="0"/>
              </a:spcBef>
              <a:spcAft>
                <a:spcPts val="0"/>
              </a:spcAft>
              <a:buSzPts val="1100"/>
              <a:buChar char="●"/>
            </a:pPr>
            <a:r>
              <a:rPr lang="en" sz="1100"/>
              <a:t>This process is repeated until the maximum number of iterations is reached or finds the proper centroid. </a:t>
            </a:r>
            <a:endParaRPr sz="11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Parallelizing Strategy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a:t>(Compute Unified </a:t>
            </a:r>
            <a:endParaRPr sz="2000"/>
          </a:p>
          <a:p>
            <a:pPr indent="0" lvl="0" marL="0" rtl="0" algn="l">
              <a:spcBef>
                <a:spcPts val="0"/>
              </a:spcBef>
              <a:spcAft>
                <a:spcPts val="0"/>
              </a:spcAft>
              <a:buNone/>
            </a:pPr>
            <a:r>
              <a:rPr lang="en" sz="2000"/>
              <a:t>Device Architecture)</a:t>
            </a:r>
            <a:endParaRPr sz="2000"/>
          </a:p>
        </p:txBody>
      </p:sp>
      <p:sp>
        <p:nvSpPr>
          <p:cNvPr id="110" name="Google Shape;110;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1400"/>
              <a:t>CUDA is a parallel computing platform and application programming interface (API) that allows software to use certain types of </a:t>
            </a:r>
            <a:r>
              <a:rPr b="1" lang="en" sz="1400"/>
              <a:t>GPU</a:t>
            </a:r>
            <a:r>
              <a:rPr lang="en" sz="1400"/>
              <a:t> for general purpose processing .</a:t>
            </a:r>
            <a:endParaRPr sz="1400"/>
          </a:p>
          <a:p>
            <a:pPr indent="0" lvl="0" marL="0" rtl="0" algn="just">
              <a:lnSpc>
                <a:spcPct val="105000"/>
              </a:lnSpc>
              <a:spcBef>
                <a:spcPts val="1200"/>
              </a:spcBef>
              <a:spcAft>
                <a:spcPts val="0"/>
              </a:spcAft>
              <a:buNone/>
            </a:pPr>
            <a:r>
              <a:rPr lang="en" sz="1400"/>
              <a:t>It is a software layer that gives direct access to the GPU's virtual instruction set and parallel computational elements, for the execution of compute </a:t>
            </a:r>
            <a:r>
              <a:rPr b="1" lang="en" sz="1400"/>
              <a:t>kernels</a:t>
            </a:r>
            <a:r>
              <a:rPr lang="en" sz="1400"/>
              <a:t>.</a:t>
            </a:r>
            <a:endParaRPr sz="1400"/>
          </a:p>
          <a:p>
            <a:pPr indent="0" lvl="0" marL="0" rtl="0" algn="just">
              <a:lnSpc>
                <a:spcPct val="105000"/>
              </a:lnSpc>
              <a:spcBef>
                <a:spcPts val="1200"/>
              </a:spcBef>
              <a:spcAft>
                <a:spcPts val="0"/>
              </a:spcAft>
              <a:buNone/>
            </a:pPr>
            <a:r>
              <a:rPr lang="en" sz="1400"/>
              <a:t>The CUDA platform is accessible to software developers through CUDA-accelerated libraries, compiler directives such as OpenACC, and extensions to industry-standard programming languages including </a:t>
            </a:r>
            <a:r>
              <a:rPr b="1" lang="en" sz="1400"/>
              <a:t>C</a:t>
            </a:r>
            <a:r>
              <a:rPr lang="en" sz="1400"/>
              <a:t>, </a:t>
            </a:r>
            <a:r>
              <a:rPr b="1" lang="en" sz="1400"/>
              <a:t>C++</a:t>
            </a:r>
            <a:r>
              <a:rPr lang="en" sz="1400"/>
              <a:t> and </a:t>
            </a:r>
            <a:r>
              <a:rPr b="1" lang="en" sz="1400"/>
              <a:t>Fortran</a:t>
            </a:r>
            <a:r>
              <a:rPr lang="en" sz="1400"/>
              <a:t>.</a:t>
            </a:r>
            <a:endParaRPr sz="1400"/>
          </a:p>
          <a:p>
            <a:pPr indent="0" lvl="0" marL="0" rtl="0" algn="l">
              <a:lnSpc>
                <a:spcPct val="105000"/>
              </a:lnSpc>
              <a:spcBef>
                <a:spcPts val="1200"/>
              </a:spcBef>
              <a:spcAft>
                <a:spcPts val="0"/>
              </a:spcAft>
              <a:buNone/>
            </a:pPr>
            <a:r>
              <a:t/>
            </a:r>
            <a:endParaRPr sz="1400"/>
          </a:p>
          <a:p>
            <a:pPr indent="0" lvl="0" marL="0" rtl="0" algn="l">
              <a:lnSpc>
                <a:spcPct val="105000"/>
              </a:lnSpc>
              <a:spcBef>
                <a:spcPts val="1200"/>
              </a:spcBef>
              <a:spcAft>
                <a:spcPts val="1200"/>
              </a:spcAft>
              <a:buNone/>
            </a:pPr>
            <a:r>
              <a:t/>
            </a:r>
            <a:endParaRPr sz="1400"/>
          </a:p>
        </p:txBody>
      </p:sp>
      <p:pic>
        <p:nvPicPr>
          <p:cNvPr id="111" name="Google Shape;111;p20"/>
          <p:cNvPicPr preferRelativeResize="0"/>
          <p:nvPr/>
        </p:nvPicPr>
        <p:blipFill>
          <a:blip r:embed="rId3">
            <a:alphaModFix/>
          </a:blip>
          <a:stretch>
            <a:fillRect/>
          </a:stretch>
        </p:blipFill>
        <p:spPr>
          <a:xfrm>
            <a:off x="881375" y="3009825"/>
            <a:ext cx="3197750" cy="193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Basic CUDA Architecture</a:t>
            </a:r>
            <a:endParaRPr/>
          </a:p>
        </p:txBody>
      </p:sp>
      <p:sp>
        <p:nvSpPr>
          <p:cNvPr id="117" name="Google Shape;117;p21"/>
          <p:cNvSpPr/>
          <p:nvPr/>
        </p:nvSpPr>
        <p:spPr>
          <a:xfrm>
            <a:off x="3346863" y="379650"/>
            <a:ext cx="1226700" cy="12126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Merriweather"/>
                <a:ea typeface="Merriweather"/>
                <a:cs typeface="Merriweather"/>
                <a:sym typeface="Merriweather"/>
              </a:rPr>
              <a:t>Host</a:t>
            </a:r>
            <a:endParaRPr sz="1600">
              <a:solidFill>
                <a:schemeClr val="lt1"/>
              </a:solidFill>
              <a:latin typeface="Merriweather"/>
              <a:ea typeface="Merriweather"/>
              <a:cs typeface="Merriweather"/>
              <a:sym typeface="Merriweather"/>
            </a:endParaRPr>
          </a:p>
          <a:p>
            <a:pPr indent="0" lvl="0" marL="0" rtl="0" algn="ctr">
              <a:spcBef>
                <a:spcPts val="0"/>
              </a:spcBef>
              <a:spcAft>
                <a:spcPts val="0"/>
              </a:spcAft>
              <a:buNone/>
            </a:pPr>
            <a:r>
              <a:rPr lang="en" sz="1600">
                <a:solidFill>
                  <a:schemeClr val="lt1"/>
                </a:solidFill>
                <a:latin typeface="Merriweather"/>
                <a:ea typeface="Merriweather"/>
                <a:cs typeface="Merriweather"/>
                <a:sym typeface="Merriweather"/>
              </a:rPr>
              <a:t>(</a:t>
            </a:r>
            <a:r>
              <a:rPr lang="en" sz="1600">
                <a:solidFill>
                  <a:schemeClr val="lt1"/>
                </a:solidFill>
                <a:latin typeface="Merriweather"/>
                <a:ea typeface="Merriweather"/>
                <a:cs typeface="Merriweather"/>
                <a:sym typeface="Merriweather"/>
              </a:rPr>
              <a:t>CPU)</a:t>
            </a:r>
            <a:endParaRPr sz="1600">
              <a:solidFill>
                <a:schemeClr val="lt1"/>
              </a:solidFill>
              <a:latin typeface="Merriweather"/>
              <a:ea typeface="Merriweather"/>
              <a:cs typeface="Merriweather"/>
              <a:sym typeface="Merriweather"/>
            </a:endParaRPr>
          </a:p>
        </p:txBody>
      </p:sp>
      <p:sp>
        <p:nvSpPr>
          <p:cNvPr id="118" name="Google Shape;118;p21"/>
          <p:cNvSpPr/>
          <p:nvPr/>
        </p:nvSpPr>
        <p:spPr>
          <a:xfrm>
            <a:off x="6102938" y="518979"/>
            <a:ext cx="1949000" cy="2931425"/>
          </a:xfrm>
          <a:prstGeom prst="flowChartPredefinedProcess">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Device</a:t>
            </a:r>
            <a:endParaRPr b="1" sz="2000">
              <a:solidFill>
                <a:schemeClr val="lt1"/>
              </a:solidFill>
              <a:latin typeface="Merriweather"/>
              <a:ea typeface="Merriweather"/>
              <a:cs typeface="Merriweather"/>
              <a:sym typeface="Merriweather"/>
            </a:endParaRPr>
          </a:p>
          <a:p>
            <a:pPr indent="0" lvl="0" marL="0" rtl="0" algn="ctr">
              <a:spcBef>
                <a:spcPts val="0"/>
              </a:spcBef>
              <a:spcAft>
                <a:spcPts val="0"/>
              </a:spcAft>
              <a:buNone/>
            </a:pPr>
            <a:r>
              <a:rPr b="1" lang="en" sz="2000">
                <a:solidFill>
                  <a:schemeClr val="lt1"/>
                </a:solidFill>
                <a:latin typeface="Merriweather"/>
                <a:ea typeface="Merriweather"/>
                <a:cs typeface="Merriweather"/>
                <a:sym typeface="Merriweather"/>
              </a:rPr>
              <a:t>(</a:t>
            </a:r>
            <a:r>
              <a:rPr b="1" lang="en" sz="2000">
                <a:solidFill>
                  <a:schemeClr val="lt1"/>
                </a:solidFill>
                <a:latin typeface="Merriweather"/>
                <a:ea typeface="Merriweather"/>
                <a:cs typeface="Merriweather"/>
                <a:sym typeface="Merriweather"/>
              </a:rPr>
              <a:t>GPU)</a:t>
            </a:r>
            <a:endParaRPr b="1" sz="2000">
              <a:solidFill>
                <a:schemeClr val="lt1"/>
              </a:solidFill>
              <a:latin typeface="Merriweather"/>
              <a:ea typeface="Merriweather"/>
              <a:cs typeface="Merriweather"/>
              <a:sym typeface="Merriweather"/>
            </a:endParaRPr>
          </a:p>
        </p:txBody>
      </p:sp>
      <p:sp>
        <p:nvSpPr>
          <p:cNvPr id="119" name="Google Shape;119;p21"/>
          <p:cNvSpPr/>
          <p:nvPr/>
        </p:nvSpPr>
        <p:spPr>
          <a:xfrm>
            <a:off x="645266" y="518975"/>
            <a:ext cx="1545325" cy="1240421"/>
          </a:xfrm>
          <a:prstGeom prst="flowChartMagneticDisk">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Main Memory </a:t>
            </a:r>
            <a:endParaRPr>
              <a:latin typeface="Merriweather"/>
              <a:ea typeface="Merriweather"/>
              <a:cs typeface="Merriweather"/>
              <a:sym typeface="Merriweather"/>
            </a:endParaRPr>
          </a:p>
        </p:txBody>
      </p:sp>
      <p:sp>
        <p:nvSpPr>
          <p:cNvPr id="120" name="Google Shape;120;p21"/>
          <p:cNvSpPr/>
          <p:nvPr/>
        </p:nvSpPr>
        <p:spPr>
          <a:xfrm>
            <a:off x="937096" y="2297698"/>
            <a:ext cx="961648" cy="1381202"/>
          </a:xfrm>
          <a:prstGeom prst="flowChartMagneticDisk">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Memory for GPU</a:t>
            </a:r>
            <a:endParaRPr>
              <a:latin typeface="Merriweather"/>
              <a:ea typeface="Merriweather"/>
              <a:cs typeface="Merriweather"/>
              <a:sym typeface="Merriweather"/>
            </a:endParaRPr>
          </a:p>
        </p:txBody>
      </p:sp>
      <p:sp>
        <p:nvSpPr>
          <p:cNvPr id="121" name="Google Shape;121;p21"/>
          <p:cNvSpPr/>
          <p:nvPr/>
        </p:nvSpPr>
        <p:spPr>
          <a:xfrm>
            <a:off x="1311559" y="1592241"/>
            <a:ext cx="212700" cy="994200"/>
          </a:xfrm>
          <a:prstGeom prst="upDown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flipH="1" rot="10800000">
            <a:off x="3770563" y="1580025"/>
            <a:ext cx="2329500" cy="449700"/>
          </a:xfrm>
          <a:prstGeom prst="bentArrow">
            <a:avLst>
              <a:gd fmla="val 25000" name="adj1"/>
              <a:gd fmla="val 22029" name="adj2"/>
              <a:gd fmla="val 25000" name="adj3"/>
              <a:gd fmla="val 43750" name="adj4"/>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2120163" y="867750"/>
            <a:ext cx="1226700" cy="20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rot="5400000">
            <a:off x="3866538" y="638050"/>
            <a:ext cx="263400" cy="4319100"/>
          </a:xfrm>
          <a:prstGeom prst="up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6523887" y="704750"/>
            <a:ext cx="1107108" cy="887976"/>
          </a:xfrm>
          <a:prstGeom prst="flowChartMulti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6523887" y="2353613"/>
            <a:ext cx="1107108" cy="887976"/>
          </a:xfrm>
          <a:prstGeom prst="flowChartMultidocumen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3447638" y="1912350"/>
            <a:ext cx="232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Instructions (Kernel function calls)</a:t>
            </a:r>
            <a:endParaRPr sz="1100">
              <a:latin typeface="Roboto"/>
              <a:ea typeface="Roboto"/>
              <a:cs typeface="Roboto"/>
              <a:sym typeface="Roboto"/>
            </a:endParaRPr>
          </a:p>
        </p:txBody>
      </p:sp>
      <p:sp>
        <p:nvSpPr>
          <p:cNvPr id="128" name="Google Shape;128;p21"/>
          <p:cNvSpPr txBox="1"/>
          <p:nvPr/>
        </p:nvSpPr>
        <p:spPr>
          <a:xfrm>
            <a:off x="1494800" y="1827750"/>
            <a:ext cx="1326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Transfer data and copy back results</a:t>
            </a:r>
            <a:endParaRPr sz="1100">
              <a:latin typeface="Roboto"/>
              <a:ea typeface="Roboto"/>
              <a:cs typeface="Roboto"/>
              <a:sym typeface="Roboto"/>
            </a:endParaRPr>
          </a:p>
        </p:txBody>
      </p:sp>
      <p:sp>
        <p:nvSpPr>
          <p:cNvPr id="129" name="Google Shape;129;p21"/>
          <p:cNvSpPr txBox="1"/>
          <p:nvPr/>
        </p:nvSpPr>
        <p:spPr>
          <a:xfrm>
            <a:off x="5777138" y="3539175"/>
            <a:ext cx="272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Each blocks executes a team of threads in parallel</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