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7" r:id="rId9"/>
    <p:sldId id="269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92B5C4B-6F1A-414D-9475-93CBC8A2518B}">
          <p14:sldIdLst>
            <p14:sldId id="256"/>
            <p14:sldId id="257"/>
            <p14:sldId id="258"/>
            <p14:sldId id="260"/>
            <p14:sldId id="261"/>
            <p14:sldId id="263"/>
            <p14:sldId id="264"/>
            <p14:sldId id="267"/>
            <p14:sldId id="269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5EDE8-94D5-4021-9CDF-96C35E5EB098}" v="103" dt="2019-02-19T08:11:48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76067" autoAdjust="0"/>
  </p:normalViewPr>
  <p:slideViewPr>
    <p:cSldViewPr snapToGrid="0">
      <p:cViewPr varScale="1">
        <p:scale>
          <a:sx n="111" d="100"/>
          <a:sy n="111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berto Picariello" userId="758dd556-1fc5-4a3c-96d4-73d60031f52d" providerId="ADAL" clId="{1125EDE8-94D5-4021-9CDF-96C35E5EB098}"/>
    <pc:docChg chg="undo custSel addSld modSld">
      <pc:chgData name="Umberto Picariello" userId="758dd556-1fc5-4a3c-96d4-73d60031f52d" providerId="ADAL" clId="{1125EDE8-94D5-4021-9CDF-96C35E5EB098}" dt="2019-02-19T08:12:47.274" v="8543" actId="20577"/>
      <pc:docMkLst>
        <pc:docMk/>
      </pc:docMkLst>
      <pc:sldChg chg="modSp">
        <pc:chgData name="Umberto Picariello" userId="758dd556-1fc5-4a3c-96d4-73d60031f52d" providerId="ADAL" clId="{1125EDE8-94D5-4021-9CDF-96C35E5EB098}" dt="2019-02-19T07:52:51.224" v="8096" actId="790"/>
        <pc:sldMkLst>
          <pc:docMk/>
          <pc:sldMk cId="2668710288" sldId="256"/>
        </pc:sldMkLst>
        <pc:spChg chg="mod">
          <ac:chgData name="Umberto Picariello" userId="758dd556-1fc5-4a3c-96d4-73d60031f52d" providerId="ADAL" clId="{1125EDE8-94D5-4021-9CDF-96C35E5EB098}" dt="2019-02-19T07:50:15.678" v="8094" actId="790"/>
          <ac:spMkLst>
            <pc:docMk/>
            <pc:sldMk cId="2668710288" sldId="256"/>
            <ac:spMk id="2" creationId="{F0154ADB-C3C0-4D26-803B-B5E0CA52768A}"/>
          </ac:spMkLst>
        </pc:spChg>
        <pc:spChg chg="mod">
          <ac:chgData name="Umberto Picariello" userId="758dd556-1fc5-4a3c-96d4-73d60031f52d" providerId="ADAL" clId="{1125EDE8-94D5-4021-9CDF-96C35E5EB098}" dt="2019-02-19T07:52:51.224" v="8096" actId="790"/>
          <ac:spMkLst>
            <pc:docMk/>
            <pc:sldMk cId="2668710288" sldId="256"/>
            <ac:spMk id="3" creationId="{178F7473-D7FC-4C63-9196-A84940AB3C6D}"/>
          </ac:spMkLst>
        </pc:spChg>
      </pc:sldChg>
      <pc:sldChg chg="modSp">
        <pc:chgData name="Umberto Picariello" userId="758dd556-1fc5-4a3c-96d4-73d60031f52d" providerId="ADAL" clId="{1125EDE8-94D5-4021-9CDF-96C35E5EB098}" dt="2019-02-19T07:54:27.607" v="8102" actId="790"/>
        <pc:sldMkLst>
          <pc:docMk/>
          <pc:sldMk cId="309954417" sldId="257"/>
        </pc:sldMkLst>
        <pc:spChg chg="mod">
          <ac:chgData name="Umberto Picariello" userId="758dd556-1fc5-4a3c-96d4-73d60031f52d" providerId="ADAL" clId="{1125EDE8-94D5-4021-9CDF-96C35E5EB098}" dt="2019-02-19T07:53:45.461" v="8098" actId="790"/>
          <ac:spMkLst>
            <pc:docMk/>
            <pc:sldMk cId="309954417" sldId="257"/>
            <ac:spMk id="7" creationId="{D46EAA68-B894-460C-BF10-3A00547EF677}"/>
          </ac:spMkLst>
        </pc:spChg>
        <pc:spChg chg="mod">
          <ac:chgData name="Umberto Picariello" userId="758dd556-1fc5-4a3c-96d4-73d60031f52d" providerId="ADAL" clId="{1125EDE8-94D5-4021-9CDF-96C35E5EB098}" dt="2019-02-19T07:54:27.607" v="8102" actId="790"/>
          <ac:spMkLst>
            <pc:docMk/>
            <pc:sldMk cId="309954417" sldId="257"/>
            <ac:spMk id="8" creationId="{31C2CA06-B0D1-4907-8299-D0C3613B467B}"/>
          </ac:spMkLst>
        </pc:spChg>
      </pc:sldChg>
      <pc:sldChg chg="modSp">
        <pc:chgData name="Umberto Picariello" userId="758dd556-1fc5-4a3c-96d4-73d60031f52d" providerId="ADAL" clId="{1125EDE8-94D5-4021-9CDF-96C35E5EB098}" dt="2019-02-19T07:50:41.064" v="8095" actId="790"/>
        <pc:sldMkLst>
          <pc:docMk/>
          <pc:sldMk cId="2177048982" sldId="258"/>
        </pc:sldMkLst>
        <pc:spChg chg="mod">
          <ac:chgData name="Umberto Picariello" userId="758dd556-1fc5-4a3c-96d4-73d60031f52d" providerId="ADAL" clId="{1125EDE8-94D5-4021-9CDF-96C35E5EB098}" dt="2019-02-19T07:50:41.064" v="8095" actId="790"/>
          <ac:spMkLst>
            <pc:docMk/>
            <pc:sldMk cId="2177048982" sldId="258"/>
            <ac:spMk id="2" creationId="{E7F5C968-813A-4001-B496-852061A46B8C}"/>
          </ac:spMkLst>
        </pc:spChg>
      </pc:sldChg>
      <pc:sldChg chg="addSp delSp modSp add mod modNotesTx">
        <pc:chgData name="Umberto Picariello" userId="758dd556-1fc5-4a3c-96d4-73d60031f52d" providerId="ADAL" clId="{1125EDE8-94D5-4021-9CDF-96C35E5EB098}" dt="2019-02-19T08:05:27.242" v="8287" actId="20577"/>
        <pc:sldMkLst>
          <pc:docMk/>
          <pc:sldMk cId="3042072310" sldId="265"/>
        </pc:sldMkLst>
        <pc:spChg chg="mod">
          <ac:chgData name="Umberto Picariello" userId="758dd556-1fc5-4a3c-96d4-73d60031f52d" providerId="ADAL" clId="{1125EDE8-94D5-4021-9CDF-96C35E5EB098}" dt="2019-02-14T16:59:55.519" v="74" actId="20577"/>
          <ac:spMkLst>
            <pc:docMk/>
            <pc:sldMk cId="3042072310" sldId="265"/>
            <ac:spMk id="2" creationId="{7B890B72-36F0-4210-8FED-AB00B8726D71}"/>
          </ac:spMkLst>
        </pc:spChg>
        <pc:spChg chg="add del mod">
          <ac:chgData name="Umberto Picariello" userId="758dd556-1fc5-4a3c-96d4-73d60031f52d" providerId="ADAL" clId="{1125EDE8-94D5-4021-9CDF-96C35E5EB098}" dt="2019-02-14T16:17:42.351" v="33" actId="478"/>
          <ac:spMkLst>
            <pc:docMk/>
            <pc:sldMk cId="3042072310" sldId="265"/>
            <ac:spMk id="3" creationId="{EEA5312C-7939-4ED8-8FFB-186ADDB180D7}"/>
          </ac:spMkLst>
        </pc:spChg>
        <pc:spChg chg="add del mod">
          <ac:chgData name="Umberto Picariello" userId="758dd556-1fc5-4a3c-96d4-73d60031f52d" providerId="ADAL" clId="{1125EDE8-94D5-4021-9CDF-96C35E5EB098}" dt="2019-02-14T16:17:44.237" v="34" actId="478"/>
          <ac:spMkLst>
            <pc:docMk/>
            <pc:sldMk cId="3042072310" sldId="265"/>
            <ac:spMk id="5" creationId="{2B385B08-6C9E-408A-9AE3-C0BC7294165C}"/>
          </ac:spMkLst>
        </pc:spChg>
        <pc:graphicFrameChg chg="add del mod modGraphic">
          <ac:chgData name="Umberto Picariello" userId="758dd556-1fc5-4a3c-96d4-73d60031f52d" providerId="ADAL" clId="{1125EDE8-94D5-4021-9CDF-96C35E5EB098}" dt="2019-02-14T15:47:10.686" v="32"/>
          <ac:graphicFrameMkLst>
            <pc:docMk/>
            <pc:sldMk cId="3042072310" sldId="265"/>
            <ac:graphicFrameMk id="6" creationId="{19225E19-6BA8-4565-8CD9-958DAC5BC5A7}"/>
          </ac:graphicFrameMkLst>
        </pc:graphicFrameChg>
        <pc:graphicFrameChg chg="add mod modGraphic">
          <ac:chgData name="Umberto Picariello" userId="758dd556-1fc5-4a3c-96d4-73d60031f52d" providerId="ADAL" clId="{1125EDE8-94D5-4021-9CDF-96C35E5EB098}" dt="2019-02-14T16:52:55.729" v="60" actId="1076"/>
          <ac:graphicFrameMkLst>
            <pc:docMk/>
            <pc:sldMk cId="3042072310" sldId="265"/>
            <ac:graphicFrameMk id="8" creationId="{F8A0009A-2481-4F09-9277-F22E617F9DBB}"/>
          </ac:graphicFrameMkLst>
        </pc:graphicFrameChg>
        <pc:graphicFrameChg chg="add mod">
          <ac:chgData name="Umberto Picariello" userId="758dd556-1fc5-4a3c-96d4-73d60031f52d" providerId="ADAL" clId="{1125EDE8-94D5-4021-9CDF-96C35E5EB098}" dt="2019-02-16T07:49:42.221" v="309"/>
          <ac:graphicFrameMkLst>
            <pc:docMk/>
            <pc:sldMk cId="3042072310" sldId="265"/>
            <ac:graphicFrameMk id="9" creationId="{0C6A784C-32EA-4AF3-93F1-4F13AD92EED4}"/>
          </ac:graphicFrameMkLst>
        </pc:graphicFrameChg>
        <pc:picChg chg="del">
          <ac:chgData name="Umberto Picariello" userId="758dd556-1fc5-4a3c-96d4-73d60031f52d" providerId="ADAL" clId="{1125EDE8-94D5-4021-9CDF-96C35E5EB098}" dt="2019-02-14T15:42:37.108" v="24" actId="478"/>
          <ac:picMkLst>
            <pc:docMk/>
            <pc:sldMk cId="3042072310" sldId="265"/>
            <ac:picMk id="7" creationId="{EAEA94F8-B4DC-4ED9-8026-5B01FCB36A6F}"/>
          </ac:picMkLst>
        </pc:picChg>
      </pc:sldChg>
      <pc:sldChg chg="addSp delSp modSp add mod modNotesTx">
        <pc:chgData name="Umberto Picariello" userId="758dd556-1fc5-4a3c-96d4-73d60031f52d" providerId="ADAL" clId="{1125EDE8-94D5-4021-9CDF-96C35E5EB098}" dt="2019-02-19T08:05:51.041" v="8344" actId="20577"/>
        <pc:sldMkLst>
          <pc:docMk/>
          <pc:sldMk cId="1661019917" sldId="266"/>
        </pc:sldMkLst>
        <pc:spChg chg="mod">
          <ac:chgData name="Umberto Picariello" userId="758dd556-1fc5-4a3c-96d4-73d60031f52d" providerId="ADAL" clId="{1125EDE8-94D5-4021-9CDF-96C35E5EB098}" dt="2019-02-14T16:59:47.656" v="70" actId="20577"/>
          <ac:spMkLst>
            <pc:docMk/>
            <pc:sldMk cId="1661019917" sldId="266"/>
            <ac:spMk id="2" creationId="{7B890B72-36F0-4210-8FED-AB00B8726D71}"/>
          </ac:spMkLst>
        </pc:spChg>
        <pc:graphicFrameChg chg="add mod modGraphic">
          <ac:chgData name="Umberto Picariello" userId="758dd556-1fc5-4a3c-96d4-73d60031f52d" providerId="ADAL" clId="{1125EDE8-94D5-4021-9CDF-96C35E5EB098}" dt="2019-02-14T17:00:42.630" v="79" actId="14100"/>
          <ac:graphicFrameMkLst>
            <pc:docMk/>
            <pc:sldMk cId="1661019917" sldId="266"/>
            <ac:graphicFrameMk id="3" creationId="{1730211F-A281-42F2-84F2-CA5EEC73F21F}"/>
          </ac:graphicFrameMkLst>
        </pc:graphicFrameChg>
        <pc:graphicFrameChg chg="add del">
          <ac:chgData name="Umberto Picariello" userId="758dd556-1fc5-4a3c-96d4-73d60031f52d" providerId="ADAL" clId="{1125EDE8-94D5-4021-9CDF-96C35E5EB098}" dt="2019-02-14T17:00:59.101" v="81"/>
          <ac:graphicFrameMkLst>
            <pc:docMk/>
            <pc:sldMk cId="1661019917" sldId="266"/>
            <ac:graphicFrameMk id="4" creationId="{6521D84A-426E-4D1C-AE3A-4BCA6C4317C5}"/>
          </ac:graphicFrameMkLst>
        </pc:graphicFrameChg>
        <pc:graphicFrameChg chg="add del">
          <ac:chgData name="Umberto Picariello" userId="758dd556-1fc5-4a3c-96d4-73d60031f52d" providerId="ADAL" clId="{1125EDE8-94D5-4021-9CDF-96C35E5EB098}" dt="2019-02-14T17:01:11.713" v="83" actId="478"/>
          <ac:graphicFrameMkLst>
            <pc:docMk/>
            <pc:sldMk cId="1661019917" sldId="266"/>
            <ac:graphicFrameMk id="5" creationId="{4400832A-65D0-457B-8A06-5B37427B7D2E}"/>
          </ac:graphicFrameMkLst>
        </pc:graphicFrameChg>
        <pc:graphicFrameChg chg="del">
          <ac:chgData name="Umberto Picariello" userId="758dd556-1fc5-4a3c-96d4-73d60031f52d" providerId="ADAL" clId="{1125EDE8-94D5-4021-9CDF-96C35E5EB098}" dt="2019-02-14T17:00:26.436" v="77" actId="478"/>
          <ac:graphicFrameMkLst>
            <pc:docMk/>
            <pc:sldMk cId="1661019917" sldId="266"/>
            <ac:graphicFrameMk id="8" creationId="{F8A0009A-2481-4F09-9277-F22E617F9DBB}"/>
          </ac:graphicFrameMkLst>
        </pc:graphicFrameChg>
        <pc:graphicFrameChg chg="add del mod">
          <ac:chgData name="Umberto Picariello" userId="758dd556-1fc5-4a3c-96d4-73d60031f52d" providerId="ADAL" clId="{1125EDE8-94D5-4021-9CDF-96C35E5EB098}" dt="2019-02-14T17:03:17.872" v="116" actId="478"/>
          <ac:graphicFrameMkLst>
            <pc:docMk/>
            <pc:sldMk cId="1661019917" sldId="266"/>
            <ac:graphicFrameMk id="9" creationId="{0C6A784C-32EA-4AF3-93F1-4F13AD92EED4}"/>
          </ac:graphicFrameMkLst>
        </pc:graphicFrameChg>
        <pc:graphicFrameChg chg="add del mod">
          <ac:chgData name="Umberto Picariello" userId="758dd556-1fc5-4a3c-96d4-73d60031f52d" providerId="ADAL" clId="{1125EDE8-94D5-4021-9CDF-96C35E5EB098}" dt="2019-02-14T17:03:49.545" v="120" actId="478"/>
          <ac:graphicFrameMkLst>
            <pc:docMk/>
            <pc:sldMk cId="1661019917" sldId="266"/>
            <ac:graphicFrameMk id="10" creationId="{EDE20ED7-E7B0-4CDA-B0BE-C7D2A0E206E5}"/>
          </ac:graphicFrameMkLst>
        </pc:graphicFrameChg>
        <pc:graphicFrameChg chg="add mod">
          <ac:chgData name="Umberto Picariello" userId="758dd556-1fc5-4a3c-96d4-73d60031f52d" providerId="ADAL" clId="{1125EDE8-94D5-4021-9CDF-96C35E5EB098}" dt="2019-02-14T17:05:12.575" v="130" actId="20577"/>
          <ac:graphicFrameMkLst>
            <pc:docMk/>
            <pc:sldMk cId="1661019917" sldId="266"/>
            <ac:graphicFrameMk id="11" creationId="{EDE20ED7-E7B0-4CDA-B0BE-C7D2A0E206E5}"/>
          </ac:graphicFrameMkLst>
        </pc:graphicFrameChg>
      </pc:sldChg>
      <pc:sldChg chg="modSp">
        <pc:chgData name="Umberto Picariello" userId="758dd556-1fc5-4a3c-96d4-73d60031f52d" providerId="ADAL" clId="{1125EDE8-94D5-4021-9CDF-96C35E5EB098}" dt="2019-02-19T08:06:59.145" v="8360" actId="20577"/>
        <pc:sldMkLst>
          <pc:docMk/>
          <pc:sldMk cId="3835557513" sldId="267"/>
        </pc:sldMkLst>
        <pc:spChg chg="mod">
          <ac:chgData name="Umberto Picariello" userId="758dd556-1fc5-4a3c-96d4-73d60031f52d" providerId="ADAL" clId="{1125EDE8-94D5-4021-9CDF-96C35E5EB098}" dt="2019-02-17T20:59:35.720" v="6287" actId="20577"/>
          <ac:spMkLst>
            <pc:docMk/>
            <pc:sldMk cId="3835557513" sldId="267"/>
            <ac:spMk id="2" creationId="{7B890B72-36F0-4210-8FED-AB00B8726D71}"/>
          </ac:spMkLst>
        </pc:spChg>
        <pc:spChg chg="mod">
          <ac:chgData name="Umberto Picariello" userId="758dd556-1fc5-4a3c-96d4-73d60031f52d" providerId="ADAL" clId="{1125EDE8-94D5-4021-9CDF-96C35E5EB098}" dt="2019-02-19T08:06:59.145" v="8360" actId="20577"/>
          <ac:spMkLst>
            <pc:docMk/>
            <pc:sldMk cId="3835557513" sldId="267"/>
            <ac:spMk id="3" creationId="{EEA5312C-7939-4ED8-8FFB-186ADDB180D7}"/>
          </ac:spMkLst>
        </pc:spChg>
      </pc:sldChg>
      <pc:sldChg chg="modSp add">
        <pc:chgData name="Umberto Picariello" userId="758dd556-1fc5-4a3c-96d4-73d60031f52d" providerId="ADAL" clId="{1125EDE8-94D5-4021-9CDF-96C35E5EB098}" dt="2019-02-17T21:22:04.614" v="8080" actId="20577"/>
        <pc:sldMkLst>
          <pc:docMk/>
          <pc:sldMk cId="3681999347" sldId="268"/>
        </pc:sldMkLst>
        <pc:spChg chg="mod">
          <ac:chgData name="Umberto Picariello" userId="758dd556-1fc5-4a3c-96d4-73d60031f52d" providerId="ADAL" clId="{1125EDE8-94D5-4021-9CDF-96C35E5EB098}" dt="2019-02-17T21:22:04.614" v="8080" actId="20577"/>
          <ac:spMkLst>
            <pc:docMk/>
            <pc:sldMk cId="3681999347" sldId="268"/>
            <ac:spMk id="2" creationId="{7B890B72-36F0-4210-8FED-AB00B8726D71}"/>
          </ac:spMkLst>
        </pc:spChg>
        <pc:spChg chg="mod">
          <ac:chgData name="Umberto Picariello" userId="758dd556-1fc5-4a3c-96d4-73d60031f52d" providerId="ADAL" clId="{1125EDE8-94D5-4021-9CDF-96C35E5EB098}" dt="2019-02-17T21:21:58.230" v="8079" actId="20577"/>
          <ac:spMkLst>
            <pc:docMk/>
            <pc:sldMk cId="3681999347" sldId="268"/>
            <ac:spMk id="3" creationId="{EEA5312C-7939-4ED8-8FFB-186ADDB180D7}"/>
          </ac:spMkLst>
        </pc:spChg>
      </pc:sldChg>
      <pc:sldChg chg="modSp add">
        <pc:chgData name="Umberto Picariello" userId="758dd556-1fc5-4a3c-96d4-73d60031f52d" providerId="ADAL" clId="{1125EDE8-94D5-4021-9CDF-96C35E5EB098}" dt="2019-02-19T08:12:47.274" v="8543" actId="20577"/>
        <pc:sldMkLst>
          <pc:docMk/>
          <pc:sldMk cId="1534067252" sldId="269"/>
        </pc:sldMkLst>
        <pc:spChg chg="mod">
          <ac:chgData name="Umberto Picariello" userId="758dd556-1fc5-4a3c-96d4-73d60031f52d" providerId="ADAL" clId="{1125EDE8-94D5-4021-9CDF-96C35E5EB098}" dt="2019-02-17T20:59:43.105" v="6291" actId="20577"/>
          <ac:spMkLst>
            <pc:docMk/>
            <pc:sldMk cId="1534067252" sldId="269"/>
            <ac:spMk id="2" creationId="{7B890B72-36F0-4210-8FED-AB00B8726D71}"/>
          </ac:spMkLst>
        </pc:spChg>
        <pc:spChg chg="mod">
          <ac:chgData name="Umberto Picariello" userId="758dd556-1fc5-4a3c-96d4-73d60031f52d" providerId="ADAL" clId="{1125EDE8-94D5-4021-9CDF-96C35E5EB098}" dt="2019-02-19T08:12:47.274" v="8543" actId="20577"/>
          <ac:spMkLst>
            <pc:docMk/>
            <pc:sldMk cId="1534067252" sldId="269"/>
            <ac:spMk id="3" creationId="{EEA5312C-7939-4ED8-8FFB-186ADDB180D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mi365-my.sharepoint.com/personal/10604410_polimi_it/Documents/PoliMi/lessons/AAPP/projectPP/ExperimentsP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mi365-my.sharepoint.com/personal/10604410_polimi_it/Documents/PoliMi/lessons/AAPP/projectPP/ExperimentsPP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BWTZip-pipeline (using minimum time)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149669307372558E-2"/>
          <c:y val="8.2978652167263592E-2"/>
          <c:w val="0.90136974678555326"/>
          <c:h val="0.68133207461268008"/>
        </c:manualLayout>
      </c:layout>
      <c:lineChart>
        <c:grouping val="standard"/>
        <c:varyColors val="0"/>
        <c:ser>
          <c:idx val="0"/>
          <c:order val="0"/>
          <c:tx>
            <c:strRef>
              <c:f>Foglio1!$H$103</c:f>
              <c:strCache>
                <c:ptCount val="1"/>
                <c:pt idx="0">
                  <c:v>10B (24682blocks)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strRef>
              <c:f>Foglio1!$G$104:$G$112</c:f>
              <c:strCache>
                <c:ptCount val="9"/>
                <c:pt idx="0">
                  <c:v>3 (1.1.1)</c:v>
                </c:pt>
                <c:pt idx="1">
                  <c:v>4 (2.1.1)</c:v>
                </c:pt>
                <c:pt idx="2">
                  <c:v>5 (3.1.1)</c:v>
                </c:pt>
                <c:pt idx="3">
                  <c:v>5 (2.2.1)</c:v>
                </c:pt>
                <c:pt idx="4">
                  <c:v>6 (4.1.1)</c:v>
                </c:pt>
                <c:pt idx="5">
                  <c:v>7 (5.1.1)</c:v>
                </c:pt>
                <c:pt idx="6">
                  <c:v>8 (6.1.1)</c:v>
                </c:pt>
                <c:pt idx="7">
                  <c:v>10 (8.1.1)</c:v>
                </c:pt>
                <c:pt idx="8">
                  <c:v>12 (10.1.1)</c:v>
                </c:pt>
              </c:strCache>
            </c:strRef>
          </c:cat>
          <c:val>
            <c:numRef>
              <c:f>Foglio1!$H$104:$H$112</c:f>
              <c:numCache>
                <c:formatCode>General</c:formatCode>
                <c:ptCount val="9"/>
                <c:pt idx="0">
                  <c:v>1</c:v>
                </c:pt>
                <c:pt idx="1">
                  <c:v>1.4164857304834984</c:v>
                </c:pt>
                <c:pt idx="2">
                  <c:v>1.3253258889212549</c:v>
                </c:pt>
                <c:pt idx="3">
                  <c:v>1.0316754618322639</c:v>
                </c:pt>
                <c:pt idx="4">
                  <c:v>1.3682869324175182</c:v>
                </c:pt>
                <c:pt idx="5">
                  <c:v>1.2876019888961945</c:v>
                </c:pt>
                <c:pt idx="6">
                  <c:v>1.2062411711374206</c:v>
                </c:pt>
                <c:pt idx="7">
                  <c:v>0.95287816690531457</c:v>
                </c:pt>
                <c:pt idx="8">
                  <c:v>0.99150501322736073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C6-45EF-A4D7-6DFEBFEF1C9B}"/>
            </c:ext>
          </c:extLst>
        </c:ser>
        <c:ser>
          <c:idx val="1"/>
          <c:order val="1"/>
          <c:tx>
            <c:strRef>
              <c:f>Foglio1!$I$103</c:f>
              <c:strCache>
                <c:ptCount val="1"/>
                <c:pt idx="0">
                  <c:v>1KB (247blocks)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Foglio1!$G$104:$G$112</c:f>
              <c:strCache>
                <c:ptCount val="9"/>
                <c:pt idx="0">
                  <c:v>3 (1.1.1)</c:v>
                </c:pt>
                <c:pt idx="1">
                  <c:v>4 (2.1.1)</c:v>
                </c:pt>
                <c:pt idx="2">
                  <c:v>5 (3.1.1)</c:v>
                </c:pt>
                <c:pt idx="3">
                  <c:v>5 (2.2.1)</c:v>
                </c:pt>
                <c:pt idx="4">
                  <c:v>6 (4.1.1)</c:v>
                </c:pt>
                <c:pt idx="5">
                  <c:v>7 (5.1.1)</c:v>
                </c:pt>
                <c:pt idx="6">
                  <c:v>8 (6.1.1)</c:v>
                </c:pt>
                <c:pt idx="7">
                  <c:v>10 (8.1.1)</c:v>
                </c:pt>
                <c:pt idx="8">
                  <c:v>12 (10.1.1)</c:v>
                </c:pt>
              </c:strCache>
            </c:strRef>
          </c:cat>
          <c:val>
            <c:numRef>
              <c:f>Foglio1!$I$104:$I$112</c:f>
              <c:numCache>
                <c:formatCode>General</c:formatCode>
                <c:ptCount val="9"/>
                <c:pt idx="0">
                  <c:v>1</c:v>
                </c:pt>
                <c:pt idx="1">
                  <c:v>1.3266461736828197</c:v>
                </c:pt>
                <c:pt idx="2">
                  <c:v>1.506310725293343</c:v>
                </c:pt>
                <c:pt idx="3">
                  <c:v>1.1838238819156202</c:v>
                </c:pt>
                <c:pt idx="4">
                  <c:v>1.548224565264652</c:v>
                </c:pt>
                <c:pt idx="5">
                  <c:v>1.3882272119568351</c:v>
                </c:pt>
                <c:pt idx="6">
                  <c:v>1.2661087359432133</c:v>
                </c:pt>
                <c:pt idx="7">
                  <c:v>1.182520161357389</c:v>
                </c:pt>
                <c:pt idx="8">
                  <c:v>1.153385195065513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C6-45EF-A4D7-6DFEBFEF1C9B}"/>
            </c:ext>
          </c:extLst>
        </c:ser>
        <c:ser>
          <c:idx val="2"/>
          <c:order val="2"/>
          <c:tx>
            <c:strRef>
              <c:f>Foglio1!$J$103</c:f>
              <c:strCache>
                <c:ptCount val="1"/>
                <c:pt idx="0">
                  <c:v>25KB (10blocks)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Foglio1!$G$104:$G$112</c:f>
              <c:strCache>
                <c:ptCount val="9"/>
                <c:pt idx="0">
                  <c:v>3 (1.1.1)</c:v>
                </c:pt>
                <c:pt idx="1">
                  <c:v>4 (2.1.1)</c:v>
                </c:pt>
                <c:pt idx="2">
                  <c:v>5 (3.1.1)</c:v>
                </c:pt>
                <c:pt idx="3">
                  <c:v>5 (2.2.1)</c:v>
                </c:pt>
                <c:pt idx="4">
                  <c:v>6 (4.1.1)</c:v>
                </c:pt>
                <c:pt idx="5">
                  <c:v>7 (5.1.1)</c:v>
                </c:pt>
                <c:pt idx="6">
                  <c:v>8 (6.1.1)</c:v>
                </c:pt>
                <c:pt idx="7">
                  <c:v>10 (8.1.1)</c:v>
                </c:pt>
                <c:pt idx="8">
                  <c:v>12 (10.1.1)</c:v>
                </c:pt>
              </c:strCache>
            </c:strRef>
          </c:cat>
          <c:val>
            <c:numRef>
              <c:f>Foglio1!$J$104:$J$112</c:f>
              <c:numCache>
                <c:formatCode>General</c:formatCode>
                <c:ptCount val="9"/>
                <c:pt idx="0">
                  <c:v>1</c:v>
                </c:pt>
                <c:pt idx="1">
                  <c:v>1.5003797405641979</c:v>
                </c:pt>
                <c:pt idx="2">
                  <c:v>1.5334652365598898</c:v>
                </c:pt>
                <c:pt idx="3">
                  <c:v>1.4853619005690619</c:v>
                </c:pt>
                <c:pt idx="4">
                  <c:v>1.4959606853086604</c:v>
                </c:pt>
                <c:pt idx="5">
                  <c:v>1.3027679917058297</c:v>
                </c:pt>
                <c:pt idx="6">
                  <c:v>1.2709286062596552</c:v>
                </c:pt>
                <c:pt idx="7">
                  <c:v>1.1666909322353343</c:v>
                </c:pt>
                <c:pt idx="8">
                  <c:v>1.0275782811955025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C6-45EF-A4D7-6DFEBFEF1C9B}"/>
            </c:ext>
          </c:extLst>
        </c:ser>
        <c:ser>
          <c:idx val="3"/>
          <c:order val="3"/>
          <c:tx>
            <c:strRef>
              <c:f>Foglio1!$K$103</c:f>
              <c:strCache>
                <c:ptCount val="1"/>
                <c:pt idx="0">
                  <c:v>100KB (3blocks)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Foglio1!$G$104:$G$112</c:f>
              <c:strCache>
                <c:ptCount val="9"/>
                <c:pt idx="0">
                  <c:v>3 (1.1.1)</c:v>
                </c:pt>
                <c:pt idx="1">
                  <c:v>4 (2.1.1)</c:v>
                </c:pt>
                <c:pt idx="2">
                  <c:v>5 (3.1.1)</c:v>
                </c:pt>
                <c:pt idx="3">
                  <c:v>5 (2.2.1)</c:v>
                </c:pt>
                <c:pt idx="4">
                  <c:v>6 (4.1.1)</c:v>
                </c:pt>
                <c:pt idx="5">
                  <c:v>7 (5.1.1)</c:v>
                </c:pt>
                <c:pt idx="6">
                  <c:v>8 (6.1.1)</c:v>
                </c:pt>
                <c:pt idx="7">
                  <c:v>10 (8.1.1)</c:v>
                </c:pt>
                <c:pt idx="8">
                  <c:v>12 (10.1.1)</c:v>
                </c:pt>
              </c:strCache>
            </c:strRef>
          </c:cat>
          <c:val>
            <c:numRef>
              <c:f>Foglio1!$K$104:$K$112</c:f>
              <c:numCache>
                <c:formatCode>General</c:formatCode>
                <c:ptCount val="9"/>
                <c:pt idx="0">
                  <c:v>1</c:v>
                </c:pt>
                <c:pt idx="1">
                  <c:v>1.2869826943996252</c:v>
                </c:pt>
                <c:pt idx="2">
                  <c:v>1.3388355449175831</c:v>
                </c:pt>
                <c:pt idx="3">
                  <c:v>1.2640780935512814</c:v>
                </c:pt>
                <c:pt idx="4">
                  <c:v>1.3229196620838977</c:v>
                </c:pt>
                <c:pt idx="5">
                  <c:v>1.3475569732938426</c:v>
                </c:pt>
                <c:pt idx="6">
                  <c:v>1.3380030890783257</c:v>
                </c:pt>
                <c:pt idx="7">
                  <c:v>1.3321626523649883</c:v>
                </c:pt>
                <c:pt idx="8">
                  <c:v>1.3286330302920069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C6-45EF-A4D7-6DFEBFEF1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0390000"/>
        <c:axId val="620389344"/>
      </c:lineChart>
      <c:catAx>
        <c:axId val="62039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389344"/>
        <c:crosses val="autoZero"/>
        <c:auto val="1"/>
        <c:lblAlgn val="ctr"/>
        <c:lblOffset val="100"/>
        <c:noMultiLvlLbl val="0"/>
      </c:catAx>
      <c:valAx>
        <c:axId val="620389344"/>
        <c:scaling>
          <c:orientation val="minMax"/>
          <c:max val="2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390000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96878142471158"/>
          <c:y val="0.9105232669555039"/>
          <c:w val="0.52488069678978433"/>
          <c:h val="3.6057938613308672E-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baseline="0" dirty="0" err="1">
                <a:effectLst/>
              </a:rPr>
              <a:t>Speedup</a:t>
            </a:r>
            <a:r>
              <a:rPr lang="it-IT" sz="1400" b="0" i="0" baseline="0" dirty="0">
                <a:effectLst/>
              </a:rPr>
              <a:t> </a:t>
            </a:r>
            <a:r>
              <a:rPr lang="it-IT" sz="1400" b="0" i="0" baseline="0" dirty="0" err="1">
                <a:effectLst/>
              </a:rPr>
              <a:t>BWTZip</a:t>
            </a:r>
            <a:r>
              <a:rPr lang="it-IT" sz="1400" b="0" i="0" baseline="0" dirty="0">
                <a:effectLst/>
              </a:rPr>
              <a:t>-pipeline (</a:t>
            </a:r>
            <a:r>
              <a:rPr lang="it-IT" sz="1400" b="0" i="0" baseline="0" dirty="0" err="1">
                <a:effectLst/>
              </a:rPr>
              <a:t>using</a:t>
            </a:r>
            <a:r>
              <a:rPr lang="it-IT" sz="1400" b="0" i="0" baseline="0" dirty="0">
                <a:effectLst/>
              </a:rPr>
              <a:t> </a:t>
            </a:r>
            <a:r>
              <a:rPr lang="it-IT" sz="1400" b="0" i="0" baseline="0" dirty="0" err="1">
                <a:effectLst/>
              </a:rPr>
              <a:t>average</a:t>
            </a:r>
            <a:r>
              <a:rPr lang="it-IT" sz="1400" b="0" i="0" baseline="0" dirty="0">
                <a:effectLst/>
              </a:rPr>
              <a:t> time)</a:t>
            </a:r>
            <a:endParaRPr lang="it-IT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674920885603598E-2"/>
          <c:y val="8.01079777371171E-2"/>
          <c:w val="0.92723716598054562"/>
          <c:h val="0.69079187585383317"/>
        </c:manualLayout>
      </c:layout>
      <c:lineChart>
        <c:grouping val="standard"/>
        <c:varyColors val="0"/>
        <c:ser>
          <c:idx val="0"/>
          <c:order val="0"/>
          <c:tx>
            <c:strRef>
              <c:f>Foglio1!$H$155</c:f>
              <c:strCache>
                <c:ptCount val="1"/>
                <c:pt idx="0">
                  <c:v>10B (24682blocks)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strRef>
              <c:f>Foglio1!$G$156:$G$164</c:f>
              <c:strCache>
                <c:ptCount val="9"/>
                <c:pt idx="0">
                  <c:v>3 (1.1.1)</c:v>
                </c:pt>
                <c:pt idx="1">
                  <c:v>4 (2.1.1)</c:v>
                </c:pt>
                <c:pt idx="2">
                  <c:v>5 (3.1.1)</c:v>
                </c:pt>
                <c:pt idx="3">
                  <c:v>5 (2.2.1)</c:v>
                </c:pt>
                <c:pt idx="4">
                  <c:v>6 (4.1.1)</c:v>
                </c:pt>
                <c:pt idx="5">
                  <c:v>7 (5.1.1)</c:v>
                </c:pt>
                <c:pt idx="6">
                  <c:v>8 (6.1.1)</c:v>
                </c:pt>
                <c:pt idx="7">
                  <c:v>10 (8.1.1)</c:v>
                </c:pt>
                <c:pt idx="8">
                  <c:v>12 (10.1.1)</c:v>
                </c:pt>
              </c:strCache>
            </c:strRef>
          </c:cat>
          <c:val>
            <c:numRef>
              <c:f>Foglio1!$H$156:$H$164</c:f>
              <c:numCache>
                <c:formatCode>General</c:formatCode>
                <c:ptCount val="9"/>
                <c:pt idx="0">
                  <c:v>1</c:v>
                </c:pt>
                <c:pt idx="1">
                  <c:v>1.4183591448505466</c:v>
                </c:pt>
                <c:pt idx="2">
                  <c:v>1.3283906966554992</c:v>
                </c:pt>
                <c:pt idx="3">
                  <c:v>1.0342510629565922</c:v>
                </c:pt>
                <c:pt idx="4">
                  <c:v>1.3697902662123003</c:v>
                </c:pt>
                <c:pt idx="5">
                  <c:v>1.2848400627846539</c:v>
                </c:pt>
                <c:pt idx="6">
                  <c:v>1.1954830119760287</c:v>
                </c:pt>
                <c:pt idx="7">
                  <c:v>0.93683873839059084</c:v>
                </c:pt>
                <c:pt idx="8">
                  <c:v>0.97260211535678343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6E-40EF-B146-AA45D1634826}"/>
            </c:ext>
          </c:extLst>
        </c:ser>
        <c:ser>
          <c:idx val="1"/>
          <c:order val="1"/>
          <c:tx>
            <c:strRef>
              <c:f>Foglio1!$I$155</c:f>
              <c:strCache>
                <c:ptCount val="1"/>
                <c:pt idx="0">
                  <c:v>1KB (247blocks)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Foglio1!$G$156:$G$164</c:f>
              <c:strCache>
                <c:ptCount val="9"/>
                <c:pt idx="0">
                  <c:v>3 (1.1.1)</c:v>
                </c:pt>
                <c:pt idx="1">
                  <c:v>4 (2.1.1)</c:v>
                </c:pt>
                <c:pt idx="2">
                  <c:v>5 (3.1.1)</c:v>
                </c:pt>
                <c:pt idx="3">
                  <c:v>5 (2.2.1)</c:v>
                </c:pt>
                <c:pt idx="4">
                  <c:v>6 (4.1.1)</c:v>
                </c:pt>
                <c:pt idx="5">
                  <c:v>7 (5.1.1)</c:v>
                </c:pt>
                <c:pt idx="6">
                  <c:v>8 (6.1.1)</c:v>
                </c:pt>
                <c:pt idx="7">
                  <c:v>10 (8.1.1)</c:v>
                </c:pt>
                <c:pt idx="8">
                  <c:v>12 (10.1.1)</c:v>
                </c:pt>
              </c:strCache>
            </c:strRef>
          </c:cat>
          <c:val>
            <c:numRef>
              <c:f>Foglio1!$I$156:$I$164</c:f>
              <c:numCache>
                <c:formatCode>General</c:formatCode>
                <c:ptCount val="9"/>
                <c:pt idx="0">
                  <c:v>1</c:v>
                </c:pt>
                <c:pt idx="1">
                  <c:v>1.3243976575112573</c:v>
                </c:pt>
                <c:pt idx="2">
                  <c:v>1.5037196129737851</c:v>
                </c:pt>
                <c:pt idx="3">
                  <c:v>1.1708345371419062</c:v>
                </c:pt>
                <c:pt idx="4">
                  <c:v>1.544647486401586</c:v>
                </c:pt>
                <c:pt idx="5">
                  <c:v>1.389614573320413</c:v>
                </c:pt>
                <c:pt idx="6">
                  <c:v>1.2551683185192339</c:v>
                </c:pt>
                <c:pt idx="7">
                  <c:v>1.179533445302547</c:v>
                </c:pt>
                <c:pt idx="8">
                  <c:v>1.1524164712201581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6E-40EF-B146-AA45D1634826}"/>
            </c:ext>
          </c:extLst>
        </c:ser>
        <c:ser>
          <c:idx val="2"/>
          <c:order val="2"/>
          <c:tx>
            <c:strRef>
              <c:f>Foglio1!$J$155</c:f>
              <c:strCache>
                <c:ptCount val="1"/>
                <c:pt idx="0">
                  <c:v>25KB (10blocks)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Foglio1!$G$156:$G$164</c:f>
              <c:strCache>
                <c:ptCount val="9"/>
                <c:pt idx="0">
                  <c:v>3 (1.1.1)</c:v>
                </c:pt>
                <c:pt idx="1">
                  <c:v>4 (2.1.1)</c:v>
                </c:pt>
                <c:pt idx="2">
                  <c:v>5 (3.1.1)</c:v>
                </c:pt>
                <c:pt idx="3">
                  <c:v>5 (2.2.1)</c:v>
                </c:pt>
                <c:pt idx="4">
                  <c:v>6 (4.1.1)</c:v>
                </c:pt>
                <c:pt idx="5">
                  <c:v>7 (5.1.1)</c:v>
                </c:pt>
                <c:pt idx="6">
                  <c:v>8 (6.1.1)</c:v>
                </c:pt>
                <c:pt idx="7">
                  <c:v>10 (8.1.1)</c:v>
                </c:pt>
                <c:pt idx="8">
                  <c:v>12 (10.1.1)</c:v>
                </c:pt>
              </c:strCache>
            </c:strRef>
          </c:cat>
          <c:val>
            <c:numRef>
              <c:f>Foglio1!$J$156:$J$164</c:f>
              <c:numCache>
                <c:formatCode>General</c:formatCode>
                <c:ptCount val="9"/>
                <c:pt idx="0">
                  <c:v>1</c:v>
                </c:pt>
                <c:pt idx="1">
                  <c:v>1.509660792423414</c:v>
                </c:pt>
                <c:pt idx="2">
                  <c:v>1.5480628758498314</c:v>
                </c:pt>
                <c:pt idx="3">
                  <c:v>1.4889824255069735</c:v>
                </c:pt>
                <c:pt idx="4">
                  <c:v>1.5015270725061147</c:v>
                </c:pt>
                <c:pt idx="5">
                  <c:v>1.3025357012242644</c:v>
                </c:pt>
                <c:pt idx="6">
                  <c:v>1.2723238640638199</c:v>
                </c:pt>
                <c:pt idx="7">
                  <c:v>1.1670851785374941</c:v>
                </c:pt>
                <c:pt idx="8">
                  <c:v>1.0287298169576253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6E-40EF-B146-AA45D1634826}"/>
            </c:ext>
          </c:extLst>
        </c:ser>
        <c:ser>
          <c:idx val="3"/>
          <c:order val="3"/>
          <c:tx>
            <c:strRef>
              <c:f>Foglio1!$K$155</c:f>
              <c:strCache>
                <c:ptCount val="1"/>
                <c:pt idx="0">
                  <c:v>100KB (3blocks)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Foglio1!$G$156:$G$164</c:f>
              <c:strCache>
                <c:ptCount val="9"/>
                <c:pt idx="0">
                  <c:v>3 (1.1.1)</c:v>
                </c:pt>
                <c:pt idx="1">
                  <c:v>4 (2.1.1)</c:v>
                </c:pt>
                <c:pt idx="2">
                  <c:v>5 (3.1.1)</c:v>
                </c:pt>
                <c:pt idx="3">
                  <c:v>5 (2.2.1)</c:v>
                </c:pt>
                <c:pt idx="4">
                  <c:v>6 (4.1.1)</c:v>
                </c:pt>
                <c:pt idx="5">
                  <c:v>7 (5.1.1)</c:v>
                </c:pt>
                <c:pt idx="6">
                  <c:v>8 (6.1.1)</c:v>
                </c:pt>
                <c:pt idx="7">
                  <c:v>10 (8.1.1)</c:v>
                </c:pt>
                <c:pt idx="8">
                  <c:v>12 (10.1.1)</c:v>
                </c:pt>
              </c:strCache>
            </c:strRef>
          </c:cat>
          <c:val>
            <c:numRef>
              <c:f>Foglio1!$K$156:$K$164</c:f>
              <c:numCache>
                <c:formatCode>General</c:formatCode>
                <c:ptCount val="9"/>
                <c:pt idx="0">
                  <c:v>1</c:v>
                </c:pt>
                <c:pt idx="1">
                  <c:v>1.2843893281072334</c:v>
                </c:pt>
                <c:pt idx="2">
                  <c:v>1.3421758705321105</c:v>
                </c:pt>
                <c:pt idx="3">
                  <c:v>1.2624465971643146</c:v>
                </c:pt>
                <c:pt idx="4">
                  <c:v>1.3267199322174117</c:v>
                </c:pt>
                <c:pt idx="5">
                  <c:v>1.3379525538486932</c:v>
                </c:pt>
                <c:pt idx="6">
                  <c:v>1.3421213432433567</c:v>
                </c:pt>
                <c:pt idx="7">
                  <c:v>1.3319416599750664</c:v>
                </c:pt>
                <c:pt idx="8">
                  <c:v>1.3287732697778643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6E-40EF-B146-AA45D1634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280752"/>
        <c:axId val="584278784"/>
      </c:lineChart>
      <c:catAx>
        <c:axId val="58428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278784"/>
        <c:crosses val="autoZero"/>
        <c:auto val="1"/>
        <c:lblAlgn val="ctr"/>
        <c:lblOffset val="100"/>
        <c:noMultiLvlLbl val="0"/>
      </c:catAx>
      <c:valAx>
        <c:axId val="584278784"/>
        <c:scaling>
          <c:orientation val="minMax"/>
          <c:max val="2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28075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013262237419554"/>
          <c:y val="0.93547491786280523"/>
          <c:w val="0.54200773672058877"/>
          <c:h val="3.6447333132543135E-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0.40678</cdr:x>
      <cdr:y>0.8255</cdr:y>
    </cdr:from>
    <cdr:to>
      <cdr:x>0.57571</cdr:x>
      <cdr:y>0.88864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F2E975FA-9912-4BA8-859E-4823F1FB1303}"/>
            </a:ext>
          </a:extLst>
        </cdr:cNvPr>
        <cdr:cNvSpPr txBox="1"/>
      </cdr:nvSpPr>
      <cdr:spPr>
        <a:xfrm xmlns:a="http://schemas.openxmlformats.org/drawingml/2006/main">
          <a:off x="4134200" y="3129429"/>
          <a:ext cx="1716866" cy="2393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it-IT" sz="1100" dirty="0"/>
            <a:t>#</a:t>
          </a:r>
          <a:r>
            <a:rPr lang="it-IT" sz="1100" dirty="0" err="1"/>
            <a:t>Threads</a:t>
          </a:r>
          <a:r>
            <a:rPr lang="it-IT" sz="1100" dirty="0"/>
            <a:t>(</a:t>
          </a:r>
          <a:r>
            <a:rPr lang="it-IT" sz="1100" dirty="0" err="1"/>
            <a:t>Configuration</a:t>
          </a:r>
          <a:r>
            <a:rPr lang="it-IT" sz="1100" dirty="0"/>
            <a:t>)</a:t>
          </a:r>
        </a:p>
      </cdr:txBody>
    </cdr:sp>
  </cdr:relSizeAnchor>
  <cdr:relSizeAnchor xmlns:cdr="http://schemas.openxmlformats.org/drawingml/2006/chartDrawing">
    <cdr:from>
      <cdr:x>0.01755</cdr:x>
      <cdr:y>0.32915</cdr:y>
    </cdr:from>
    <cdr:to>
      <cdr:x>0.041</cdr:x>
      <cdr:y>0.52647</cdr:y>
    </cdr:to>
    <cdr:sp macro="" textlink="">
      <cdr:nvSpPr>
        <cdr:cNvPr id="3" name="CasellaDiTesto 1">
          <a:extLst xmlns:a="http://schemas.openxmlformats.org/drawingml/2006/main">
            <a:ext uri="{FF2B5EF4-FFF2-40B4-BE49-F238E27FC236}">
              <a16:creationId xmlns:a16="http://schemas.microsoft.com/office/drawing/2014/main" id="{E8971A52-D024-40AF-BAE2-D8FD5ADDCD81}"/>
            </a:ext>
          </a:extLst>
        </cdr:cNvPr>
        <cdr:cNvSpPr txBox="1"/>
      </cdr:nvSpPr>
      <cdr:spPr>
        <a:xfrm xmlns:a="http://schemas.openxmlformats.org/drawingml/2006/main" rot="16200000">
          <a:off x="-80393" y="1504187"/>
          <a:ext cx="748052" cy="235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it-IT" sz="1100" dirty="0" err="1"/>
            <a:t>Speedup</a:t>
          </a:r>
          <a:endParaRPr lang="it-IT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0.43846</cdr:x>
      <cdr:y>0.85277</cdr:y>
    </cdr:from>
    <cdr:to>
      <cdr:x>0.60492</cdr:x>
      <cdr:y>0.89237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13D81944-A4EC-4258-9BD2-45857EE4F185}"/>
            </a:ext>
          </a:extLst>
        </cdr:cNvPr>
        <cdr:cNvSpPr txBox="1"/>
      </cdr:nvSpPr>
      <cdr:spPr>
        <a:xfrm xmlns:a="http://schemas.openxmlformats.org/drawingml/2006/main">
          <a:off x="5067300" y="5014384"/>
          <a:ext cx="1923767" cy="2328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it-IT" sz="1100"/>
            <a:t>#Threads(Configuration)</a:t>
          </a:r>
        </a:p>
      </cdr:txBody>
    </cdr:sp>
  </cdr:relSizeAnchor>
  <cdr:relSizeAnchor xmlns:cdr="http://schemas.openxmlformats.org/drawingml/2006/chartDrawing">
    <cdr:from>
      <cdr:x>0.00714</cdr:x>
      <cdr:y>0.33711</cdr:y>
    </cdr:from>
    <cdr:to>
      <cdr:x>0.03169</cdr:x>
      <cdr:y>0.53456</cdr:y>
    </cdr:to>
    <cdr:sp macro="" textlink="">
      <cdr:nvSpPr>
        <cdr:cNvPr id="3" name="CasellaDiTesto 1">
          <a:extLst xmlns:a="http://schemas.openxmlformats.org/drawingml/2006/main">
            <a:ext uri="{FF2B5EF4-FFF2-40B4-BE49-F238E27FC236}">
              <a16:creationId xmlns:a16="http://schemas.microsoft.com/office/drawing/2014/main" id="{2D327AA1-1419-4E8E-B1D0-37C3C9761500}"/>
            </a:ext>
          </a:extLst>
        </cdr:cNvPr>
        <cdr:cNvSpPr txBox="1"/>
      </cdr:nvSpPr>
      <cdr:spPr>
        <a:xfrm xmlns:a="http://schemas.openxmlformats.org/drawingml/2006/main" rot="16200000">
          <a:off x="-175803" y="1512690"/>
          <a:ext cx="741086" cy="2462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it-IT" sz="1100" dirty="0" err="1"/>
            <a:t>Speedup</a:t>
          </a:r>
          <a:endParaRPr lang="it-IT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B4C7-131B-4A2F-BA44-37FB8C8A0C3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37DBD-5D72-4419-A741-B7EC68FB3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71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</a:t>
            </a:r>
            <a:r>
              <a:rPr lang="it-IT" dirty="0" err="1"/>
              <a:t>Our</a:t>
            </a:r>
            <a:r>
              <a:rPr lang="it-IT" dirty="0"/>
              <a:t> input file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from a </a:t>
            </a:r>
            <a:r>
              <a:rPr lang="it-IT" dirty="0" err="1"/>
              <a:t>bunch</a:t>
            </a:r>
            <a:r>
              <a:rPr lang="it-IT" dirty="0"/>
              <a:t> of testing files for </a:t>
            </a:r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online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precisely</a:t>
            </a:r>
            <a:r>
              <a:rPr lang="it-IT" dirty="0"/>
              <a:t> 246.814B .</a:t>
            </a:r>
          </a:p>
          <a:p>
            <a:r>
              <a:rPr lang="it-IT" dirty="0"/>
              <a:t>-For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of setting, the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carried</a:t>
            </a:r>
            <a:r>
              <a:rPr lang="it-IT" dirty="0"/>
              <a:t> out 5 times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time of the </a:t>
            </a:r>
            <a:r>
              <a:rPr lang="it-IT" dirty="0" err="1"/>
              <a:t>execution</a:t>
            </a:r>
            <a:r>
              <a:rPr lang="it-IT" dirty="0"/>
              <a:t> of the pipeline (</a:t>
            </a:r>
            <a:r>
              <a:rPr lang="it-IT" dirty="0" err="1"/>
              <a:t>read</a:t>
            </a:r>
            <a:r>
              <a:rPr lang="it-IT" dirty="0"/>
              <a:t> and </a:t>
            </a:r>
            <a:r>
              <a:rPr lang="it-IT" dirty="0" err="1"/>
              <a:t>write</a:t>
            </a:r>
            <a:r>
              <a:rPr lang="it-IT" dirty="0"/>
              <a:t> file </a:t>
            </a:r>
            <a:r>
              <a:rPr lang="it-IT" dirty="0" err="1"/>
              <a:t>excluded</a:t>
            </a:r>
            <a:r>
              <a:rPr lang="it-IT" dirty="0"/>
              <a:t>). 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we</a:t>
            </a:r>
            <a:r>
              <a:rPr lang="it-IT" dirty="0"/>
              <a:t> report </a:t>
            </a:r>
            <a:r>
              <a:rPr lang="it-IT" dirty="0" err="1"/>
              <a:t>only</a:t>
            </a:r>
            <a:r>
              <a:rPr lang="it-IT" dirty="0"/>
              <a:t> the minimum times (with the </a:t>
            </a:r>
            <a:r>
              <a:rPr lang="it-IT" dirty="0" err="1"/>
              <a:t>average</a:t>
            </a:r>
            <a:r>
              <a:rPr lang="it-IT" dirty="0"/>
              <a:t> time in the </a:t>
            </a:r>
            <a:r>
              <a:rPr lang="it-IT" dirty="0" err="1"/>
              <a:t>next</a:t>
            </a:r>
            <a:r>
              <a:rPr lang="it-IT" dirty="0"/>
              <a:t> slide: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).</a:t>
            </a:r>
          </a:p>
          <a:p>
            <a:r>
              <a:rPr lang="it-IT" dirty="0"/>
              <a:t>-</a:t>
            </a:r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 Intel i7-7700K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hyperthreading</a:t>
            </a:r>
            <a:r>
              <a:rPr lang="it-IT" dirty="0"/>
              <a:t>: 4 </a:t>
            </a:r>
            <a:r>
              <a:rPr lang="it-IT" dirty="0" err="1"/>
              <a:t>physic</a:t>
            </a:r>
            <a:r>
              <a:rPr lang="it-IT" dirty="0"/>
              <a:t> core and 8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  <a:p>
            <a:r>
              <a:rPr lang="it-IT" dirty="0"/>
              <a:t>-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lost</a:t>
            </a:r>
            <a:r>
              <a:rPr lang="it-IT" dirty="0"/>
              <a:t> after 6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  <a:p>
            <a:r>
              <a:rPr lang="it-IT" dirty="0"/>
              <a:t>-The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referred</a:t>
            </a:r>
            <a:r>
              <a:rPr lang="it-IT" dirty="0"/>
              <a:t> with the ««serial»» </a:t>
            </a:r>
            <a:r>
              <a:rPr lang="it-IT" dirty="0" err="1"/>
              <a:t>version</a:t>
            </a:r>
            <a:r>
              <a:rPr lang="it-IT" dirty="0"/>
              <a:t> (1.1.1)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size.</a:t>
            </a:r>
          </a:p>
          <a:p>
            <a:r>
              <a:rPr lang="it-IT" dirty="0"/>
              <a:t>-At 10 </a:t>
            </a:r>
            <a:r>
              <a:rPr lang="it-IT" dirty="0" err="1"/>
              <a:t>threads</a:t>
            </a:r>
            <a:r>
              <a:rPr lang="it-IT" dirty="0"/>
              <a:t> and with 10B </a:t>
            </a:r>
            <a:r>
              <a:rPr lang="it-IT" dirty="0" err="1"/>
              <a:t>blocks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worst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with 10B </a:t>
            </a:r>
            <a:r>
              <a:rPr lang="it-IT" dirty="0" err="1"/>
              <a:t>blocks</a:t>
            </a:r>
            <a:r>
              <a:rPr lang="it-IT" dirty="0"/>
              <a:t>.</a:t>
            </a:r>
          </a:p>
          <a:p>
            <a:r>
              <a:rPr lang="it-IT" dirty="0"/>
              <a:t>-In the case of 100KB </a:t>
            </a:r>
            <a:r>
              <a:rPr lang="it-IT" dirty="0" err="1"/>
              <a:t>blocks</a:t>
            </a:r>
            <a:r>
              <a:rPr lang="it-IT" dirty="0"/>
              <a:t> (green line), the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remains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in the pipeline and </a:t>
            </a:r>
            <a:r>
              <a:rPr lang="it-IT" dirty="0" err="1"/>
              <a:t>adding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3 </a:t>
            </a:r>
            <a:r>
              <a:rPr lang="it-IT" dirty="0" err="1"/>
              <a:t>threads</a:t>
            </a:r>
            <a:r>
              <a:rPr lang="it-IT" dirty="0"/>
              <a:t> per stage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: the </a:t>
            </a:r>
            <a:r>
              <a:rPr lang="it-IT" dirty="0" err="1"/>
              <a:t>remaining</a:t>
            </a:r>
            <a:r>
              <a:rPr lang="it-IT" dirty="0"/>
              <a:t> N-3 </a:t>
            </a:r>
            <a:r>
              <a:rPr lang="it-IT" dirty="0" err="1"/>
              <a:t>won’t</a:t>
            </a:r>
            <a:r>
              <a:rPr lang="it-IT" dirty="0"/>
              <a:t> </a:t>
            </a:r>
            <a:r>
              <a:rPr lang="it-IT" dirty="0" err="1"/>
              <a:t>execute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.</a:t>
            </a:r>
          </a:p>
          <a:p>
            <a:r>
              <a:rPr lang="it-IT" dirty="0"/>
              <a:t>-The time </a:t>
            </a:r>
            <a:r>
              <a:rPr lang="it-IT" dirty="0" err="1"/>
              <a:t>taken</a:t>
            </a:r>
            <a:r>
              <a:rPr lang="it-IT" dirty="0"/>
              <a:t> by the first stage </a:t>
            </a:r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surpass</a:t>
            </a:r>
            <a:r>
              <a:rPr lang="it-IT" dirty="0"/>
              <a:t> the time </a:t>
            </a:r>
            <a:r>
              <a:rPr lang="it-IT" dirty="0" err="1"/>
              <a:t>taken</a:t>
            </a:r>
            <a:r>
              <a:rPr lang="it-IT" dirty="0"/>
              <a:t> by the </a:t>
            </a:r>
            <a:r>
              <a:rPr lang="it-IT" dirty="0" err="1"/>
              <a:t>other</a:t>
            </a:r>
            <a:r>
              <a:rPr lang="it-IT" dirty="0"/>
              <a:t> stages in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inline</a:t>
            </a:r>
            <a:r>
              <a:rPr lang="it-IT" dirty="0"/>
              <a:t> from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on the paper </a:t>
            </a:r>
            <a:r>
              <a:rPr lang="it-IT" dirty="0" err="1"/>
              <a:t>where</a:t>
            </a:r>
            <a:r>
              <a:rPr lang="it-IT" dirty="0"/>
              <a:t> 8% of cores (in </a:t>
            </a:r>
            <a:r>
              <a:rPr lang="it-IT" dirty="0" err="1"/>
              <a:t>our</a:t>
            </a:r>
            <a:r>
              <a:rPr lang="it-IT" dirty="0"/>
              <a:t> case </a:t>
            </a:r>
            <a:r>
              <a:rPr lang="it-IT" dirty="0" err="1"/>
              <a:t>threads</a:t>
            </a:r>
            <a:r>
              <a:rPr lang="it-IT" dirty="0"/>
              <a:t>) are </a:t>
            </a:r>
            <a:r>
              <a:rPr lang="it-IT" dirty="0" err="1"/>
              <a:t>assigned</a:t>
            </a:r>
            <a:r>
              <a:rPr lang="it-IT" dirty="0"/>
              <a:t> to the second and </a:t>
            </a:r>
            <a:r>
              <a:rPr lang="it-IT" dirty="0" err="1"/>
              <a:t>third</a:t>
            </a:r>
            <a:r>
              <a:rPr lang="it-IT" dirty="0"/>
              <a:t> stage,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percentage</a:t>
            </a:r>
            <a:r>
              <a:rPr lang="it-IT" dirty="0"/>
              <a:t> (84%) to the first stage. So </a:t>
            </a:r>
            <a:r>
              <a:rPr lang="it-IT" dirty="0" err="1"/>
              <a:t>having</a:t>
            </a:r>
            <a:r>
              <a:rPr lang="it-IT" dirty="0"/>
              <a:t> 25 cores/</a:t>
            </a:r>
            <a:r>
              <a:rPr lang="it-IT" dirty="0" err="1"/>
              <a:t>threads</a:t>
            </a:r>
            <a:r>
              <a:rPr lang="it-IT" dirty="0"/>
              <a:t> on the first stage,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2 cores/</a:t>
            </a:r>
            <a:r>
              <a:rPr lang="it-IT" dirty="0" err="1"/>
              <a:t>threads</a:t>
            </a:r>
            <a:r>
              <a:rPr lang="it-IT" dirty="0"/>
              <a:t> on second and </a:t>
            </a:r>
            <a:r>
              <a:rPr lang="it-IT" dirty="0" err="1"/>
              <a:t>third</a:t>
            </a:r>
            <a:r>
              <a:rPr lang="it-IT" dirty="0"/>
              <a:t> stage: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a processor with more </a:t>
            </a:r>
            <a:r>
              <a:rPr lang="it-IT" dirty="0" err="1"/>
              <a:t>phisycal</a:t>
            </a:r>
            <a:r>
              <a:rPr lang="it-IT" dirty="0"/>
              <a:t> core. A first </a:t>
            </a:r>
            <a:r>
              <a:rPr lang="it-IT" dirty="0" err="1"/>
              <a:t>try</a:t>
            </a:r>
            <a:r>
              <a:rPr lang="it-IT" dirty="0"/>
              <a:t> of put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stages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in (2.2.1) with 5 </a:t>
            </a:r>
            <a:r>
              <a:rPr lang="it-IT" dirty="0" err="1"/>
              <a:t>threads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worse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and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(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1 </a:t>
            </a:r>
            <a:r>
              <a:rPr lang="it-IT" dirty="0" err="1"/>
              <a:t>thread</a:t>
            </a:r>
            <a:r>
              <a:rPr lang="it-IT" dirty="0"/>
              <a:t> for the second and </a:t>
            </a:r>
            <a:r>
              <a:rPr lang="it-IT" dirty="0" err="1"/>
              <a:t>third</a:t>
            </a:r>
            <a:r>
              <a:rPr lang="it-IT" dirty="0"/>
              <a:t> stage)</a:t>
            </a:r>
          </a:p>
          <a:p>
            <a:r>
              <a:rPr lang="it-IT" dirty="0"/>
              <a:t>-Best </a:t>
            </a:r>
            <a:r>
              <a:rPr lang="it-IT" dirty="0" err="1"/>
              <a:t>configurations</a:t>
            </a:r>
            <a:r>
              <a:rPr lang="it-IT" dirty="0"/>
              <a:t> (</a:t>
            </a:r>
            <a:r>
              <a:rPr lang="it-IT" dirty="0" err="1"/>
              <a:t>taking</a:t>
            </a:r>
            <a:r>
              <a:rPr lang="it-IT" dirty="0"/>
              <a:t> account </a:t>
            </a:r>
            <a:r>
              <a:rPr lang="it-IT" dirty="0" err="1"/>
              <a:t>also</a:t>
            </a:r>
            <a:r>
              <a:rPr lang="it-IT" dirty="0"/>
              <a:t> of </a:t>
            </a:r>
            <a:r>
              <a:rPr lang="it-IT" dirty="0" err="1"/>
              <a:t>average</a:t>
            </a:r>
            <a:r>
              <a:rPr lang="it-IT" dirty="0"/>
              <a:t> time) are 5 </a:t>
            </a:r>
            <a:r>
              <a:rPr lang="it-IT" dirty="0" err="1"/>
              <a:t>threads</a:t>
            </a:r>
            <a:r>
              <a:rPr lang="it-IT" dirty="0"/>
              <a:t> 3.1.1 and 6 </a:t>
            </a:r>
            <a:r>
              <a:rPr lang="it-IT" dirty="0" err="1"/>
              <a:t>threads</a:t>
            </a:r>
            <a:r>
              <a:rPr lang="it-IT" dirty="0"/>
              <a:t> 4.1.1 with </a:t>
            </a:r>
            <a:r>
              <a:rPr lang="it-IT" dirty="0" err="1"/>
              <a:t>blocks</a:t>
            </a:r>
            <a:r>
              <a:rPr lang="it-IT" dirty="0"/>
              <a:t> of 1KB and 25KB </a:t>
            </a:r>
            <a:r>
              <a:rPr lang="it-IT" dirty="0" err="1"/>
              <a:t>respectively</a:t>
            </a:r>
            <a:r>
              <a:rPr lang="it-IT" dirty="0"/>
              <a:t>. The </a:t>
            </a:r>
            <a:r>
              <a:rPr lang="it-IT" dirty="0" err="1"/>
              <a:t>speedup</a:t>
            </a:r>
            <a:r>
              <a:rPr lang="it-IT" dirty="0"/>
              <a:t> in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1.5 . </a:t>
            </a:r>
            <a:r>
              <a:rPr lang="it-IT" dirty="0" err="1"/>
              <a:t>However</a:t>
            </a:r>
            <a:r>
              <a:rPr lang="it-IT" dirty="0"/>
              <a:t> the minimum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…. BECAUSE …</a:t>
            </a:r>
          </a:p>
          <a:p>
            <a:r>
              <a:rPr lang="it-IT" dirty="0"/>
              <a:t>-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augmenting</a:t>
            </a:r>
            <a:r>
              <a:rPr lang="it-IT" dirty="0"/>
              <a:t> the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«far </a:t>
            </a:r>
            <a:r>
              <a:rPr lang="it-IT" dirty="0" err="1"/>
              <a:t>away</a:t>
            </a:r>
            <a:r>
              <a:rPr lang="it-IT" dirty="0"/>
              <a:t>» from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phisycal</a:t>
            </a:r>
            <a:r>
              <a:rPr lang="it-IT" dirty="0"/>
              <a:t> cores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lowers</a:t>
            </a:r>
            <a:r>
              <a:rPr lang="it-IT" dirty="0"/>
              <a:t> the performances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37DBD-5D72-4419-A741-B7EC68FB39A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66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-For </a:t>
            </a:r>
            <a:r>
              <a:rPr lang="it-IT" dirty="0" err="1"/>
              <a:t>average</a:t>
            </a:r>
            <a:r>
              <a:rPr lang="it-IT" dirty="0"/>
              <a:t> times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behaves</a:t>
            </a:r>
            <a:r>
              <a:rPr lang="it-IT" dirty="0"/>
              <a:t> the </a:t>
            </a:r>
            <a:r>
              <a:rPr lang="it-IT" dirty="0" err="1"/>
              <a:t>same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37DBD-5D72-4419-A741-B7EC68FB39A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4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37DBD-5D72-4419-A741-B7EC68FB39A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75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21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028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1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3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36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1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30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54ADB-C3C0-4D26-803B-B5E0CA527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818" y="1749285"/>
            <a:ext cx="9846364" cy="732663"/>
          </a:xfrm>
        </p:spPr>
        <p:txBody>
          <a:bodyPr/>
          <a:lstStyle/>
          <a:p>
            <a:r>
              <a:rPr lang="en-GB" sz="4800" dirty="0"/>
              <a:t>Parallel</a:t>
            </a:r>
            <a:r>
              <a:rPr lang="it-IT" sz="4800" dirty="0"/>
              <a:t> Programming project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8F7473-D7FC-4C63-9196-A84940AB3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85881"/>
            <a:ext cx="12192000" cy="1086237"/>
          </a:xfrm>
        </p:spPr>
        <p:txBody>
          <a:bodyPr>
            <a:normAutofit/>
          </a:bodyPr>
          <a:lstStyle/>
          <a:p>
            <a:r>
              <a:rPr lang="en-US" b="1" dirty="0"/>
              <a:t>Task Parallel Lossless Data Compression </a:t>
            </a:r>
          </a:p>
          <a:p>
            <a:r>
              <a:rPr lang="en-US" b="1" dirty="0"/>
              <a:t>Based on the Burrows-Wheeler </a:t>
            </a:r>
            <a:r>
              <a:rPr lang="en-GB" b="1" dirty="0"/>
              <a:t>Transform</a:t>
            </a: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488343-787B-4E1A-A409-C11DD0570B24}"/>
              </a:ext>
            </a:extLst>
          </p:cNvPr>
          <p:cNvSpPr txBox="1"/>
          <p:nvPr/>
        </p:nvSpPr>
        <p:spPr>
          <a:xfrm>
            <a:off x="1669774" y="5155096"/>
            <a:ext cx="348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Andrea Longobardi</a:t>
            </a:r>
          </a:p>
          <a:p>
            <a:r>
              <a:rPr lang="it-IT" dirty="0"/>
              <a:t>Umberto Picariello</a:t>
            </a:r>
          </a:p>
          <a:p>
            <a:r>
              <a:rPr lang="it-IT" dirty="0"/>
              <a:t>??/02/2019</a:t>
            </a:r>
          </a:p>
        </p:txBody>
      </p:sp>
    </p:spTree>
    <p:extLst>
      <p:ext uri="{BB962C8B-B14F-4D97-AF65-F5344CB8AC3E}">
        <p14:creationId xmlns:p14="http://schemas.microsoft.com/office/powerpoint/2010/main" val="26687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90B72-36F0-4210-8FED-AB00B872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209550"/>
            <a:ext cx="9601200" cy="1485900"/>
          </a:xfrm>
        </p:spPr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r>
              <a:rPr lang="it-IT" dirty="0"/>
              <a:t> (1)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8A0009A-2481-4F09-9277-F22E617F9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85881"/>
              </p:ext>
            </p:extLst>
          </p:nvPr>
        </p:nvGraphicFramePr>
        <p:xfrm>
          <a:off x="1362075" y="866775"/>
          <a:ext cx="10029830" cy="2154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609">
                  <a:extLst>
                    <a:ext uri="{9D8B030D-6E8A-4147-A177-3AD203B41FA5}">
                      <a16:colId xmlns:a16="http://schemas.microsoft.com/office/drawing/2014/main" val="3112408278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114726409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3746967146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2201402277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1125777204"/>
                    </a:ext>
                  </a:extLst>
                </a:gridCol>
                <a:gridCol w="607868">
                  <a:extLst>
                    <a:ext uri="{9D8B030D-6E8A-4147-A177-3AD203B41FA5}">
                      <a16:colId xmlns:a16="http://schemas.microsoft.com/office/drawing/2014/main" val="769766850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493985027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3813194560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1860507244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26022423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700899530"/>
                    </a:ext>
                  </a:extLst>
                </a:gridCol>
              </a:tblGrid>
              <a:tr h="1958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>
                          <a:effectLst/>
                        </a:rPr>
                        <a:t>Threads(configuration)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 dirty="0">
                          <a:effectLst/>
                        </a:rPr>
                        <a:t>Time (sec)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>
                          <a:effectLst/>
                        </a:rPr>
                        <a:t>Threads(configuration)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>
                          <a:effectLst/>
                        </a:rPr>
                        <a:t>Speedup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792430"/>
                  </a:ext>
                </a:extLst>
              </a:tr>
              <a:tr h="195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10B (24682blocks)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1KB (247blocks)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25KB (10blocks)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100KB (3blocks)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10B (24682blocks)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1KB (247blocks)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25KB (10blocks)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100KB (3blocks)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6968394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3 (1.1.1)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54,688327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17,063274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11,38697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 dirty="0">
                          <a:effectLst/>
                        </a:rPr>
                        <a:t>10,811172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3 (1.1.1)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9946584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4 (2.1.1)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38,608456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12,861963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7,589392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8,400402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>
                          <a:effectLst/>
                        </a:rPr>
                        <a:t>4 (2.1.1)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1,41648573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1,326646174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1,500379741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1,286982694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1923667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5 (3.1.1)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41,264060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11,327858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7,425646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8,075056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>
                          <a:effectLst/>
                        </a:rPr>
                        <a:t>5 (3.1.1)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1,325325889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1,506310725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1,533465237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1,338835545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3078765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5 (2.2.1)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53,009235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14,413693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7,666125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8,552614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5 (2.2.1)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1,031675462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1,183823882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1,485361901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1,264078094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600681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6 (4.1.1)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39,968464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11,021188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7,611811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8,172206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6 (4.1.1)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1,368286932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1,548224565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1,495960685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1,322919662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5654930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7 (5.1.1)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42,473006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12,291413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8,740597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8,022794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7 (5.1.1)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1,287601989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1,388227212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1,302767992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1,347556973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5919609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8 (6.1.1)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45,337805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13,476942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8,959567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8,080080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8 (6.1.1)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1,206241171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1,266108736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1,270928606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1,338003089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9912230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 (8.1.1)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57,39278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14,429584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9,760057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8,1155045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 (8.1.1)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0,952878167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1,182520161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1,166690932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1,332162652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746814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12 (10.1.1)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55,156884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14,794081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11,081365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8,137064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12 (10.1.1)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0,991505013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1,153385195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1,027578281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 dirty="0">
                          <a:effectLst/>
                        </a:rPr>
                        <a:t>1,32863303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0454024"/>
                  </a:ext>
                </a:extLst>
              </a:tr>
            </a:tbl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C6A784C-32EA-4AF3-93F1-4F13AD92EE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403965"/>
              </p:ext>
            </p:extLst>
          </p:nvPr>
        </p:nvGraphicFramePr>
        <p:xfrm>
          <a:off x="1228725" y="3166470"/>
          <a:ext cx="10163180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207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90B72-36F0-4210-8FED-AB00B872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209550"/>
            <a:ext cx="9601200" cy="1485900"/>
          </a:xfrm>
        </p:spPr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r>
              <a:rPr lang="it-IT" dirty="0"/>
              <a:t> (2)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730211F-A281-42F2-84F2-CA5EEC73F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75110"/>
              </p:ext>
            </p:extLst>
          </p:nvPr>
        </p:nvGraphicFramePr>
        <p:xfrm>
          <a:off x="1362078" y="967563"/>
          <a:ext cx="10029831" cy="2053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609">
                  <a:extLst>
                    <a:ext uri="{9D8B030D-6E8A-4147-A177-3AD203B41FA5}">
                      <a16:colId xmlns:a16="http://schemas.microsoft.com/office/drawing/2014/main" val="811833616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2406247137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2194242814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4289185058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2921631811"/>
                    </a:ext>
                  </a:extLst>
                </a:gridCol>
                <a:gridCol w="607869">
                  <a:extLst>
                    <a:ext uri="{9D8B030D-6E8A-4147-A177-3AD203B41FA5}">
                      <a16:colId xmlns:a16="http://schemas.microsoft.com/office/drawing/2014/main" val="1371640101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1076283749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2782034999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1472540340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397592639"/>
                    </a:ext>
                  </a:extLst>
                </a:gridCol>
                <a:gridCol w="890093">
                  <a:extLst>
                    <a:ext uri="{9D8B030D-6E8A-4147-A177-3AD203B41FA5}">
                      <a16:colId xmlns:a16="http://schemas.microsoft.com/office/drawing/2014/main" val="2507994659"/>
                    </a:ext>
                  </a:extLst>
                </a:gridCol>
              </a:tblGrid>
              <a:tr h="18672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>
                          <a:effectLst/>
                        </a:rPr>
                        <a:t>Threads(configuration)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>
                          <a:effectLst/>
                        </a:rPr>
                        <a:t>Time (sec)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>
                          <a:effectLst/>
                        </a:rPr>
                        <a:t>Threads(configuration)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>
                          <a:effectLst/>
                        </a:rPr>
                        <a:t>Speedup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76665"/>
                  </a:ext>
                </a:extLst>
              </a:tr>
              <a:tr h="18672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10B (24682blocks)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1KB (247blocks)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25KB (10blocks)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100KB (3blocks)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10B (24682blocks)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1KB (247blocks)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25KB (10blocks)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>
                          <a:effectLst/>
                        </a:rPr>
                        <a:t>100KB (3blocks)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7839686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3 (1.1.1)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55,0499446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17,1673518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11,537316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10,882055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3 (1.1.1)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2831821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4 (2.1.1)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38,8124156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12,9623846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7,6423234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8,4725514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4 (2.1.1)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1,418359145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1,324397658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1,509660792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1,284389328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8306804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5 (3.1.1)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41,4410796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11,416591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7,4527438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8,107771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5 (3.1.1)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1,328390697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1,503719613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1,548062876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1,342175871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9530786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5 (2.2.1)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53,2268678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14,6624918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7,7484568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 dirty="0">
                          <a:effectLst/>
                        </a:rPr>
                        <a:t>8,6198138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5 (2.2.1)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1,034251063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1,170834537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1,488982426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1,262446597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0151515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6 (4.1.1)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40,1885938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11,1140904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7,6837216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8,2022244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6 (4.1.1)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1,369790266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1,544647486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1,501527073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1,326719932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4605735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7 (5.1.1)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42,8457566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12,3540384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8,8575814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8,1333636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7 (5.1.1)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1,284840063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1,389614573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1,302535701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1,337952554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7894082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8 (6.1.1)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46,0482868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13,6773304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9,0679082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8,1081004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8 (6.1.1)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1,195483012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1,255168319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1,272323864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1,342121343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9090272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 (8.1.1)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58,761388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14,5543578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9,8855818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8,1700685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10 (8.1.1)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0,936838738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1,179533445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1,167085179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1,33194166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82671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12 (10.1.1)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56,6006836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14,8968296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11,215108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8,1895496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12 (10.1.1)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0,972602115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1,152416471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1,028729817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 dirty="0">
                          <a:effectLst/>
                        </a:rPr>
                        <a:t>1,32877327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1776614"/>
                  </a:ext>
                </a:extLst>
              </a:tr>
            </a:tbl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EDE20ED7-E7B0-4CDA-B0BE-C7D2A0E20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540089"/>
              </p:ext>
            </p:extLst>
          </p:nvPr>
        </p:nvGraphicFramePr>
        <p:xfrm>
          <a:off x="1362078" y="3104707"/>
          <a:ext cx="10029831" cy="3753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101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90B72-36F0-4210-8FED-AB00B872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5312C-7939-4ED8-8FFB-186ADDB1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0261"/>
            <a:ext cx="9601200" cy="4890052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/>
              <a:t>High </a:t>
            </a:r>
            <a:r>
              <a:rPr lang="it-IT" dirty="0" err="1"/>
              <a:t>speedup</a:t>
            </a:r>
            <a:r>
              <a:rPr lang="it-IT" dirty="0"/>
              <a:t> (in </a:t>
            </a:r>
            <a:r>
              <a:rPr lang="it-IT" dirty="0" err="1"/>
              <a:t>our</a:t>
            </a:r>
            <a:r>
              <a:rPr lang="it-IT" dirty="0"/>
              <a:t> case </a:t>
            </a:r>
            <a:r>
              <a:rPr lang="it-IT" dirty="0" err="1"/>
              <a:t>above</a:t>
            </a:r>
            <a:r>
              <a:rPr lang="it-IT" dirty="0"/>
              <a:t> 1.5)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exploiting</a:t>
            </a:r>
            <a:r>
              <a:rPr lang="it-IT" dirty="0"/>
              <a:t> the </a:t>
            </a:r>
            <a:r>
              <a:rPr lang="it-IT" dirty="0" err="1"/>
              <a:t>hyperthreading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, in </a:t>
            </a:r>
            <a:r>
              <a:rPr lang="it-IT" dirty="0" err="1"/>
              <a:t>our</a:t>
            </a:r>
            <a:r>
              <a:rPr lang="it-IT" dirty="0"/>
              <a:t> case (i.e. with an Intel i7 CPU)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with 6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prioritizing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the </a:t>
            </a:r>
            <a:r>
              <a:rPr lang="it-IT" dirty="0" err="1"/>
              <a:t>allocation</a:t>
            </a:r>
            <a:r>
              <a:rPr lang="it-IT" dirty="0"/>
              <a:t> of </a:t>
            </a:r>
            <a:r>
              <a:rPr lang="it-IT" dirty="0" err="1"/>
              <a:t>threads</a:t>
            </a:r>
            <a:r>
              <a:rPr lang="it-IT" dirty="0"/>
              <a:t> on the first stage in a </a:t>
            </a:r>
            <a:r>
              <a:rPr lang="it-IT" dirty="0" err="1"/>
              <a:t>similar</a:t>
            </a:r>
            <a:r>
              <a:rPr lang="it-IT" dirty="0"/>
              <a:t> way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in the paper (84% of </a:t>
            </a:r>
            <a:r>
              <a:rPr lang="it-IT" dirty="0" err="1"/>
              <a:t>threads</a:t>
            </a:r>
            <a:r>
              <a:rPr lang="it-IT" dirty="0"/>
              <a:t> to the first stage, 8% to the second and the </a:t>
            </a:r>
            <a:r>
              <a:rPr lang="it-IT" dirty="0" err="1"/>
              <a:t>remaining</a:t>
            </a:r>
            <a:r>
              <a:rPr lang="it-IT" dirty="0"/>
              <a:t> 8% to the second).</a:t>
            </a:r>
          </a:p>
          <a:p>
            <a:pPr algn="just"/>
            <a:r>
              <a:rPr lang="it-IT" dirty="0"/>
              <a:t>The curve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inline</a:t>
            </a:r>
            <a:r>
              <a:rPr lang="it-IT" dirty="0"/>
              <a:t> with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hardware: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parallelism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lost</a:t>
            </a:r>
            <a:r>
              <a:rPr lang="it-IT" dirty="0"/>
              <a:t> after 6 </a:t>
            </a:r>
            <a:r>
              <a:rPr lang="it-IT" dirty="0" err="1"/>
              <a:t>threads</a:t>
            </a:r>
            <a:r>
              <a:rPr lang="it-IT" dirty="0"/>
              <a:t>. </a:t>
            </a:r>
            <a:r>
              <a:rPr lang="it-IT" dirty="0" err="1"/>
              <a:t>Obviously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a CPU with more cores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performances. </a:t>
            </a:r>
          </a:p>
          <a:p>
            <a:pPr algn="just"/>
            <a:r>
              <a:rPr lang="it-IT" dirty="0" err="1"/>
              <a:t>As</a:t>
            </a:r>
            <a:r>
              <a:rPr lang="it-IT" dirty="0"/>
              <a:t> far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concerns</a:t>
            </a:r>
            <a:r>
              <a:rPr lang="it-IT" dirty="0"/>
              <a:t> the </a:t>
            </a:r>
            <a:r>
              <a:rPr lang="it-IT" dirty="0" err="1"/>
              <a:t>block</a:t>
            </a:r>
            <a:r>
              <a:rPr lang="it-IT" dirty="0"/>
              <a:t> size, in generale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precise rule to decide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obvious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small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slow down the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 to «pass»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buffers. With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particular</a:t>
            </a:r>
            <a:r>
              <a:rPr lang="it-IT" dirty="0"/>
              <a:t> input file, </a:t>
            </a:r>
            <a:r>
              <a:rPr lang="it-IT" dirty="0" err="1"/>
              <a:t>instead</a:t>
            </a:r>
            <a:r>
              <a:rPr lang="it-IT" dirty="0"/>
              <a:t>, </a:t>
            </a:r>
            <a:r>
              <a:rPr lang="it-IT" dirty="0" err="1"/>
              <a:t>too</a:t>
            </a:r>
            <a:r>
              <a:rPr lang="it-IT" dirty="0"/>
              <a:t> large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shrink</a:t>
            </a:r>
            <a:r>
              <a:rPr lang="it-IT" dirty="0"/>
              <a:t> </a:t>
            </a:r>
            <a:r>
              <a:rPr lang="it-IT" dirty="0" err="1"/>
              <a:t>dramatically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blocks</a:t>
            </a:r>
            <a:r>
              <a:rPr lang="it-IT" dirty="0"/>
              <a:t> to be </a:t>
            </a:r>
            <a:r>
              <a:rPr lang="it-IT" dirty="0" err="1"/>
              <a:t>processed</a:t>
            </a:r>
            <a:r>
              <a:rPr lang="it-IT" dirty="0"/>
              <a:t> and </a:t>
            </a:r>
            <a:r>
              <a:rPr lang="it-IT" dirty="0" err="1"/>
              <a:t>this</a:t>
            </a:r>
            <a:r>
              <a:rPr lang="it-IT" dirty="0"/>
              <a:t> makes the </a:t>
            </a:r>
            <a:r>
              <a:rPr lang="it-IT" dirty="0" err="1"/>
              <a:t>parallelization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. </a:t>
            </a:r>
          </a:p>
          <a:p>
            <a:pPr algn="just"/>
            <a:r>
              <a:rPr lang="it-IT" dirty="0" err="1"/>
              <a:t>Compiling</a:t>
            </a:r>
            <a:r>
              <a:rPr lang="it-IT" dirty="0"/>
              <a:t> in MSVC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good </a:t>
            </a:r>
            <a:r>
              <a:rPr lang="it-IT" dirty="0" err="1"/>
              <a:t>performant</a:t>
            </a:r>
            <a:r>
              <a:rPr lang="it-IT" dirty="0"/>
              <a:t> </a:t>
            </a:r>
            <a:r>
              <a:rPr lang="it-IT" dirty="0" err="1"/>
              <a:t>executable</a:t>
            </a:r>
            <a:r>
              <a:rPr lang="it-IT" dirty="0"/>
              <a:t> so take care of </a:t>
            </a:r>
            <a:r>
              <a:rPr lang="it-IT" dirty="0" err="1"/>
              <a:t>compiler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199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46EAA68-B894-460C-BF10-3A00547E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Summary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1C2CA06-B0D1-4907-8299-D0C3613B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Introduction</a:t>
            </a:r>
          </a:p>
          <a:p>
            <a:r>
              <a:rPr lang="en-GB" sz="3200" noProof="1"/>
              <a:t>BWTZip</a:t>
            </a:r>
            <a:r>
              <a:rPr lang="it-IT" sz="3200" dirty="0"/>
              <a:t> </a:t>
            </a:r>
          </a:p>
          <a:p>
            <a:r>
              <a:rPr lang="it-IT" sz="3200" dirty="0" err="1"/>
              <a:t>Parallelizing</a:t>
            </a:r>
            <a:r>
              <a:rPr lang="it-IT" sz="3200" dirty="0"/>
              <a:t> </a:t>
            </a:r>
            <a:r>
              <a:rPr lang="it-IT" sz="3200" dirty="0" err="1"/>
              <a:t>BWTZip</a:t>
            </a:r>
            <a:endParaRPr lang="it-IT" sz="3200" dirty="0"/>
          </a:p>
          <a:p>
            <a:r>
              <a:rPr lang="it-IT" sz="3200" dirty="0" err="1"/>
              <a:t>Experiments</a:t>
            </a:r>
            <a:r>
              <a:rPr lang="it-IT" sz="3200" dirty="0"/>
              <a:t> and </a:t>
            </a:r>
            <a:r>
              <a:rPr lang="it-IT" sz="3200" dirty="0" err="1"/>
              <a:t>results</a:t>
            </a:r>
            <a:endParaRPr lang="it-IT" sz="3200" dirty="0"/>
          </a:p>
          <a:p>
            <a:r>
              <a:rPr lang="it-IT" sz="3200" dirty="0"/>
              <a:t>Time </a:t>
            </a:r>
            <a:r>
              <a:rPr lang="it-IT" sz="3200" dirty="0" err="1"/>
              <a:t>issues</a:t>
            </a:r>
            <a:endParaRPr lang="it-IT" sz="3200" dirty="0"/>
          </a:p>
          <a:p>
            <a:r>
              <a:rPr lang="it-IT" sz="3200" dirty="0" err="1"/>
              <a:t>Conclusions</a:t>
            </a:r>
            <a:endParaRPr lang="it-IT" sz="3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95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5C968-813A-4001-B496-852061A4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D5E67-70BB-4B5D-9C78-46953969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7691"/>
            <a:ext cx="9601200" cy="100550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Burrows-Wheeler transform is a block-sorting lossless data compression algorithm, that provides compression ratios within a few percent of the best lossless statistical algorithms while using much less computational resources. 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2ED01CF-9401-4625-9134-F52DFBC05939}"/>
              </a:ext>
            </a:extLst>
          </p:cNvPr>
          <p:cNvSpPr txBox="1">
            <a:spLocks/>
          </p:cNvSpPr>
          <p:nvPr/>
        </p:nvSpPr>
        <p:spPr>
          <a:xfrm>
            <a:off x="1371600" y="3223591"/>
            <a:ext cx="9601200" cy="2358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dirty="0"/>
              <a:t>The BWT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of data in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three</a:t>
            </a:r>
            <a:r>
              <a:rPr lang="it-IT" dirty="0"/>
              <a:t> stages: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/>
              <a:t>The first </a:t>
            </a:r>
            <a:r>
              <a:rPr lang="en-US" dirty="0"/>
              <a:t>stage sorts the input data lexicographically so that similar contexts are grouped together.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en-US" dirty="0"/>
              <a:t>Second, the move-to-front stage converts local symbol groups into a global structure.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en-US" dirty="0"/>
              <a:t>Finally, the compression stage uses an order-0 arithmetic coder to take advantage of the skewed transformed data producing effective smaller output sizes.</a:t>
            </a:r>
            <a:endParaRPr lang="it-IT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4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90B72-36F0-4210-8FED-AB00B872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BWTZip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5312C-7939-4ED8-8FFB-186ADDB1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0261"/>
            <a:ext cx="9601200" cy="4890052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 err="1"/>
              <a:t>BWTZip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en-US" dirty="0"/>
              <a:t>lossless data compressor that uses the BWT compression algorithm. </a:t>
            </a:r>
          </a:p>
          <a:p>
            <a:pPr algn="just"/>
            <a:r>
              <a:rPr lang="en-US" dirty="0"/>
              <a:t>It is a highly modular opensource implementation of the BWT algorithm designed to be used for research purposes.</a:t>
            </a:r>
          </a:p>
          <a:p>
            <a:pPr algn="just"/>
            <a:r>
              <a:rPr lang="it-IT" dirty="0"/>
              <a:t>The </a:t>
            </a: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</a:t>
            </a:r>
            <a:r>
              <a:rPr lang="it-IT" dirty="0" err="1"/>
              <a:t>BWTZip</a:t>
            </a:r>
            <a:r>
              <a:rPr lang="en-US" dirty="0"/>
              <a:t> splits the input data into multiple blocks of user defined size. Only one block of data is processed by </a:t>
            </a:r>
            <a:r>
              <a:rPr lang="it-IT" dirty="0" err="1"/>
              <a:t>BWTZip</a:t>
            </a:r>
            <a:r>
              <a:rPr lang="en-US" dirty="0"/>
              <a:t> at a time. </a:t>
            </a:r>
          </a:p>
          <a:p>
            <a:pPr algn="just"/>
            <a:r>
              <a:rPr lang="en-US" dirty="0"/>
              <a:t>The BWT portion of the </a:t>
            </a:r>
            <a:r>
              <a:rPr lang="it-IT" dirty="0" err="1"/>
              <a:t>BWTZip</a:t>
            </a:r>
            <a:r>
              <a:rPr lang="en-US" dirty="0"/>
              <a:t> software can be split into three distinct tasks. 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en-US" dirty="0"/>
              <a:t>The first is the sorting stage of the BWT. 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en-US" dirty="0"/>
              <a:t>The second task implements the move to front (MTF) stage of the BWT and (in sequence) a zero length encoder (ZLE) that compresses the repeated sequence of bytes containing 0 which commonly occur after the sorting and MTF stages of BWT.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en-US" dirty="0"/>
              <a:t>The fourth, is an adaptive arithmetic encoder task implements the compression stage of the BWT. </a:t>
            </a:r>
          </a:p>
          <a:p>
            <a:pPr algn="just"/>
            <a:r>
              <a:rPr lang="it-IT" dirty="0"/>
              <a:t>The modular design of </a:t>
            </a:r>
            <a:r>
              <a:rPr lang="it-IT" dirty="0" err="1"/>
              <a:t>BWTZip</a:t>
            </a:r>
            <a:r>
              <a:rPr lang="en-US" dirty="0"/>
              <a:t> software allowed us access to the various stages of the BWT which required for designing the software </a:t>
            </a:r>
            <a:r>
              <a:rPr lang="it-IT" dirty="0"/>
              <a:t>pipeline.</a:t>
            </a:r>
          </a:p>
        </p:txBody>
      </p:sp>
    </p:spTree>
    <p:extLst>
      <p:ext uri="{BB962C8B-B14F-4D97-AF65-F5344CB8AC3E}">
        <p14:creationId xmlns:p14="http://schemas.microsoft.com/office/powerpoint/2010/main" val="66889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90B72-36F0-4210-8FED-AB00B872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Parallelizing</a:t>
            </a:r>
            <a:r>
              <a:rPr lang="it-IT" dirty="0"/>
              <a:t> </a:t>
            </a:r>
            <a:r>
              <a:rPr lang="it-IT" dirty="0" err="1"/>
              <a:t>BWTZip</a:t>
            </a:r>
            <a:r>
              <a:rPr lang="it-IT" dirty="0"/>
              <a:t>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5312C-7939-4ED8-8FFB-186ADDB1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702192"/>
            <a:ext cx="6154616" cy="44700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were inspired by the task parallel message-passing version of </a:t>
            </a:r>
            <a:r>
              <a:rPr lang="en-US" dirty="0" err="1"/>
              <a:t>BWTZip</a:t>
            </a:r>
            <a:r>
              <a:rPr lang="en-US" dirty="0"/>
              <a:t> called “</a:t>
            </a:r>
            <a:r>
              <a:rPr lang="en-US" dirty="0" err="1"/>
              <a:t>mpibwtzip</a:t>
            </a:r>
            <a:r>
              <a:rPr lang="en-US" dirty="0"/>
              <a:t>”: a three-stage pipeline designed to work on cluster machines (figure on the right).</a:t>
            </a:r>
          </a:p>
          <a:p>
            <a:pPr algn="just"/>
            <a:r>
              <a:rPr lang="en-US" dirty="0"/>
              <a:t>In our parallel implementation of “</a:t>
            </a:r>
            <a:r>
              <a:rPr lang="en-US" dirty="0" err="1"/>
              <a:t>mpibwtzip</a:t>
            </a:r>
            <a:r>
              <a:rPr lang="en-US" dirty="0"/>
              <a:t>”, we replace the cluster </a:t>
            </a:r>
            <a:r>
              <a:rPr lang="en-US" dirty="0" err="1"/>
              <a:t>machines’s</a:t>
            </a:r>
            <a:r>
              <a:rPr lang="en-US" dirty="0"/>
              <a:t> CPUs with threads.</a:t>
            </a:r>
          </a:p>
          <a:p>
            <a:pPr algn="just"/>
            <a:r>
              <a:rPr lang="en-US" dirty="0"/>
              <a:t>The threads were grouped into a three stage pipeline for the three stages of the </a:t>
            </a:r>
            <a:r>
              <a:rPr lang="en-US" dirty="0" err="1"/>
              <a:t>BWTZip</a:t>
            </a:r>
            <a:r>
              <a:rPr lang="en-US" dirty="0"/>
              <a:t> algorithm.</a:t>
            </a:r>
          </a:p>
          <a:p>
            <a:pPr algn="just"/>
            <a:r>
              <a:rPr lang="en-US" dirty="0"/>
              <a:t>To enable parallelism in our project, we’ve used the OpenMP API. In this way we could reuse the C++ implementation of the </a:t>
            </a:r>
            <a:r>
              <a:rPr lang="en-US" dirty="0" err="1"/>
              <a:t>BWTZip</a:t>
            </a:r>
            <a:r>
              <a:rPr lang="en-US" dirty="0"/>
              <a:t> compressor stages.</a:t>
            </a:r>
          </a:p>
          <a:p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1FA9C4-DE84-465C-9117-DC1279BE5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0100" y="2266070"/>
            <a:ext cx="4090431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14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90B72-36F0-4210-8FED-AB00B872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Parallelizing</a:t>
            </a:r>
            <a:r>
              <a:rPr lang="it-IT" dirty="0"/>
              <a:t> </a:t>
            </a:r>
            <a:r>
              <a:rPr lang="it-IT" dirty="0" err="1"/>
              <a:t>BWTZip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5312C-7939-4ED8-8FFB-186ADDB1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702192"/>
            <a:ext cx="4930727" cy="505786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Our main loop code(on the right), represent the pipeline implementation using OpenMP pragma directives.</a:t>
            </a:r>
          </a:p>
          <a:p>
            <a:pPr algn="just"/>
            <a:r>
              <a:rPr lang="en-US" dirty="0"/>
              <a:t>Each of the three tasks can have one or more threads executing that stage, each one processing one or more blocks.</a:t>
            </a:r>
          </a:p>
          <a:p>
            <a:pPr algn="just"/>
            <a:r>
              <a:rPr lang="en-US" dirty="0"/>
              <a:t>Thanks to the software pipeline approach, the stages can be overlapped. </a:t>
            </a:r>
          </a:p>
          <a:p>
            <a:pPr algn="just"/>
            <a:r>
              <a:rPr lang="en-US" dirty="0"/>
              <a:t>Once a stage in the pipeline completes a block, it passes the same on to the succeeding stage and can start processing the next block immediately.</a:t>
            </a:r>
          </a:p>
          <a:p>
            <a:pPr algn="just"/>
            <a:r>
              <a:rPr lang="en-US" dirty="0"/>
              <a:t>To avoid synchronization problems between threads of adjacent stages, we’ve used the double-buffering technique on a vector.</a:t>
            </a:r>
          </a:p>
          <a:p>
            <a:pPr algn="just"/>
            <a:r>
              <a:rPr lang="en-US" dirty="0"/>
              <a:t>The whole structure, should allow the algorithm to achieve speedup with </a:t>
            </a:r>
            <a:r>
              <a:rPr lang="it-IT" dirty="0"/>
              <a:t>multiple core systems.</a:t>
            </a:r>
            <a:endParaRPr lang="en-US" dirty="0"/>
          </a:p>
          <a:p>
            <a:endParaRPr lang="en-US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3A09C331-EC4E-4E1E-AA0F-3B1B2D5882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539"/>
          <a:stretch/>
        </p:blipFill>
        <p:spPr>
          <a:xfrm>
            <a:off x="6651234" y="2043383"/>
            <a:ext cx="5320372" cy="4422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50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90B72-36F0-4210-8FED-AB00B872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Parallelizing</a:t>
            </a:r>
            <a:r>
              <a:rPr lang="it-IT" dirty="0"/>
              <a:t> </a:t>
            </a:r>
            <a:r>
              <a:rPr lang="it-IT" dirty="0" err="1"/>
              <a:t>BWTZip</a:t>
            </a:r>
            <a:r>
              <a:rPr lang="it-IT" dirty="0"/>
              <a:t>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5312C-7939-4ED8-8FFB-186ADDB1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702192"/>
            <a:ext cx="4930727" cy="42625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Our parallel implementation is easily tunable thanks to some key constants contained in </a:t>
            </a:r>
            <a:r>
              <a:rPr lang="en-US" dirty="0" err="1"/>
              <a:t>Utils.h</a:t>
            </a:r>
            <a:r>
              <a:rPr lang="en-US" dirty="0"/>
              <a:t> .</a:t>
            </a:r>
          </a:p>
          <a:p>
            <a:pPr algn="just"/>
            <a:r>
              <a:rPr lang="en-US" dirty="0"/>
              <a:t>We can set (in order):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en-US" dirty="0"/>
              <a:t>Number of bytes per block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en-US" dirty="0"/>
              <a:t>Number of blocks that each stage can work on (lower than the number of blocks of the input file)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en-US" dirty="0"/>
              <a:t>Number of threads assigned to the first, second and third task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AEA94F8-B4DC-4ED9-8026-5B01FCB36A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362" y="2982351"/>
            <a:ext cx="4704016" cy="168966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ABD1764-ABDD-49FA-A0DB-A158CCF9830A}"/>
              </a:ext>
            </a:extLst>
          </p:cNvPr>
          <p:cNvSpPr/>
          <p:nvPr/>
        </p:nvSpPr>
        <p:spPr>
          <a:xfrm>
            <a:off x="7885043" y="3429000"/>
            <a:ext cx="3763618" cy="268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79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90B72-36F0-4210-8FED-AB00B872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</a:t>
            </a:r>
            <a:r>
              <a:rPr lang="it-IT" dirty="0" err="1"/>
              <a:t>issues</a:t>
            </a:r>
            <a:r>
              <a:rPr lang="it-IT" dirty="0"/>
              <a:t>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5312C-7939-4ED8-8FFB-186ADDB1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0261"/>
            <a:ext cx="9601200" cy="4890052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 err="1"/>
              <a:t>Trying</a:t>
            </a:r>
            <a:r>
              <a:rPr lang="it-IT" dirty="0"/>
              <a:t> the </a:t>
            </a:r>
            <a:r>
              <a:rPr lang="it-IT" dirty="0" err="1"/>
              <a:t>executable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BWTZip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(the </a:t>
            </a:r>
            <a:r>
              <a:rPr lang="it-IT" dirty="0" err="1"/>
              <a:t>sequential</a:t>
            </a:r>
            <a:r>
              <a:rPr lang="it-IT" dirty="0"/>
              <a:t> one and </a:t>
            </a:r>
            <a:r>
              <a:rPr lang="it-IT" dirty="0" err="1"/>
              <a:t>providing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size), </a:t>
            </a:r>
            <a:r>
              <a:rPr lang="it-IT" dirty="0" err="1"/>
              <a:t>our</a:t>
            </a:r>
            <a:r>
              <a:rPr lang="it-IT" dirty="0"/>
              <a:t> first </a:t>
            </a:r>
            <a:r>
              <a:rPr lang="it-IT" dirty="0" err="1"/>
              <a:t>implementation</a:t>
            </a:r>
            <a:r>
              <a:rPr lang="it-IT" dirty="0"/>
              <a:t> of the </a:t>
            </a:r>
            <a:r>
              <a:rPr lang="it-IT" dirty="0" err="1"/>
              <a:t>parallel</a:t>
            </a:r>
            <a:r>
              <a:rPr lang="it-IT" dirty="0"/>
              <a:t> pipeline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2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 more time </a:t>
            </a:r>
            <a:r>
              <a:rPr lang="it-IT" dirty="0" err="1"/>
              <a:t>consuming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executable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library.</a:t>
            </a:r>
          </a:p>
          <a:p>
            <a:pPr algn="just"/>
            <a:r>
              <a:rPr lang="it-IT" dirty="0"/>
              <a:t>Some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conducted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on </a:t>
            </a:r>
            <a:r>
              <a:rPr lang="it-IT" dirty="0" err="1"/>
              <a:t>vectors</a:t>
            </a:r>
            <a:r>
              <a:rPr lang="it-IT" dirty="0"/>
              <a:t> </a:t>
            </a:r>
          </a:p>
          <a:p>
            <a:pPr lvl="1" algn="just"/>
            <a:r>
              <a:rPr lang="it-IT" dirty="0"/>
              <a:t>Using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references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copies of </a:t>
            </a:r>
            <a:r>
              <a:rPr lang="it-IT" dirty="0" err="1"/>
              <a:t>blocks</a:t>
            </a:r>
            <a:r>
              <a:rPr lang="it-IT" dirty="0"/>
              <a:t> </a:t>
            </a:r>
          </a:p>
          <a:p>
            <a:pPr lvl="1" algn="just"/>
            <a:r>
              <a:rPr lang="it-IT" dirty="0"/>
              <a:t>Match the data </a:t>
            </a:r>
            <a:r>
              <a:rPr lang="it-IT" dirty="0" err="1"/>
              <a:t>types</a:t>
            </a:r>
            <a:r>
              <a:rPr lang="it-IT" dirty="0"/>
              <a:t> of the </a:t>
            </a:r>
            <a:r>
              <a:rPr lang="it-IT" dirty="0" err="1"/>
              <a:t>libriaries</a:t>
            </a:r>
            <a:r>
              <a:rPr lang="it-IT" dirty="0"/>
              <a:t> (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char</a:t>
            </a:r>
            <a:r>
              <a:rPr lang="it-IT" dirty="0"/>
              <a:t>) to </a:t>
            </a:r>
            <a:r>
              <a:rPr lang="it-IT" dirty="0" err="1"/>
              <a:t>avoid</a:t>
            </a:r>
            <a:r>
              <a:rPr lang="it-IT" dirty="0"/>
              <a:t> data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conversions</a:t>
            </a:r>
            <a:r>
              <a:rPr lang="it-IT" dirty="0"/>
              <a:t>.</a:t>
            </a:r>
          </a:p>
          <a:p>
            <a:pPr algn="just"/>
            <a:r>
              <a:rPr lang="it-IT" dirty="0" err="1"/>
              <a:t>Four</a:t>
            </a:r>
            <a:r>
              <a:rPr lang="it-IT" dirty="0"/>
              <a:t> </a:t>
            </a:r>
            <a:r>
              <a:rPr lang="it-IT" dirty="0" err="1"/>
              <a:t>versions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r>
              <a:rPr lang="it-IT" dirty="0"/>
              <a:t>,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string</a:t>
            </a:r>
            <a:r>
              <a:rPr lang="it-IT" dirty="0"/>
              <a:t>&gt;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char</a:t>
            </a:r>
            <a:r>
              <a:rPr lang="it-IT" dirty="0"/>
              <a:t>&gt;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char</a:t>
            </a:r>
            <a:r>
              <a:rPr lang="it-IT" dirty="0"/>
              <a:t>&gt;*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string</a:t>
            </a:r>
            <a:r>
              <a:rPr lang="it-IT" dirty="0"/>
              <a:t>&gt;*	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555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90B72-36F0-4210-8FED-AB00B872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</a:t>
            </a:r>
            <a:r>
              <a:rPr lang="it-IT" dirty="0" err="1"/>
              <a:t>issues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5312C-7939-4ED8-8FFB-186ADDB1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0261"/>
            <a:ext cx="10490200" cy="489005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dirty="0"/>
              <a:t>The best performance are </a:t>
            </a:r>
            <a:r>
              <a:rPr lang="it-IT" dirty="0" err="1"/>
              <a:t>reached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references</a:t>
            </a:r>
            <a:r>
              <a:rPr lang="it-IT" dirty="0"/>
              <a:t> and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specifying</a:t>
            </a:r>
            <a:r>
              <a:rPr lang="it-IT" dirty="0"/>
              <a:t> the </a:t>
            </a:r>
            <a:r>
              <a:rPr lang="it-IT" dirty="0" err="1"/>
              <a:t>datatype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library</a:t>
            </a:r>
          </a:p>
          <a:p>
            <a:pPr algn="just"/>
            <a:r>
              <a:rPr lang="it-IT" dirty="0"/>
              <a:t>The following times are an </a:t>
            </a:r>
            <a:r>
              <a:rPr lang="it-IT" dirty="0" err="1"/>
              <a:t>average</a:t>
            </a:r>
            <a:r>
              <a:rPr lang="it-IT" dirty="0"/>
              <a:t> of the times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 (input file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</a:t>
            </a:r>
            <a:r>
              <a:rPr lang="it-IT" dirty="0" err="1"/>
              <a:t>configuration</a:t>
            </a:r>
            <a:r>
              <a:rPr lang="it-IT" dirty="0"/>
              <a:t> for the </a:t>
            </a:r>
            <a:r>
              <a:rPr lang="it-IT" dirty="0" err="1"/>
              <a:t>parallel</a:t>
            </a:r>
            <a:r>
              <a:rPr lang="it-IT" dirty="0"/>
              <a:t> pipeline </a:t>
            </a:r>
            <a:r>
              <a:rPr lang="it-IT" dirty="0" err="1"/>
              <a:t>is</a:t>
            </a:r>
            <a:r>
              <a:rPr lang="it-IT" dirty="0"/>
              <a:t> the one with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 so 4.1.1 with 1KB </a:t>
            </a:r>
            <a:r>
              <a:rPr lang="it-IT" dirty="0" err="1"/>
              <a:t>blocks</a:t>
            </a:r>
            <a:r>
              <a:rPr lang="it-IT" dirty="0"/>
              <a:t>):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string</a:t>
            </a:r>
            <a:r>
              <a:rPr lang="it-IT" dirty="0"/>
              <a:t>&gt;			11,144060 s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char</a:t>
            </a:r>
            <a:r>
              <a:rPr lang="it-IT" dirty="0"/>
              <a:t>&gt;			12,034369 s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>
                <a:solidFill>
                  <a:srgbClr val="00B050"/>
                </a:solidFill>
              </a:rPr>
              <a:t>vector</a:t>
            </a:r>
            <a:r>
              <a:rPr lang="it-IT" dirty="0">
                <a:solidFill>
                  <a:srgbClr val="00B050"/>
                </a:solidFill>
              </a:rPr>
              <a:t>&lt;</a:t>
            </a:r>
            <a:r>
              <a:rPr lang="it-IT" dirty="0" err="1">
                <a:solidFill>
                  <a:srgbClr val="00B050"/>
                </a:solidFill>
              </a:rPr>
              <a:t>unsigned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char</a:t>
            </a:r>
            <a:r>
              <a:rPr lang="it-IT" dirty="0">
                <a:solidFill>
                  <a:srgbClr val="00B050"/>
                </a:solidFill>
              </a:rPr>
              <a:t>&gt;*		11,039750 s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string</a:t>
            </a:r>
            <a:r>
              <a:rPr lang="it-IT" dirty="0"/>
              <a:t>&gt;*			11,067657 s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>
                <a:solidFill>
                  <a:srgbClr val="FF0000"/>
                </a:solidFill>
              </a:rPr>
              <a:t>Executable</a:t>
            </a:r>
            <a:r>
              <a:rPr lang="it-IT" dirty="0">
                <a:solidFill>
                  <a:srgbClr val="FF0000"/>
                </a:solidFill>
              </a:rPr>
              <a:t>	(</a:t>
            </a:r>
            <a:r>
              <a:rPr lang="it-IT" dirty="0" err="1">
                <a:solidFill>
                  <a:srgbClr val="FF0000"/>
                </a:solidFill>
              </a:rPr>
              <a:t>MinGW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compiled</a:t>
            </a:r>
            <a:r>
              <a:rPr lang="it-IT" dirty="0">
                <a:solidFill>
                  <a:srgbClr val="FF0000"/>
                </a:solidFill>
              </a:rPr>
              <a:t>)		0,1465000 s</a:t>
            </a:r>
          </a:p>
          <a:p>
            <a:pPr marL="987552" lvl="1" indent="-457200" algn="just">
              <a:buFont typeface="+mj-lt"/>
              <a:buAutoNum type="arabicPeriod"/>
            </a:pPr>
            <a:r>
              <a:rPr lang="it-IT" dirty="0" err="1">
                <a:solidFill>
                  <a:srgbClr val="0070C0"/>
                </a:solidFill>
              </a:rPr>
              <a:t>ExeCode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compiled</a:t>
            </a:r>
            <a:r>
              <a:rPr lang="it-IT" dirty="0">
                <a:solidFill>
                  <a:srgbClr val="0070C0"/>
                </a:solidFill>
              </a:rPr>
              <a:t> with MSVC		18,611800 s</a:t>
            </a:r>
          </a:p>
          <a:p>
            <a:pPr algn="just"/>
            <a:r>
              <a:rPr lang="it-IT" dirty="0"/>
              <a:t>Times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programs</a:t>
            </a:r>
            <a:r>
              <a:rPr lang="it-IT" dirty="0"/>
              <a:t> (1 to 4)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 (10</a:t>
            </a:r>
            <a:r>
              <a:rPr lang="it-IT" baseline="30000" dirty="0"/>
              <a:t>2</a:t>
            </a:r>
            <a:r>
              <a:rPr lang="it-IT" dirty="0"/>
              <a:t>) far from the </a:t>
            </a:r>
            <a:r>
              <a:rPr lang="it-IT" dirty="0" err="1"/>
              <a:t>executable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.</a:t>
            </a:r>
          </a:p>
          <a:p>
            <a:pPr algn="just"/>
            <a:r>
              <a:rPr lang="it-IT" dirty="0" err="1"/>
              <a:t>Fortunately</a:t>
            </a:r>
            <a:r>
              <a:rPr lang="it-IT" dirty="0"/>
              <a:t>, the C++ code of the </a:t>
            </a:r>
            <a:r>
              <a:rPr lang="it-IT" dirty="0" err="1"/>
              <a:t>executable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. An «__</a:t>
            </a:r>
            <a:r>
              <a:rPr lang="it-IT" dirty="0" err="1"/>
              <a:t>asm</a:t>
            </a:r>
            <a:r>
              <a:rPr lang="it-IT" dirty="0"/>
              <a:t>__()»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console printing inside the </a:t>
            </a:r>
            <a:r>
              <a:rPr lang="it-IT" dirty="0" err="1"/>
              <a:t>original</a:t>
            </a:r>
            <a:r>
              <a:rPr lang="it-IT" dirty="0"/>
              <a:t> C++ code of the </a:t>
            </a:r>
            <a:r>
              <a:rPr lang="it-IT" dirty="0" err="1"/>
              <a:t>executable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compatible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with GCC </a:t>
            </a:r>
            <a:r>
              <a:rPr lang="it-IT" dirty="0" err="1"/>
              <a:t>compilers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MinGW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out to be the </a:t>
            </a:r>
            <a:r>
              <a:rPr lang="it-IT" dirty="0" err="1"/>
              <a:t>compiler</a:t>
            </a:r>
            <a:r>
              <a:rPr lang="it-IT" dirty="0"/>
              <a:t>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executable</a:t>
            </a:r>
            <a:r>
              <a:rPr lang="it-IT" dirty="0"/>
              <a:t>).</a:t>
            </a:r>
          </a:p>
          <a:p>
            <a:pPr algn="just"/>
            <a:r>
              <a:rPr lang="it-IT" dirty="0" err="1"/>
              <a:t>Summarizing</a:t>
            </a:r>
            <a:r>
              <a:rPr lang="it-IT" dirty="0"/>
              <a:t>:</a:t>
            </a:r>
          </a:p>
          <a:p>
            <a:pPr lvl="1" algn="just"/>
            <a:r>
              <a:rPr lang="it-IT" dirty="0">
                <a:solidFill>
                  <a:srgbClr val="00B050"/>
                </a:solidFill>
              </a:rPr>
              <a:t>(3)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fastest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, </a:t>
            </a:r>
            <a:r>
              <a:rPr lang="it-IT" dirty="0" err="1"/>
              <a:t>compiled</a:t>
            </a:r>
            <a:r>
              <a:rPr lang="it-IT" dirty="0"/>
              <a:t> in Microsoft Visual C++ (MSVC </a:t>
            </a:r>
            <a:r>
              <a:rPr lang="it-IT" dirty="0" err="1"/>
              <a:t>compiler</a:t>
            </a:r>
            <a:r>
              <a:rPr lang="it-IT" dirty="0"/>
              <a:t>).			11,04 s</a:t>
            </a:r>
          </a:p>
          <a:p>
            <a:pPr lvl="1" algn="just"/>
            <a:r>
              <a:rPr lang="it-IT" dirty="0">
                <a:solidFill>
                  <a:srgbClr val="FF0000"/>
                </a:solidFill>
              </a:rPr>
              <a:t>(5) </a:t>
            </a:r>
            <a:r>
              <a:rPr lang="it-IT" dirty="0"/>
              <a:t>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executable</a:t>
            </a:r>
            <a:r>
              <a:rPr lang="it-IT" dirty="0"/>
              <a:t> code of </a:t>
            </a:r>
            <a:r>
              <a:rPr lang="it-IT" dirty="0" err="1"/>
              <a:t>BWTZip</a:t>
            </a:r>
            <a:r>
              <a:rPr lang="it-IT" dirty="0"/>
              <a:t>, </a:t>
            </a:r>
            <a:r>
              <a:rPr lang="it-IT" dirty="0" err="1"/>
              <a:t>built</a:t>
            </a:r>
            <a:r>
              <a:rPr lang="it-IT" dirty="0"/>
              <a:t> with </a:t>
            </a:r>
            <a:r>
              <a:rPr lang="it-IT" dirty="0" err="1"/>
              <a:t>MinGW</a:t>
            </a:r>
            <a:r>
              <a:rPr lang="it-IT" dirty="0"/>
              <a:t>.				0,147 s</a:t>
            </a:r>
          </a:p>
          <a:p>
            <a:pPr lvl="1" algn="just"/>
            <a:r>
              <a:rPr lang="it-IT" dirty="0">
                <a:solidFill>
                  <a:srgbClr val="0070C0"/>
                </a:solidFill>
              </a:rPr>
              <a:t>(6) </a:t>
            </a:r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source code of the </a:t>
            </a:r>
            <a:r>
              <a:rPr lang="it-IT" dirty="0" err="1"/>
              <a:t>executable</a:t>
            </a:r>
            <a:r>
              <a:rPr lang="it-IT" dirty="0"/>
              <a:t>, </a:t>
            </a:r>
            <a:r>
              <a:rPr lang="it-IT" dirty="0" err="1"/>
              <a:t>built</a:t>
            </a:r>
            <a:r>
              <a:rPr lang="it-IT" dirty="0"/>
              <a:t> in Visual Studio C++ (MSVC </a:t>
            </a:r>
            <a:r>
              <a:rPr lang="it-IT" dirty="0" err="1"/>
              <a:t>compiler</a:t>
            </a:r>
            <a:r>
              <a:rPr lang="it-IT" dirty="0"/>
              <a:t>).		18,61 s	</a:t>
            </a:r>
          </a:p>
          <a:p>
            <a:pPr algn="just"/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MSVC </a:t>
            </a:r>
            <a:r>
              <a:rPr lang="it-IT" dirty="0" err="1"/>
              <a:t>compiles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and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reflects</a:t>
            </a:r>
            <a:r>
              <a:rPr lang="it-IT" dirty="0"/>
              <a:t> to a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06725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Personalizzato 2">
      <a:dk1>
        <a:srgbClr val="325366"/>
      </a:dk1>
      <a:lt1>
        <a:sysClr val="window" lastClr="FFFFFF"/>
      </a:lt1>
      <a:dk2>
        <a:srgbClr val="32536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887</TotalTime>
  <Words>1869</Words>
  <Application>Microsoft Office PowerPoint</Application>
  <PresentationFormat>Widescreen</PresentationFormat>
  <Paragraphs>303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Ritaglio</vt:lpstr>
      <vt:lpstr>Parallel Programming project</vt:lpstr>
      <vt:lpstr>Summary</vt:lpstr>
      <vt:lpstr>Introduction</vt:lpstr>
      <vt:lpstr>BWTZip</vt:lpstr>
      <vt:lpstr>Parallelizing BWTZip (1)</vt:lpstr>
      <vt:lpstr>Parallelizing BWTZip (2)</vt:lpstr>
      <vt:lpstr>Parallelizing BWTZip (3)</vt:lpstr>
      <vt:lpstr>Time issues (1)</vt:lpstr>
      <vt:lpstr>Time issues (2)</vt:lpstr>
      <vt:lpstr>Experiments and results (1)</vt:lpstr>
      <vt:lpstr>Experiments and results (2)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project</dc:title>
  <dc:creator>Umberto Picariello</dc:creator>
  <cp:lastModifiedBy>Umberto Picariello</cp:lastModifiedBy>
  <cp:revision>31</cp:revision>
  <dcterms:created xsi:type="dcterms:W3CDTF">2019-02-07T14:53:22Z</dcterms:created>
  <dcterms:modified xsi:type="dcterms:W3CDTF">2019-02-19T21:18:41Z</dcterms:modified>
</cp:coreProperties>
</file>