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84"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smtClean="0"/>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smtClean="0"/>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smtClean="0"/>
              <a:t>Fare clic per modificare lo stile del titolo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smtClean="0"/>
              <a:t>Fare clic per modificare lo stile del titolo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52280" y="0"/>
            <a:ext cx="9315717" cy="940157"/>
          </a:xfrm>
        </p:spPr>
        <p:txBody>
          <a:bodyPr>
            <a:normAutofit/>
          </a:bodyPr>
          <a:lstStyle/>
          <a:p>
            <a:r>
              <a:rPr lang="it-IT" dirty="0" smtClean="0"/>
              <a:t>CONTROL ACCESS SYSTEM 17</a:t>
            </a:r>
            <a:endParaRPr lang="it-IT" dirty="0"/>
          </a:p>
        </p:txBody>
      </p:sp>
      <p:sp>
        <p:nvSpPr>
          <p:cNvPr id="3" name="Sottotitolo 2"/>
          <p:cNvSpPr>
            <a:spLocks noGrp="1"/>
          </p:cNvSpPr>
          <p:nvPr>
            <p:ph type="subTitle" idx="1"/>
          </p:nvPr>
        </p:nvSpPr>
        <p:spPr>
          <a:xfrm>
            <a:off x="1614352" y="4761136"/>
            <a:ext cx="8791575" cy="1655762"/>
          </a:xfrm>
        </p:spPr>
        <p:txBody>
          <a:bodyPr/>
          <a:lstStyle/>
          <a:p>
            <a:pPr algn="just"/>
            <a:r>
              <a:rPr lang="it-IT" dirty="0" smtClean="0"/>
              <a:t>UN SISTEMA DI CONTROLLO per gli ACCESSI BASATO SU TECNOLOGIA RFID CON INTERFACCIAMENTO TRAMITE PERSONAL COMPUTER.</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135" y="1479768"/>
            <a:ext cx="3983862" cy="2987897"/>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60" y="1480534"/>
            <a:ext cx="4717894" cy="2987131"/>
          </a:xfrm>
          <a:prstGeom prst="rect">
            <a:avLst/>
          </a:prstGeom>
        </p:spPr>
      </p:pic>
    </p:spTree>
    <p:extLst>
      <p:ext uri="{BB962C8B-B14F-4D97-AF65-F5344CB8AC3E}">
        <p14:creationId xmlns:p14="http://schemas.microsoft.com/office/powerpoint/2010/main" val="22448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0"/>
            <a:ext cx="9905998" cy="1004552"/>
          </a:xfrm>
        </p:spPr>
        <p:txBody>
          <a:bodyPr/>
          <a:lstStyle/>
          <a:p>
            <a:pPr algn="ctr"/>
            <a:r>
              <a:rPr lang="it-IT" dirty="0" smtClean="0"/>
              <a:t>Hardware impiegato</a:t>
            </a:r>
            <a:endParaRPr lang="it-IT" dirty="0"/>
          </a:p>
        </p:txBody>
      </p:sp>
      <p:sp>
        <p:nvSpPr>
          <p:cNvPr id="3" name="Segnaposto contenuto 2"/>
          <p:cNvSpPr>
            <a:spLocks noGrp="1"/>
          </p:cNvSpPr>
          <p:nvPr>
            <p:ph idx="1"/>
          </p:nvPr>
        </p:nvSpPr>
        <p:spPr>
          <a:xfrm>
            <a:off x="1141412" y="731596"/>
            <a:ext cx="9905999" cy="1715390"/>
          </a:xfrm>
        </p:spPr>
        <p:txBody>
          <a:bodyPr>
            <a:normAutofit lnSpcReduction="10000"/>
          </a:bodyPr>
          <a:lstStyle/>
          <a:p>
            <a:pPr marL="0" indent="0">
              <a:buNone/>
            </a:pPr>
            <a:r>
              <a:rPr lang="it-IT" dirty="0" smtClean="0"/>
              <a:t>L’unità di elaborazione con cui s’è realizzato l’applicativo è una </a:t>
            </a:r>
            <a:r>
              <a:rPr lang="it-IT" dirty="0" err="1" smtClean="0"/>
              <a:t>board</a:t>
            </a:r>
            <a:r>
              <a:rPr lang="it-IT" dirty="0" smtClean="0"/>
              <a:t> STM32F3 </a:t>
            </a:r>
            <a:r>
              <a:rPr lang="it-IT" dirty="0" err="1" smtClean="0"/>
              <a:t>discovery</a:t>
            </a:r>
            <a:r>
              <a:rPr lang="it-IT" dirty="0" smtClean="0"/>
              <a:t>, che include una MCU STM32F3 basata sul core ARM Cortex-M4. Il clock di tale </a:t>
            </a:r>
            <a:r>
              <a:rPr lang="it-IT" dirty="0" err="1" smtClean="0"/>
              <a:t>board</a:t>
            </a:r>
            <a:r>
              <a:rPr lang="it-IT" dirty="0" smtClean="0"/>
              <a:t> è 72MHz, la memoria flash è da 256 KB</a:t>
            </a:r>
            <a:r>
              <a:rPr lang="it-IT" dirty="0"/>
              <a:t> </a:t>
            </a:r>
            <a:r>
              <a:rPr lang="it-IT" dirty="0" smtClean="0"/>
              <a:t>mentre la SRAM è circa 0.5GB .</a:t>
            </a:r>
            <a:endParaRPr lang="it-IT" dirty="0"/>
          </a:p>
        </p:txBody>
      </p:sp>
      <p:sp>
        <p:nvSpPr>
          <p:cNvPr id="4" name="CasellaDiTesto 3"/>
          <p:cNvSpPr txBox="1"/>
          <p:nvPr/>
        </p:nvSpPr>
        <p:spPr>
          <a:xfrm>
            <a:off x="1468989" y="2543518"/>
            <a:ext cx="2446985" cy="4524315"/>
          </a:xfrm>
          <a:prstGeom prst="rect">
            <a:avLst/>
          </a:prstGeom>
          <a:noFill/>
        </p:spPr>
        <p:txBody>
          <a:bodyPr wrap="square" rtlCol="0">
            <a:spAutoFit/>
          </a:bodyPr>
          <a:lstStyle/>
          <a:p>
            <a:r>
              <a:rPr lang="it-IT" dirty="0" smtClean="0"/>
              <a:t>Sensori:</a:t>
            </a:r>
          </a:p>
          <a:p>
            <a:endParaRPr lang="it-IT" dirty="0" smtClean="0"/>
          </a:p>
          <a:p>
            <a:pPr marL="285750" indent="-285750">
              <a:buFont typeface="Arial" panose="020B0604020202020204" pitchFamily="34" charset="0"/>
              <a:buChar char="•"/>
            </a:pPr>
            <a:r>
              <a:rPr lang="it-IT" dirty="0" smtClean="0"/>
              <a:t>Emettitore laser</a:t>
            </a:r>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r>
              <a:rPr lang="it-IT" dirty="0" err="1" smtClean="0"/>
              <a:t>Fotoresistenza</a:t>
            </a:r>
            <a:endParaRPr lang="it-IT" dirty="0" smtClean="0"/>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r>
              <a:rPr lang="it-IT" dirty="0" smtClean="0"/>
              <a:t>Led</a:t>
            </a:r>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r>
              <a:rPr lang="it-IT" dirty="0" smtClean="0"/>
              <a:t>RFID </a:t>
            </a:r>
            <a:r>
              <a:rPr lang="it-IT" dirty="0" err="1" smtClean="0"/>
              <a:t>reader</a:t>
            </a:r>
            <a:r>
              <a:rPr lang="it-IT" dirty="0" smtClean="0"/>
              <a:t> e </a:t>
            </a:r>
            <a:r>
              <a:rPr lang="it-IT" dirty="0" err="1" smtClean="0"/>
              <a:t>tag</a:t>
            </a:r>
            <a:r>
              <a:rPr lang="it-IT" dirty="0"/>
              <a:t> </a:t>
            </a:r>
            <a:r>
              <a:rPr lang="it-IT" dirty="0" smtClean="0"/>
              <a:t>(</a:t>
            </a:r>
            <a:r>
              <a:rPr lang="it-IT" dirty="0" err="1" smtClean="0"/>
              <a:t>Mifare</a:t>
            </a:r>
            <a:r>
              <a:rPr lang="it-IT" dirty="0" smtClean="0"/>
              <a:t> RC522)</a:t>
            </a:r>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endParaRPr lang="it-IT" dirty="0"/>
          </a:p>
        </p:txBody>
      </p:sp>
      <p:pic>
        <p:nvPicPr>
          <p:cNvPr id="5" name="Immagin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4" y="2520720"/>
            <a:ext cx="1645792" cy="1315719"/>
          </a:xfrm>
          <a:prstGeom prst="rect">
            <a:avLst/>
          </a:prstGeom>
          <a:noFill/>
          <a:ln>
            <a:noFill/>
          </a:ln>
        </p:spPr>
      </p:pic>
      <p:sp>
        <p:nvSpPr>
          <p:cNvPr id="6" name="CasellaDiTesto 5"/>
          <p:cNvSpPr txBox="1"/>
          <p:nvPr/>
        </p:nvSpPr>
        <p:spPr>
          <a:xfrm>
            <a:off x="6874521" y="2534178"/>
            <a:ext cx="4131455" cy="646331"/>
          </a:xfrm>
          <a:prstGeom prst="rect">
            <a:avLst/>
          </a:prstGeom>
          <a:noFill/>
        </p:spPr>
        <p:txBody>
          <a:bodyPr wrap="square" rtlCol="0">
            <a:spAutoFit/>
          </a:bodyPr>
          <a:lstStyle/>
          <a:p>
            <a:r>
              <a:rPr lang="it-IT" dirty="0" smtClean="0"/>
              <a:t>Attuatori:</a:t>
            </a:r>
          </a:p>
          <a:p>
            <a:pPr marL="285750" indent="-285750">
              <a:buFont typeface="Arial" panose="020B0604020202020204" pitchFamily="34" charset="0"/>
              <a:buChar char="•"/>
            </a:pPr>
            <a:r>
              <a:rPr lang="it-IT" dirty="0" smtClean="0"/>
              <a:t>Servo Motore (SG-90)</a:t>
            </a:r>
            <a:endParaRPr lang="it-IT" dirty="0"/>
          </a:p>
        </p:txBody>
      </p:sp>
      <p:pic>
        <p:nvPicPr>
          <p:cNvPr id="7" name="Immagin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4891" y="2401023"/>
            <a:ext cx="1552575" cy="1555115"/>
          </a:xfrm>
          <a:prstGeom prst="rect">
            <a:avLst/>
          </a:prstGeom>
          <a:noFill/>
          <a:ln>
            <a:noFill/>
          </a:ln>
        </p:spPr>
      </p:pic>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93" y="3444193"/>
            <a:ext cx="1374677" cy="1374677"/>
          </a:xfrm>
          <a:prstGeom prst="rect">
            <a:avLst/>
          </a:prstGeom>
        </p:spPr>
      </p:pic>
      <p:pic>
        <p:nvPicPr>
          <p:cNvPr id="9" name="Immagine 8" descr="https://hackspark.fr/media/catalog/product/cache/2/image/650x/6244465d93851bfb41b9f76e241a8d6d/m/o/modulo-lector-rfid-rc522-con-tarjeta-y-llavero-arduino-pic-5993-mlm5021597392_092013-o.jpg"/>
          <p:cNvPicPr/>
          <p:nvPr/>
        </p:nvPicPr>
        <p:blipFill>
          <a:blip r:embed="rId5">
            <a:extLst>
              <a:ext uri="{28A0092B-C50C-407E-A947-70E740481C1C}">
                <a14:useLocalDpi xmlns:a14="http://schemas.microsoft.com/office/drawing/2010/main" val="0"/>
              </a:ext>
            </a:extLst>
          </a:blip>
          <a:srcRect/>
          <a:stretch>
            <a:fillRect/>
          </a:stretch>
        </p:blipFill>
        <p:spPr bwMode="auto">
          <a:xfrm>
            <a:off x="4020912" y="5009984"/>
            <a:ext cx="1800338" cy="1390816"/>
          </a:xfrm>
          <a:prstGeom prst="rect">
            <a:avLst/>
          </a:prstGeom>
          <a:noFill/>
          <a:ln>
            <a:noFill/>
          </a:ln>
        </p:spPr>
      </p:pic>
      <p:sp>
        <p:nvSpPr>
          <p:cNvPr id="10" name="CasellaDiTesto 9"/>
          <p:cNvSpPr txBox="1"/>
          <p:nvPr/>
        </p:nvSpPr>
        <p:spPr>
          <a:xfrm>
            <a:off x="7031865" y="4131531"/>
            <a:ext cx="2853026" cy="1477328"/>
          </a:xfrm>
          <a:prstGeom prst="rect">
            <a:avLst/>
          </a:prstGeom>
          <a:noFill/>
        </p:spPr>
        <p:txBody>
          <a:bodyPr wrap="square" rtlCol="0">
            <a:spAutoFit/>
          </a:bodyPr>
          <a:lstStyle/>
          <a:p>
            <a:r>
              <a:rPr lang="it-IT" dirty="0" smtClean="0"/>
              <a:t>Altri dispositivi:</a:t>
            </a:r>
          </a:p>
          <a:p>
            <a:pPr marL="285750" indent="-285750">
              <a:buFont typeface="Arial" panose="020B0604020202020204" pitchFamily="34" charset="0"/>
              <a:buChar char="•"/>
            </a:pPr>
            <a:r>
              <a:rPr lang="it-IT" dirty="0" smtClean="0"/>
              <a:t>Display LCD (controller Hitachi HD44780)</a:t>
            </a:r>
          </a:p>
          <a:p>
            <a:endParaRPr lang="it-IT" dirty="0"/>
          </a:p>
        </p:txBody>
      </p:sp>
      <p:pic>
        <p:nvPicPr>
          <p:cNvPr id="11" name="Immagine 10" descr="http://www.buydisplay.com/media/catalog/product/cache/1/image/c577d1203d4a53d9f98182eb6081b1d6/1/6/1602_blue_hd44780_lcd_module_16x2_displays_characters_white_backlight.jpg"/>
          <p:cNvPicPr/>
          <p:nvPr/>
        </p:nvPicPr>
        <p:blipFill>
          <a:blip r:embed="rId6">
            <a:extLst>
              <a:ext uri="{28A0092B-C50C-407E-A947-70E740481C1C}">
                <a14:useLocalDpi xmlns:a14="http://schemas.microsoft.com/office/drawing/2010/main" val="0"/>
              </a:ext>
            </a:extLst>
          </a:blip>
          <a:srcRect/>
          <a:stretch>
            <a:fillRect/>
          </a:stretch>
        </p:blipFill>
        <p:spPr bwMode="auto">
          <a:xfrm>
            <a:off x="9586912" y="4153673"/>
            <a:ext cx="1850554" cy="1712622"/>
          </a:xfrm>
          <a:prstGeom prst="rect">
            <a:avLst/>
          </a:prstGeom>
          <a:noFill/>
          <a:ln>
            <a:noFill/>
          </a:ln>
        </p:spPr>
      </p:pic>
    </p:spTree>
    <p:extLst>
      <p:ext uri="{BB962C8B-B14F-4D97-AF65-F5344CB8AC3E}">
        <p14:creationId xmlns:p14="http://schemas.microsoft.com/office/powerpoint/2010/main" val="260619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 riscontrati</a:t>
            </a:r>
            <a:endParaRPr lang="it-IT" dirty="0"/>
          </a:p>
        </p:txBody>
      </p:sp>
      <p:sp>
        <p:nvSpPr>
          <p:cNvPr id="3" name="Segnaposto contenuto 2"/>
          <p:cNvSpPr>
            <a:spLocks noGrp="1"/>
          </p:cNvSpPr>
          <p:nvPr>
            <p:ph idx="1"/>
          </p:nvPr>
        </p:nvSpPr>
        <p:spPr>
          <a:xfrm>
            <a:off x="837128" y="1790163"/>
            <a:ext cx="10210284" cy="4001038"/>
          </a:xfrm>
        </p:spPr>
        <p:txBody>
          <a:bodyPr>
            <a:noAutofit/>
          </a:bodyPr>
          <a:lstStyle/>
          <a:p>
            <a:r>
              <a:rPr lang="it-IT" sz="1600" dirty="0" smtClean="0"/>
              <a:t>A causa di un errore nella documentazione della nostra </a:t>
            </a:r>
            <a:r>
              <a:rPr lang="it-IT" sz="1600" dirty="0" err="1" smtClean="0"/>
              <a:t>board</a:t>
            </a:r>
            <a:r>
              <a:rPr lang="it-IT" sz="1600" dirty="0" smtClean="0"/>
              <a:t> (STM32F3-Discovery) - che poi siamo stati in grado di rilevare grazie agli schematici, presenti nella documentazione stessa - abbiamo avuto molte difficoltà nel funzionamento dell’RFID </a:t>
            </a:r>
            <a:r>
              <a:rPr lang="it-IT" sz="1600" dirty="0" err="1" smtClean="0"/>
              <a:t>reader</a:t>
            </a:r>
            <a:r>
              <a:rPr lang="it-IT" sz="1600" dirty="0" smtClean="0"/>
              <a:t>.</a:t>
            </a:r>
          </a:p>
          <a:p>
            <a:r>
              <a:rPr lang="it-IT" sz="1600" dirty="0"/>
              <a:t>Definizione di un algoritmo adeguato per </a:t>
            </a:r>
            <a:r>
              <a:rPr lang="it-IT" sz="1600" dirty="0" smtClean="0"/>
              <a:t>un movimento corretto del servomotore (a cui la sbarra è collegata).</a:t>
            </a:r>
            <a:endParaRPr lang="it-IT" sz="1600" dirty="0"/>
          </a:p>
          <a:p>
            <a:r>
              <a:rPr lang="it-IT" sz="1600" dirty="0"/>
              <a:t>L’uso di un sistema </a:t>
            </a:r>
            <a:r>
              <a:rPr lang="it-IT" sz="1600" dirty="0" smtClean="0"/>
              <a:t>operativo a noi sconosciuto </a:t>
            </a:r>
            <a:r>
              <a:rPr lang="it-IT" sz="1600" dirty="0"/>
              <a:t>ha comportato </a:t>
            </a:r>
            <a:r>
              <a:rPr lang="it-IT" sz="1600" dirty="0" smtClean="0"/>
              <a:t>la necessità di studio </a:t>
            </a:r>
            <a:r>
              <a:rPr lang="it-IT" sz="1600" dirty="0"/>
              <a:t>dello stesso, almeno per le </a:t>
            </a:r>
            <a:r>
              <a:rPr lang="it-IT" sz="1600" dirty="0" smtClean="0"/>
              <a:t>componenti utilizzate</a:t>
            </a:r>
            <a:r>
              <a:rPr lang="it-IT" sz="1600" dirty="0"/>
              <a:t>.</a:t>
            </a:r>
          </a:p>
          <a:p>
            <a:r>
              <a:rPr lang="it-IT" sz="1600" dirty="0" smtClean="0"/>
              <a:t>Altri problemi sono stati ovviamente riscontrati in fase di scrittura del software di controllo (ad esempio si è dovuto introdurre uno stato solo per aggiungere la </a:t>
            </a:r>
            <a:r>
              <a:rPr lang="it-IT" sz="1600" dirty="0" err="1" smtClean="0"/>
              <a:t>feature</a:t>
            </a:r>
            <a:r>
              <a:rPr lang="it-IT" sz="1600" dirty="0" smtClean="0"/>
              <a:t> grazie alla quale la sbarra si rialza se durante l’abbassamento viene interrotta la fotocellula).</a:t>
            </a:r>
          </a:p>
          <a:p>
            <a:r>
              <a:rPr lang="it-IT" sz="1600" dirty="0" smtClean="0"/>
              <a:t>Qualche problema hardware ( ad </a:t>
            </a:r>
            <a:r>
              <a:rPr lang="it-IT" sz="1600" smtClean="0"/>
              <a:t>esempio il degrado </a:t>
            </a:r>
            <a:r>
              <a:rPr lang="it-IT" sz="1600" dirty="0" smtClean="0"/>
              <a:t>del laser).</a:t>
            </a:r>
          </a:p>
        </p:txBody>
      </p:sp>
    </p:spTree>
    <p:extLst>
      <p:ext uri="{BB962C8B-B14F-4D97-AF65-F5344CB8AC3E}">
        <p14:creationId xmlns:p14="http://schemas.microsoft.com/office/powerpoint/2010/main" val="153028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0"/>
            <a:ext cx="9905998" cy="1478570"/>
          </a:xfrm>
        </p:spPr>
        <p:txBody>
          <a:bodyPr/>
          <a:lstStyle/>
          <a:p>
            <a:pPr algn="ctr"/>
            <a:r>
              <a:rPr lang="it-IT" dirty="0" smtClean="0"/>
              <a:t>Il Problema</a:t>
            </a:r>
            <a:endParaRPr lang="it-IT" dirty="0"/>
          </a:p>
        </p:txBody>
      </p:sp>
      <p:sp>
        <p:nvSpPr>
          <p:cNvPr id="3" name="Segnaposto contenuto 2"/>
          <p:cNvSpPr>
            <a:spLocks noGrp="1"/>
          </p:cNvSpPr>
          <p:nvPr>
            <p:ph idx="1"/>
          </p:nvPr>
        </p:nvSpPr>
        <p:spPr>
          <a:xfrm>
            <a:off x="1141413" y="4567684"/>
            <a:ext cx="9905999" cy="1820237"/>
          </a:xfrm>
        </p:spPr>
        <p:txBody>
          <a:bodyPr>
            <a:normAutofit/>
          </a:bodyPr>
          <a:lstStyle/>
          <a:p>
            <a:pPr marL="0" indent="0" algn="just">
              <a:buNone/>
            </a:pPr>
            <a:r>
              <a:rPr lang="it-IT" dirty="0"/>
              <a:t>Si intende realizzare un sistema automatizzato per la gestione degli accessi. </a:t>
            </a:r>
            <a:r>
              <a:rPr lang="it-IT" dirty="0" smtClean="0"/>
              <a:t>Il sistema permette </a:t>
            </a:r>
            <a:r>
              <a:rPr lang="it-IT" dirty="0"/>
              <a:t>solo a chi ha un </a:t>
            </a:r>
            <a:r>
              <a:rPr lang="it-IT" dirty="0" smtClean="0"/>
              <a:t>lasciapassare valido </a:t>
            </a:r>
            <a:r>
              <a:rPr lang="it-IT" dirty="0"/>
              <a:t>di </a:t>
            </a:r>
            <a:r>
              <a:rPr lang="it-IT" dirty="0" smtClean="0"/>
              <a:t>poter transitare: l’identificazione dell’utente avviene tramite tecnologia RFID.</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59900"/>
            <a:ext cx="2929802" cy="2783312"/>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536" y="1528562"/>
            <a:ext cx="5095875" cy="2914650"/>
          </a:xfrm>
          <a:prstGeom prst="rect">
            <a:avLst/>
          </a:prstGeom>
        </p:spPr>
      </p:pic>
    </p:spTree>
    <p:extLst>
      <p:ext uri="{BB962C8B-B14F-4D97-AF65-F5344CB8AC3E}">
        <p14:creationId xmlns:p14="http://schemas.microsoft.com/office/powerpoint/2010/main" val="102657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0"/>
            <a:ext cx="9905998" cy="1478570"/>
          </a:xfrm>
        </p:spPr>
        <p:txBody>
          <a:bodyPr/>
          <a:lstStyle/>
          <a:p>
            <a:pPr algn="ctr"/>
            <a:r>
              <a:rPr lang="it-IT" dirty="0" smtClean="0"/>
              <a:t>Soluzioni esistenti vs. </a:t>
            </a:r>
            <a:br>
              <a:rPr lang="it-IT" dirty="0" smtClean="0"/>
            </a:br>
            <a:r>
              <a:rPr lang="it-IT" dirty="0" smtClean="0"/>
              <a:t>la nostra soluzione</a:t>
            </a:r>
            <a:endParaRPr lang="it-IT" dirty="0"/>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723601"/>
            <a:ext cx="4674349" cy="2790948"/>
          </a:xfrm>
        </p:spPr>
      </p:pic>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59" y="1723600"/>
            <a:ext cx="4674351" cy="2790949"/>
          </a:xfrm>
          <a:prstGeom prst="rect">
            <a:avLst/>
          </a:prstGeom>
        </p:spPr>
      </p:pic>
      <p:sp>
        <p:nvSpPr>
          <p:cNvPr id="9" name="CasellaDiTesto 8"/>
          <p:cNvSpPr txBox="1"/>
          <p:nvPr/>
        </p:nvSpPr>
        <p:spPr>
          <a:xfrm>
            <a:off x="1141412" y="4759579"/>
            <a:ext cx="9905998" cy="1754326"/>
          </a:xfrm>
          <a:prstGeom prst="rect">
            <a:avLst/>
          </a:prstGeom>
          <a:noFill/>
        </p:spPr>
        <p:txBody>
          <a:bodyPr wrap="square" rtlCol="0">
            <a:spAutoFit/>
          </a:bodyPr>
          <a:lstStyle/>
          <a:p>
            <a:pPr algn="just"/>
            <a:r>
              <a:rPr lang="it-IT" dirty="0" smtClean="0"/>
              <a:t>A sinistra una soluzione esistente mentre a destra la nostra soluzione. Notiamo che le differenze non sono sostanziali ai fini dell’applicazione finale e riguardano solo l’utilizzo di componenti hardware e rispettivi driver per il controllo. Con il nostro insieme di sensori e attuatori abbiamo comunque espletato gli scopi preposti per l’applicazione. I concetti base sono facilmente espandibili per azionamento di tornelli o apertura automatica di porte o portoni; la logica del software non cambia.</a:t>
            </a:r>
            <a:endParaRPr lang="it-IT" dirty="0"/>
          </a:p>
        </p:txBody>
      </p:sp>
    </p:spTree>
    <p:extLst>
      <p:ext uri="{BB962C8B-B14F-4D97-AF65-F5344CB8AC3E}">
        <p14:creationId xmlns:p14="http://schemas.microsoft.com/office/powerpoint/2010/main" val="410663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4" y="0"/>
            <a:ext cx="9905998" cy="1478570"/>
          </a:xfrm>
        </p:spPr>
        <p:txBody>
          <a:bodyPr/>
          <a:lstStyle/>
          <a:p>
            <a:pPr algn="ctr"/>
            <a:r>
              <a:rPr lang="it-IT" dirty="0" smtClean="0"/>
              <a:t>Funzionamento del sistema: modalità automatica</a:t>
            </a:r>
            <a:endParaRPr lang="it-IT" dirty="0"/>
          </a:p>
        </p:txBody>
      </p:sp>
      <p:sp>
        <p:nvSpPr>
          <p:cNvPr id="3" name="Segnaposto contenuto 2"/>
          <p:cNvSpPr>
            <a:spLocks noGrp="1"/>
          </p:cNvSpPr>
          <p:nvPr>
            <p:ph idx="1"/>
          </p:nvPr>
        </p:nvSpPr>
        <p:spPr>
          <a:xfrm>
            <a:off x="1141413" y="4327301"/>
            <a:ext cx="9905999" cy="2352541"/>
          </a:xfrm>
        </p:spPr>
        <p:txBody>
          <a:bodyPr>
            <a:normAutofit fontScale="92500" lnSpcReduction="10000"/>
          </a:bodyPr>
          <a:lstStyle/>
          <a:p>
            <a:pPr marL="0" indent="0" algn="just">
              <a:buNone/>
            </a:pPr>
            <a:r>
              <a:rPr lang="it-IT" dirty="0" smtClean="0"/>
              <a:t>In modalità automatica il CAS17 porta la sbarra in posizione alta quando il </a:t>
            </a:r>
            <a:r>
              <a:rPr lang="it-IT" dirty="0" err="1" smtClean="0"/>
              <a:t>reader</a:t>
            </a:r>
            <a:r>
              <a:rPr lang="it-IT" dirty="0" smtClean="0"/>
              <a:t> rileva un </a:t>
            </a:r>
            <a:r>
              <a:rPr lang="it-IT" dirty="0" err="1" smtClean="0"/>
              <a:t>tag</a:t>
            </a:r>
            <a:r>
              <a:rPr lang="it-IT" dirty="0" smtClean="0"/>
              <a:t> con codice valido. Dopo alcuni secondi inizia a portarsi alla posizione bassa</a:t>
            </a:r>
            <a:r>
              <a:rPr lang="it-IT" dirty="0"/>
              <a:t> </a:t>
            </a:r>
            <a:r>
              <a:rPr lang="it-IT" dirty="0" smtClean="0"/>
              <a:t>a partire da quella alta. Nel momento in cui un ostacolo si frappone tra la </a:t>
            </a:r>
            <a:r>
              <a:rPr lang="it-IT" dirty="0" err="1" smtClean="0"/>
              <a:t>fotoresistenza</a:t>
            </a:r>
            <a:r>
              <a:rPr lang="it-IT" dirty="0" smtClean="0"/>
              <a:t> e il fascio laser, la sbarra torna ad alzarsi. Questo controllo sugli ostacoli è fatto ogni volta che la sbarra si abbassa, e termina non appena riesce a ritornare in posizione bassa.</a:t>
            </a:r>
            <a:endParaRPr lang="it-IT" dirty="0"/>
          </a:p>
        </p:txBody>
      </p:sp>
    </p:spTree>
    <p:extLst>
      <p:ext uri="{BB962C8B-B14F-4D97-AF65-F5344CB8AC3E}">
        <p14:creationId xmlns:p14="http://schemas.microsoft.com/office/powerpoint/2010/main" val="1308408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0"/>
            <a:ext cx="9905998" cy="1478570"/>
          </a:xfrm>
        </p:spPr>
        <p:txBody>
          <a:bodyPr/>
          <a:lstStyle/>
          <a:p>
            <a:pPr algn="ctr"/>
            <a:r>
              <a:rPr lang="it-IT" dirty="0" smtClean="0"/>
              <a:t>Funzionamento del sistema: modalità manuale</a:t>
            </a:r>
            <a:endParaRPr lang="it-IT" dirty="0"/>
          </a:p>
        </p:txBody>
      </p:sp>
      <p:sp>
        <p:nvSpPr>
          <p:cNvPr id="3" name="Segnaposto contenuto 2"/>
          <p:cNvSpPr>
            <a:spLocks noGrp="1"/>
          </p:cNvSpPr>
          <p:nvPr>
            <p:ph idx="1"/>
          </p:nvPr>
        </p:nvSpPr>
        <p:spPr>
          <a:xfrm>
            <a:off x="1521891" y="4389897"/>
            <a:ext cx="9145039" cy="2213834"/>
          </a:xfrm>
        </p:spPr>
        <p:txBody>
          <a:bodyPr>
            <a:normAutofit lnSpcReduction="10000"/>
          </a:bodyPr>
          <a:lstStyle/>
          <a:p>
            <a:pPr marL="0" indent="0" algn="just">
              <a:buNone/>
            </a:pPr>
            <a:r>
              <a:rPr lang="it-IT" dirty="0" smtClean="0"/>
              <a:t>In modalità manuale è possibile, tramite l’apposito pulsante, decidere di alzare o abbassare la sbarra. Si ricorda che anche in questo caso è presente il controllo degli ostacoli durante la discesa della sbarra. Appena la sbarra ritorna nella posizione iniziale (bassa) si esce dalla modalità manuale.</a:t>
            </a:r>
            <a:endParaRPr lang="it-IT" dirty="0"/>
          </a:p>
        </p:txBody>
      </p:sp>
    </p:spTree>
    <p:extLst>
      <p:ext uri="{BB962C8B-B14F-4D97-AF65-F5344CB8AC3E}">
        <p14:creationId xmlns:p14="http://schemas.microsoft.com/office/powerpoint/2010/main" val="74277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0"/>
            <a:ext cx="9905998" cy="1478570"/>
          </a:xfrm>
        </p:spPr>
        <p:txBody>
          <a:bodyPr/>
          <a:lstStyle/>
          <a:p>
            <a:pPr algn="ctr"/>
            <a:r>
              <a:rPr lang="it-IT" dirty="0" smtClean="0"/>
              <a:t>Funzionamento del sistema: La </a:t>
            </a:r>
            <a:r>
              <a:rPr lang="it-IT" dirty="0" err="1" smtClean="0"/>
              <a:t>shell</a:t>
            </a:r>
            <a:endParaRPr lang="it-IT" dirty="0"/>
          </a:p>
        </p:txBody>
      </p:sp>
      <p:sp>
        <p:nvSpPr>
          <p:cNvPr id="3" name="Segnaposto contenuto 2"/>
          <p:cNvSpPr>
            <a:spLocks noGrp="1"/>
          </p:cNvSpPr>
          <p:nvPr>
            <p:ph idx="1"/>
          </p:nvPr>
        </p:nvSpPr>
        <p:spPr>
          <a:xfrm>
            <a:off x="1922988" y="4290440"/>
            <a:ext cx="8342848" cy="2223753"/>
          </a:xfrm>
        </p:spPr>
        <p:txBody>
          <a:bodyPr>
            <a:normAutofit fontScale="70000" lnSpcReduction="20000"/>
          </a:bodyPr>
          <a:lstStyle/>
          <a:p>
            <a:pPr marL="0" indent="0" algn="just">
              <a:buNone/>
            </a:pPr>
            <a:r>
              <a:rPr lang="it-IT" dirty="0" smtClean="0"/>
              <a:t>Dal terminale è possibile invocare i vari comandi:</a:t>
            </a:r>
          </a:p>
          <a:p>
            <a:pPr marL="457200" indent="-457200" algn="just">
              <a:buFont typeface="+mj-lt"/>
              <a:buAutoNum type="arabicPeriod"/>
            </a:pPr>
            <a:r>
              <a:rPr lang="it-IT" dirty="0" smtClean="0"/>
              <a:t>Aggiungere una carta nell’insieme di carte valide.</a:t>
            </a:r>
          </a:p>
          <a:p>
            <a:pPr marL="457200" indent="-457200" algn="just">
              <a:buFont typeface="+mj-lt"/>
              <a:buAutoNum type="arabicPeriod"/>
            </a:pPr>
            <a:r>
              <a:rPr lang="it-IT" dirty="0" smtClean="0"/>
              <a:t>Rimuovere una carta dall’insieme di carte valide.</a:t>
            </a:r>
          </a:p>
          <a:p>
            <a:pPr marL="457200" indent="-457200" algn="just">
              <a:buFont typeface="+mj-lt"/>
              <a:buAutoNum type="arabicPeriod"/>
            </a:pPr>
            <a:r>
              <a:rPr lang="it-IT" dirty="0" smtClean="0"/>
              <a:t>Mostrare i codici di tutte le carte valide.</a:t>
            </a:r>
          </a:p>
          <a:p>
            <a:pPr marL="0" indent="0" algn="just">
              <a:buNone/>
            </a:pPr>
            <a:r>
              <a:rPr lang="it-IT" dirty="0" smtClean="0"/>
              <a:t>Digitando il comando «help» tutti i possibili comandi vengono listati, inclusi quelli di default della </a:t>
            </a:r>
            <a:r>
              <a:rPr lang="it-IT" dirty="0" err="1" smtClean="0"/>
              <a:t>shell</a:t>
            </a:r>
            <a:r>
              <a:rPr lang="it-IT" dirty="0" smtClean="0"/>
              <a:t>.</a:t>
            </a:r>
          </a:p>
          <a:p>
            <a:endParaRPr lang="it-IT" dirty="0" smtClean="0"/>
          </a:p>
          <a:p>
            <a:endParaRPr lang="it-IT" dirty="0"/>
          </a:p>
        </p:txBody>
      </p:sp>
    </p:spTree>
    <p:extLst>
      <p:ext uri="{BB962C8B-B14F-4D97-AF65-F5344CB8AC3E}">
        <p14:creationId xmlns:p14="http://schemas.microsoft.com/office/powerpoint/2010/main" val="2602908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0"/>
            <a:ext cx="9905998" cy="1478570"/>
          </a:xfrm>
        </p:spPr>
        <p:txBody>
          <a:bodyPr/>
          <a:lstStyle/>
          <a:p>
            <a:pPr algn="ctr"/>
            <a:r>
              <a:rPr lang="it-IT" dirty="0" smtClean="0"/>
              <a:t>Architettura software</a:t>
            </a:r>
            <a:endParaRPr lang="it-IT" dirty="0"/>
          </a:p>
        </p:txBody>
      </p:sp>
      <p:sp>
        <p:nvSpPr>
          <p:cNvPr id="3" name="Segnaposto contenuto 2"/>
          <p:cNvSpPr>
            <a:spLocks noGrp="1"/>
          </p:cNvSpPr>
          <p:nvPr>
            <p:ph idx="1"/>
          </p:nvPr>
        </p:nvSpPr>
        <p:spPr>
          <a:xfrm>
            <a:off x="1141412" y="4597758"/>
            <a:ext cx="9905999" cy="1983346"/>
          </a:xfrm>
        </p:spPr>
        <p:txBody>
          <a:bodyPr>
            <a:normAutofit fontScale="70000" lnSpcReduction="20000"/>
          </a:bodyPr>
          <a:lstStyle/>
          <a:p>
            <a:pPr marL="0" indent="0" algn="just">
              <a:buNone/>
            </a:pPr>
            <a:r>
              <a:rPr lang="it-IT" dirty="0" smtClean="0"/>
              <a:t>Come architettura software si è utilizzato il multi-threading cooperativo. Come è mostrato in figura, ci sono tanti </a:t>
            </a:r>
            <a:r>
              <a:rPr lang="it-IT" dirty="0" err="1" smtClean="0"/>
              <a:t>thread</a:t>
            </a:r>
            <a:r>
              <a:rPr lang="it-IT" dirty="0" smtClean="0"/>
              <a:t> con la stessa priorità ed eseguiti ciclicamente, senza che ci sia </a:t>
            </a:r>
            <a:r>
              <a:rPr lang="it-IT" dirty="0" err="1" smtClean="0"/>
              <a:t>pre</a:t>
            </a:r>
            <a:r>
              <a:rPr lang="it-IT" dirty="0" smtClean="0"/>
              <a:t>-rilascio tra quest’ultimi: un </a:t>
            </a:r>
            <a:r>
              <a:rPr lang="it-IT" dirty="0" err="1" smtClean="0"/>
              <a:t>thread</a:t>
            </a:r>
            <a:r>
              <a:rPr lang="it-IT" dirty="0" smtClean="0"/>
              <a:t> inizia e finisce senza mai essere interrotto. La scelta di tale architettura è stata fatta per avere un software modulare orientato alla realizzazione di codice per la gestione dei singoli componenti. A ogni </a:t>
            </a:r>
            <a:r>
              <a:rPr lang="it-IT" dirty="0" err="1" smtClean="0"/>
              <a:t>thread</a:t>
            </a:r>
            <a:r>
              <a:rPr lang="it-IT" dirty="0" smtClean="0"/>
              <a:t> quindi corrisponde un manager per i vari sensori e uno per l’attuazione degli attuatori. I gestori sono quindi eseguiti continuamente, e commutano lo stato in maniera desiderata per l’attuazione delle uscite.</a:t>
            </a:r>
            <a:endParaRPr lang="it-IT" dirty="0"/>
          </a:p>
        </p:txBody>
      </p:sp>
      <p:pic>
        <p:nvPicPr>
          <p:cNvPr id="4" name="Immagine 3" descr="http://www.playembedded.org/blog/wp-content/uploads/2016/10/Example-4-threads-flow.png"/>
          <p:cNvPicPr/>
          <p:nvPr/>
        </p:nvPicPr>
        <p:blipFill>
          <a:blip r:embed="rId2">
            <a:extLst>
              <a:ext uri="{28A0092B-C50C-407E-A947-70E740481C1C}">
                <a14:useLocalDpi xmlns:a14="http://schemas.microsoft.com/office/drawing/2010/main" val="0"/>
              </a:ext>
            </a:extLst>
          </a:blip>
          <a:srcRect/>
          <a:stretch>
            <a:fillRect/>
          </a:stretch>
        </p:blipFill>
        <p:spPr bwMode="auto">
          <a:xfrm>
            <a:off x="2828540" y="1062813"/>
            <a:ext cx="6531741" cy="3358273"/>
          </a:xfrm>
          <a:prstGeom prst="rect">
            <a:avLst/>
          </a:prstGeom>
          <a:noFill/>
          <a:ln>
            <a:noFill/>
          </a:ln>
        </p:spPr>
      </p:pic>
    </p:spTree>
    <p:extLst>
      <p:ext uri="{BB962C8B-B14F-4D97-AF65-F5344CB8AC3E}">
        <p14:creationId xmlns:p14="http://schemas.microsoft.com/office/powerpoint/2010/main" val="38333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0"/>
            <a:ext cx="9905998" cy="1478570"/>
          </a:xfrm>
        </p:spPr>
        <p:txBody>
          <a:bodyPr/>
          <a:lstStyle/>
          <a:p>
            <a:pPr algn="ctr"/>
            <a:r>
              <a:rPr lang="it-IT" dirty="0" err="1" smtClean="0"/>
              <a:t>Chibios</a:t>
            </a:r>
            <a:endParaRPr lang="it-IT" dirty="0"/>
          </a:p>
        </p:txBody>
      </p:sp>
      <p:sp>
        <p:nvSpPr>
          <p:cNvPr id="3" name="Segnaposto contenuto 2"/>
          <p:cNvSpPr>
            <a:spLocks noGrp="1"/>
          </p:cNvSpPr>
          <p:nvPr>
            <p:ph idx="1"/>
          </p:nvPr>
        </p:nvSpPr>
        <p:spPr>
          <a:xfrm>
            <a:off x="1141412" y="3928702"/>
            <a:ext cx="9905999" cy="2652401"/>
          </a:xfrm>
        </p:spPr>
        <p:txBody>
          <a:bodyPr>
            <a:normAutofit fontScale="92500"/>
          </a:bodyPr>
          <a:lstStyle/>
          <a:p>
            <a:pPr marL="0" indent="0" algn="just">
              <a:buNone/>
            </a:pPr>
            <a:r>
              <a:rPr lang="it-IT" dirty="0" smtClean="0"/>
              <a:t>Tale architettura è però di difficile realizzazione con le librerie standard. Abbiamo bisogno quindi di un sistema operativo che fornisce l’astrazione da noi desiderata, come anche un HAL che permetta di avere un codice più compatto, semplice e </a:t>
            </a:r>
            <a:r>
              <a:rPr lang="it-IT" dirty="0" err="1" smtClean="0"/>
              <a:t>manutenibile</a:t>
            </a:r>
            <a:r>
              <a:rPr lang="it-IT" dirty="0" smtClean="0"/>
              <a:t>. </a:t>
            </a:r>
            <a:r>
              <a:rPr lang="it-IT" dirty="0" err="1" smtClean="0"/>
              <a:t>ChibiOS</a:t>
            </a:r>
            <a:r>
              <a:rPr lang="it-IT" dirty="0" smtClean="0"/>
              <a:t> si è presentato come la migliore soluzione anche per il fatto che è un OS open source. Da sottolineare è anche la sua naturale predisposizione al multi-threading, come anche la sua flessibilità nel realizzare applicazioni quali la nostra.</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251" y="1195235"/>
            <a:ext cx="5880319" cy="2450133"/>
          </a:xfrm>
          <a:prstGeom prst="rect">
            <a:avLst/>
          </a:prstGeom>
        </p:spPr>
      </p:pic>
    </p:spTree>
    <p:extLst>
      <p:ext uri="{BB962C8B-B14F-4D97-AF65-F5344CB8AC3E}">
        <p14:creationId xmlns:p14="http://schemas.microsoft.com/office/powerpoint/2010/main" val="490225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Moduli Software</a:t>
            </a:r>
            <a:endParaRPr lang="it-IT" dirty="0"/>
          </a:p>
        </p:txBody>
      </p:sp>
      <p:sp>
        <p:nvSpPr>
          <p:cNvPr id="3" name="Segnaposto contenuto 2"/>
          <p:cNvSpPr>
            <a:spLocks noGrp="1"/>
          </p:cNvSpPr>
          <p:nvPr>
            <p:ph idx="1"/>
          </p:nvPr>
        </p:nvSpPr>
        <p:spPr>
          <a:xfrm>
            <a:off x="1141412" y="2249487"/>
            <a:ext cx="9905999" cy="4022524"/>
          </a:xfrm>
        </p:spPr>
        <p:txBody>
          <a:bodyPr>
            <a:normAutofit fontScale="92500" lnSpcReduction="10000"/>
          </a:bodyPr>
          <a:lstStyle/>
          <a:p>
            <a:pPr lvl="0" algn="just"/>
            <a:r>
              <a:rPr lang="it-IT" dirty="0" err="1"/>
              <a:t>lcd.c</a:t>
            </a:r>
            <a:r>
              <a:rPr lang="it-IT" dirty="0"/>
              <a:t>/</a:t>
            </a:r>
            <a:r>
              <a:rPr lang="it-IT" dirty="0" err="1"/>
              <a:t>lcd.h</a:t>
            </a:r>
            <a:r>
              <a:rPr lang="it-IT" dirty="0"/>
              <a:t>: modulo software per la gestione </a:t>
            </a:r>
            <a:r>
              <a:rPr lang="it-IT" dirty="0" err="1"/>
              <a:t>dell’lcd</a:t>
            </a:r>
            <a:r>
              <a:rPr lang="it-IT" dirty="0" smtClean="0"/>
              <a:t>.</a:t>
            </a:r>
            <a:r>
              <a:rPr lang="it-IT" dirty="0"/>
              <a:t> </a:t>
            </a:r>
            <a:endParaRPr lang="it-IT" dirty="0" smtClean="0"/>
          </a:p>
          <a:p>
            <a:pPr lvl="0" algn="just"/>
            <a:endParaRPr lang="it-IT" dirty="0"/>
          </a:p>
          <a:p>
            <a:pPr lvl="0" algn="just"/>
            <a:r>
              <a:rPr lang="it-IT" dirty="0" smtClean="0"/>
              <a:t>mfrc522.c</a:t>
            </a:r>
            <a:r>
              <a:rPr lang="it-IT" dirty="0"/>
              <a:t>/ mfrc522.h: modulo software per la gestione del RFID </a:t>
            </a:r>
            <a:r>
              <a:rPr lang="it-IT" dirty="0" err="1"/>
              <a:t>reader</a:t>
            </a:r>
            <a:r>
              <a:rPr lang="it-IT" dirty="0" smtClean="0"/>
              <a:t>.</a:t>
            </a:r>
          </a:p>
          <a:p>
            <a:pPr lvl="0" algn="just"/>
            <a:endParaRPr lang="it-IT" dirty="0"/>
          </a:p>
          <a:p>
            <a:pPr lvl="0" algn="just"/>
            <a:r>
              <a:rPr lang="it-IT" dirty="0" err="1" smtClean="0"/>
              <a:t>motor.c</a:t>
            </a:r>
            <a:r>
              <a:rPr lang="it-IT" dirty="0" smtClean="0"/>
              <a:t>/</a:t>
            </a:r>
            <a:r>
              <a:rPr lang="it-IT" dirty="0" err="1" smtClean="0"/>
              <a:t>motor.h</a:t>
            </a:r>
            <a:r>
              <a:rPr lang="it-IT" dirty="0"/>
              <a:t>: modulo software per la gestione del motore</a:t>
            </a:r>
            <a:r>
              <a:rPr lang="it-IT" dirty="0" smtClean="0"/>
              <a:t>.</a:t>
            </a:r>
          </a:p>
          <a:p>
            <a:pPr lvl="0" algn="just"/>
            <a:endParaRPr lang="it-IT" dirty="0"/>
          </a:p>
          <a:p>
            <a:pPr lvl="0" algn="just"/>
            <a:r>
              <a:rPr lang="it-IT" dirty="0" err="1" smtClean="0"/>
              <a:t>rfidcodes.c</a:t>
            </a:r>
            <a:r>
              <a:rPr lang="it-IT" dirty="0" smtClean="0"/>
              <a:t>/</a:t>
            </a:r>
            <a:r>
              <a:rPr lang="it-IT" dirty="0" err="1" smtClean="0"/>
              <a:t>rfidcodes.h</a:t>
            </a:r>
            <a:r>
              <a:rPr lang="it-IT" dirty="0"/>
              <a:t>: modulo per la gestione di un insieme di codici di </a:t>
            </a:r>
            <a:r>
              <a:rPr lang="it-IT" dirty="0" err="1"/>
              <a:t>tag</a:t>
            </a:r>
            <a:r>
              <a:rPr lang="it-IT" dirty="0"/>
              <a:t> RFID contenuti in un array</a:t>
            </a:r>
            <a:r>
              <a:rPr lang="it-IT" dirty="0" smtClean="0"/>
              <a:t>.</a:t>
            </a:r>
          </a:p>
          <a:p>
            <a:pPr lvl="0" algn="just"/>
            <a:endParaRPr lang="it-IT" dirty="0"/>
          </a:p>
          <a:p>
            <a:endParaRPr lang="it-IT" dirty="0"/>
          </a:p>
        </p:txBody>
      </p:sp>
    </p:spTree>
    <p:extLst>
      <p:ext uri="{BB962C8B-B14F-4D97-AF65-F5344CB8AC3E}">
        <p14:creationId xmlns:p14="http://schemas.microsoft.com/office/powerpoint/2010/main" val="2816345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460</TotalTime>
  <Words>772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Trebuchet MS</vt:lpstr>
      <vt:lpstr>Tw Cen MT</vt:lpstr>
      <vt:lpstr>Circuito</vt:lpstr>
      <vt:lpstr>CONTROL ACCESS SYSTEM 17</vt:lpstr>
      <vt:lpstr>Il Problema</vt:lpstr>
      <vt:lpstr>Soluzioni esistenti vs.  la nostra soluzione</vt:lpstr>
      <vt:lpstr>Funzionamento del sistema: modalità automatica</vt:lpstr>
      <vt:lpstr>Funzionamento del sistema: modalità manuale</vt:lpstr>
      <vt:lpstr>Funzionamento del sistema: La shell</vt:lpstr>
      <vt:lpstr>Architettura software</vt:lpstr>
      <vt:lpstr>Chibios</vt:lpstr>
      <vt:lpstr>Moduli Software</vt:lpstr>
      <vt:lpstr>Hardware impiegato</vt:lpstr>
      <vt:lpstr>Problemi riscontrati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ACCESS SYSTEM 17</dc:title>
  <dc:creator>umbi</dc:creator>
  <cp:lastModifiedBy>mon ster</cp:lastModifiedBy>
  <cp:revision>47</cp:revision>
  <dcterms:created xsi:type="dcterms:W3CDTF">2017-01-30T10:04:01Z</dcterms:created>
  <dcterms:modified xsi:type="dcterms:W3CDTF">2020-09-26T13:46:55Z</dcterms:modified>
</cp:coreProperties>
</file>