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7" r:id="rId3"/>
    <p:sldId id="285" r:id="rId4"/>
    <p:sldId id="298" r:id="rId5"/>
    <p:sldId id="287" r:id="rId6"/>
    <p:sldId id="301" r:id="rId7"/>
    <p:sldId id="299" r:id="rId8"/>
    <p:sldId id="288" r:id="rId9"/>
    <p:sldId id="297" r:id="rId10"/>
    <p:sldId id="300" r:id="rId11"/>
    <p:sldId id="302" r:id="rId12"/>
    <p:sldId id="290" r:id="rId13"/>
    <p:sldId id="291" r:id="rId14"/>
    <p:sldId id="293" r:id="rId15"/>
    <p:sldId id="294" r:id="rId16"/>
    <p:sldId id="295" r:id="rId17"/>
    <p:sldId id="296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A0BCD4-69B9-3A2E-FEEC-E839B9CF596A}" v="176" dt="2025-04-06T17:38:11.753"/>
    <p1510:client id="{DE5C61F5-BB91-8768-1B3D-7AEE0C8BBD67}" v="225" dt="2025-04-08T13:26:09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F32C3-A5E2-4EB9-BC53-159163DBD9C7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0F4C1-48CC-46FC-8E99-4B75B9E398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587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1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97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13504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023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73175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486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35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11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138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239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57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2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82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45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743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4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12723-C9B0-4B30-A6DE-D882ECF3160F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0E469-CD0D-498B-8DDB-D7B03AB867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505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irebase.google.com/docs/" TargetMode="External"/><Relationship Id="rId2" Type="http://schemas.openxmlformats.org/officeDocument/2006/relationships/hyperlink" Target="https://firebase.flutter.dev/docs/overview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3A78E-33C0-4D82-B35E-2776A77B1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3152" y="1085747"/>
            <a:ext cx="9581044" cy="1682264"/>
          </a:xfrm>
        </p:spPr>
        <p:txBody>
          <a:bodyPr/>
          <a:lstStyle/>
          <a:p>
            <a:pPr algn="ctr"/>
            <a:r>
              <a:rPr lang="en-US" sz="4000" b="1">
                <a:solidFill>
                  <a:schemeClr val="accent2"/>
                </a:solidFill>
                <a:latin typeface="Algerian"/>
              </a:rPr>
              <a:t> MINOR </a:t>
            </a:r>
            <a:r>
              <a:rPr lang="en-US" sz="4000" b="1" dirty="0">
                <a:solidFill>
                  <a:schemeClr val="accent2"/>
                </a:solidFill>
                <a:latin typeface="Algerian"/>
              </a:rPr>
              <a:t>PROJECT</a:t>
            </a:r>
            <a:br>
              <a:rPr lang="en-US" sz="4000" b="1" dirty="0">
                <a:latin typeface="Algerian" panose="04020705040A02060702" pitchFamily="82" charset="0"/>
              </a:rPr>
            </a:br>
            <a:r>
              <a:rPr lang="en-US" sz="4000" b="1" dirty="0">
                <a:solidFill>
                  <a:schemeClr val="accent2"/>
                </a:solidFill>
                <a:latin typeface="Algerian"/>
              </a:rPr>
              <a:t> PRESENTATION ON  Farmer-connect</a:t>
            </a:r>
            <a:endParaRPr lang="en-US" sz="4000" b="1" u="sng" dirty="0">
              <a:solidFill>
                <a:schemeClr val="accent2"/>
              </a:solidFill>
              <a:latin typeface="Algeri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26605-8667-4020-AC27-AE4D92770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10238" y="2771415"/>
            <a:ext cx="6210550" cy="3754818"/>
          </a:xfrm>
        </p:spPr>
        <p:txBody>
          <a:bodyPr>
            <a:norm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Presented By: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 Pritiprasanna Nayak(22UG0I0317)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Anshuman Behera(22UG0101321)</a:t>
            </a: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Akash Nag(22UG010353)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Under the Guidance of Mr. </a:t>
            </a:r>
            <a:r>
              <a:rPr 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Sitanshu</a:t>
            </a:r>
            <a:r>
              <a:rPr lang="en-US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ahoma"/>
                <a:ea typeface="Tahoma"/>
                <a:cs typeface="Tahoma"/>
              </a:rPr>
              <a:t> Kar</a:t>
            </a:r>
            <a:endParaRPr lang="en-US" sz="1600" b="1" dirty="0">
              <a:solidFill>
                <a:schemeClr val="tx1">
                  <a:lumMod val="95000"/>
                  <a:lumOff val="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BC470E-950F-43C5-962F-3C28BC60A8D9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8284"/>
            <a:ext cx="1853658" cy="1637440"/>
          </a:xfrm>
          <a:prstGeom prst="rect">
            <a:avLst/>
          </a:prstGeom>
          <a:ln>
            <a:noFill/>
          </a:ln>
          <a:effectLst>
            <a:innerShdw blurRad="114300">
              <a:prstClr val="black"/>
            </a:innerShdw>
            <a:softEdge rad="0"/>
          </a:effectLst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E3B93A76-2E58-437A-96EC-A6F76D628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443514"/>
            <a:ext cx="6815138" cy="369888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endParaRPr lang="en-IN" alt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DBF4484-A8C4-4BAF-B597-AAB3CA32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8865" y="443514"/>
            <a:ext cx="7608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ENGINEERING AND TECHNOLOGY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029EA-243E-441F-A794-98CAFE54C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062" y="917004"/>
            <a:ext cx="62849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I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2BA18BEC-608E-4CD0-898B-16B67C397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4257" y="5184010"/>
            <a:ext cx="285273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/>
            <a:r>
              <a:rPr lang="en-US" altLang="en-US" sz="1400" b="1" dirty="0">
                <a:latin typeface="Tahoma"/>
                <a:ea typeface="Tahoma"/>
                <a:cs typeface="Tahoma"/>
              </a:rPr>
              <a:t>Dr. (Mrs.) Gitanjali Mishra</a:t>
            </a:r>
          </a:p>
          <a:p>
            <a:pPr algn="ctr"/>
            <a:r>
              <a:rPr lang="en-US" altLang="en-US" sz="1400" b="1" dirty="0">
                <a:latin typeface="Tahoma"/>
                <a:ea typeface="Tahoma"/>
                <a:cs typeface="Tahoma"/>
              </a:rPr>
              <a:t>Assistant Professor </a:t>
            </a:r>
          </a:p>
          <a:p>
            <a:pPr algn="ctr"/>
            <a:r>
              <a:rPr lang="en-US" alt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Dept. Of CSE,</a:t>
            </a:r>
          </a:p>
          <a:p>
            <a:pPr algn="ctr"/>
            <a:r>
              <a:rPr lang="en-US" alt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GIET University , Gunupur</a:t>
            </a:r>
          </a:p>
        </p:txBody>
      </p:sp>
    </p:spTree>
    <p:extLst>
      <p:ext uri="{BB962C8B-B14F-4D97-AF65-F5344CB8AC3E}">
        <p14:creationId xmlns:p14="http://schemas.microsoft.com/office/powerpoint/2010/main" val="3860164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42B8-28DE-B484-E77E-E8D96102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234" y="238125"/>
            <a:ext cx="8596668" cy="107632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DATA FLOW DIAGRAM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3AB310DE-C680-56D5-E6FD-65C13D2A5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602" y="1314450"/>
            <a:ext cx="815340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C94B7-FB44-489C-D015-AAD99786BAC4}"/>
              </a:ext>
            </a:extLst>
          </p:cNvPr>
          <p:cNvSpPr txBox="1"/>
          <p:nvPr/>
        </p:nvSpPr>
        <p:spPr>
          <a:xfrm>
            <a:off x="3108768" y="5812393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 O DFD (CONTEXT DIAGRAM)</a:t>
            </a:r>
          </a:p>
        </p:txBody>
      </p:sp>
    </p:spTree>
    <p:extLst>
      <p:ext uri="{BB962C8B-B14F-4D97-AF65-F5344CB8AC3E}">
        <p14:creationId xmlns:p14="http://schemas.microsoft.com/office/powerpoint/2010/main" val="2647528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413B2-04A5-8DC6-8A1A-E803B68C8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171450"/>
            <a:ext cx="8596668" cy="971550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Algerian"/>
              </a:rPr>
              <a:t>FEATURES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0CDD2-4F56-CA71-1411-A70ED875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76351"/>
            <a:ext cx="9581091" cy="47650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Authentication</a:t>
            </a:r>
            <a:b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Separate login/signup for farmers and users.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Supported in both Android and IOS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friendly interface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app f</a:t>
            </a:r>
            <a:r>
              <a:rPr lang="en-US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both farmer and consumers.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 time Content update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altLang="en-US" sz="3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Dashboard</a:t>
            </a:r>
          </a:p>
          <a:p>
            <a:pPr marL="457200" lvl="1" indent="0">
              <a:buNone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Admin </a:t>
            </a:r>
            <a:r>
              <a:rPr lang="en-US" alt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grants and revokes all the permissions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altLang="en-US" sz="22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071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5C0D-6915-3A16-FAB6-616B6555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766" y="-47914"/>
            <a:ext cx="10470776" cy="1320800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CHALLENGES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84C5DD-FBDD-7AC6-DE42-39A8801C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4" y="1272886"/>
            <a:ext cx="8596668" cy="47659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Designing Scalable Content Structure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Creating a flexible content model to support nested 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Implementing Role-Based Access Control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Ensuring proper access restrictions between farmer and consumer.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Content Updates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Syncing content efficiently between backend and frontend.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UI/UX Consistency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Building a responsive and intuitive interface for both farmer and consumer.</a:t>
            </a: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74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5A1F4-24FE-9BFA-0663-AAEA4163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59" y="114300"/>
            <a:ext cx="8596668" cy="1082040"/>
          </a:xfrm>
        </p:spPr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LIMITATIONS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7D607-2CAD-49F7-EA86-FDEAB1A49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345"/>
            <a:ext cx="9408498" cy="443201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Internet Connectivity in rural areas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 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farmers in remote locations may not have stable internet access, which            could hinder the adoption and real-time functionality of the platform.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Literacy</a:t>
            </a:r>
          </a:p>
          <a:p>
            <a:pPr marL="0" indent="0"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  Not all farmers are tech-savvy. The success of the platform depends on        adequate training and support for users unfamiliar with smartphones or digital   interfaces.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Dependency on Mobile </a:t>
            </a: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  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assumes access to smartphones, which might not be affordable  or readily available to all farmers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0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5A35C-E677-8A18-8FD4-4EAE5B87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0C39-16AB-B798-F07C-9A02D3B2F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4" y="123371"/>
            <a:ext cx="8596668" cy="1320800"/>
          </a:xfrm>
        </p:spPr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SCREENSHOTS</a:t>
            </a:r>
          </a:p>
          <a:p>
            <a:endParaRPr lang="en-US" dirty="0"/>
          </a:p>
        </p:txBody>
      </p:sp>
      <p:pic>
        <p:nvPicPr>
          <p:cNvPr id="4" name="Content Placeholder 3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17B0D605-E752-306D-AB8D-05A871B5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3494" y="1725161"/>
            <a:ext cx="2127348" cy="4348858"/>
          </a:xfrm>
        </p:spPr>
      </p:pic>
      <p:pic>
        <p:nvPicPr>
          <p:cNvPr id="5" name="Picture 4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14EAAF42-94CC-6908-E96A-E5EA1862B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0" y="1719942"/>
            <a:ext cx="2249220" cy="4354287"/>
          </a:xfrm>
          <a:prstGeom prst="rect">
            <a:avLst/>
          </a:prstGeom>
        </p:spPr>
      </p:pic>
      <p:pic>
        <p:nvPicPr>
          <p:cNvPr id="6" name="Picture 5" descr="A screenshot of a food&#10;&#10;AI-generated content may be incorrect.">
            <a:extLst>
              <a:ext uri="{FF2B5EF4-FFF2-40B4-BE49-F238E27FC236}">
                <a16:creationId xmlns:a16="http://schemas.microsoft.com/office/drawing/2014/main" id="{793C4FF7-2435-5B9F-1763-E768080CA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3043" y="1720272"/>
            <a:ext cx="2243281" cy="4352638"/>
          </a:xfrm>
          <a:prstGeom prst="rect">
            <a:avLst/>
          </a:prstGeom>
        </p:spPr>
      </p:pic>
      <p:pic>
        <p:nvPicPr>
          <p:cNvPr id="7" name="Picture 6" descr="A screenshot of a bag&#10;&#10;AI-generated content may be incorrect.">
            <a:extLst>
              <a:ext uri="{FF2B5EF4-FFF2-40B4-BE49-F238E27FC236}">
                <a16:creationId xmlns:a16="http://schemas.microsoft.com/office/drawing/2014/main" id="{071C9D96-0CB6-89A2-6F82-886BB4844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3952" y="1708727"/>
            <a:ext cx="2243281" cy="43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262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792D9-0019-C9DE-D885-3C1C9C6D6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5C38-CDE9-EEA0-34A5-796C464B5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956" y="142268"/>
            <a:ext cx="8596668" cy="853440"/>
          </a:xfrm>
        </p:spPr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CONCLUSION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05A-45A8-2E4A-94A1-A34FBC55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606" y="1269250"/>
            <a:ext cx="8596668" cy="431950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 market access is crucial for farmers, significantly improving their income by eliminating intermediaries. The proposed mobile app facilitates this connection, empowering farmers to sell directly to consumers and retailers.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Farmer Connect system represents a transformative step toward modernizing agriculture by bridging the gap between farmers, markets, and technology. With the right support, training, and continued innovation, Farmer Connect can become a powerful tool for sustainable agricultural development and rural empowerment.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74813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5773B-E532-5B45-223D-5BBDA0B1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1B4D4-A603-942C-FF2E-60EA043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FUTURE ENHANCEMENT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EF29F-BD89-8784-0AD9-C03793740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317"/>
            <a:ext cx="9705031" cy="481595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Crop Advisory</a:t>
            </a:r>
          </a:p>
          <a:p>
            <a:pPr marL="0" indent="0">
              <a:buNone/>
            </a:pPr>
            <a:r>
              <a:rPr lang="en-US" sz="2400" dirty="0">
                <a:ea typeface="+mn-lt"/>
                <a:cs typeface="+mn-lt"/>
              </a:rPr>
              <a:t>  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machine learning models to provide personalized, predictive crop and pest management recommendations based on real-time weather, soil, and crop data.</a:t>
            </a:r>
          </a:p>
          <a:p>
            <a:pPr marL="0" indent="0">
              <a:buNone/>
            </a:pP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Multilingual Voice Assistant</a:t>
            </a: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 </a:t>
            </a:r>
            <a:r>
              <a:rPr lang="en-US" sz="2200" dirty="0">
                <a:ea typeface="+mn-lt"/>
                <a:cs typeface="+mn-lt"/>
              </a:rPr>
              <a:t>Add a voice-enabled assistant that supports regional languages to assist illiterate or semi-literate farmers with navigation and task completion.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Digital Payment Integration</a:t>
            </a:r>
          </a:p>
          <a:p>
            <a:pPr marL="0" indent="0">
              <a:buNone/>
            </a:pPr>
            <a:r>
              <a:rPr lang="en-US" sz="2200" b="1" dirty="0">
                <a:ea typeface="+mn-lt"/>
                <a:cs typeface="+mn-lt"/>
              </a:rPr>
              <a:t> </a:t>
            </a:r>
            <a:r>
              <a:rPr lang="en-US" sz="2200" dirty="0">
                <a:ea typeface="+mn-lt"/>
                <a:cs typeface="+mn-lt"/>
              </a:rPr>
              <a:t>Include support for mobile wallets and UPI for seamless payments, subsidies, and transaction tracking within the app.</a:t>
            </a:r>
          </a:p>
          <a:p>
            <a:pPr marL="0" indent="0">
              <a:buNone/>
            </a:pPr>
            <a:endParaRPr lang="en-US" sz="2000" b="1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b="1" dirty="0"/>
              <a:t> 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30555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626FD-AD7B-F111-67D1-C7472A06B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4D3C-D716-020B-B61D-5F517565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REFERENCE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91A8C-B8E0-23F5-E037-0389F2569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Flutter Fire Documentation </a:t>
            </a:r>
          </a:p>
          <a:p>
            <a:pPr marL="457200" lvl="1" indent="0">
              <a:buNone/>
            </a:pPr>
            <a:r>
              <a:rPr lang="en-US" dirty="0">
                <a:hlinkClick r:id="rId2"/>
              </a:rPr>
              <a:t>https://firebase.flutter.dev/docs/overview/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Firebase Documentation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https://firebase.google.com/docs/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0521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CC4D-075E-4162-9C4A-AAD5907F2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866" y="653988"/>
            <a:ext cx="8596668" cy="1320800"/>
          </a:xfrm>
        </p:spPr>
        <p:txBody>
          <a:bodyPr/>
          <a:lstStyle/>
          <a:p>
            <a:r>
              <a:rPr lang="en-IN" sz="4800" b="1" dirty="0">
                <a:latin typeface="Algerian" panose="04020705040A02060702" pitchFamily="82" charset="0"/>
              </a:rPr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D4FC7-8E4D-4BBC-AB86-3579EE051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963816" cy="3880773"/>
          </a:xfrm>
        </p:spPr>
        <p:txBody>
          <a:bodyPr/>
          <a:lstStyle/>
          <a:p>
            <a:pPr marL="0" indent="0">
              <a:buNone/>
            </a:pPr>
            <a:r>
              <a:rPr lang="en-US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all for your attention! Any questions?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57F0-F4A1-49EF-A60A-866088777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Algerian" panose="04020705040A02060702" pitchFamily="82" charset="0"/>
              </a:rPr>
              <a:t>OUTLINES</a:t>
            </a:r>
            <a:endParaRPr lang="en-IN" sz="4800" b="1" dirty="0">
              <a:latin typeface="Algerian" panose="04020705040A02060702" pitchFamily="8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F46866B-169D-4AE8-AE00-AA60341818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882797"/>
              </p:ext>
            </p:extLst>
          </p:nvPr>
        </p:nvGraphicFramePr>
        <p:xfrm>
          <a:off x="1145217" y="1527847"/>
          <a:ext cx="812878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595">
                  <a:extLst>
                    <a:ext uri="{9D8B030D-6E8A-4147-A177-3AD203B41FA5}">
                      <a16:colId xmlns:a16="http://schemas.microsoft.com/office/drawing/2014/main" val="571003690"/>
                    </a:ext>
                  </a:extLst>
                </a:gridCol>
                <a:gridCol w="2709595">
                  <a:extLst>
                    <a:ext uri="{9D8B030D-6E8A-4147-A177-3AD203B41FA5}">
                      <a16:colId xmlns:a16="http://schemas.microsoft.com/office/drawing/2014/main" val="4176926602"/>
                    </a:ext>
                  </a:extLst>
                </a:gridCol>
                <a:gridCol w="2709595">
                  <a:extLst>
                    <a:ext uri="{9D8B030D-6E8A-4147-A177-3AD203B41FA5}">
                      <a16:colId xmlns:a16="http://schemas.microsoft.com/office/drawing/2014/main" val="2796141490"/>
                    </a:ext>
                  </a:extLst>
                </a:gridCol>
              </a:tblGrid>
              <a:tr h="34173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S.NO.</a:t>
                      </a:r>
                      <a:endParaRPr lang="en-IN" sz="1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CONTENTS</a:t>
                      </a:r>
                      <a:endParaRPr lang="en-IN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b="1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PAGE NO.</a:t>
                      </a:r>
                      <a:endParaRPr lang="en-IN" sz="1800" b="1" kern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65013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 STATEMENT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246721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50610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TECHNOLOGIES USED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5-6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397066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NECESSARY DIAGRAMS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63818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139182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259614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82665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SCREENSHOTS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25801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CONCLUSION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0900086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 ENHANCEMENT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717400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REFERENCES</a:t>
                      </a:r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175044"/>
                  </a:ext>
                </a:extLst>
              </a:tr>
              <a:tr h="326802">
                <a:tc>
                  <a:txBody>
                    <a:bodyPr/>
                    <a:lstStyle/>
                    <a:p>
                      <a:pPr algn="ctr"/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endParaRPr lang="en-IN" sz="16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7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5698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0A8AC-6626-5F0F-F40C-CD6274A4A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90C226"/>
                </a:solidFill>
                <a:latin typeface="Algerian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6341C-98A7-848A-0FA3-DC50194A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658" y="1717805"/>
            <a:ext cx="8596668" cy="44361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b="1" dirty="0">
                <a:latin typeface="Calibri"/>
                <a:ea typeface="Calibri"/>
                <a:cs typeface="Calibri"/>
              </a:rPr>
              <a:t> Mobile App For Direct Market Access For Farmers(SIH-1620).</a:t>
            </a:r>
          </a:p>
          <a:p>
            <a:endParaRPr lang="en-US" sz="2800" b="1" dirty="0">
              <a:latin typeface="Calibri"/>
              <a:ea typeface="Calibri"/>
              <a:cs typeface="Calibri"/>
            </a:endParaRPr>
          </a:p>
          <a:p>
            <a:pPr marL="400050" lvl="1" indent="0">
              <a:buNone/>
            </a:pPr>
            <a:r>
              <a:rPr lang="en-US" sz="2600" b="1" dirty="0"/>
              <a:t>Farmers often face challenges in accessing markets, leading to lower income due to middlemen. This gap restricts their ability to sell produce at fair prices. </a:t>
            </a:r>
          </a:p>
        </p:txBody>
      </p:sp>
    </p:spTree>
    <p:extLst>
      <p:ext uri="{BB962C8B-B14F-4D97-AF65-F5344CB8AC3E}">
        <p14:creationId xmlns:p14="http://schemas.microsoft.com/office/powerpoint/2010/main" val="411196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FF1F-72C1-8E53-8777-1C149E3A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5800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Algerian" panose="04020705040A02060702" pitchFamily="82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35FD6-A4A7-18B3-20B5-A6A7388E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09" y="1608582"/>
            <a:ext cx="8009466" cy="4745735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 Connect 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flutter based mobile application that provides access to farmers to interact directly with the consumers.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app reduces the need of middlemen, which will increase the profits on produce.</a:t>
            </a: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Farmers can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product , creating an efficient and centralized  environment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47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86C4-8E9A-5C0B-C3A2-6D25552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Technologies used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FD9A24-3BF4-35B2-AF9E-C9717EFED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09725"/>
            <a:ext cx="8596668" cy="4431637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Studio Code </a:t>
            </a:r>
            <a:r>
              <a:rPr lang="en-US" dirty="0"/>
              <a:t>- Visual Studio Code, also commonly referred to as VS Code, is a source-code editor developed by Microsoft for Windows, Linux and macOS. Features include support for debugging, syntax highlighting, intelligent code completion, snippets, code refactoring, and embedded Git.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Flutter</a:t>
            </a:r>
            <a:r>
              <a:rPr lang="en-US" dirty="0"/>
              <a:t> - Flutter is an open-source UI software development kit created by Google. It is used to develop cross platform applications from a single codebase for any web browser, Fuchsia, Android, iOS, Linux, macOS, and Windows. First described in 2015, Flutter was released in May 2017.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Firebase</a:t>
            </a:r>
            <a:r>
              <a:rPr lang="en-US" dirty="0"/>
              <a:t> - Firebase, Inc. is a set of backend cloud computing services and application development platforms provided by Google. It hosts databases, services, authentication, and integration for a variety of applications, including Android, iOS, JavaScript, Node.js, Java, Unity, PHP, and C++.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Dart Programming Language - </a:t>
            </a:r>
            <a:r>
              <a:rPr lang="en-US" sz="2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Dart is a client-optimized, object-oriented programming language developed by Google, primarily used for building cross-platform applications, especially with the Flutter framework, and known for its fast development cycles and efficient execution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336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E86C4-8E9A-5C0B-C3A2-6D25552C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>
                <a:solidFill>
                  <a:srgbClr val="90C226"/>
                </a:solidFill>
                <a:latin typeface="Algerian"/>
              </a:rPr>
              <a:t>Technologies used</a:t>
            </a:r>
          </a:p>
          <a:p>
            <a:endParaRPr lang="en-US" dirty="0"/>
          </a:p>
        </p:txBody>
      </p:sp>
      <p:pic>
        <p:nvPicPr>
          <p:cNvPr id="4" name="Content Placeholder 3" descr="Laptop with solid fill">
            <a:extLst>
              <a:ext uri="{FF2B5EF4-FFF2-40B4-BE49-F238E27FC236}">
                <a16:creationId xmlns:a16="http://schemas.microsoft.com/office/drawing/2014/main" id="{297ACB37-35F9-7B49-E4C5-700F70EB0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3662" y="1821808"/>
            <a:ext cx="914400" cy="9144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EB25E8-D10C-98B7-1910-BB77576BCF0C}"/>
              </a:ext>
            </a:extLst>
          </p:cNvPr>
          <p:cNvSpPr txBox="1"/>
          <p:nvPr/>
        </p:nvSpPr>
        <p:spPr>
          <a:xfrm>
            <a:off x="926561" y="2741076"/>
            <a:ext cx="4694665" cy="35076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1.Laptop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Processor - AMD Ryzen 5 4600H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RAM - 4GB 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Memory – 100GB</a:t>
            </a:r>
          </a:p>
          <a:p>
            <a:pPr marL="742950" lvl="1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Dedicated GPU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Android Phone</a:t>
            </a:r>
          </a:p>
          <a:p>
            <a:endParaRPr lang="en-US" sz="2000" b="1" dirty="0">
              <a:latin typeface="Times New Roman"/>
              <a:ea typeface="Tahoma"/>
              <a:cs typeface="Tahoma"/>
            </a:endParaRPr>
          </a:p>
        </p:txBody>
      </p:sp>
      <p:pic>
        <p:nvPicPr>
          <p:cNvPr id="6" name="Graphic 5" descr="Internet with solid fill">
            <a:extLst>
              <a:ext uri="{FF2B5EF4-FFF2-40B4-BE49-F238E27FC236}">
                <a16:creationId xmlns:a16="http://schemas.microsoft.com/office/drawing/2014/main" id="{14DDFFCB-413D-54DF-14E8-834B9C654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90719" y="183909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56DC3D7-0C8A-655C-1DE6-6650BF2CD934}"/>
              </a:ext>
            </a:extLst>
          </p:cNvPr>
          <p:cNvSpPr txBox="1"/>
          <p:nvPr/>
        </p:nvSpPr>
        <p:spPr>
          <a:xfrm>
            <a:off x="5621041" y="2743615"/>
            <a:ext cx="4761494" cy="33804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 Windows 11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 Visual Studio Code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 Flutter Framework 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Dart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AutoNum type="arabicPeriod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Firebase Realtime Database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3200" b="1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59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27B4B-E58D-750A-01AD-DE1BEA11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768600"/>
            <a:ext cx="8596668" cy="13208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Algerian" panose="04020705040A02060702" pitchFamily="82" charset="0"/>
              </a:rPr>
              <a:t>Necessary Diagrams</a:t>
            </a:r>
          </a:p>
        </p:txBody>
      </p:sp>
    </p:spTree>
    <p:extLst>
      <p:ext uri="{BB962C8B-B14F-4D97-AF65-F5344CB8AC3E}">
        <p14:creationId xmlns:p14="http://schemas.microsoft.com/office/powerpoint/2010/main" val="323985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850A7-B79C-C9E6-ADD3-961591B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84" y="295275"/>
            <a:ext cx="8596668" cy="929951"/>
          </a:xfrm>
        </p:spPr>
        <p:txBody>
          <a:bodyPr/>
          <a:lstStyle/>
          <a:p>
            <a:r>
              <a:rPr lang="en-US" sz="4800" b="1" dirty="0">
                <a:latin typeface="Algerian"/>
              </a:rPr>
              <a:t>Flow chart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27AE51C8-0ECE-F29F-0B0F-78305F3AC5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971" y="1688841"/>
            <a:ext cx="7193901" cy="45595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8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3A9F-A279-ED67-986A-D5DAD417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A4166-CC60-93AA-EBA7-34B55828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77" y="234315"/>
            <a:ext cx="8596668" cy="844296"/>
          </a:xfrm>
        </p:spPr>
        <p:txBody>
          <a:bodyPr/>
          <a:lstStyle/>
          <a:p>
            <a:r>
              <a:rPr lang="en-US" sz="4800" b="1" dirty="0">
                <a:latin typeface="Algerian"/>
              </a:rPr>
              <a:t> Use case diagram</a:t>
            </a:r>
          </a:p>
        </p:txBody>
      </p:sp>
      <p:pic>
        <p:nvPicPr>
          <p:cNvPr id="9" name="Content Placeholder 8" descr="A diagram of a person&amp;#39;s work flow&#10;&#10;AI-generated content may be incorrect.">
            <a:extLst>
              <a:ext uri="{FF2B5EF4-FFF2-40B4-BE49-F238E27FC236}">
                <a16:creationId xmlns:a16="http://schemas.microsoft.com/office/drawing/2014/main" id="{EF5FB355-0254-2DDD-D649-82153829B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9579" y="1290919"/>
            <a:ext cx="8647266" cy="5380391"/>
          </a:xfrm>
        </p:spPr>
      </p:pic>
    </p:spTree>
    <p:extLst>
      <p:ext uri="{BB962C8B-B14F-4D97-AF65-F5344CB8AC3E}">
        <p14:creationId xmlns:p14="http://schemas.microsoft.com/office/powerpoint/2010/main" val="7050197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635</TotalTime>
  <Words>877</Words>
  <Application>Microsoft Office PowerPoint</Application>
  <PresentationFormat>Widescreen</PresentationFormat>
  <Paragraphs>133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Algerian</vt:lpstr>
      <vt:lpstr>Arial</vt:lpstr>
      <vt:lpstr>Calibri</vt:lpstr>
      <vt:lpstr>Tahoma</vt:lpstr>
      <vt:lpstr>Times New Roman</vt:lpstr>
      <vt:lpstr>Trebuchet MS</vt:lpstr>
      <vt:lpstr>Wingdings</vt:lpstr>
      <vt:lpstr>Wingdings 3</vt:lpstr>
      <vt:lpstr>Facet</vt:lpstr>
      <vt:lpstr> MINOR PROJECT  PRESENTATION ON  Farmer-connect</vt:lpstr>
      <vt:lpstr>OUTLINES</vt:lpstr>
      <vt:lpstr>Problem Statement</vt:lpstr>
      <vt:lpstr>INTRODUCTION</vt:lpstr>
      <vt:lpstr>Technologies used </vt:lpstr>
      <vt:lpstr>Technologies used </vt:lpstr>
      <vt:lpstr>Necessary Diagrams</vt:lpstr>
      <vt:lpstr>Flow chart</vt:lpstr>
      <vt:lpstr> Use case diagram</vt:lpstr>
      <vt:lpstr>DATA FLOW DIAGRAM</vt:lpstr>
      <vt:lpstr>FEATURES</vt:lpstr>
      <vt:lpstr>CHALLENGES</vt:lpstr>
      <vt:lpstr>LIMITATIONS </vt:lpstr>
      <vt:lpstr>SCREENSHOTS </vt:lpstr>
      <vt:lpstr>CONCLUSION </vt:lpstr>
      <vt:lpstr>FUTURE ENHANCEMENT </vt:lpstr>
      <vt:lpstr>REFERENCE 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Biswajeet Sahu</dc:creator>
  <cp:lastModifiedBy>rashmitadas2k@outlook.com</cp:lastModifiedBy>
  <cp:revision>531</cp:revision>
  <dcterms:created xsi:type="dcterms:W3CDTF">2025-03-28T05:14:41Z</dcterms:created>
  <dcterms:modified xsi:type="dcterms:W3CDTF">2025-04-11T03:54:49Z</dcterms:modified>
</cp:coreProperties>
</file>