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0" r:id="rId2"/>
    <p:sldId id="311" r:id="rId3"/>
    <p:sldId id="321" r:id="rId4"/>
    <p:sldId id="322" r:id="rId5"/>
    <p:sldId id="329" r:id="rId6"/>
    <p:sldId id="326" r:id="rId7"/>
    <p:sldId id="330" r:id="rId8"/>
    <p:sldId id="325" r:id="rId9"/>
    <p:sldId id="328" r:id="rId10"/>
    <p:sldId id="32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36D2B8-CE6C-6741-A395-36E8D2633F18}">
          <p14:sldIdLst>
            <p14:sldId id="310"/>
            <p14:sldId id="311"/>
            <p14:sldId id="321"/>
            <p14:sldId id="322"/>
            <p14:sldId id="329"/>
            <p14:sldId id="326"/>
            <p14:sldId id="330"/>
            <p14:sldId id="325"/>
            <p14:sldId id="328"/>
            <p14:sldId id="323"/>
            <p14:sldId id="270"/>
          </p14:sldIdLst>
        </p14:section>
        <p14:section name="Appendix" id="{D9A2B76E-66C7-0043-ACB4-06E1DC88E7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0D150"/>
    <a:srgbClr val="008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6" autoAdjust="0"/>
    <p:restoredTop sz="94608"/>
  </p:normalViewPr>
  <p:slideViewPr>
    <p:cSldViewPr snapToGrid="0">
      <p:cViewPr varScale="1">
        <p:scale>
          <a:sx n="86" d="100"/>
          <a:sy n="86" d="100"/>
        </p:scale>
        <p:origin x="9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32B3C-2A06-46E8-A765-6BD2543EF42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FDC0E-3017-4CC2-AD45-163B4A73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9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=tKSUokG3Y0w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FDC0E-3017-4CC2-AD45-163B4A731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1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8414c6b2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8414c6b23_1_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9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6159-73B7-4EC7-89E5-24FA71725107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FC15-4E0D-4642-8ACE-751DF0AE29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0E277-2EC3-8F42-B422-4E30D4FEB8E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5723"/>
            <a:ext cx="1175657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90D1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0D1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0D1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0D1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0D1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3E8A1-4940-BF43-A1B6-4D06B78D3DE7}"/>
              </a:ext>
            </a:extLst>
          </p:cNvPr>
          <p:cNvSpPr txBox="1"/>
          <p:nvPr/>
        </p:nvSpPr>
        <p:spPr>
          <a:xfrm>
            <a:off x="3896776" y="2519117"/>
            <a:ext cx="3344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008EF8"/>
                </a:solidFill>
                <a:latin typeface="Avenir Roman" panose="02000503020000020003" pitchFamily="2" charset="0"/>
              </a:defRPr>
            </a:lvl1pPr>
          </a:lstStyle>
          <a:p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SLVP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8C88B2E-5AA4-5347-BDA3-C16BAE7CE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921" y="668054"/>
            <a:ext cx="4152900" cy="1384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C6EDEF-5EB2-C04D-9DA3-4FC48D7A4499}"/>
              </a:ext>
            </a:extLst>
          </p:cNvPr>
          <p:cNvSpPr txBox="1"/>
          <p:nvPr/>
        </p:nvSpPr>
        <p:spPr>
          <a:xfrm>
            <a:off x="2112553" y="3429000"/>
            <a:ext cx="7705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008EF8"/>
                </a:solidFill>
                <a:latin typeface="Avenir Roman" panose="02000503020000020003" pitchFamily="2" charset="0"/>
              </a:defRPr>
            </a:lvl1pPr>
          </a:lstStyle>
          <a:p>
            <a:r>
              <a:rPr lang="en-US" sz="3600" dirty="0">
                <a:solidFill>
                  <a:srgbClr val="00B050"/>
                </a:solidFill>
              </a:rPr>
              <a:t>A step towards Smarter Governance</a:t>
            </a:r>
          </a:p>
        </p:txBody>
      </p:sp>
    </p:spTree>
    <p:extLst>
      <p:ext uri="{BB962C8B-B14F-4D97-AF65-F5344CB8AC3E}">
        <p14:creationId xmlns:p14="http://schemas.microsoft.com/office/powerpoint/2010/main" val="381184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6B8DE5-FCE0-4B4B-8D6B-E9F27F84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93EA54-5A27-6F44-B1F4-B2C9254B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4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1E9EB-1EDC-874A-BC69-3BCB52E8E2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286" y="225287"/>
            <a:ext cx="1176793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9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4859" y="329639"/>
            <a:ext cx="7239237" cy="535531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buSzPts val="3200"/>
            </a:pPr>
            <a:r>
              <a:rPr lang="en-US" sz="3600" b="1" i="1" dirty="0">
                <a:latin typeface="Arial Rounded MT Bold" panose="020F0704030504030204" pitchFamily="34" charset="77"/>
              </a:rPr>
              <a:t>Team Members and roles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4AEB838-45B2-DC4B-AD8D-52696F8BC2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75" y="80064"/>
            <a:ext cx="2695512" cy="89850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DD3F22-2172-2F4A-9893-11CF7AD22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00421"/>
              </p:ext>
            </p:extLst>
          </p:nvPr>
        </p:nvGraphicFramePr>
        <p:xfrm>
          <a:off x="382814" y="1209523"/>
          <a:ext cx="11259456" cy="542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152">
                  <a:extLst>
                    <a:ext uri="{9D8B030D-6E8A-4147-A177-3AD203B41FA5}">
                      <a16:colId xmlns:a16="http://schemas.microsoft.com/office/drawing/2014/main" val="2996196995"/>
                    </a:ext>
                  </a:extLst>
                </a:gridCol>
                <a:gridCol w="3753152">
                  <a:extLst>
                    <a:ext uri="{9D8B030D-6E8A-4147-A177-3AD203B41FA5}">
                      <a16:colId xmlns:a16="http://schemas.microsoft.com/office/drawing/2014/main" val="2896256470"/>
                    </a:ext>
                  </a:extLst>
                </a:gridCol>
                <a:gridCol w="3753152">
                  <a:extLst>
                    <a:ext uri="{9D8B030D-6E8A-4147-A177-3AD203B41FA5}">
                      <a16:colId xmlns:a16="http://schemas.microsoft.com/office/drawing/2014/main" val="4209990279"/>
                    </a:ext>
                  </a:extLst>
                </a:gridCol>
              </a:tblGrid>
              <a:tr h="664855">
                <a:tc>
                  <a:txBody>
                    <a:bodyPr/>
                    <a:lstStyle/>
                    <a:p>
                      <a:r>
                        <a:rPr lang="en-US" sz="2000" dirty="0"/>
                        <a:t>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964"/>
                  </a:ext>
                </a:extLst>
              </a:tr>
              <a:tr h="664855">
                <a:tc>
                  <a:txBody>
                    <a:bodyPr/>
                    <a:lstStyle/>
                    <a:p>
                      <a:r>
                        <a:rPr lang="en-US" sz="2000" dirty="0"/>
                        <a:t>Deepak </a:t>
                      </a:r>
                      <a:r>
                        <a:rPr lang="en-US" sz="2000" dirty="0" err="1"/>
                        <a:t>Bhattad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Project Management / Business Consulting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57832"/>
                  </a:ext>
                </a:extLst>
              </a:tr>
              <a:tr h="664855">
                <a:tc>
                  <a:txBody>
                    <a:bodyPr/>
                    <a:lstStyle/>
                    <a:p>
                      <a:r>
                        <a:rPr lang="en-US" sz="2000" dirty="0"/>
                        <a:t>Vamsi 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Product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Product Management / Project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4093"/>
                  </a:ext>
                </a:extLst>
              </a:tr>
              <a:tr h="664855">
                <a:tc>
                  <a:txBody>
                    <a:bodyPr/>
                    <a:lstStyle/>
                    <a:p>
                      <a:r>
                        <a:rPr lang="en-US" sz="2000" dirty="0"/>
                        <a:t>Sreenivas Chinni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Solution Architect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36296"/>
                  </a:ext>
                </a:extLst>
              </a:tr>
              <a:tr h="664855">
                <a:tc>
                  <a:txBody>
                    <a:bodyPr/>
                    <a:lstStyle/>
                    <a:p>
                      <a:r>
                        <a:rPr lang="en-US" sz="2000" dirty="0"/>
                        <a:t>Pavan 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Front End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Angular, HTML, CSS &amp; Bootstrap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33663"/>
                  </a:ext>
                </a:extLst>
              </a:tr>
              <a:tr h="664855">
                <a:tc>
                  <a:txBody>
                    <a:bodyPr/>
                    <a:lstStyle/>
                    <a:p>
                      <a:r>
                        <a:rPr lang="en-US" sz="2000" dirty="0" err="1"/>
                        <a:t>Manoj</a:t>
                      </a:r>
                      <a:r>
                        <a:rPr lang="en-US" sz="2000" dirty="0"/>
                        <a:t> Kumar </a:t>
                      </a:r>
                      <a:r>
                        <a:rPr lang="en-US" sz="2000" dirty="0" err="1"/>
                        <a:t>Chaluvadi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Back End Development / Middleware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Mainframes, Ethereum, Hyperledger, Dot Net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12333"/>
                  </a:ext>
                </a:extLst>
              </a:tr>
              <a:tr h="664855">
                <a:tc>
                  <a:txBody>
                    <a:bodyPr/>
                    <a:lstStyle/>
                    <a:p>
                      <a:r>
                        <a:rPr lang="en-US" sz="2000" dirty="0"/>
                        <a:t>Kiran </a:t>
                      </a:r>
                      <a:r>
                        <a:rPr lang="en-US" sz="2000" dirty="0" err="1"/>
                        <a:t>Pochiraju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Machine Learning 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ML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25781"/>
                  </a:ext>
                </a:extLst>
              </a:tr>
              <a:tr h="664855">
                <a:tc>
                  <a:txBody>
                    <a:bodyPr/>
                    <a:lstStyle/>
                    <a:p>
                      <a:r>
                        <a:rPr lang="en-US" sz="2000" dirty="0"/>
                        <a:t>The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9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90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390" y="0"/>
            <a:ext cx="9144000" cy="731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High Level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67200-0C3C-0F41-BF7D-757272BC3DFF}"/>
              </a:ext>
            </a:extLst>
          </p:cNvPr>
          <p:cNvSpPr txBox="1"/>
          <p:nvPr/>
        </p:nvSpPr>
        <p:spPr>
          <a:xfrm>
            <a:off x="7171755" y="5844725"/>
            <a:ext cx="2792627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Guideline only for reference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87C8D2-9566-F34B-92F9-641BFFB7A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20"/>
            <a:ext cx="12192000" cy="593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9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390" y="0"/>
            <a:ext cx="9144000" cy="731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b="1" i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Sequence flow  Diagram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1090863"/>
            <a:ext cx="11221661" cy="52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8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5187"/>
            <a:ext cx="10515600" cy="87015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Technology Stack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18761"/>
              </p:ext>
            </p:extLst>
          </p:nvPr>
        </p:nvGraphicFramePr>
        <p:xfrm>
          <a:off x="1076631" y="1445342"/>
          <a:ext cx="7477434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246">
                  <a:extLst>
                    <a:ext uri="{9D8B030D-6E8A-4147-A177-3AD203B41FA5}">
                      <a16:colId xmlns:a16="http://schemas.microsoft.com/office/drawing/2014/main" val="838769129"/>
                    </a:ext>
                  </a:extLst>
                </a:gridCol>
                <a:gridCol w="5414188">
                  <a:extLst>
                    <a:ext uri="{9D8B030D-6E8A-4147-A177-3AD203B41FA5}">
                      <a16:colId xmlns:a16="http://schemas.microsoft.com/office/drawing/2014/main" val="4057329599"/>
                    </a:ext>
                  </a:extLst>
                </a:gridCol>
              </a:tblGrid>
              <a:tr h="394553">
                <a:tc>
                  <a:txBody>
                    <a:bodyPr/>
                    <a:lstStyle/>
                    <a:p>
                      <a:r>
                        <a:rPr lang="en-US" sz="2100" b="1" i="1" dirty="0" err="1">
                          <a:solidFill>
                            <a:schemeClr val="tx1"/>
                          </a:solidFill>
                        </a:rPr>
                        <a:t>Offchain</a:t>
                      </a:r>
                      <a:r>
                        <a:rPr lang="en-US" sz="2100" b="1" i="1" dirty="0">
                          <a:solidFill>
                            <a:schemeClr val="tx1"/>
                          </a:solidFill>
                        </a:rPr>
                        <a:t> DB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lite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8389"/>
                  </a:ext>
                </a:extLst>
              </a:tr>
              <a:tr h="394553">
                <a:tc>
                  <a:txBody>
                    <a:bodyPr/>
                    <a:lstStyle/>
                    <a:p>
                      <a:r>
                        <a:rPr lang="en-US" sz="2100" b="1" i="1" dirty="0"/>
                        <a:t>Repository</a:t>
                      </a:r>
                      <a:endParaRPr lang="en-US" sz="21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675381"/>
                  </a:ext>
                </a:extLst>
              </a:tr>
              <a:tr h="592885">
                <a:tc>
                  <a:txBody>
                    <a:bodyPr/>
                    <a:lstStyle/>
                    <a:p>
                      <a:r>
                        <a:rPr lang="en-US" sz="2100" b="1" i="1" dirty="0"/>
                        <a:t>Web Design </a:t>
                      </a:r>
                      <a:endParaRPr lang="en-US" sz="21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angular 7 and angular material  and WEB View for android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32937"/>
                  </a:ext>
                </a:extLst>
              </a:tr>
              <a:tr h="613749">
                <a:tc>
                  <a:txBody>
                    <a:bodyPr/>
                    <a:lstStyle/>
                    <a:p>
                      <a:r>
                        <a:rPr lang="en-US" sz="2100" b="1" i="1" dirty="0"/>
                        <a:t>Back End </a:t>
                      </a:r>
                      <a:endParaRPr lang="en-US" sz="21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node.js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287486"/>
                  </a:ext>
                </a:extLst>
              </a:tr>
              <a:tr h="394553">
                <a:tc>
                  <a:txBody>
                    <a:bodyPr/>
                    <a:lstStyle/>
                    <a:p>
                      <a:r>
                        <a:rPr lang="en-US" sz="2100" b="1" i="1" dirty="0"/>
                        <a:t>REST services</a:t>
                      </a:r>
                      <a:endParaRPr lang="en-US" sz="21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express.js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98280"/>
                  </a:ext>
                </a:extLst>
              </a:tr>
              <a:tr h="394553">
                <a:tc>
                  <a:txBody>
                    <a:bodyPr/>
                    <a:lstStyle/>
                    <a:p>
                      <a:r>
                        <a:rPr lang="en-US" sz="2100" b="1" i="1" dirty="0"/>
                        <a:t>Raspberry pie </a:t>
                      </a:r>
                      <a:endParaRPr lang="en-US" sz="21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039244"/>
                  </a:ext>
                </a:extLst>
              </a:tr>
              <a:tr h="613749">
                <a:tc>
                  <a:txBody>
                    <a:bodyPr/>
                    <a:lstStyle/>
                    <a:p>
                      <a:r>
                        <a:rPr lang="en-US" sz="2100" b="1" i="1" dirty="0"/>
                        <a:t>IOTA</a:t>
                      </a:r>
                      <a:endParaRPr lang="en-US" sz="21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IOTA.js</a:t>
                      </a:r>
                    </a:p>
                    <a:p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56672"/>
                  </a:ext>
                </a:extLst>
              </a:tr>
              <a:tr h="394553">
                <a:tc>
                  <a:txBody>
                    <a:bodyPr/>
                    <a:lstStyle/>
                    <a:p>
                      <a:r>
                        <a:rPr lang="en-US" sz="2100" b="1" i="1" dirty="0"/>
                        <a:t>IPFS</a:t>
                      </a:r>
                      <a:endParaRPr lang="en-US" sz="21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95139"/>
                  </a:ext>
                </a:extLst>
              </a:tr>
              <a:tr h="613749">
                <a:tc>
                  <a:txBody>
                    <a:bodyPr/>
                    <a:lstStyle/>
                    <a:p>
                      <a:r>
                        <a:rPr lang="en-US" sz="2100" b="1" i="1" dirty="0"/>
                        <a:t>Editor</a:t>
                      </a:r>
                      <a:endParaRPr lang="en-US" sz="21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Visual studio</a:t>
                      </a:r>
                    </a:p>
                    <a:p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1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7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4859" y="136478"/>
            <a:ext cx="7026200" cy="444093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l">
              <a:buSzPts val="3200"/>
            </a:pPr>
            <a:r>
              <a:rPr lang="en-US" sz="3600" b="1" i="1" dirty="0">
                <a:latin typeface="Arial Rounded MT Bold" panose="020F0704030504030204" pitchFamily="34" charset="77"/>
              </a:rPr>
              <a:t>Epics &amp; User stories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52F87B-87F7-4A48-8170-113282ED307A}"/>
              </a:ext>
            </a:extLst>
          </p:cNvPr>
          <p:cNvSpPr txBox="1">
            <a:spLocks/>
          </p:cNvSpPr>
          <p:nvPr/>
        </p:nvSpPr>
        <p:spPr>
          <a:xfrm>
            <a:off x="214858" y="580571"/>
            <a:ext cx="11834573" cy="5473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solidFill>
                  <a:srgbClr val="92D050"/>
                </a:solidFill>
              </a:rPr>
              <a:t>Epic 1: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As a Traffic Department, I must be able to search the violation records based on plate number, date,  location, appeal so that I can view the violation records.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rgbClr val="FFFF00"/>
                </a:solidFill>
              </a:rPr>
              <a:t>US1 : </a:t>
            </a: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As a Traffic Admin, I must be able to access traffic department webpage URL so that I can login.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rgbClr val="FFFF00"/>
                </a:solidFill>
              </a:rPr>
              <a:t>US2 : </a:t>
            </a: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As a Traffic Admin, I must be able to search based on my vehicle plate number, date, location, appeal so that I can view corresponding violation records.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rgbClr val="FFFF00"/>
                </a:solidFill>
              </a:rPr>
              <a:t>US3 : </a:t>
            </a: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As a Traffic Admin, I must be able to click on detailed icon for each of my Violation record so that I can view the images for the corresponding violation records.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rgbClr val="FFFF00"/>
                </a:solidFill>
              </a:rPr>
              <a:t>US4 : </a:t>
            </a: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As a Traffic Admin, I must be able to search based on appeals so that I can accept or reject the appeal from customer</a:t>
            </a:r>
          </a:p>
          <a:p>
            <a:pPr algn="l"/>
            <a:r>
              <a:rPr lang="en-US" i="1" dirty="0">
                <a:solidFill>
                  <a:srgbClr val="92D050"/>
                </a:solidFill>
              </a:rPr>
              <a:t>Epic 2: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As a Customer, I must be able to search the records based on number plate so that I can view the violation records.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rgbClr val="FFFF00"/>
                </a:solidFill>
              </a:rPr>
              <a:t>US1 : </a:t>
            </a:r>
            <a:r>
              <a:rPr lang="en-US" sz="1400" i="1" dirty="0">
                <a:solidFill>
                  <a:schemeClr val="bg1"/>
                </a:solidFill>
              </a:rPr>
              <a:t>As a Customer/ User, I must be able to access traffic department webpage URL so that I can search my violation records.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rgbClr val="FFFF00"/>
                </a:solidFill>
              </a:rPr>
              <a:t>US2 : </a:t>
            </a:r>
            <a:r>
              <a:rPr lang="en-US" sz="1400" i="1" dirty="0">
                <a:solidFill>
                  <a:schemeClr val="bg1"/>
                </a:solidFill>
              </a:rPr>
              <a:t>As a Customer/ User, I must be able to search based on my vehicle plate number so that I can see my violation records.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rgbClr val="FFFF00"/>
                </a:solidFill>
              </a:rPr>
              <a:t>US3 : </a:t>
            </a:r>
            <a:r>
              <a:rPr lang="en-US" sz="1400" i="1" dirty="0">
                <a:solidFill>
                  <a:schemeClr val="bg1"/>
                </a:solidFill>
              </a:rPr>
              <a:t>As a Customer/ User, I must be able to click on detailed icon for each of my Violation record so that when I can view the images for the corresponding violation record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rgbClr val="FFFF00"/>
                </a:solidFill>
              </a:rPr>
              <a:t>US4 : </a:t>
            </a:r>
            <a:r>
              <a:rPr lang="en-US" sz="1400" i="1" dirty="0">
                <a:solidFill>
                  <a:schemeClr val="bg1"/>
                </a:solidFill>
              </a:rPr>
              <a:t>As a Customer/ User, I must be able to view appeal button for each of my violation record so that I can appeal to traffic admin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rgbClr val="FFFF00"/>
                </a:solidFill>
              </a:rPr>
              <a:t>US5 : </a:t>
            </a:r>
            <a:r>
              <a:rPr lang="en-US" sz="1400" i="1" dirty="0">
                <a:solidFill>
                  <a:schemeClr val="bg1"/>
                </a:solidFill>
              </a:rPr>
              <a:t>As a Customer/ User, I must be able to view payment option for each of my violation record so that I can click on it to pay through IOTA's</a:t>
            </a:r>
            <a:endParaRPr lang="en-US" sz="1400" i="1" dirty="0">
              <a:solidFill>
                <a:srgbClr val="FFFF00"/>
              </a:solidFill>
            </a:endParaRPr>
          </a:p>
          <a:p>
            <a:pPr marL="0" lvl="1" algn="l">
              <a:spcBef>
                <a:spcPts val="1000"/>
              </a:spcBef>
            </a:pPr>
            <a:r>
              <a:rPr lang="en-US" sz="2400" i="1" dirty="0">
                <a:solidFill>
                  <a:srgbClr val="92D050"/>
                </a:solidFill>
              </a:rPr>
              <a:t>EPIC 3: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As a Smart Camera, I must be able to capture the image so that the backend can store image in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ipfs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. The </a:t>
            </a:r>
            <a:r>
              <a:rPr lang="en-US" i="1" dirty="0" err="1">
                <a:solidFill>
                  <a:schemeClr val="bg1">
                    <a:lumMod val="95000"/>
                  </a:schemeClr>
                </a:solidFill>
              </a:rPr>
              <a:t>Ipfs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hash will be store in Offline db.</a:t>
            </a:r>
          </a:p>
          <a:p>
            <a:pPr marL="628650" lvl="2" indent="-171450" algn="l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rgbClr val="FFFF00"/>
                </a:solidFill>
              </a:rPr>
              <a:t>US1 : </a:t>
            </a:r>
            <a:r>
              <a:rPr lang="en-US" sz="1400" i="1" dirty="0">
                <a:solidFill>
                  <a:schemeClr val="bg1"/>
                </a:solidFill>
              </a:rPr>
              <a:t>As a Smart Camera, I must be able to capture the image so that the backend can store image in </a:t>
            </a:r>
            <a:r>
              <a:rPr lang="en-US" sz="1400" i="1" dirty="0" err="1">
                <a:solidFill>
                  <a:schemeClr val="bg1"/>
                </a:solidFill>
              </a:rPr>
              <a:t>ipfs</a:t>
            </a:r>
            <a:r>
              <a:rPr lang="en-US" sz="1400" i="1" dirty="0">
                <a:solidFill>
                  <a:schemeClr val="bg1"/>
                </a:solidFill>
              </a:rPr>
              <a:t>. The </a:t>
            </a:r>
            <a:r>
              <a:rPr lang="en-US" sz="1400" i="1" dirty="0" err="1">
                <a:solidFill>
                  <a:schemeClr val="bg1"/>
                </a:solidFill>
              </a:rPr>
              <a:t>Ipfs</a:t>
            </a:r>
            <a:r>
              <a:rPr lang="en-US" sz="1400" i="1" dirty="0">
                <a:solidFill>
                  <a:schemeClr val="bg1"/>
                </a:solidFill>
              </a:rPr>
              <a:t> hash will be store in Offline </a:t>
            </a:r>
            <a:r>
              <a:rPr lang="en-US" sz="1400" i="1" dirty="0" err="1">
                <a:solidFill>
                  <a:schemeClr val="bg1"/>
                </a:solidFill>
              </a:rPr>
              <a:t>db</a:t>
            </a:r>
            <a:endParaRPr lang="en-US" sz="1400" i="1" dirty="0">
              <a:solidFill>
                <a:schemeClr val="bg1"/>
              </a:solidFill>
            </a:endParaRPr>
          </a:p>
          <a:p>
            <a:pPr marL="628650" lvl="2" indent="-171450" algn="l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1400" i="1" dirty="0">
              <a:solidFill>
                <a:schemeClr val="bg1"/>
              </a:solidFill>
            </a:endParaRPr>
          </a:p>
          <a:p>
            <a:pPr marL="0" lvl="1" algn="l">
              <a:spcBef>
                <a:spcPts val="1000"/>
              </a:spcBef>
            </a:pPr>
            <a:r>
              <a:rPr lang="en-US" sz="2400" b="1" dirty="0">
                <a:solidFill>
                  <a:srgbClr val="92D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97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Arial Rounded MT Bold" panose="020F0704030504030204" pitchFamily="34" charset="0"/>
              </a:rPr>
              <a:t>Project Plan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0" y="1347538"/>
            <a:ext cx="10117393" cy="481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3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latin typeface="Arial Rounded MT Bold" panose="020F0704030504030204" pitchFamily="34" charset="0"/>
              </a:rPr>
              <a:t>Customer &amp; Traffic Admin </a:t>
            </a:r>
            <a:r>
              <a:rPr lang="en-US" sz="3200" b="1" i="1">
                <a:latin typeface="Arial Rounded MT Bold" panose="020F0704030504030204" pitchFamily="34" charset="0"/>
              </a:rPr>
              <a:t>Mockup UI</a:t>
            </a:r>
            <a:endParaRPr lang="en-US" sz="3200" b="1" i="1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8" y="1910687"/>
            <a:ext cx="5603543" cy="4063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27" y="1910687"/>
            <a:ext cx="6032311" cy="40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0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4024"/>
            <a:ext cx="10515600" cy="6414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GitHub Folder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233714"/>
            <a:ext cx="10493827" cy="51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2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entrum IOTA Project Team" id="{325821E4-B311-0E4C-9015-34C97E0C093F}" vid="{0401E726-ABA2-8046-AE34-033708BF0A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572</Words>
  <Application>Microsoft Office PowerPoint</Application>
  <PresentationFormat>Widescreen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Avenir Roman</vt:lpstr>
      <vt:lpstr>Calibri</vt:lpstr>
      <vt:lpstr>Calibri Light</vt:lpstr>
      <vt:lpstr>Wingdings</vt:lpstr>
      <vt:lpstr>Office Theme</vt:lpstr>
      <vt:lpstr>PowerPoint Presentation</vt:lpstr>
      <vt:lpstr>Team Members and roles</vt:lpstr>
      <vt:lpstr>High Level Architecture</vt:lpstr>
      <vt:lpstr>Sequence flow  Diagram </vt:lpstr>
      <vt:lpstr>Technology Stack</vt:lpstr>
      <vt:lpstr>Epics &amp; User stories</vt:lpstr>
      <vt:lpstr>Project Plan</vt:lpstr>
      <vt:lpstr>Customer &amp; Traffic Admin Mockup UI</vt:lpstr>
      <vt:lpstr>GitHub Folder structure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Bhattad</dc:creator>
  <cp:lastModifiedBy>Sreenivas Chinni</cp:lastModifiedBy>
  <cp:revision>47</cp:revision>
  <dcterms:created xsi:type="dcterms:W3CDTF">2019-05-17T16:29:40Z</dcterms:created>
  <dcterms:modified xsi:type="dcterms:W3CDTF">2019-06-01T05:28:31Z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vamsikrishnan.r@ad.infosys.com</vt:lpwstr>
  </property>
  <property fmtid="{D5CDD505-2E9C-101B-9397-08002B2CF9AE}" pid="5" name="MSIP_Label_be4b3411-284d-4d31-bd4f-bc13ef7f1fd6_SetDate">
    <vt:lpwstr>2019-05-30T17:22:39.9265255Z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vamsikrishnan.r@ad.infosys.com</vt:lpwstr>
  </property>
  <property fmtid="{D5CDD505-2E9C-101B-9397-08002B2CF9AE}" pid="12" name="MSIP_Label_a0819fa7-4367-4500-ba88-dd630d977609_SetDate">
    <vt:lpwstr>2019-05-30T17:22:39.9265255Z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