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16"/>
  </p:notesMasterIdLst>
  <p:sldIdLst>
    <p:sldId id="256" r:id="rId2"/>
    <p:sldId id="257" r:id="rId3"/>
    <p:sldId id="268" r:id="rId4"/>
    <p:sldId id="259" r:id="rId5"/>
    <p:sldId id="260" r:id="rId6"/>
    <p:sldId id="261" r:id="rId7"/>
    <p:sldId id="263" r:id="rId8"/>
    <p:sldId id="269" r:id="rId9"/>
    <p:sldId id="264" r:id="rId10"/>
    <p:sldId id="265" r:id="rId11"/>
    <p:sldId id="266" r:id="rId12"/>
    <p:sldId id="267" r:id="rId13"/>
    <p:sldId id="258"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p:restoredTop sz="94694"/>
  </p:normalViewPr>
  <p:slideViewPr>
    <p:cSldViewPr snapToGrid="0">
      <p:cViewPr varScale="1">
        <p:scale>
          <a:sx n="121" d="100"/>
          <a:sy n="121"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0D834-5597-40F0-8856-BA9910E850AA}" type="doc">
      <dgm:prSet loTypeId="urn:microsoft.com/office/officeart/2005/8/layout/target3" loCatId="icon" qsTypeId="urn:microsoft.com/office/officeart/2005/8/quickstyle/simple1" qsCatId="simple" csTypeId="urn:microsoft.com/office/officeart/2005/8/colors/colorful1" csCatId="colorful"/>
      <dgm:spPr/>
      <dgm:t>
        <a:bodyPr/>
        <a:lstStyle/>
        <a:p>
          <a:endParaRPr lang="en-US"/>
        </a:p>
      </dgm:t>
    </dgm:pt>
    <dgm:pt modelId="{7E38A3A4-4548-4323-8D2F-3F9FBA037FC4}">
      <dgm:prSet custT="1"/>
      <dgm:spPr/>
      <dgm:t>
        <a:bodyPr/>
        <a:lstStyle/>
        <a:p>
          <a:r>
            <a:rPr lang="en-US" sz="1400" b="0" dirty="0">
              <a:latin typeface="Times New Roman" panose="02020603050405020304" pitchFamily="18" charset="0"/>
              <a:cs typeface="Times New Roman" panose="02020603050405020304" pitchFamily="18" charset="0"/>
            </a:rPr>
            <a:t>Data is sourced from </a:t>
          </a:r>
          <a:r>
            <a:rPr lang="en-US" sz="1400" b="1" dirty="0">
              <a:latin typeface="Times New Roman" panose="02020603050405020304" pitchFamily="18" charset="0"/>
              <a:cs typeface="Times New Roman" panose="02020603050405020304" pitchFamily="18" charset="0"/>
            </a:rPr>
            <a:t>IBM</a:t>
          </a:r>
          <a:r>
            <a:rPr lang="en-US" sz="1400" b="0" dirty="0">
              <a:latin typeface="Times New Roman" panose="02020603050405020304" pitchFamily="18" charset="0"/>
              <a:cs typeface="Times New Roman" panose="02020603050405020304" pitchFamily="18" charset="0"/>
            </a:rPr>
            <a:t> #Cognos Analytics Sample Data</a:t>
          </a:r>
          <a:endParaRPr lang="en-US" sz="1400" dirty="0">
            <a:latin typeface="Times New Roman" panose="02020603050405020304" pitchFamily="18" charset="0"/>
            <a:cs typeface="Times New Roman" panose="02020603050405020304" pitchFamily="18" charset="0"/>
          </a:endParaRPr>
        </a:p>
      </dgm:t>
    </dgm:pt>
    <dgm:pt modelId="{D17507BE-6EB0-4F89-B848-31AF86BC8A4C}" type="parTrans" cxnId="{52DA28A3-9C52-4915-B7EC-362CD267A5EE}">
      <dgm:prSet/>
      <dgm:spPr/>
      <dgm:t>
        <a:bodyPr/>
        <a:lstStyle/>
        <a:p>
          <a:endParaRPr lang="en-US"/>
        </a:p>
      </dgm:t>
    </dgm:pt>
    <dgm:pt modelId="{129D188D-7624-49D2-95A6-9533C001031D}" type="sibTrans" cxnId="{52DA28A3-9C52-4915-B7EC-362CD267A5EE}">
      <dgm:prSet/>
      <dgm:spPr/>
      <dgm:t>
        <a:bodyPr/>
        <a:lstStyle/>
        <a:p>
          <a:endParaRPr lang="en-US"/>
        </a:p>
      </dgm:t>
    </dgm:pt>
    <dgm:pt modelId="{4D601254-355F-4AAA-A3F2-DE68916A312A}">
      <dgm:prSet custT="1"/>
      <dgm:spPr/>
      <dgm:t>
        <a:bodyPr/>
        <a:lstStyle/>
        <a:p>
          <a:r>
            <a:rPr lang="en-US" sz="1400" b="0" dirty="0">
              <a:latin typeface="Times New Roman" panose="02020603050405020304" pitchFamily="18" charset="0"/>
              <a:cs typeface="Times New Roman" panose="02020603050405020304" pitchFamily="18" charset="0"/>
            </a:rPr>
            <a:t>The dataset includes information on </a:t>
          </a:r>
          <a:r>
            <a:rPr lang="en-US" sz="1400" b="1" dirty="0">
              <a:latin typeface="Times New Roman" panose="02020603050405020304" pitchFamily="18" charset="0"/>
              <a:cs typeface="Times New Roman" panose="02020603050405020304" pitchFamily="18" charset="0"/>
            </a:rPr>
            <a:t>7,042</a:t>
          </a:r>
          <a:r>
            <a:rPr lang="en-US" sz="1400" b="0" dirty="0">
              <a:latin typeface="Times New Roman" panose="02020603050405020304" pitchFamily="18" charset="0"/>
              <a:cs typeface="Times New Roman" panose="02020603050405020304" pitchFamily="18" charset="0"/>
            </a:rPr>
            <a:t> customers, with </a:t>
          </a:r>
          <a:r>
            <a:rPr lang="en-US" sz="1400" b="1" dirty="0">
              <a:latin typeface="Times New Roman" panose="02020603050405020304" pitchFamily="18" charset="0"/>
              <a:cs typeface="Times New Roman" panose="02020603050405020304" pitchFamily="18" charset="0"/>
            </a:rPr>
            <a:t>30 </a:t>
          </a:r>
          <a:r>
            <a:rPr lang="en-US" sz="1400" b="0" dirty="0">
              <a:latin typeface="Times New Roman" panose="02020603050405020304" pitchFamily="18" charset="0"/>
              <a:cs typeface="Times New Roman" panose="02020603050405020304" pitchFamily="18" charset="0"/>
            </a:rPr>
            <a:t>variables encompassing demographics, service details, billing information, and churn status. </a:t>
          </a:r>
          <a:endParaRPr lang="en-US" sz="1400" dirty="0">
            <a:latin typeface="Times New Roman" panose="02020603050405020304" pitchFamily="18" charset="0"/>
            <a:cs typeface="Times New Roman" panose="02020603050405020304" pitchFamily="18" charset="0"/>
          </a:endParaRPr>
        </a:p>
      </dgm:t>
    </dgm:pt>
    <dgm:pt modelId="{88737A0C-0979-4EFF-BB2A-8E65B3B34166}" type="parTrans" cxnId="{C62E728A-8199-4CCD-9FE6-004992A901E6}">
      <dgm:prSet/>
      <dgm:spPr/>
      <dgm:t>
        <a:bodyPr/>
        <a:lstStyle/>
        <a:p>
          <a:endParaRPr lang="en-US"/>
        </a:p>
      </dgm:t>
    </dgm:pt>
    <dgm:pt modelId="{742FAD8F-ACEF-4739-A5AF-C09C93944FB0}" type="sibTrans" cxnId="{C62E728A-8199-4CCD-9FE6-004992A901E6}">
      <dgm:prSet/>
      <dgm:spPr/>
      <dgm:t>
        <a:bodyPr/>
        <a:lstStyle/>
        <a:p>
          <a:endParaRPr lang="en-US"/>
        </a:p>
      </dgm:t>
    </dgm:pt>
    <dgm:pt modelId="{C14D9CD7-966B-47A8-A7C1-A3B6669193BA}">
      <dgm:prSet custT="1"/>
      <dgm:spPr/>
      <dgm:t>
        <a:bodyPr/>
        <a:lstStyle/>
        <a:p>
          <a:r>
            <a:rPr lang="en-US" sz="1400" b="1" u="sng">
              <a:latin typeface="Times New Roman" panose="02020603050405020304" pitchFamily="18" charset="0"/>
              <a:cs typeface="Times New Roman" panose="02020603050405020304" pitchFamily="18" charset="0"/>
            </a:rPr>
            <a:t>Key features include</a:t>
          </a:r>
          <a:endParaRPr lang="en-US" sz="1400" b="1" u="sng" dirty="0">
            <a:latin typeface="Times New Roman" panose="02020603050405020304" pitchFamily="18" charset="0"/>
            <a:cs typeface="Times New Roman" panose="02020603050405020304" pitchFamily="18" charset="0"/>
          </a:endParaRPr>
        </a:p>
      </dgm:t>
    </dgm:pt>
    <dgm:pt modelId="{C64935A0-BF04-4577-B011-ED83124DD6E3}" type="parTrans" cxnId="{738F55E1-D82D-47BB-B433-C5877B7B47AB}">
      <dgm:prSet/>
      <dgm:spPr/>
      <dgm:t>
        <a:bodyPr/>
        <a:lstStyle/>
        <a:p>
          <a:endParaRPr lang="en-US"/>
        </a:p>
      </dgm:t>
    </dgm:pt>
    <dgm:pt modelId="{7A986957-B72F-433C-BB7A-54B20B48D709}" type="sibTrans" cxnId="{738F55E1-D82D-47BB-B433-C5877B7B47AB}">
      <dgm:prSet/>
      <dgm:spPr/>
      <dgm:t>
        <a:bodyPr/>
        <a:lstStyle/>
        <a:p>
          <a:endParaRPr lang="en-US"/>
        </a:p>
      </dgm:t>
    </dgm:pt>
    <dgm:pt modelId="{D6B0C1B0-8B90-4644-AFC0-466AE4C5BFF5}">
      <dgm:prSet custT="1"/>
      <dgm:spPr/>
      <dgm:t>
        <a:bodyPr/>
        <a:lstStyle/>
        <a:p>
          <a:r>
            <a:rPr lang="en-US" sz="1400" b="0" dirty="0">
              <a:latin typeface="Times New Roman" panose="02020603050405020304" pitchFamily="18" charset="0"/>
              <a:cs typeface="Times New Roman" panose="02020603050405020304" pitchFamily="18" charset="0"/>
            </a:rPr>
            <a:t>Customer </a:t>
          </a:r>
          <a:r>
            <a:rPr lang="en-US" sz="1400" b="1" dirty="0">
              <a:latin typeface="Times New Roman" panose="02020603050405020304" pitchFamily="18" charset="0"/>
              <a:cs typeface="Times New Roman" panose="02020603050405020304" pitchFamily="18" charset="0"/>
            </a:rPr>
            <a:t>demographics</a:t>
          </a:r>
        </a:p>
      </dgm:t>
    </dgm:pt>
    <dgm:pt modelId="{1E32F21E-BF56-49F7-A5E2-2506A5BA8469}" type="parTrans" cxnId="{4A898315-0749-492A-9470-8D5CE7184A34}">
      <dgm:prSet/>
      <dgm:spPr/>
      <dgm:t>
        <a:bodyPr/>
        <a:lstStyle/>
        <a:p>
          <a:endParaRPr lang="en-US" sz="1400">
            <a:latin typeface="Times New Roman" panose="02020603050405020304" pitchFamily="18" charset="0"/>
            <a:cs typeface="Times New Roman" panose="02020603050405020304" pitchFamily="18" charset="0"/>
          </a:endParaRPr>
        </a:p>
      </dgm:t>
    </dgm:pt>
    <dgm:pt modelId="{E47F1D70-52F7-4201-A59B-31F77ACCB41E}" type="sibTrans" cxnId="{4A898315-0749-492A-9470-8D5CE7184A34}">
      <dgm:prSet/>
      <dgm:spPr/>
      <dgm:t>
        <a:bodyPr/>
        <a:lstStyle/>
        <a:p>
          <a:endParaRPr lang="en-US"/>
        </a:p>
      </dgm:t>
    </dgm:pt>
    <dgm:pt modelId="{3C4B6D9A-BB61-43C9-BDD4-20A4C1E30A50}">
      <dgm:prSet custT="1"/>
      <dgm:spPr/>
      <dgm:t>
        <a:bodyPr/>
        <a:lstStyle/>
        <a:p>
          <a:r>
            <a:rPr lang="en-US" sz="1400" b="1" dirty="0">
              <a:latin typeface="Times New Roman" panose="02020603050405020304" pitchFamily="18" charset="0"/>
              <a:cs typeface="Times New Roman" panose="02020603050405020304" pitchFamily="18" charset="0"/>
            </a:rPr>
            <a:t>Service</a:t>
          </a:r>
          <a:r>
            <a:rPr lang="en-US" sz="1400" b="0" dirty="0">
              <a:latin typeface="Times New Roman" panose="02020603050405020304" pitchFamily="18" charset="0"/>
              <a:cs typeface="Times New Roman" panose="02020603050405020304" pitchFamily="18" charset="0"/>
            </a:rPr>
            <a:t> details</a:t>
          </a:r>
        </a:p>
      </dgm:t>
    </dgm:pt>
    <dgm:pt modelId="{4219D44C-9A45-4FC6-9FBF-22F53B6FB204}" type="parTrans" cxnId="{65E60D32-3D9A-4A4C-9868-AA37D36E50A6}">
      <dgm:prSet/>
      <dgm:spPr/>
      <dgm:t>
        <a:bodyPr/>
        <a:lstStyle/>
        <a:p>
          <a:endParaRPr lang="en-US" sz="1400">
            <a:latin typeface="Times New Roman" panose="02020603050405020304" pitchFamily="18" charset="0"/>
            <a:cs typeface="Times New Roman" panose="02020603050405020304" pitchFamily="18" charset="0"/>
          </a:endParaRPr>
        </a:p>
      </dgm:t>
    </dgm:pt>
    <dgm:pt modelId="{8E2E5C50-C816-4C3F-9F6D-40384CD423F9}" type="sibTrans" cxnId="{65E60D32-3D9A-4A4C-9868-AA37D36E50A6}">
      <dgm:prSet/>
      <dgm:spPr/>
      <dgm:t>
        <a:bodyPr/>
        <a:lstStyle/>
        <a:p>
          <a:endParaRPr lang="en-US"/>
        </a:p>
      </dgm:t>
    </dgm:pt>
    <dgm:pt modelId="{59797FEC-047C-4FCE-AF82-FA3D74218234}">
      <dgm:prSet custT="1"/>
      <dgm:spPr/>
      <dgm:t>
        <a:bodyPr/>
        <a:lstStyle/>
        <a:p>
          <a:r>
            <a:rPr lang="en-US" sz="1400" b="1" dirty="0">
              <a:latin typeface="Times New Roman" panose="02020603050405020304" pitchFamily="18" charset="0"/>
              <a:cs typeface="Times New Roman" panose="02020603050405020304" pitchFamily="18" charset="0"/>
            </a:rPr>
            <a:t>Contract</a:t>
          </a:r>
          <a:r>
            <a:rPr lang="en-US" sz="1400" b="0" dirty="0">
              <a:latin typeface="Times New Roman" panose="02020603050405020304" pitchFamily="18" charset="0"/>
              <a:cs typeface="Times New Roman" panose="02020603050405020304" pitchFamily="18" charset="0"/>
            </a:rPr>
            <a:t> and billing details</a:t>
          </a:r>
        </a:p>
      </dgm:t>
    </dgm:pt>
    <dgm:pt modelId="{11CC558E-68AA-434C-B85C-9D17012E4603}" type="parTrans" cxnId="{12F15064-F14A-4A60-9F14-52BCC283F756}">
      <dgm:prSet/>
      <dgm:spPr/>
      <dgm:t>
        <a:bodyPr/>
        <a:lstStyle/>
        <a:p>
          <a:endParaRPr lang="en-US" sz="1400">
            <a:latin typeface="Times New Roman" panose="02020603050405020304" pitchFamily="18" charset="0"/>
            <a:cs typeface="Times New Roman" panose="02020603050405020304" pitchFamily="18" charset="0"/>
          </a:endParaRPr>
        </a:p>
      </dgm:t>
    </dgm:pt>
    <dgm:pt modelId="{85ABC961-A279-448E-A182-6CAC9C2DE087}" type="sibTrans" cxnId="{12F15064-F14A-4A60-9F14-52BCC283F756}">
      <dgm:prSet/>
      <dgm:spPr/>
      <dgm:t>
        <a:bodyPr/>
        <a:lstStyle/>
        <a:p>
          <a:endParaRPr lang="en-US"/>
        </a:p>
      </dgm:t>
    </dgm:pt>
    <dgm:pt modelId="{E22FD3EB-912D-4BDD-BD4B-BE25071A5EC4}">
      <dgm:prSet custT="1"/>
      <dgm:spPr/>
      <dgm:t>
        <a:bodyPr/>
        <a:lstStyle/>
        <a:p>
          <a:r>
            <a:rPr lang="en-US" sz="1400" b="1" dirty="0">
              <a:latin typeface="Times New Roman" panose="02020603050405020304" pitchFamily="18" charset="0"/>
              <a:cs typeface="Times New Roman" panose="02020603050405020304" pitchFamily="18" charset="0"/>
            </a:rPr>
            <a:t>Churn</a:t>
          </a:r>
          <a:r>
            <a:rPr lang="en-US" sz="1400" b="0" dirty="0">
              <a:latin typeface="Times New Roman" panose="02020603050405020304" pitchFamily="18" charset="0"/>
              <a:cs typeface="Times New Roman" panose="02020603050405020304" pitchFamily="18" charset="0"/>
            </a:rPr>
            <a:t> indicator</a:t>
          </a:r>
        </a:p>
      </dgm:t>
    </dgm:pt>
    <dgm:pt modelId="{ED4497A8-2952-480B-BD4F-14A3800E79ED}" type="parTrans" cxnId="{310A0EEF-6647-4990-899B-57BECAE5ECAA}">
      <dgm:prSet/>
      <dgm:spPr/>
      <dgm:t>
        <a:bodyPr/>
        <a:lstStyle/>
        <a:p>
          <a:endParaRPr lang="en-US" sz="1400">
            <a:latin typeface="Times New Roman" panose="02020603050405020304" pitchFamily="18" charset="0"/>
            <a:cs typeface="Times New Roman" panose="02020603050405020304" pitchFamily="18" charset="0"/>
          </a:endParaRPr>
        </a:p>
      </dgm:t>
    </dgm:pt>
    <dgm:pt modelId="{41667830-D823-4CA8-8735-6CD8C61936BB}" type="sibTrans" cxnId="{310A0EEF-6647-4990-899B-57BECAE5ECAA}">
      <dgm:prSet/>
      <dgm:spPr/>
      <dgm:t>
        <a:bodyPr/>
        <a:lstStyle/>
        <a:p>
          <a:endParaRPr lang="en-US"/>
        </a:p>
      </dgm:t>
    </dgm:pt>
    <dgm:pt modelId="{348628BF-181E-B04A-B426-E94F763D3FB4}" type="pres">
      <dgm:prSet presAssocID="{CAF0D834-5597-40F0-8856-BA9910E850AA}" presName="Name0" presStyleCnt="0">
        <dgm:presLayoutVars>
          <dgm:chMax val="7"/>
          <dgm:dir/>
          <dgm:animLvl val="lvl"/>
          <dgm:resizeHandles val="exact"/>
        </dgm:presLayoutVars>
      </dgm:prSet>
      <dgm:spPr/>
    </dgm:pt>
    <dgm:pt modelId="{5BA13FAA-BD9F-5C43-ADA9-F490A38A1CBD}" type="pres">
      <dgm:prSet presAssocID="{7E38A3A4-4548-4323-8D2F-3F9FBA037FC4}" presName="circle1" presStyleLbl="node1" presStyleIdx="0" presStyleCnt="3"/>
      <dgm:spPr/>
    </dgm:pt>
    <dgm:pt modelId="{995A5556-B4FC-9047-A751-89084F0D4943}" type="pres">
      <dgm:prSet presAssocID="{7E38A3A4-4548-4323-8D2F-3F9FBA037FC4}" presName="space" presStyleCnt="0"/>
      <dgm:spPr/>
    </dgm:pt>
    <dgm:pt modelId="{40DF20F6-D927-1B49-A007-5C52006BDD3B}" type="pres">
      <dgm:prSet presAssocID="{7E38A3A4-4548-4323-8D2F-3F9FBA037FC4}" presName="rect1" presStyleLbl="alignAcc1" presStyleIdx="0" presStyleCnt="3"/>
      <dgm:spPr/>
    </dgm:pt>
    <dgm:pt modelId="{202687D9-AAC5-1C44-8618-443B52F48FBC}" type="pres">
      <dgm:prSet presAssocID="{4D601254-355F-4AAA-A3F2-DE68916A312A}" presName="vertSpace2" presStyleLbl="node1" presStyleIdx="0" presStyleCnt="3"/>
      <dgm:spPr/>
    </dgm:pt>
    <dgm:pt modelId="{FD9EA87D-E7E3-F249-8A45-589D993704B2}" type="pres">
      <dgm:prSet presAssocID="{4D601254-355F-4AAA-A3F2-DE68916A312A}" presName="circle2" presStyleLbl="node1" presStyleIdx="1" presStyleCnt="3"/>
      <dgm:spPr/>
    </dgm:pt>
    <dgm:pt modelId="{07BA7635-6B63-694C-BCCD-5C34968BD106}" type="pres">
      <dgm:prSet presAssocID="{4D601254-355F-4AAA-A3F2-DE68916A312A}" presName="rect2" presStyleLbl="alignAcc1" presStyleIdx="1" presStyleCnt="3"/>
      <dgm:spPr/>
    </dgm:pt>
    <dgm:pt modelId="{7C7BC9DE-4ECA-314E-B1D1-376655ED14DA}" type="pres">
      <dgm:prSet presAssocID="{C14D9CD7-966B-47A8-A7C1-A3B6669193BA}" presName="vertSpace3" presStyleLbl="node1" presStyleIdx="1" presStyleCnt="3"/>
      <dgm:spPr/>
    </dgm:pt>
    <dgm:pt modelId="{D3492279-EAD7-BC45-8B9F-0BEE16CD49E2}" type="pres">
      <dgm:prSet presAssocID="{C14D9CD7-966B-47A8-A7C1-A3B6669193BA}" presName="circle3" presStyleLbl="node1" presStyleIdx="2" presStyleCnt="3"/>
      <dgm:spPr/>
    </dgm:pt>
    <dgm:pt modelId="{B010266A-38C4-C84E-A7A3-FA6E76AA4335}" type="pres">
      <dgm:prSet presAssocID="{C14D9CD7-966B-47A8-A7C1-A3B6669193BA}" presName="rect3" presStyleLbl="alignAcc1" presStyleIdx="2" presStyleCnt="3"/>
      <dgm:spPr/>
    </dgm:pt>
    <dgm:pt modelId="{A427E21A-733E-EC42-A0EF-34139514AA8F}" type="pres">
      <dgm:prSet presAssocID="{7E38A3A4-4548-4323-8D2F-3F9FBA037FC4}" presName="rect1ParTx" presStyleLbl="alignAcc1" presStyleIdx="2" presStyleCnt="3">
        <dgm:presLayoutVars>
          <dgm:chMax val="1"/>
          <dgm:bulletEnabled val="1"/>
        </dgm:presLayoutVars>
      </dgm:prSet>
      <dgm:spPr/>
    </dgm:pt>
    <dgm:pt modelId="{D5B97273-1700-D94A-8204-10D6CEAB8C95}" type="pres">
      <dgm:prSet presAssocID="{7E38A3A4-4548-4323-8D2F-3F9FBA037FC4}" presName="rect1ChTx" presStyleLbl="alignAcc1" presStyleIdx="2" presStyleCnt="3">
        <dgm:presLayoutVars>
          <dgm:bulletEnabled val="1"/>
        </dgm:presLayoutVars>
      </dgm:prSet>
      <dgm:spPr/>
    </dgm:pt>
    <dgm:pt modelId="{918673C0-5BBF-094F-B9BF-0FA183A313BF}" type="pres">
      <dgm:prSet presAssocID="{4D601254-355F-4AAA-A3F2-DE68916A312A}" presName="rect2ParTx" presStyleLbl="alignAcc1" presStyleIdx="2" presStyleCnt="3">
        <dgm:presLayoutVars>
          <dgm:chMax val="1"/>
          <dgm:bulletEnabled val="1"/>
        </dgm:presLayoutVars>
      </dgm:prSet>
      <dgm:spPr/>
    </dgm:pt>
    <dgm:pt modelId="{4843C10C-ECAD-0E48-9CFE-EEEE67D9ABCD}" type="pres">
      <dgm:prSet presAssocID="{4D601254-355F-4AAA-A3F2-DE68916A312A}" presName="rect2ChTx" presStyleLbl="alignAcc1" presStyleIdx="2" presStyleCnt="3">
        <dgm:presLayoutVars>
          <dgm:bulletEnabled val="1"/>
        </dgm:presLayoutVars>
      </dgm:prSet>
      <dgm:spPr/>
    </dgm:pt>
    <dgm:pt modelId="{5321577E-9A75-704B-8795-56CC1B431418}" type="pres">
      <dgm:prSet presAssocID="{C14D9CD7-966B-47A8-A7C1-A3B6669193BA}" presName="rect3ParTx" presStyleLbl="alignAcc1" presStyleIdx="2" presStyleCnt="3">
        <dgm:presLayoutVars>
          <dgm:chMax val="1"/>
          <dgm:bulletEnabled val="1"/>
        </dgm:presLayoutVars>
      </dgm:prSet>
      <dgm:spPr/>
    </dgm:pt>
    <dgm:pt modelId="{448E995D-95D4-E946-9A6B-712E7C39A672}" type="pres">
      <dgm:prSet presAssocID="{C14D9CD7-966B-47A8-A7C1-A3B6669193BA}" presName="rect3ChTx" presStyleLbl="alignAcc1" presStyleIdx="2" presStyleCnt="3">
        <dgm:presLayoutVars>
          <dgm:bulletEnabled val="1"/>
        </dgm:presLayoutVars>
      </dgm:prSet>
      <dgm:spPr/>
    </dgm:pt>
  </dgm:ptLst>
  <dgm:cxnLst>
    <dgm:cxn modelId="{66316306-6CF5-9C4C-804D-C62B08AB4EBA}" type="presOf" srcId="{3C4B6D9A-BB61-43C9-BDD4-20A4C1E30A50}" destId="{448E995D-95D4-E946-9A6B-712E7C39A672}" srcOrd="0" destOrd="1" presId="urn:microsoft.com/office/officeart/2005/8/layout/target3"/>
    <dgm:cxn modelId="{4A898315-0749-492A-9470-8D5CE7184A34}" srcId="{C14D9CD7-966B-47A8-A7C1-A3B6669193BA}" destId="{D6B0C1B0-8B90-4644-AFC0-466AE4C5BFF5}" srcOrd="0" destOrd="0" parTransId="{1E32F21E-BF56-49F7-A5E2-2506A5BA8469}" sibTransId="{E47F1D70-52F7-4201-A59B-31F77ACCB41E}"/>
    <dgm:cxn modelId="{CB219626-6041-BC43-B896-1FD1CFB00170}" type="presOf" srcId="{7E38A3A4-4548-4323-8D2F-3F9FBA037FC4}" destId="{40DF20F6-D927-1B49-A007-5C52006BDD3B}" srcOrd="0" destOrd="0" presId="urn:microsoft.com/office/officeart/2005/8/layout/target3"/>
    <dgm:cxn modelId="{65E60D32-3D9A-4A4C-9868-AA37D36E50A6}" srcId="{C14D9CD7-966B-47A8-A7C1-A3B6669193BA}" destId="{3C4B6D9A-BB61-43C9-BDD4-20A4C1E30A50}" srcOrd="1" destOrd="0" parTransId="{4219D44C-9A45-4FC6-9FBF-22F53B6FB204}" sibTransId="{8E2E5C50-C816-4C3F-9F6D-40384CD423F9}"/>
    <dgm:cxn modelId="{D1981A43-8551-374F-B1B8-0AC0347A62AF}" type="presOf" srcId="{C14D9CD7-966B-47A8-A7C1-A3B6669193BA}" destId="{5321577E-9A75-704B-8795-56CC1B431418}" srcOrd="1" destOrd="0" presId="urn:microsoft.com/office/officeart/2005/8/layout/target3"/>
    <dgm:cxn modelId="{CA43DE45-4F6A-6347-9E04-1F52E1CCA8DC}" type="presOf" srcId="{CAF0D834-5597-40F0-8856-BA9910E850AA}" destId="{348628BF-181E-B04A-B426-E94F763D3FB4}" srcOrd="0" destOrd="0" presId="urn:microsoft.com/office/officeart/2005/8/layout/target3"/>
    <dgm:cxn modelId="{D49A1948-C508-FA40-BEC0-9AD3CA6772AC}" type="presOf" srcId="{59797FEC-047C-4FCE-AF82-FA3D74218234}" destId="{448E995D-95D4-E946-9A6B-712E7C39A672}" srcOrd="0" destOrd="2" presId="urn:microsoft.com/office/officeart/2005/8/layout/target3"/>
    <dgm:cxn modelId="{9E6DC354-607F-1A41-9056-605229EC129B}" type="presOf" srcId="{D6B0C1B0-8B90-4644-AFC0-466AE4C5BFF5}" destId="{448E995D-95D4-E946-9A6B-712E7C39A672}" srcOrd="0" destOrd="0" presId="urn:microsoft.com/office/officeart/2005/8/layout/target3"/>
    <dgm:cxn modelId="{12F15064-F14A-4A60-9F14-52BCC283F756}" srcId="{C14D9CD7-966B-47A8-A7C1-A3B6669193BA}" destId="{59797FEC-047C-4FCE-AF82-FA3D74218234}" srcOrd="2" destOrd="0" parTransId="{11CC558E-68AA-434C-B85C-9D17012E4603}" sibTransId="{85ABC961-A279-448E-A182-6CAC9C2DE087}"/>
    <dgm:cxn modelId="{DDD9027E-2B17-4E41-A609-9E3211CA5635}" type="presOf" srcId="{7E38A3A4-4548-4323-8D2F-3F9FBA037FC4}" destId="{A427E21A-733E-EC42-A0EF-34139514AA8F}" srcOrd="1" destOrd="0" presId="urn:microsoft.com/office/officeart/2005/8/layout/target3"/>
    <dgm:cxn modelId="{5F8B9089-ECDA-E242-ADDC-5FD0FAE59445}" type="presOf" srcId="{4D601254-355F-4AAA-A3F2-DE68916A312A}" destId="{07BA7635-6B63-694C-BCCD-5C34968BD106}" srcOrd="0" destOrd="0" presId="urn:microsoft.com/office/officeart/2005/8/layout/target3"/>
    <dgm:cxn modelId="{C62E728A-8199-4CCD-9FE6-004992A901E6}" srcId="{CAF0D834-5597-40F0-8856-BA9910E850AA}" destId="{4D601254-355F-4AAA-A3F2-DE68916A312A}" srcOrd="1" destOrd="0" parTransId="{88737A0C-0979-4EFF-BB2A-8E65B3B34166}" sibTransId="{742FAD8F-ACEF-4739-A5AF-C09C93944FB0}"/>
    <dgm:cxn modelId="{52DA28A3-9C52-4915-B7EC-362CD267A5EE}" srcId="{CAF0D834-5597-40F0-8856-BA9910E850AA}" destId="{7E38A3A4-4548-4323-8D2F-3F9FBA037FC4}" srcOrd="0" destOrd="0" parTransId="{D17507BE-6EB0-4F89-B848-31AF86BC8A4C}" sibTransId="{129D188D-7624-49D2-95A6-9533C001031D}"/>
    <dgm:cxn modelId="{DB2CB3A7-203D-4349-913E-C3E0C25983EC}" type="presOf" srcId="{E22FD3EB-912D-4BDD-BD4B-BE25071A5EC4}" destId="{448E995D-95D4-E946-9A6B-712E7C39A672}" srcOrd="0" destOrd="3" presId="urn:microsoft.com/office/officeart/2005/8/layout/target3"/>
    <dgm:cxn modelId="{539461C8-933C-554B-9533-69D0667C4409}" type="presOf" srcId="{C14D9CD7-966B-47A8-A7C1-A3B6669193BA}" destId="{B010266A-38C4-C84E-A7A3-FA6E76AA4335}" srcOrd="0" destOrd="0" presId="urn:microsoft.com/office/officeart/2005/8/layout/target3"/>
    <dgm:cxn modelId="{98A6D2C8-81F3-CF40-B3BA-5DB44A427968}" type="presOf" srcId="{4D601254-355F-4AAA-A3F2-DE68916A312A}" destId="{918673C0-5BBF-094F-B9BF-0FA183A313BF}" srcOrd="1" destOrd="0" presId="urn:microsoft.com/office/officeart/2005/8/layout/target3"/>
    <dgm:cxn modelId="{738F55E1-D82D-47BB-B433-C5877B7B47AB}" srcId="{CAF0D834-5597-40F0-8856-BA9910E850AA}" destId="{C14D9CD7-966B-47A8-A7C1-A3B6669193BA}" srcOrd="2" destOrd="0" parTransId="{C64935A0-BF04-4577-B011-ED83124DD6E3}" sibTransId="{7A986957-B72F-433C-BB7A-54B20B48D709}"/>
    <dgm:cxn modelId="{310A0EEF-6647-4990-899B-57BECAE5ECAA}" srcId="{C14D9CD7-966B-47A8-A7C1-A3B6669193BA}" destId="{E22FD3EB-912D-4BDD-BD4B-BE25071A5EC4}" srcOrd="3" destOrd="0" parTransId="{ED4497A8-2952-480B-BD4F-14A3800E79ED}" sibTransId="{41667830-D823-4CA8-8735-6CD8C61936BB}"/>
    <dgm:cxn modelId="{4453F21A-8035-6247-9207-0B14820129E0}" type="presParOf" srcId="{348628BF-181E-B04A-B426-E94F763D3FB4}" destId="{5BA13FAA-BD9F-5C43-ADA9-F490A38A1CBD}" srcOrd="0" destOrd="0" presId="urn:microsoft.com/office/officeart/2005/8/layout/target3"/>
    <dgm:cxn modelId="{07DB06A8-04B1-1A4F-B521-9C45A74AC3EB}" type="presParOf" srcId="{348628BF-181E-B04A-B426-E94F763D3FB4}" destId="{995A5556-B4FC-9047-A751-89084F0D4943}" srcOrd="1" destOrd="0" presId="urn:microsoft.com/office/officeart/2005/8/layout/target3"/>
    <dgm:cxn modelId="{0BF272F0-E56C-AC41-8C21-BA88C9D822CF}" type="presParOf" srcId="{348628BF-181E-B04A-B426-E94F763D3FB4}" destId="{40DF20F6-D927-1B49-A007-5C52006BDD3B}" srcOrd="2" destOrd="0" presId="urn:microsoft.com/office/officeart/2005/8/layout/target3"/>
    <dgm:cxn modelId="{CB2981F0-9763-114C-82A6-BCC4573CC5FB}" type="presParOf" srcId="{348628BF-181E-B04A-B426-E94F763D3FB4}" destId="{202687D9-AAC5-1C44-8618-443B52F48FBC}" srcOrd="3" destOrd="0" presId="urn:microsoft.com/office/officeart/2005/8/layout/target3"/>
    <dgm:cxn modelId="{2FA28EE9-81AB-5E4A-B26A-C433221BBDC5}" type="presParOf" srcId="{348628BF-181E-B04A-B426-E94F763D3FB4}" destId="{FD9EA87D-E7E3-F249-8A45-589D993704B2}" srcOrd="4" destOrd="0" presId="urn:microsoft.com/office/officeart/2005/8/layout/target3"/>
    <dgm:cxn modelId="{9C7501C1-B1B8-FB4C-813C-D02C4662B661}" type="presParOf" srcId="{348628BF-181E-B04A-B426-E94F763D3FB4}" destId="{07BA7635-6B63-694C-BCCD-5C34968BD106}" srcOrd="5" destOrd="0" presId="urn:microsoft.com/office/officeart/2005/8/layout/target3"/>
    <dgm:cxn modelId="{0D9EE319-ECF6-0840-9506-25D61C8ABA08}" type="presParOf" srcId="{348628BF-181E-B04A-B426-E94F763D3FB4}" destId="{7C7BC9DE-4ECA-314E-B1D1-376655ED14DA}" srcOrd="6" destOrd="0" presId="urn:microsoft.com/office/officeart/2005/8/layout/target3"/>
    <dgm:cxn modelId="{5DF043C0-49DB-EE4A-B4EE-14865B609779}" type="presParOf" srcId="{348628BF-181E-B04A-B426-E94F763D3FB4}" destId="{D3492279-EAD7-BC45-8B9F-0BEE16CD49E2}" srcOrd="7" destOrd="0" presId="urn:microsoft.com/office/officeart/2005/8/layout/target3"/>
    <dgm:cxn modelId="{95D43DE8-90E1-6A48-A8F7-FC1F9DD3F00C}" type="presParOf" srcId="{348628BF-181E-B04A-B426-E94F763D3FB4}" destId="{B010266A-38C4-C84E-A7A3-FA6E76AA4335}" srcOrd="8" destOrd="0" presId="urn:microsoft.com/office/officeart/2005/8/layout/target3"/>
    <dgm:cxn modelId="{B6B70EDD-BAD8-0643-BD25-2FF907A68963}" type="presParOf" srcId="{348628BF-181E-B04A-B426-E94F763D3FB4}" destId="{A427E21A-733E-EC42-A0EF-34139514AA8F}" srcOrd="9" destOrd="0" presId="urn:microsoft.com/office/officeart/2005/8/layout/target3"/>
    <dgm:cxn modelId="{B80243C1-B020-8F4B-8515-7AC833630621}" type="presParOf" srcId="{348628BF-181E-B04A-B426-E94F763D3FB4}" destId="{D5B97273-1700-D94A-8204-10D6CEAB8C95}" srcOrd="10" destOrd="0" presId="urn:microsoft.com/office/officeart/2005/8/layout/target3"/>
    <dgm:cxn modelId="{AD62CB24-52B8-9F41-BEE3-2208B6A54032}" type="presParOf" srcId="{348628BF-181E-B04A-B426-E94F763D3FB4}" destId="{918673C0-5BBF-094F-B9BF-0FA183A313BF}" srcOrd="11" destOrd="0" presId="urn:microsoft.com/office/officeart/2005/8/layout/target3"/>
    <dgm:cxn modelId="{7E428D37-D905-5E47-B19C-63DDA2F77ACB}" type="presParOf" srcId="{348628BF-181E-B04A-B426-E94F763D3FB4}" destId="{4843C10C-ECAD-0E48-9CFE-EEEE67D9ABCD}" srcOrd="12" destOrd="0" presId="urn:microsoft.com/office/officeart/2005/8/layout/target3"/>
    <dgm:cxn modelId="{E52E2C10-5C0D-304B-A4F8-12EFF903A471}" type="presParOf" srcId="{348628BF-181E-B04A-B426-E94F763D3FB4}" destId="{5321577E-9A75-704B-8795-56CC1B431418}" srcOrd="13" destOrd="0" presId="urn:microsoft.com/office/officeart/2005/8/layout/target3"/>
    <dgm:cxn modelId="{40FA1CB2-AD3C-AC4E-B064-10B46DC5C528}" type="presParOf" srcId="{348628BF-181E-B04A-B426-E94F763D3FB4}" destId="{448E995D-95D4-E946-9A6B-712E7C39A672}"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13FAA-BD9F-5C43-ADA9-F490A38A1CBD}">
      <dsp:nvSpPr>
        <dsp:cNvPr id="0" name=""/>
        <dsp:cNvSpPr/>
      </dsp:nvSpPr>
      <dsp:spPr>
        <a:xfrm>
          <a:off x="0" y="0"/>
          <a:ext cx="4700364" cy="4700364"/>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F20F6-D927-1B49-A007-5C52006BDD3B}">
      <dsp:nvSpPr>
        <dsp:cNvPr id="0" name=""/>
        <dsp:cNvSpPr/>
      </dsp:nvSpPr>
      <dsp:spPr>
        <a:xfrm>
          <a:off x="2350182" y="0"/>
          <a:ext cx="7692756" cy="470036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Data is sourced from </a:t>
          </a:r>
          <a:r>
            <a:rPr lang="en-US" sz="1400" b="1" kern="1200" dirty="0">
              <a:latin typeface="Times New Roman" panose="02020603050405020304" pitchFamily="18" charset="0"/>
              <a:cs typeface="Times New Roman" panose="02020603050405020304" pitchFamily="18" charset="0"/>
            </a:rPr>
            <a:t>IBM</a:t>
          </a:r>
          <a:r>
            <a:rPr lang="en-US" sz="1400" b="0" kern="1200" dirty="0">
              <a:latin typeface="Times New Roman" panose="02020603050405020304" pitchFamily="18" charset="0"/>
              <a:cs typeface="Times New Roman" panose="02020603050405020304" pitchFamily="18" charset="0"/>
            </a:rPr>
            <a:t> #Cognos Analytics Sample Data</a:t>
          </a:r>
          <a:endParaRPr lang="en-US" sz="1400" kern="1200" dirty="0">
            <a:latin typeface="Times New Roman" panose="02020603050405020304" pitchFamily="18" charset="0"/>
            <a:cs typeface="Times New Roman" panose="02020603050405020304" pitchFamily="18" charset="0"/>
          </a:endParaRPr>
        </a:p>
      </dsp:txBody>
      <dsp:txXfrm>
        <a:off x="2350182" y="0"/>
        <a:ext cx="3846378" cy="1410112"/>
      </dsp:txXfrm>
    </dsp:sp>
    <dsp:sp modelId="{FD9EA87D-E7E3-F249-8A45-589D993704B2}">
      <dsp:nvSpPr>
        <dsp:cNvPr id="0" name=""/>
        <dsp:cNvSpPr/>
      </dsp:nvSpPr>
      <dsp:spPr>
        <a:xfrm>
          <a:off x="822565" y="1410112"/>
          <a:ext cx="3055234" cy="3055234"/>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BA7635-6B63-694C-BCCD-5C34968BD106}">
      <dsp:nvSpPr>
        <dsp:cNvPr id="0" name=""/>
        <dsp:cNvSpPr/>
      </dsp:nvSpPr>
      <dsp:spPr>
        <a:xfrm>
          <a:off x="2350182" y="1410112"/>
          <a:ext cx="7692756" cy="3055234"/>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The dataset includes information on </a:t>
          </a:r>
          <a:r>
            <a:rPr lang="en-US" sz="1400" b="1" kern="1200" dirty="0">
              <a:latin typeface="Times New Roman" panose="02020603050405020304" pitchFamily="18" charset="0"/>
              <a:cs typeface="Times New Roman" panose="02020603050405020304" pitchFamily="18" charset="0"/>
            </a:rPr>
            <a:t>7,042</a:t>
          </a:r>
          <a:r>
            <a:rPr lang="en-US" sz="1400" b="0" kern="1200" dirty="0">
              <a:latin typeface="Times New Roman" panose="02020603050405020304" pitchFamily="18" charset="0"/>
              <a:cs typeface="Times New Roman" panose="02020603050405020304" pitchFamily="18" charset="0"/>
            </a:rPr>
            <a:t> customers, with </a:t>
          </a:r>
          <a:r>
            <a:rPr lang="en-US" sz="1400" b="1" kern="1200" dirty="0">
              <a:latin typeface="Times New Roman" panose="02020603050405020304" pitchFamily="18" charset="0"/>
              <a:cs typeface="Times New Roman" panose="02020603050405020304" pitchFamily="18" charset="0"/>
            </a:rPr>
            <a:t>30 </a:t>
          </a:r>
          <a:r>
            <a:rPr lang="en-US" sz="1400" b="0" kern="1200" dirty="0">
              <a:latin typeface="Times New Roman" panose="02020603050405020304" pitchFamily="18" charset="0"/>
              <a:cs typeface="Times New Roman" panose="02020603050405020304" pitchFamily="18" charset="0"/>
            </a:rPr>
            <a:t>variables encompassing demographics, service details, billing information, and churn status. </a:t>
          </a:r>
          <a:endParaRPr lang="en-US" sz="1400" kern="1200" dirty="0">
            <a:latin typeface="Times New Roman" panose="02020603050405020304" pitchFamily="18" charset="0"/>
            <a:cs typeface="Times New Roman" panose="02020603050405020304" pitchFamily="18" charset="0"/>
          </a:endParaRPr>
        </a:p>
      </dsp:txBody>
      <dsp:txXfrm>
        <a:off x="2350182" y="1410112"/>
        <a:ext cx="3846378" cy="1410107"/>
      </dsp:txXfrm>
    </dsp:sp>
    <dsp:sp modelId="{D3492279-EAD7-BC45-8B9F-0BEE16CD49E2}">
      <dsp:nvSpPr>
        <dsp:cNvPr id="0" name=""/>
        <dsp:cNvSpPr/>
      </dsp:nvSpPr>
      <dsp:spPr>
        <a:xfrm>
          <a:off x="1645128" y="2820220"/>
          <a:ext cx="1410108" cy="141010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0266A-38C4-C84E-A7A3-FA6E76AA4335}">
      <dsp:nvSpPr>
        <dsp:cNvPr id="0" name=""/>
        <dsp:cNvSpPr/>
      </dsp:nvSpPr>
      <dsp:spPr>
        <a:xfrm>
          <a:off x="2350182" y="2820220"/>
          <a:ext cx="7692756" cy="141010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a:latin typeface="Times New Roman" panose="02020603050405020304" pitchFamily="18" charset="0"/>
              <a:cs typeface="Times New Roman" panose="02020603050405020304" pitchFamily="18" charset="0"/>
            </a:rPr>
            <a:t>Key features include</a:t>
          </a:r>
          <a:endParaRPr lang="en-US" sz="1400" b="1" u="sng" kern="1200" dirty="0">
            <a:latin typeface="Times New Roman" panose="02020603050405020304" pitchFamily="18" charset="0"/>
            <a:cs typeface="Times New Roman" panose="02020603050405020304" pitchFamily="18" charset="0"/>
          </a:endParaRPr>
        </a:p>
      </dsp:txBody>
      <dsp:txXfrm>
        <a:off x="2350182" y="2820220"/>
        <a:ext cx="3846378" cy="1410108"/>
      </dsp:txXfrm>
    </dsp:sp>
    <dsp:sp modelId="{448E995D-95D4-E946-9A6B-712E7C39A672}">
      <dsp:nvSpPr>
        <dsp:cNvPr id="0" name=""/>
        <dsp:cNvSpPr/>
      </dsp:nvSpPr>
      <dsp:spPr>
        <a:xfrm>
          <a:off x="6196560" y="2820220"/>
          <a:ext cx="3846378" cy="14101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22300">
            <a:lnSpc>
              <a:spcPct val="90000"/>
            </a:lnSpc>
            <a:spcBef>
              <a:spcPct val="0"/>
            </a:spcBef>
            <a:spcAft>
              <a:spcPct val="15000"/>
            </a:spcAft>
            <a:buChar char="•"/>
          </a:pPr>
          <a:r>
            <a:rPr lang="en-US" sz="1400" b="0" kern="1200" dirty="0">
              <a:latin typeface="Times New Roman" panose="02020603050405020304" pitchFamily="18" charset="0"/>
              <a:cs typeface="Times New Roman" panose="02020603050405020304" pitchFamily="18" charset="0"/>
            </a:rPr>
            <a:t>Customer </a:t>
          </a:r>
          <a:r>
            <a:rPr lang="en-US" sz="1400" b="1" kern="1200" dirty="0">
              <a:latin typeface="Times New Roman" panose="02020603050405020304" pitchFamily="18" charset="0"/>
              <a:cs typeface="Times New Roman" panose="02020603050405020304" pitchFamily="18" charset="0"/>
            </a:rPr>
            <a:t>demographics</a:t>
          </a:r>
        </a:p>
        <a:p>
          <a:pPr marL="114300" lvl="1" indent="-114300" algn="l" defTabSz="622300">
            <a:lnSpc>
              <a:spcPct val="90000"/>
            </a:lnSpc>
            <a:spcBef>
              <a:spcPct val="0"/>
            </a:spcBef>
            <a:spcAft>
              <a:spcPct val="15000"/>
            </a:spcAft>
            <a:buChar char="•"/>
          </a:pPr>
          <a:r>
            <a:rPr lang="en-US" sz="1400" b="1" kern="1200" dirty="0">
              <a:latin typeface="Times New Roman" panose="02020603050405020304" pitchFamily="18" charset="0"/>
              <a:cs typeface="Times New Roman" panose="02020603050405020304" pitchFamily="18" charset="0"/>
            </a:rPr>
            <a:t>Service</a:t>
          </a:r>
          <a:r>
            <a:rPr lang="en-US" sz="1400" b="0" kern="1200" dirty="0">
              <a:latin typeface="Times New Roman" panose="02020603050405020304" pitchFamily="18" charset="0"/>
              <a:cs typeface="Times New Roman" panose="02020603050405020304" pitchFamily="18" charset="0"/>
            </a:rPr>
            <a:t> details</a:t>
          </a:r>
        </a:p>
        <a:p>
          <a:pPr marL="114300" lvl="1" indent="-114300" algn="l" defTabSz="622300">
            <a:lnSpc>
              <a:spcPct val="90000"/>
            </a:lnSpc>
            <a:spcBef>
              <a:spcPct val="0"/>
            </a:spcBef>
            <a:spcAft>
              <a:spcPct val="15000"/>
            </a:spcAft>
            <a:buChar char="•"/>
          </a:pPr>
          <a:r>
            <a:rPr lang="en-US" sz="1400" b="1" kern="1200" dirty="0">
              <a:latin typeface="Times New Roman" panose="02020603050405020304" pitchFamily="18" charset="0"/>
              <a:cs typeface="Times New Roman" panose="02020603050405020304" pitchFamily="18" charset="0"/>
            </a:rPr>
            <a:t>Contract</a:t>
          </a:r>
          <a:r>
            <a:rPr lang="en-US" sz="1400" b="0" kern="1200" dirty="0">
              <a:latin typeface="Times New Roman" panose="02020603050405020304" pitchFamily="18" charset="0"/>
              <a:cs typeface="Times New Roman" panose="02020603050405020304" pitchFamily="18" charset="0"/>
            </a:rPr>
            <a:t> and billing details</a:t>
          </a:r>
        </a:p>
        <a:p>
          <a:pPr marL="114300" lvl="1" indent="-114300" algn="l" defTabSz="622300">
            <a:lnSpc>
              <a:spcPct val="90000"/>
            </a:lnSpc>
            <a:spcBef>
              <a:spcPct val="0"/>
            </a:spcBef>
            <a:spcAft>
              <a:spcPct val="15000"/>
            </a:spcAft>
            <a:buChar char="•"/>
          </a:pPr>
          <a:r>
            <a:rPr lang="en-US" sz="1400" b="1" kern="1200" dirty="0">
              <a:latin typeface="Times New Roman" panose="02020603050405020304" pitchFamily="18" charset="0"/>
              <a:cs typeface="Times New Roman" panose="02020603050405020304" pitchFamily="18" charset="0"/>
            </a:rPr>
            <a:t>Churn</a:t>
          </a:r>
          <a:r>
            <a:rPr lang="en-US" sz="1400" b="0" kern="1200" dirty="0">
              <a:latin typeface="Times New Roman" panose="02020603050405020304" pitchFamily="18" charset="0"/>
              <a:cs typeface="Times New Roman" panose="02020603050405020304" pitchFamily="18" charset="0"/>
            </a:rPr>
            <a:t> indicator</a:t>
          </a:r>
        </a:p>
      </dsp:txBody>
      <dsp:txXfrm>
        <a:off x="6196560" y="2820220"/>
        <a:ext cx="3846378" cy="141010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C20A3-3028-714D-974F-F7FDE11CC447}" type="datetimeFigureOut">
              <a:rPr lang="en-US" smtClean="0"/>
              <a:t>10/10/24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DF9E8-338C-C144-A436-5293D390985D}" type="slidenum">
              <a:rPr lang="en-US" smtClean="0"/>
              <a:t>‹#›</a:t>
            </a:fld>
            <a:endParaRPr lang="en-US"/>
          </a:p>
        </p:txBody>
      </p:sp>
    </p:spTree>
    <p:extLst>
      <p:ext uri="{BB962C8B-B14F-4D97-AF65-F5344CB8AC3E}">
        <p14:creationId xmlns:p14="http://schemas.microsoft.com/office/powerpoint/2010/main" val="157706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9DF9E8-338C-C144-A436-5293D390985D}" type="slidenum">
              <a:rPr lang="en-US" smtClean="0"/>
              <a:t>9</a:t>
            </a:fld>
            <a:endParaRPr lang="en-US"/>
          </a:p>
        </p:txBody>
      </p:sp>
    </p:spTree>
    <p:extLst>
      <p:ext uri="{BB962C8B-B14F-4D97-AF65-F5344CB8AC3E}">
        <p14:creationId xmlns:p14="http://schemas.microsoft.com/office/powerpoint/2010/main" val="413769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Thursday, October 10,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36468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Thursday, October 10,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0493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Thursday, October 10,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4348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2565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Thursday, October 10,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95215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Thursday, October 10,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1504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Thursday, October 10,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4167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Thursday, October 10,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67296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Thursday, October 10,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38714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Thursday, October 10,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51498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Thursday, October 10,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2410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94CDC665-7415-4DAF-AE09-B9BBC1907393}" type="datetime2">
              <a:rPr lang="en-US" smtClean="0"/>
              <a:t>Thursday, October 10,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1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60622170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mmunity.ibm.com/community/user/businessanalytics/participate/blogs/blogviewer?BlogKey=FF811D76-ABE0-4DF2-BCEA-917176FD72E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4BB9EAD-82C5-4DBD-BD13-BD52755E0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037250F5-2719-46CF-BF94-09CA242B3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C02D1D19-94E7-427D-A80A-D6D9F2DA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78953-901A-6DF2-0119-D9B8757479C9}"/>
              </a:ext>
            </a:extLst>
          </p:cNvPr>
          <p:cNvSpPr>
            <a:spLocks noGrp="1"/>
          </p:cNvSpPr>
          <p:nvPr>
            <p:ph type="ctrTitle"/>
          </p:nvPr>
        </p:nvSpPr>
        <p:spPr>
          <a:xfrm>
            <a:off x="474277" y="303586"/>
            <a:ext cx="5504709" cy="3004141"/>
          </a:xfrm>
        </p:spPr>
        <p:txBody>
          <a:bodyPr anchor="b">
            <a:normAutofit/>
          </a:bodyPr>
          <a:lstStyle/>
          <a:p>
            <a:pPr algn="l"/>
            <a:r>
              <a:rPr lang="en-US" sz="4400" b="1" dirty="0">
                <a:latin typeface="Times New Roman" panose="02020603050405020304" pitchFamily="18" charset="0"/>
                <a:cs typeface="Times New Roman" panose="02020603050405020304" pitchFamily="18" charset="0"/>
              </a:rPr>
              <a:t>Customer Churn Prediction for a Telecommunications Company</a:t>
            </a:r>
          </a:p>
        </p:txBody>
      </p:sp>
      <p:sp>
        <p:nvSpPr>
          <p:cNvPr id="3" name="Subtitle 2">
            <a:extLst>
              <a:ext uri="{FF2B5EF4-FFF2-40B4-BE49-F238E27FC236}">
                <a16:creationId xmlns:a16="http://schemas.microsoft.com/office/drawing/2014/main" id="{ABD3F3F6-3EFD-C6F7-89AE-02B20258182A}"/>
              </a:ext>
            </a:extLst>
          </p:cNvPr>
          <p:cNvSpPr>
            <a:spLocks noGrp="1"/>
          </p:cNvSpPr>
          <p:nvPr>
            <p:ph type="subTitle" idx="1"/>
          </p:nvPr>
        </p:nvSpPr>
        <p:spPr>
          <a:xfrm>
            <a:off x="525517" y="3764976"/>
            <a:ext cx="4875158" cy="701922"/>
          </a:xfrm>
        </p:spPr>
        <p:txBody>
          <a:bodyPr>
            <a:normAutofit/>
          </a:bodyPr>
          <a:lstStyle/>
          <a:p>
            <a:pPr algn="l"/>
            <a:r>
              <a:rPr lang="en-US" dirty="0">
                <a:latin typeface="Times New Roman" panose="02020603050405020304" pitchFamily="18" charset="0"/>
                <a:cs typeface="Times New Roman" panose="02020603050405020304" pitchFamily="18" charset="0"/>
              </a:rPr>
              <a:t>Project Proposal Presentation</a:t>
            </a:r>
          </a:p>
        </p:txBody>
      </p:sp>
      <p:sp>
        <p:nvSpPr>
          <p:cNvPr id="26" name="Rectangle 25">
            <a:extLst>
              <a:ext uri="{FF2B5EF4-FFF2-40B4-BE49-F238E27FC236}">
                <a16:creationId xmlns:a16="http://schemas.microsoft.com/office/drawing/2014/main" id="{C411D842-D027-45A2-981F-6B76E11EE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549E39">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4" name="Picture 13" descr="A green cubes with lights&#10;&#10;Description automatically generated">
            <a:extLst>
              <a:ext uri="{FF2B5EF4-FFF2-40B4-BE49-F238E27FC236}">
                <a16:creationId xmlns:a16="http://schemas.microsoft.com/office/drawing/2014/main" id="{6E5E6B38-28E0-9203-149D-CBEE3B3A4A8D}"/>
              </a:ext>
            </a:extLst>
          </p:cNvPr>
          <p:cNvPicPr>
            <a:picLocks noChangeAspect="1"/>
          </p:cNvPicPr>
          <p:nvPr/>
        </p:nvPicPr>
        <p:blipFill>
          <a:blip r:embed="rId2"/>
          <a:srcRect l="4994" r="38756"/>
          <a:stretch/>
        </p:blipFill>
        <p:spPr>
          <a:xfrm>
            <a:off x="6620386" y="1246946"/>
            <a:ext cx="4364109" cy="4364109"/>
          </a:xfrm>
          <a:prstGeom prst="rect">
            <a:avLst/>
          </a:prstGeom>
        </p:spPr>
      </p:pic>
      <p:cxnSp>
        <p:nvCxnSpPr>
          <p:cNvPr id="28" name="Straight Connector 27">
            <a:extLst>
              <a:ext uri="{FF2B5EF4-FFF2-40B4-BE49-F238E27FC236}">
                <a16:creationId xmlns:a16="http://schemas.microsoft.com/office/drawing/2014/main" id="{93FD53B9-BACB-4F9A-9CF5-DFFABB89E3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3BAA05-2208-445F-893E-D4792BC031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23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930544" y="121093"/>
            <a:ext cx="4156460" cy="1664314"/>
          </a:xfrm>
        </p:spPr>
        <p:txBody>
          <a:bodyPr>
            <a:normAutofit/>
          </a:bodyPr>
          <a:lstStyle/>
          <a:p>
            <a:r>
              <a:rPr lang="en-US" sz="3600" b="1" dirty="0">
                <a:latin typeface="Times New Roman" panose="02020603050405020304" pitchFamily="18" charset="0"/>
                <a:cs typeface="Times New Roman" panose="02020603050405020304" pitchFamily="18" charset="0"/>
              </a:rPr>
              <a:t>Preliminary Results</a:t>
            </a:r>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10</a:t>
            </a:fld>
            <a:endParaRPr lang="en-US"/>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October 10, 2024</a:t>
            </a:fld>
            <a:endParaRPr lang="en-US" dirty="0"/>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C5CE50F2-F876-1879-202F-ECA2F0805F1B}"/>
              </a:ext>
            </a:extLst>
          </p:cNvPr>
          <p:cNvSpPr>
            <a:spLocks noGrp="1"/>
          </p:cNvSpPr>
          <p:nvPr>
            <p:ph idx="1"/>
          </p:nvPr>
        </p:nvSpPr>
        <p:spPr>
          <a:xfrm>
            <a:off x="1267704" y="1337365"/>
            <a:ext cx="10088255" cy="4450720"/>
          </a:xfrm>
        </p:spPr>
        <p:txBody>
          <a:bodyPr>
            <a:normAutofit/>
          </a:bodyPr>
          <a:lstStyle/>
          <a:p>
            <a:r>
              <a:rPr lang="en-US" sz="1400" b="1" dirty="0">
                <a:solidFill>
                  <a:schemeClr val="tx1"/>
                </a:solidFill>
                <a:latin typeface="Times New Roman" panose="02020603050405020304" pitchFamily="18" charset="0"/>
                <a:cs typeface="Times New Roman" panose="02020603050405020304" pitchFamily="18" charset="0"/>
              </a:rPr>
              <a:t>Churn by Payment Method: 45.3%</a:t>
            </a:r>
            <a:r>
              <a:rPr lang="en-US" sz="1400" dirty="0">
                <a:solidFill>
                  <a:schemeClr val="tx1"/>
                </a:solidFill>
                <a:latin typeface="Times New Roman" panose="02020603050405020304" pitchFamily="18" charset="0"/>
                <a:cs typeface="Times New Roman" panose="02020603050405020304" pitchFamily="18" charset="0"/>
              </a:rPr>
              <a:t> of customers paying via electronic check churned, the highest among all methods, while bank transfer, credit card, and mailed check methods had significantly lower churn rates around 15-20%.</a:t>
            </a:r>
          </a:p>
          <a:p>
            <a:r>
              <a:rPr lang="en-US" sz="1400" b="1" dirty="0">
                <a:solidFill>
                  <a:schemeClr val="tx1"/>
                </a:solidFill>
                <a:latin typeface="Times New Roman" panose="02020603050405020304" pitchFamily="18" charset="0"/>
                <a:cs typeface="Times New Roman" panose="02020603050405020304" pitchFamily="18" charset="0"/>
              </a:rPr>
              <a:t>Churn by Paperless Billing: </a:t>
            </a:r>
            <a:r>
              <a:rPr lang="en-US" sz="1400" dirty="0">
                <a:solidFill>
                  <a:schemeClr val="tx1"/>
                </a:solidFill>
                <a:latin typeface="Times New Roman" panose="02020603050405020304" pitchFamily="18" charset="0"/>
                <a:cs typeface="Times New Roman" panose="02020603050405020304" pitchFamily="18" charset="0"/>
              </a:rPr>
              <a:t>Customers using paperless billing had a higher churn rate (33.6%) compared to those not using paperless billing (16.3%).</a:t>
            </a:r>
          </a:p>
          <a:p>
            <a:pPr marL="0" lv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lvl="0"/>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solidFill>
                <a:latin typeface="Times New Roman" panose="02020603050405020304" pitchFamily="18" charset="0"/>
                <a:cs typeface="Times New Roman" panose="02020603050405020304" pitchFamily="18" charset="0"/>
              </a:rPr>
              <a:t>      </a:t>
            </a: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graph of a number of paperless billing&#10;&#10;Description automatically generated">
            <a:extLst>
              <a:ext uri="{FF2B5EF4-FFF2-40B4-BE49-F238E27FC236}">
                <a16:creationId xmlns:a16="http://schemas.microsoft.com/office/drawing/2014/main" id="{BDCF3AA9-8252-7F9E-7DEB-67AF5FFA7D1F}"/>
              </a:ext>
            </a:extLst>
          </p:cNvPr>
          <p:cNvPicPr>
            <a:picLocks noChangeAspect="1"/>
          </p:cNvPicPr>
          <p:nvPr/>
        </p:nvPicPr>
        <p:blipFill>
          <a:blip r:embed="rId2"/>
          <a:stretch>
            <a:fillRect/>
          </a:stretch>
        </p:blipFill>
        <p:spPr>
          <a:xfrm>
            <a:off x="7175760" y="2765901"/>
            <a:ext cx="3988539" cy="2637372"/>
          </a:xfrm>
          <a:prstGeom prst="rect">
            <a:avLst/>
          </a:prstGeom>
        </p:spPr>
      </p:pic>
      <p:pic>
        <p:nvPicPr>
          <p:cNvPr id="9" name="Picture 8" descr="A graph of a number of red and green squares&#10;&#10;Description automatically generated with medium confidence">
            <a:extLst>
              <a:ext uri="{FF2B5EF4-FFF2-40B4-BE49-F238E27FC236}">
                <a16:creationId xmlns:a16="http://schemas.microsoft.com/office/drawing/2014/main" id="{DBF5A01A-FDE8-855A-2793-4AEFCFDED1CB}"/>
              </a:ext>
            </a:extLst>
          </p:cNvPr>
          <p:cNvPicPr>
            <a:picLocks noChangeAspect="1"/>
          </p:cNvPicPr>
          <p:nvPr/>
        </p:nvPicPr>
        <p:blipFill>
          <a:blip r:embed="rId3"/>
          <a:stretch>
            <a:fillRect/>
          </a:stretch>
        </p:blipFill>
        <p:spPr>
          <a:xfrm>
            <a:off x="2318328" y="2465597"/>
            <a:ext cx="4047067" cy="3572493"/>
          </a:xfrm>
          <a:prstGeom prst="rect">
            <a:avLst/>
          </a:prstGeom>
        </p:spPr>
      </p:pic>
    </p:spTree>
    <p:extLst>
      <p:ext uri="{BB962C8B-B14F-4D97-AF65-F5344CB8AC3E}">
        <p14:creationId xmlns:p14="http://schemas.microsoft.com/office/powerpoint/2010/main" val="208425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930544" y="121093"/>
            <a:ext cx="4156460" cy="1664314"/>
          </a:xfrm>
        </p:spPr>
        <p:txBody>
          <a:bodyPr>
            <a:normAutofit/>
          </a:bodyPr>
          <a:lstStyle/>
          <a:p>
            <a:r>
              <a:rPr lang="en-US" sz="3600" b="1" dirty="0">
                <a:latin typeface="Times New Roman" panose="02020603050405020304" pitchFamily="18" charset="0"/>
                <a:cs typeface="Times New Roman" panose="02020603050405020304" pitchFamily="18" charset="0"/>
              </a:rPr>
              <a:t>Expected Outcomes</a:t>
            </a:r>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11</a:t>
            </a:fld>
            <a:endParaRPr lang="en-US"/>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October 10, 2024</a:t>
            </a:fld>
            <a:endParaRPr lang="en-US"/>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C5CE50F2-F876-1879-202F-ECA2F0805F1B}"/>
              </a:ext>
            </a:extLst>
          </p:cNvPr>
          <p:cNvSpPr>
            <a:spLocks noGrp="1"/>
          </p:cNvSpPr>
          <p:nvPr>
            <p:ph idx="1"/>
          </p:nvPr>
        </p:nvSpPr>
        <p:spPr>
          <a:xfrm>
            <a:off x="1267704" y="1337365"/>
            <a:ext cx="10088255" cy="4450720"/>
          </a:xfrm>
        </p:spPr>
        <p:txBody>
          <a:bodyPr>
            <a:normAutofit/>
          </a:bodyPr>
          <a:lstStyle/>
          <a:p>
            <a:pPr marL="0" lvl="0" indent="0">
              <a:buNone/>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400" b="1" dirty="0">
                <a:solidFill>
                  <a:schemeClr val="tx1"/>
                </a:solidFill>
                <a:latin typeface="Times New Roman" panose="02020603050405020304" pitchFamily="18" charset="0"/>
                <a:cs typeface="Times New Roman" panose="02020603050405020304" pitchFamily="18" charset="0"/>
              </a:rPr>
              <a:t>Long-term contracts</a:t>
            </a:r>
            <a:r>
              <a:rPr lang="en-US" sz="1400" dirty="0">
                <a:solidFill>
                  <a:schemeClr val="tx1"/>
                </a:solidFill>
                <a:latin typeface="Times New Roman" panose="02020603050405020304" pitchFamily="18" charset="0"/>
                <a:cs typeface="Times New Roman" panose="02020603050405020304" pitchFamily="18" charset="0"/>
              </a:rPr>
              <a:t> and </a:t>
            </a:r>
            <a:r>
              <a:rPr lang="en-US" sz="1400" b="1" dirty="0">
                <a:solidFill>
                  <a:schemeClr val="tx1"/>
                </a:solidFill>
                <a:latin typeface="Times New Roman" panose="02020603050405020304" pitchFamily="18" charset="0"/>
                <a:cs typeface="Times New Roman" panose="02020603050405020304" pitchFamily="18" charset="0"/>
              </a:rPr>
              <a:t>automatic payment methods</a:t>
            </a:r>
            <a:r>
              <a:rPr lang="en-US" sz="1400" dirty="0">
                <a:solidFill>
                  <a:schemeClr val="tx1"/>
                </a:solidFill>
                <a:latin typeface="Times New Roman" panose="02020603050405020304" pitchFamily="18" charset="0"/>
                <a:cs typeface="Times New Roman" panose="02020603050405020304" pitchFamily="18" charset="0"/>
              </a:rPr>
              <a:t> will continue to show lower churn rates.</a:t>
            </a:r>
          </a:p>
          <a:p>
            <a:pPr>
              <a:lnSpc>
                <a:spcPct val="150000"/>
              </a:lnSpc>
            </a:pPr>
            <a:r>
              <a:rPr lang="en-US" sz="1400" b="1" dirty="0">
                <a:solidFill>
                  <a:schemeClr val="tx1"/>
                </a:solidFill>
                <a:latin typeface="Times New Roman" panose="02020603050405020304" pitchFamily="18" charset="0"/>
                <a:cs typeface="Times New Roman" panose="02020603050405020304" pitchFamily="18" charset="0"/>
              </a:rPr>
              <a:t>Higher monthly charges</a:t>
            </a:r>
            <a:r>
              <a:rPr lang="en-US" sz="1400" dirty="0">
                <a:solidFill>
                  <a:schemeClr val="tx1"/>
                </a:solidFill>
                <a:latin typeface="Times New Roman" panose="02020603050405020304" pitchFamily="18" charset="0"/>
                <a:cs typeface="Times New Roman" panose="02020603050405020304" pitchFamily="18" charset="0"/>
              </a:rPr>
              <a:t> and </a:t>
            </a:r>
            <a:r>
              <a:rPr lang="en-US" sz="1400" b="1" dirty="0">
                <a:solidFill>
                  <a:schemeClr val="tx1"/>
                </a:solidFill>
                <a:latin typeface="Times New Roman" panose="02020603050405020304" pitchFamily="18" charset="0"/>
                <a:cs typeface="Times New Roman" panose="02020603050405020304" pitchFamily="18" charset="0"/>
              </a:rPr>
              <a:t>electronic check payments</a:t>
            </a:r>
            <a:r>
              <a:rPr lang="en-US" sz="1400" dirty="0">
                <a:solidFill>
                  <a:schemeClr val="tx1"/>
                </a:solidFill>
                <a:latin typeface="Times New Roman" panose="02020603050405020304" pitchFamily="18" charset="0"/>
                <a:cs typeface="Times New Roman" panose="02020603050405020304" pitchFamily="18" charset="0"/>
              </a:rPr>
              <a:t> will remain key factors contributing to higher churn.</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Analyzing additional services used (e.g., phone, internet, streaming) may show an inverse relationship with churn, as </a:t>
            </a:r>
            <a:r>
              <a:rPr lang="en-US" sz="1400" b="1" dirty="0">
                <a:solidFill>
                  <a:schemeClr val="tx1"/>
                </a:solidFill>
                <a:latin typeface="Times New Roman" panose="02020603050405020304" pitchFamily="18" charset="0"/>
                <a:cs typeface="Times New Roman" panose="02020603050405020304" pitchFamily="18" charset="0"/>
              </a:rPr>
              <a:t>more engaged customers</a:t>
            </a:r>
            <a:r>
              <a:rPr lang="en-US" sz="1400" dirty="0">
                <a:solidFill>
                  <a:schemeClr val="tx1"/>
                </a:solidFill>
                <a:latin typeface="Times New Roman" panose="02020603050405020304" pitchFamily="18" charset="0"/>
                <a:cs typeface="Times New Roman" panose="02020603050405020304" pitchFamily="18" charset="0"/>
              </a:rPr>
              <a:t> may be </a:t>
            </a:r>
            <a:r>
              <a:rPr lang="en-US" sz="1400" b="1" dirty="0">
                <a:solidFill>
                  <a:schemeClr val="tx1"/>
                </a:solidFill>
                <a:latin typeface="Times New Roman" panose="02020603050405020304" pitchFamily="18" charset="0"/>
                <a:cs typeface="Times New Roman" panose="02020603050405020304" pitchFamily="18" charset="0"/>
              </a:rPr>
              <a:t>less likely </a:t>
            </a:r>
            <a:r>
              <a:rPr lang="en-US" sz="1400" dirty="0">
                <a:solidFill>
                  <a:schemeClr val="tx1"/>
                </a:solidFill>
                <a:latin typeface="Times New Roman" panose="02020603050405020304" pitchFamily="18" charset="0"/>
                <a:cs typeface="Times New Roman" panose="02020603050405020304" pitchFamily="18" charset="0"/>
              </a:rPr>
              <a:t>to churn.</a:t>
            </a:r>
          </a:p>
          <a:p>
            <a:pPr>
              <a:lnSpc>
                <a:spcPct val="150000"/>
              </a:lnSpc>
            </a:pPr>
            <a:r>
              <a:rPr lang="en-IN" sz="1400" dirty="0">
                <a:solidFill>
                  <a:schemeClr val="tx1"/>
                </a:solidFill>
                <a:latin typeface="Times New Roman" panose="02020603050405020304" pitchFamily="18" charset="0"/>
                <a:cs typeface="Times New Roman" panose="02020603050405020304" pitchFamily="18" charset="0"/>
              </a:rPr>
              <a:t>Sentiment Analysis is expected to </a:t>
            </a:r>
            <a:r>
              <a:rPr lang="en-IN" sz="1400" b="1" dirty="0">
                <a:solidFill>
                  <a:schemeClr val="tx1"/>
                </a:solidFill>
                <a:latin typeface="Times New Roman" panose="02020603050405020304" pitchFamily="18" charset="0"/>
                <a:cs typeface="Times New Roman" panose="02020603050405020304" pitchFamily="18" charset="0"/>
              </a:rPr>
              <a:t>identify emotional factors </a:t>
            </a:r>
            <a:r>
              <a:rPr lang="en-IN" sz="1400" dirty="0">
                <a:solidFill>
                  <a:schemeClr val="tx1"/>
                </a:solidFill>
                <a:latin typeface="Times New Roman" panose="02020603050405020304" pitchFamily="18" charset="0"/>
                <a:cs typeface="Times New Roman" panose="02020603050405020304" pitchFamily="18" charset="0"/>
              </a:rPr>
              <a:t>driving churn, such as negative sentiments in "Price too high" or "Competitor made better offer." These insights could allow more targeted retention strategies for at-risk customers.</a:t>
            </a:r>
          </a:p>
          <a:p>
            <a:pPr>
              <a:lnSpc>
                <a:spcPct val="150000"/>
              </a:lnSpc>
            </a:pPr>
            <a:r>
              <a:rPr lang="en-IN" sz="1400" dirty="0">
                <a:solidFill>
                  <a:schemeClr val="tx1"/>
                </a:solidFill>
                <a:latin typeface="Times New Roman" panose="02020603050405020304" pitchFamily="18" charset="0"/>
                <a:cs typeface="Times New Roman" panose="02020603050405020304" pitchFamily="18" charset="0"/>
              </a:rPr>
              <a:t>Deep Learning models are expected to </a:t>
            </a:r>
            <a:r>
              <a:rPr lang="en-IN" sz="1400" b="1" dirty="0">
                <a:solidFill>
                  <a:schemeClr val="tx1"/>
                </a:solidFill>
                <a:latin typeface="Times New Roman" panose="02020603050405020304" pitchFamily="18" charset="0"/>
                <a:cs typeface="Times New Roman" panose="02020603050405020304" pitchFamily="18" charset="0"/>
              </a:rPr>
              <a:t>enhance churn prediction </a:t>
            </a:r>
            <a:r>
              <a:rPr lang="en-IN" sz="1400" dirty="0">
                <a:solidFill>
                  <a:schemeClr val="tx1"/>
                </a:solidFill>
                <a:latin typeface="Times New Roman" panose="02020603050405020304" pitchFamily="18" charset="0"/>
                <a:cs typeface="Times New Roman" panose="02020603050405020304" pitchFamily="18" charset="0"/>
              </a:rPr>
              <a:t>accuracy by capturing complex, non-linear relationships between customer behaviours, sentiment, and churn, outperforming traditional models.</a:t>
            </a:r>
          </a:p>
          <a:p>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solidFill>
                <a:latin typeface="Times New Roman" panose="02020603050405020304" pitchFamily="18" charset="0"/>
                <a:cs typeface="Times New Roman" panose="02020603050405020304" pitchFamily="18" charset="0"/>
              </a:rPr>
              <a:t>      </a:t>
            </a: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69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913764" y="143553"/>
            <a:ext cx="8717947" cy="1434375"/>
          </a:xfrm>
        </p:spPr>
        <p:txBody>
          <a:bodyPr>
            <a:normAutofit/>
          </a:bodyPr>
          <a:lstStyle/>
          <a:p>
            <a:r>
              <a:rPr lang="en-US" sz="3600" b="1" dirty="0">
                <a:latin typeface="Times New Roman" panose="02020603050405020304" pitchFamily="18" charset="0"/>
                <a:cs typeface="Times New Roman" panose="02020603050405020304" pitchFamily="18" charset="0"/>
              </a:rPr>
              <a:t>Expected Contributions &amp; Implications</a:t>
            </a:r>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12</a:t>
            </a:fld>
            <a:endParaRPr lang="en-US"/>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October 10, 2024</a:t>
            </a:fld>
            <a:endParaRPr lang="en-US"/>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C5CE50F2-F876-1879-202F-ECA2F0805F1B}"/>
              </a:ext>
            </a:extLst>
          </p:cNvPr>
          <p:cNvSpPr>
            <a:spLocks noGrp="1"/>
          </p:cNvSpPr>
          <p:nvPr>
            <p:ph idx="1"/>
          </p:nvPr>
        </p:nvSpPr>
        <p:spPr>
          <a:xfrm>
            <a:off x="1320255" y="1203640"/>
            <a:ext cx="10088255" cy="4450720"/>
          </a:xfrm>
        </p:spPr>
        <p:txBody>
          <a:bodyPr>
            <a:normAutofit lnSpcReduction="10000"/>
          </a:bodyPr>
          <a:lstStyle/>
          <a:p>
            <a:pPr marL="0" indent="0">
              <a:buNone/>
            </a:pPr>
            <a:endParaRPr lang="en-US" sz="14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400" b="1" dirty="0">
                <a:solidFill>
                  <a:schemeClr val="tx1"/>
                </a:solidFill>
                <a:latin typeface="Times New Roman" panose="02020603050405020304" pitchFamily="18" charset="0"/>
                <a:cs typeface="Times New Roman" panose="02020603050405020304" pitchFamily="18" charset="0"/>
              </a:rPr>
              <a:t>Improved Churn Prediction: </a:t>
            </a:r>
            <a:r>
              <a:rPr lang="en-US" sz="1400" dirty="0">
                <a:solidFill>
                  <a:schemeClr val="tx1"/>
                </a:solidFill>
                <a:latin typeface="Times New Roman" panose="02020603050405020304" pitchFamily="18" charset="0"/>
                <a:cs typeface="Times New Roman" panose="02020603050405020304" pitchFamily="18" charset="0"/>
              </a:rPr>
              <a:t>By testing and comparing multiple machine learning models, we will develop an </a:t>
            </a:r>
            <a:r>
              <a:rPr lang="en-US" sz="1400" b="1" dirty="0">
                <a:solidFill>
                  <a:schemeClr val="tx1"/>
                </a:solidFill>
                <a:latin typeface="Times New Roman" panose="02020603050405020304" pitchFamily="18" charset="0"/>
                <a:cs typeface="Times New Roman" panose="02020603050405020304" pitchFamily="18" charset="0"/>
              </a:rPr>
              <a:t>accurate model </a:t>
            </a:r>
            <a:r>
              <a:rPr lang="en-US" sz="1400" dirty="0">
                <a:solidFill>
                  <a:schemeClr val="tx1"/>
                </a:solidFill>
                <a:latin typeface="Times New Roman" panose="02020603050405020304" pitchFamily="18" charset="0"/>
                <a:cs typeface="Times New Roman" panose="02020603050405020304" pitchFamily="18" charset="0"/>
              </a:rPr>
              <a:t>to </a:t>
            </a:r>
            <a:r>
              <a:rPr lang="en-US" sz="1400" b="1" dirty="0">
                <a:solidFill>
                  <a:schemeClr val="tx1"/>
                </a:solidFill>
                <a:latin typeface="Times New Roman" panose="02020603050405020304" pitchFamily="18" charset="0"/>
                <a:cs typeface="Times New Roman" panose="02020603050405020304" pitchFamily="18" charset="0"/>
              </a:rPr>
              <a:t>predict customers </a:t>
            </a:r>
            <a:r>
              <a:rPr lang="en-US" sz="1400" dirty="0">
                <a:solidFill>
                  <a:schemeClr val="tx1"/>
                </a:solidFill>
                <a:latin typeface="Times New Roman" panose="02020603050405020304" pitchFamily="18" charset="0"/>
                <a:cs typeface="Times New Roman" panose="02020603050405020304" pitchFamily="18" charset="0"/>
              </a:rPr>
              <a:t>at risk of churning, enabling proactive retention efforts.</a:t>
            </a:r>
          </a:p>
          <a:p>
            <a:pPr>
              <a:lnSpc>
                <a:spcPct val="150000"/>
              </a:lnSpc>
            </a:pPr>
            <a:r>
              <a:rPr lang="en-US" sz="1400" b="1" dirty="0">
                <a:solidFill>
                  <a:schemeClr val="tx1"/>
                </a:solidFill>
                <a:latin typeface="Times New Roman" panose="02020603050405020304" pitchFamily="18" charset="0"/>
                <a:cs typeface="Times New Roman" panose="02020603050405020304" pitchFamily="18" charset="0"/>
              </a:rPr>
              <a:t>Actionable Insights: </a:t>
            </a:r>
            <a:r>
              <a:rPr lang="en-US" sz="1400" dirty="0">
                <a:solidFill>
                  <a:schemeClr val="tx1"/>
                </a:solidFill>
                <a:latin typeface="Times New Roman" panose="02020603050405020304" pitchFamily="18" charset="0"/>
                <a:cs typeface="Times New Roman" panose="02020603050405020304" pitchFamily="18" charset="0"/>
              </a:rPr>
              <a:t>The analysis will identify the </a:t>
            </a:r>
            <a:r>
              <a:rPr lang="en-US" sz="1400" b="1" dirty="0">
                <a:solidFill>
                  <a:schemeClr val="tx1"/>
                </a:solidFill>
                <a:latin typeface="Times New Roman" panose="02020603050405020304" pitchFamily="18" charset="0"/>
                <a:cs typeface="Times New Roman" panose="02020603050405020304" pitchFamily="18" charset="0"/>
              </a:rPr>
              <a:t>key drivers </a:t>
            </a:r>
            <a:r>
              <a:rPr lang="en-US" sz="1400" dirty="0">
                <a:solidFill>
                  <a:schemeClr val="tx1"/>
                </a:solidFill>
                <a:latin typeface="Times New Roman" panose="02020603050405020304" pitchFamily="18" charset="0"/>
                <a:cs typeface="Times New Roman" panose="02020603050405020304" pitchFamily="18" charset="0"/>
              </a:rPr>
              <a:t>of churn, such as contract type, service usage, billing methods, and pricing, allowing for targeted interventions to </a:t>
            </a:r>
            <a:r>
              <a:rPr lang="en-US" sz="1400" b="1" dirty="0">
                <a:solidFill>
                  <a:schemeClr val="tx1"/>
                </a:solidFill>
                <a:latin typeface="Times New Roman" panose="02020603050405020304" pitchFamily="18" charset="0"/>
                <a:cs typeface="Times New Roman" panose="02020603050405020304" pitchFamily="18" charset="0"/>
              </a:rPr>
              <a:t>reduce churn</a:t>
            </a:r>
            <a:r>
              <a:rPr lang="en-US" sz="1400"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US" sz="1400" b="1" dirty="0">
                <a:solidFill>
                  <a:schemeClr val="tx1"/>
                </a:solidFill>
                <a:latin typeface="Times New Roman" panose="02020603050405020304" pitchFamily="18" charset="0"/>
                <a:cs typeface="Times New Roman" panose="02020603050405020304" pitchFamily="18" charset="0"/>
              </a:rPr>
              <a:t>Retention Strategy Design:</a:t>
            </a:r>
            <a:r>
              <a:rPr lang="en-US" sz="1400" dirty="0">
                <a:solidFill>
                  <a:schemeClr val="tx1"/>
                </a:solidFill>
                <a:latin typeface="Times New Roman" panose="02020603050405020304" pitchFamily="18" charset="0"/>
                <a:cs typeface="Times New Roman" panose="02020603050405020304" pitchFamily="18" charset="0"/>
              </a:rPr>
              <a:t> Insights into the </a:t>
            </a:r>
            <a:r>
              <a:rPr lang="en-US" sz="1400" b="1" dirty="0">
                <a:solidFill>
                  <a:schemeClr val="tx1"/>
                </a:solidFill>
                <a:latin typeface="Times New Roman" panose="02020603050405020304" pitchFamily="18" charset="0"/>
                <a:cs typeface="Times New Roman" panose="02020603050405020304" pitchFamily="18" charset="0"/>
              </a:rPr>
              <a:t>impact of referrals</a:t>
            </a:r>
            <a:r>
              <a:rPr lang="en-US" sz="1400" dirty="0">
                <a:solidFill>
                  <a:schemeClr val="tx1"/>
                </a:solidFill>
                <a:latin typeface="Times New Roman" panose="02020603050405020304" pitchFamily="18" charset="0"/>
                <a:cs typeface="Times New Roman" panose="02020603050405020304" pitchFamily="18" charset="0"/>
              </a:rPr>
              <a:t>, service bundling, payment methods and customer sentiment will guide the development of personalized retention strategies to keep high-risk customers engaged.</a:t>
            </a:r>
          </a:p>
          <a:p>
            <a:pPr>
              <a:lnSpc>
                <a:spcPct val="150000"/>
              </a:lnSpc>
            </a:pPr>
            <a:r>
              <a:rPr lang="en-US" sz="1400" b="1" dirty="0">
                <a:solidFill>
                  <a:schemeClr val="tx1"/>
                </a:solidFill>
                <a:latin typeface="Times New Roman" panose="02020603050405020304" pitchFamily="18" charset="0"/>
                <a:cs typeface="Times New Roman" panose="02020603050405020304" pitchFamily="18" charset="0"/>
              </a:rPr>
              <a:t>Using Chi-Square Tests</a:t>
            </a:r>
            <a:r>
              <a:rPr lang="en-US" sz="1400" dirty="0">
                <a:solidFill>
                  <a:schemeClr val="tx1"/>
                </a:solidFill>
                <a:latin typeface="Times New Roman" panose="02020603050405020304" pitchFamily="18" charset="0"/>
                <a:cs typeface="Times New Roman" panose="02020603050405020304" pitchFamily="18" charset="0"/>
              </a:rPr>
              <a:t>, we can identify statistically significant </a:t>
            </a:r>
            <a:r>
              <a:rPr lang="en-US" sz="1400" b="1" dirty="0">
                <a:solidFill>
                  <a:schemeClr val="tx1"/>
                </a:solidFill>
                <a:latin typeface="Times New Roman" panose="02020603050405020304" pitchFamily="18" charset="0"/>
                <a:cs typeface="Times New Roman" panose="02020603050405020304" pitchFamily="18" charset="0"/>
              </a:rPr>
              <a:t>relationships</a:t>
            </a:r>
            <a:r>
              <a:rPr lang="en-US" sz="1400" dirty="0">
                <a:solidFill>
                  <a:schemeClr val="tx1"/>
                </a:solidFill>
                <a:latin typeface="Times New Roman" panose="02020603050405020304" pitchFamily="18" charset="0"/>
                <a:cs typeface="Times New Roman" panose="02020603050405020304" pitchFamily="18" charset="0"/>
              </a:rPr>
              <a:t> between factors like contract type, payment method, </a:t>
            </a:r>
            <a:r>
              <a:rPr lang="en-US" sz="1400" b="1" dirty="0">
                <a:solidFill>
                  <a:schemeClr val="tx1"/>
                </a:solidFill>
                <a:latin typeface="Times New Roman" panose="02020603050405020304" pitchFamily="18" charset="0"/>
                <a:cs typeface="Times New Roman" panose="02020603050405020304" pitchFamily="18" charset="0"/>
              </a:rPr>
              <a:t>sentiment</a:t>
            </a:r>
            <a:r>
              <a:rPr lang="en-US" sz="1400" dirty="0">
                <a:solidFill>
                  <a:schemeClr val="tx1"/>
                </a:solidFill>
                <a:latin typeface="Times New Roman" panose="02020603050405020304" pitchFamily="18" charset="0"/>
                <a:cs typeface="Times New Roman" panose="02020603050405020304" pitchFamily="18" charset="0"/>
              </a:rPr>
              <a:t> categories, and churn.</a:t>
            </a: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400" b="1" dirty="0">
                <a:solidFill>
                  <a:schemeClr val="tx1"/>
                </a:solidFill>
                <a:latin typeface="Times New Roman" panose="02020603050405020304" pitchFamily="18" charset="0"/>
                <a:cs typeface="Times New Roman" panose="02020603050405020304" pitchFamily="18" charset="0"/>
              </a:rPr>
              <a:t>Segmentation Insights</a:t>
            </a:r>
            <a:r>
              <a:rPr lang="en-US" sz="1400" dirty="0">
                <a:solidFill>
                  <a:schemeClr val="tx1"/>
                </a:solidFill>
                <a:latin typeface="Times New Roman" panose="02020603050405020304" pitchFamily="18" charset="0"/>
                <a:cs typeface="Times New Roman" panose="02020603050405020304" pitchFamily="18" charset="0"/>
              </a:rPr>
              <a:t>: Using </a:t>
            </a:r>
            <a:r>
              <a:rPr lang="en-US" sz="1400" b="1" dirty="0">
                <a:solidFill>
                  <a:schemeClr val="tx1"/>
                </a:solidFill>
                <a:latin typeface="Times New Roman" panose="02020603050405020304" pitchFamily="18" charset="0"/>
                <a:cs typeface="Times New Roman" panose="02020603050405020304" pitchFamily="18" charset="0"/>
              </a:rPr>
              <a:t>Group-by Analysis</a:t>
            </a:r>
            <a:r>
              <a:rPr lang="en-US" sz="1400" dirty="0">
                <a:solidFill>
                  <a:schemeClr val="tx1"/>
                </a:solidFill>
                <a:latin typeface="Times New Roman" panose="02020603050405020304" pitchFamily="18" charset="0"/>
                <a:cs typeface="Times New Roman" panose="02020603050405020304" pitchFamily="18" charset="0"/>
              </a:rPr>
              <a:t>, the project will highlight churn rates across various customer segments(e.g., services used, contract type, and payment method, sentiment), providing clear direction on which </a:t>
            </a:r>
            <a:r>
              <a:rPr lang="en-US" sz="1400" b="1" dirty="0">
                <a:solidFill>
                  <a:schemeClr val="tx1"/>
                </a:solidFill>
                <a:latin typeface="Times New Roman" panose="02020603050405020304" pitchFamily="18" charset="0"/>
                <a:cs typeface="Times New Roman" panose="02020603050405020304" pitchFamily="18" charset="0"/>
              </a:rPr>
              <a:t>customer groups</a:t>
            </a:r>
            <a:r>
              <a:rPr lang="en-US" sz="1400" dirty="0">
                <a:solidFill>
                  <a:schemeClr val="tx1"/>
                </a:solidFill>
                <a:latin typeface="Times New Roman" panose="02020603050405020304" pitchFamily="18" charset="0"/>
                <a:cs typeface="Times New Roman" panose="02020603050405020304" pitchFamily="18" charset="0"/>
              </a:rPr>
              <a:t> to target with </a:t>
            </a:r>
            <a:r>
              <a:rPr lang="en-US" sz="1400" b="1" dirty="0">
                <a:solidFill>
                  <a:schemeClr val="tx1"/>
                </a:solidFill>
                <a:latin typeface="Times New Roman" panose="02020603050405020304" pitchFamily="18" charset="0"/>
                <a:cs typeface="Times New Roman" panose="02020603050405020304" pitchFamily="18" charset="0"/>
              </a:rPr>
              <a:t>retention efforts.</a:t>
            </a:r>
            <a:endParaRPr lang="en-US" sz="1200" b="1"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72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704088" y="324612"/>
            <a:ext cx="10515600" cy="1325563"/>
          </a:xfrm>
        </p:spPr>
        <p:txBody>
          <a:bodyPr>
            <a:normAutofit/>
          </a:bodyPr>
          <a:lstStyle/>
          <a:p>
            <a:r>
              <a:rPr lang="en-US" sz="44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00C4AE-9B23-A629-9B68-E7EEF92897AB}"/>
              </a:ext>
            </a:extLst>
          </p:cNvPr>
          <p:cNvSpPr>
            <a:spLocks noGrp="1"/>
          </p:cNvSpPr>
          <p:nvPr>
            <p:ph idx="1"/>
          </p:nvPr>
        </p:nvSpPr>
        <p:spPr>
          <a:xfrm>
            <a:off x="1282473" y="1452928"/>
            <a:ext cx="9937215" cy="4043981"/>
          </a:xfrm>
        </p:spPr>
        <p:txBody>
          <a:bodyPr>
            <a:normAutofit/>
          </a:bodyPr>
          <a:lstStyle/>
          <a:p>
            <a:pPr>
              <a:lnSpc>
                <a:spcPct val="150000"/>
              </a:lnSpc>
            </a:pPr>
            <a:r>
              <a:rPr lang="en-US" sz="1400" dirty="0">
                <a:solidFill>
                  <a:schemeClr val="tx1"/>
                </a:solidFill>
                <a:effectLst/>
                <a:latin typeface="Times New Roman" panose="02020603050405020304" pitchFamily="18" charset="0"/>
              </a:rPr>
              <a:t>Gallo, A. (2014, November 5). </a:t>
            </a:r>
            <a:r>
              <a:rPr lang="en-US" sz="1400" i="1" dirty="0">
                <a:solidFill>
                  <a:schemeClr val="tx1"/>
                </a:solidFill>
                <a:effectLst/>
                <a:latin typeface="Times New Roman" panose="02020603050405020304" pitchFamily="18" charset="0"/>
              </a:rPr>
              <a:t>The Value of Keeping the Right Customers</a:t>
            </a:r>
            <a:r>
              <a:rPr lang="en-US" sz="1400" dirty="0">
                <a:solidFill>
                  <a:schemeClr val="tx1"/>
                </a:solidFill>
                <a:effectLst/>
                <a:latin typeface="Times New Roman" panose="02020603050405020304" pitchFamily="18" charset="0"/>
              </a:rPr>
              <a:t>. Harvard Business Review. https://hbr.org/2014/10/the-value-of-keeping-the-right-customers</a:t>
            </a:r>
          </a:p>
          <a:p>
            <a:pPr>
              <a:lnSpc>
                <a:spcPct val="150000"/>
              </a:lnSpc>
            </a:pPr>
            <a:r>
              <a:rPr lang="en-US" sz="1400" i="1" dirty="0">
                <a:solidFill>
                  <a:schemeClr val="tx1"/>
                </a:solidFill>
                <a:effectLst/>
                <a:latin typeface="Times New Roman" panose="02020603050405020304" pitchFamily="18" charset="0"/>
              </a:rPr>
              <a:t>Churn Analysis: How to calculate, identify &amp; reduce churn</a:t>
            </a:r>
            <a:r>
              <a:rPr lang="en-US" sz="1400" dirty="0">
                <a:solidFill>
                  <a:schemeClr val="tx1"/>
                </a:solidFill>
                <a:effectLst/>
                <a:latin typeface="Times New Roman" panose="02020603050405020304" pitchFamily="18" charset="0"/>
              </a:rPr>
              <a:t>. (n.d.). https://www.dock.us/library/churn-analysis</a:t>
            </a:r>
          </a:p>
          <a:p>
            <a:pPr>
              <a:lnSpc>
                <a:spcPct val="150000"/>
              </a:lnSpc>
            </a:pPr>
            <a:r>
              <a:rPr lang="en-US" sz="1400" dirty="0">
                <a:solidFill>
                  <a:schemeClr val="tx1"/>
                </a:solidFill>
                <a:effectLst/>
                <a:latin typeface="Times New Roman" panose="02020603050405020304" pitchFamily="18" charset="0"/>
                <a:ea typeface="Times New Roman" panose="02020603050405020304" pitchFamily="18" charset="0"/>
              </a:rPr>
              <a:t>Guide to IBM #Cognos Analytics Sample Data. (2023, March 3). Higher Logic, LLC. </a:t>
            </a:r>
            <a:r>
              <a:rPr lang="en-US" sz="14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https://community.ibm.com/community/user/businessanalytics/participate/blogs/blogviewer?BlogKey=FF811D76-ABE0-4DF2-BCEA-917176FD72E4</a:t>
            </a:r>
            <a:endParaRPr lang="en-US" sz="1400" u="sng" dirty="0">
              <a:solidFill>
                <a:schemeClr val="tx1"/>
              </a:solidFill>
              <a:effectLst/>
              <a:latin typeface="Times New Roman" panose="02020603050405020304" pitchFamily="18" charset="0"/>
              <a:ea typeface="Times New Roman" panose="02020603050405020304" pitchFamily="18" charset="0"/>
            </a:endParaRPr>
          </a:p>
          <a:p>
            <a:pPr>
              <a:lnSpc>
                <a:spcPct val="150000"/>
              </a:lnSpc>
            </a:pPr>
            <a:r>
              <a:rPr lang="en-US" sz="1400" dirty="0">
                <a:solidFill>
                  <a:schemeClr val="tx1"/>
                </a:solidFill>
                <a:effectLst/>
                <a:latin typeface="Times New Roman" panose="02020603050405020304" pitchFamily="18" charset="0"/>
              </a:rPr>
              <a:t>Ughade, N. (2024, June 25). Churn Analysis: Different Steps To Understanding Why Customers Leave. </a:t>
            </a:r>
            <a:r>
              <a:rPr lang="en-US" sz="1400" i="1" dirty="0">
                <a:solidFill>
                  <a:schemeClr val="tx1"/>
                </a:solidFill>
                <a:effectLst/>
                <a:latin typeface="Times New Roman" panose="02020603050405020304" pitchFamily="18" charset="0"/>
              </a:rPr>
              <a:t>Chargebee</a:t>
            </a:r>
            <a:r>
              <a:rPr lang="en-US" sz="1400" dirty="0">
                <a:solidFill>
                  <a:schemeClr val="tx1"/>
                </a:solidFill>
                <a:effectLst/>
                <a:latin typeface="Times New Roman" panose="02020603050405020304" pitchFamily="18" charset="0"/>
              </a:rPr>
              <a:t>. https://www.chargebee.com/blog/churn-analysis/</a:t>
            </a:r>
          </a:p>
          <a:p>
            <a:pPr>
              <a:lnSpc>
                <a:spcPct val="150000"/>
              </a:lnSpc>
            </a:pPr>
            <a:r>
              <a:rPr lang="en-US" sz="1400" dirty="0">
                <a:solidFill>
                  <a:schemeClr val="tx1"/>
                </a:solidFill>
                <a:effectLst/>
                <a:latin typeface="Times New Roman" panose="02020603050405020304" pitchFamily="18" charset="0"/>
              </a:rPr>
              <a:t>Nesterick, E., &amp; Nesterick, E. (2024, March 15). </a:t>
            </a:r>
            <a:r>
              <a:rPr lang="en-US" sz="1400" i="1" dirty="0">
                <a:solidFill>
                  <a:schemeClr val="tx1"/>
                </a:solidFill>
                <a:effectLst/>
                <a:latin typeface="Times New Roman" panose="02020603050405020304" pitchFamily="18" charset="0"/>
              </a:rPr>
              <a:t>Churn analysis: 3 approaches for getting to the bottom of churn</a:t>
            </a:r>
            <a:r>
              <a:rPr lang="en-US" sz="1400" dirty="0">
                <a:solidFill>
                  <a:schemeClr val="tx1"/>
                </a:solidFill>
                <a:effectLst/>
                <a:latin typeface="Times New Roman" panose="02020603050405020304" pitchFamily="18" charset="0"/>
              </a:rPr>
              <a:t>. ChurnZero. https://churnzero.com/blog/churn-analysis/</a:t>
            </a:r>
          </a:p>
          <a:p>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p:txBody>
          <a:bodyPr/>
          <a:lstStyle/>
          <a:p>
            <a:fld id="{7BE69E03-4804-4553-A1EC-F089884EF50F}" type="slidenum">
              <a:rPr lang="en-US" smtClean="0"/>
              <a:t>13</a:t>
            </a:fld>
            <a:endParaRPr lang="en-US"/>
          </a:p>
        </p:txBody>
      </p:sp>
    </p:spTree>
    <p:extLst>
      <p:ext uri="{BB962C8B-B14F-4D97-AF65-F5344CB8AC3E}">
        <p14:creationId xmlns:p14="http://schemas.microsoft.com/office/powerpoint/2010/main" val="325574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6C29A88-A3B8-4EE1-5BEE-F1F0421F95E2}"/>
              </a:ext>
            </a:extLst>
          </p:cNvPr>
          <p:cNvSpPr txBox="1">
            <a:spLocks/>
          </p:cNvSpPr>
          <p:nvPr/>
        </p:nvSpPr>
        <p:spPr>
          <a:xfrm>
            <a:off x="1034234"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endParaRPr lang="en-US" dirty="0"/>
          </a:p>
        </p:txBody>
      </p:sp>
      <p:sp>
        <p:nvSpPr>
          <p:cNvPr id="9" name="TextBox 8">
            <a:extLst>
              <a:ext uri="{FF2B5EF4-FFF2-40B4-BE49-F238E27FC236}">
                <a16:creationId xmlns:a16="http://schemas.microsoft.com/office/drawing/2014/main" id="{E39F6D69-4073-9113-C5B7-EA8091F393B8}"/>
              </a:ext>
            </a:extLst>
          </p:cNvPr>
          <p:cNvSpPr txBox="1"/>
          <p:nvPr/>
        </p:nvSpPr>
        <p:spPr>
          <a:xfrm>
            <a:off x="2177715" y="2103437"/>
            <a:ext cx="7904747" cy="1200329"/>
          </a:xfrm>
          <a:prstGeom prst="rect">
            <a:avLst/>
          </a:prstGeom>
          <a:noFill/>
        </p:spPr>
        <p:txBody>
          <a:bodyPr wrap="square" rtlCol="0">
            <a:spAutoFit/>
          </a:bodyPr>
          <a:lstStyle/>
          <a:p>
            <a:pPr algn="ctr"/>
            <a:r>
              <a:rPr lang="en-US" sz="3600" b="1" dirty="0">
                <a:solidFill>
                  <a:schemeClr val="tx2"/>
                </a:solidFill>
                <a:latin typeface="Times New Roman" panose="02020603050405020304" pitchFamily="18" charset="0"/>
                <a:ea typeface="+mj-ea"/>
                <a:cs typeface="Times New Roman" panose="02020603050405020304" pitchFamily="18" charset="0"/>
              </a:rPr>
              <a:t>Thank</a:t>
            </a:r>
            <a:r>
              <a:rPr lang="en-US" dirty="0">
                <a:latin typeface="Times New Roman" panose="02020603050405020304" pitchFamily="18" charset="0"/>
                <a:cs typeface="Times New Roman" panose="02020603050405020304" pitchFamily="18" charset="0"/>
              </a:rPr>
              <a:t> </a:t>
            </a:r>
            <a:r>
              <a:rPr lang="en-US" sz="3600" b="1" dirty="0">
                <a:solidFill>
                  <a:schemeClr val="tx2"/>
                </a:solidFill>
                <a:latin typeface="Times New Roman" panose="02020603050405020304" pitchFamily="18" charset="0"/>
                <a:ea typeface="+mj-ea"/>
                <a:cs typeface="Times New Roman" panose="02020603050405020304" pitchFamily="18" charset="0"/>
              </a:rPr>
              <a:t>you </a:t>
            </a:r>
          </a:p>
          <a:p>
            <a:pPr algn="ctr"/>
            <a:r>
              <a:rPr lang="en-US" sz="3600" b="1" dirty="0">
                <a:solidFill>
                  <a:schemeClr val="tx2"/>
                </a:solidFill>
                <a:latin typeface="Times New Roman" panose="02020603050405020304" pitchFamily="18" charset="0"/>
                <a:ea typeface="+mj-ea"/>
                <a:cs typeface="Times New Roman" panose="02020603050405020304" pitchFamily="18" charset="0"/>
              </a:rPr>
              <a:t>Open  for Questions…!!</a:t>
            </a:r>
          </a:p>
        </p:txBody>
      </p:sp>
    </p:spTree>
    <p:extLst>
      <p:ext uri="{BB962C8B-B14F-4D97-AF65-F5344CB8AC3E}">
        <p14:creationId xmlns:p14="http://schemas.microsoft.com/office/powerpoint/2010/main" val="254608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411590" y="16320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Motivation of the Project</a:t>
            </a:r>
          </a:p>
        </p:txBody>
      </p:sp>
      <p:sp>
        <p:nvSpPr>
          <p:cNvPr id="3" name="Content Placeholder 2">
            <a:extLst>
              <a:ext uri="{FF2B5EF4-FFF2-40B4-BE49-F238E27FC236}">
                <a16:creationId xmlns:a16="http://schemas.microsoft.com/office/drawing/2014/main" id="{1500C4AE-9B23-A629-9B68-E7EEF92897AB}"/>
              </a:ext>
            </a:extLst>
          </p:cNvPr>
          <p:cNvSpPr>
            <a:spLocks noGrp="1"/>
          </p:cNvSpPr>
          <p:nvPr>
            <p:ph idx="1"/>
          </p:nvPr>
        </p:nvSpPr>
        <p:spPr>
          <a:xfrm>
            <a:off x="1264810" y="1330358"/>
            <a:ext cx="10238342" cy="5122994"/>
          </a:xfrm>
        </p:spPr>
        <p:txBody>
          <a:bodyPr>
            <a:normAutofit/>
          </a:bodyPr>
          <a:lstStyle/>
          <a:p>
            <a:endParaRPr lang="en-US" sz="1400" dirty="0">
              <a:solidFill>
                <a:schemeClr val="tx1"/>
              </a:solidFill>
              <a:latin typeface="Times New Roman" panose="02020603050405020304" pitchFamily="18" charset="0"/>
              <a:cs typeface="Times New Roman" panose="02020603050405020304" pitchFamily="18" charset="0"/>
            </a:endParaRPr>
          </a:p>
          <a:p>
            <a:pPr>
              <a:lnSpc>
                <a:spcPct val="200000"/>
              </a:lnSpc>
            </a:pPr>
            <a:r>
              <a:rPr lang="en-US" sz="1400" dirty="0">
                <a:solidFill>
                  <a:schemeClr val="tx1"/>
                </a:solidFill>
                <a:latin typeface="Times New Roman" panose="02020603050405020304" pitchFamily="18" charset="0"/>
                <a:cs typeface="Times New Roman" panose="02020603050405020304" pitchFamily="18" charset="0"/>
              </a:rPr>
              <a:t>As a team, we realized that many companies focus heavily on </a:t>
            </a:r>
            <a:r>
              <a:rPr lang="en-US" sz="1400" b="1" dirty="0">
                <a:solidFill>
                  <a:schemeClr val="tx1"/>
                </a:solidFill>
                <a:latin typeface="Times New Roman" panose="02020603050405020304" pitchFamily="18" charset="0"/>
                <a:cs typeface="Times New Roman" panose="02020603050405020304" pitchFamily="18" charset="0"/>
              </a:rPr>
              <a:t>controlling customer churn</a:t>
            </a:r>
            <a:r>
              <a:rPr lang="en-US" sz="1400" dirty="0">
                <a:solidFill>
                  <a:schemeClr val="tx1"/>
                </a:solidFill>
                <a:latin typeface="Times New Roman" panose="02020603050405020304" pitchFamily="18" charset="0"/>
                <a:cs typeface="Times New Roman" panose="02020603050405020304" pitchFamily="18" charset="0"/>
              </a:rPr>
              <a:t>.</a:t>
            </a:r>
          </a:p>
          <a:p>
            <a:pPr>
              <a:lnSpc>
                <a:spcPct val="200000"/>
              </a:lnSpc>
            </a:pPr>
            <a:r>
              <a:rPr lang="en-US" sz="1400" dirty="0">
                <a:solidFill>
                  <a:schemeClr val="tx1"/>
                </a:solidFill>
                <a:latin typeface="Times New Roman" panose="02020603050405020304" pitchFamily="18" charset="0"/>
                <a:cs typeface="Times New Roman" panose="02020603050405020304" pitchFamily="18" charset="0"/>
              </a:rPr>
              <a:t>Frederick Reichheld, who invented the Net Promoter Score (NPS), found that a </a:t>
            </a:r>
            <a:r>
              <a:rPr lang="en-US" sz="1400" b="1" dirty="0">
                <a:solidFill>
                  <a:schemeClr val="tx1"/>
                </a:solidFill>
                <a:latin typeface="Times New Roman" panose="02020603050405020304" pitchFamily="18" charset="0"/>
                <a:cs typeface="Times New Roman" panose="02020603050405020304" pitchFamily="18" charset="0"/>
              </a:rPr>
              <a:t>5% increase </a:t>
            </a:r>
            <a:r>
              <a:rPr lang="en-US" sz="1400" dirty="0">
                <a:solidFill>
                  <a:schemeClr val="tx1"/>
                </a:solidFill>
                <a:latin typeface="Times New Roman" panose="02020603050405020304" pitchFamily="18" charset="0"/>
                <a:cs typeface="Times New Roman" panose="02020603050405020304" pitchFamily="18" charset="0"/>
              </a:rPr>
              <a:t>in </a:t>
            </a:r>
            <a:r>
              <a:rPr lang="en-US" sz="1400" b="1" dirty="0">
                <a:solidFill>
                  <a:schemeClr val="tx1"/>
                </a:solidFill>
                <a:latin typeface="Times New Roman" panose="02020603050405020304" pitchFamily="18" charset="0"/>
                <a:cs typeface="Times New Roman" panose="02020603050405020304" pitchFamily="18" charset="0"/>
              </a:rPr>
              <a:t>customer retention </a:t>
            </a:r>
            <a:r>
              <a:rPr lang="en-US" sz="1400" dirty="0">
                <a:solidFill>
                  <a:schemeClr val="tx1"/>
                </a:solidFill>
                <a:latin typeface="Times New Roman" panose="02020603050405020304" pitchFamily="18" charset="0"/>
                <a:cs typeface="Times New Roman" panose="02020603050405020304" pitchFamily="18" charset="0"/>
              </a:rPr>
              <a:t>can boost </a:t>
            </a:r>
            <a:r>
              <a:rPr lang="en-US" sz="1400" b="1" dirty="0">
                <a:solidFill>
                  <a:schemeClr val="tx1"/>
                </a:solidFill>
                <a:latin typeface="Times New Roman" panose="02020603050405020304" pitchFamily="18" charset="0"/>
                <a:cs typeface="Times New Roman" panose="02020603050405020304" pitchFamily="18" charset="0"/>
              </a:rPr>
              <a:t>profits </a:t>
            </a:r>
            <a:r>
              <a:rPr lang="en-US" sz="1400" dirty="0">
                <a:solidFill>
                  <a:schemeClr val="tx1"/>
                </a:solidFill>
                <a:latin typeface="Times New Roman" panose="02020603050405020304" pitchFamily="18" charset="0"/>
                <a:cs typeface="Times New Roman" panose="02020603050405020304" pitchFamily="18" charset="0"/>
              </a:rPr>
              <a:t>by </a:t>
            </a:r>
            <a:r>
              <a:rPr lang="en-US" sz="1400" b="1" dirty="0">
                <a:solidFill>
                  <a:schemeClr val="tx1"/>
                </a:solidFill>
                <a:latin typeface="Times New Roman" panose="02020603050405020304" pitchFamily="18" charset="0"/>
                <a:cs typeface="Times New Roman" panose="02020603050405020304" pitchFamily="18" charset="0"/>
              </a:rPr>
              <a:t>25% to 95%.</a:t>
            </a:r>
            <a:endParaRPr lang="en-US" sz="1400" dirty="0">
              <a:solidFill>
                <a:schemeClr val="tx1"/>
              </a:solidFill>
              <a:latin typeface="Times New Roman" panose="02020603050405020304" pitchFamily="18" charset="0"/>
              <a:cs typeface="Times New Roman" panose="02020603050405020304" pitchFamily="18" charset="0"/>
            </a:endParaRPr>
          </a:p>
          <a:p>
            <a:pPr>
              <a:lnSpc>
                <a:spcPct val="200000"/>
              </a:lnSpc>
            </a:pPr>
            <a:r>
              <a:rPr lang="en-US" sz="1400" dirty="0">
                <a:solidFill>
                  <a:schemeClr val="tx1"/>
                </a:solidFill>
                <a:latin typeface="Times New Roman" panose="02020603050405020304" pitchFamily="18" charset="0"/>
                <a:cs typeface="Times New Roman" panose="02020603050405020304" pitchFamily="18" charset="0"/>
              </a:rPr>
              <a:t>Churn analysis goes </a:t>
            </a:r>
            <a:r>
              <a:rPr lang="en-US" sz="1400" b="1" dirty="0">
                <a:solidFill>
                  <a:schemeClr val="tx1"/>
                </a:solidFill>
                <a:latin typeface="Times New Roman" panose="02020603050405020304" pitchFamily="18" charset="0"/>
                <a:cs typeface="Times New Roman" panose="02020603050405020304" pitchFamily="18" charset="0"/>
              </a:rPr>
              <a:t>beyond predictions</a:t>
            </a:r>
            <a:r>
              <a:rPr lang="en-US" sz="1400" dirty="0">
                <a:solidFill>
                  <a:schemeClr val="tx1"/>
                </a:solidFill>
                <a:latin typeface="Times New Roman" panose="02020603050405020304" pitchFamily="18" charset="0"/>
                <a:cs typeface="Times New Roman" panose="02020603050405020304" pitchFamily="18" charset="0"/>
              </a:rPr>
              <a:t>—it's about building strategies to retain customers and grow revenue.</a:t>
            </a:r>
          </a:p>
          <a:p>
            <a:pPr>
              <a:lnSpc>
                <a:spcPct val="200000"/>
              </a:lnSpc>
            </a:pPr>
            <a:r>
              <a:rPr lang="en-US" sz="1400" dirty="0">
                <a:solidFill>
                  <a:schemeClr val="tx1"/>
                </a:solidFill>
                <a:latin typeface="Times New Roman" panose="02020603050405020304" pitchFamily="18" charset="0"/>
                <a:cs typeface="Times New Roman" panose="02020603050405020304" pitchFamily="18" charset="0"/>
              </a:rPr>
              <a:t>Churn analysis helps </a:t>
            </a:r>
            <a:r>
              <a:rPr lang="en-US" sz="1400" b="1" dirty="0">
                <a:solidFill>
                  <a:schemeClr val="tx1"/>
                </a:solidFill>
                <a:latin typeface="Times New Roman" panose="02020603050405020304" pitchFamily="18" charset="0"/>
                <a:cs typeface="Times New Roman" panose="02020603050405020304" pitchFamily="18" charset="0"/>
              </a:rPr>
              <a:t>measure retention </a:t>
            </a:r>
            <a:r>
              <a:rPr lang="en-US" sz="1400" dirty="0">
                <a:solidFill>
                  <a:schemeClr val="tx1"/>
                </a:solidFill>
                <a:latin typeface="Times New Roman" panose="02020603050405020304" pitchFamily="18" charset="0"/>
                <a:cs typeface="Times New Roman" panose="02020603050405020304" pitchFamily="18" charset="0"/>
              </a:rPr>
              <a:t>and identify potential issues early, allowing them to </a:t>
            </a:r>
            <a:r>
              <a:rPr lang="en-US" sz="1400" b="1" dirty="0">
                <a:solidFill>
                  <a:schemeClr val="tx1"/>
                </a:solidFill>
                <a:latin typeface="Times New Roman" panose="02020603050405020304" pitchFamily="18" charset="0"/>
                <a:cs typeface="Times New Roman" panose="02020603050405020304" pitchFamily="18" charset="0"/>
              </a:rPr>
              <a:t>address problems </a:t>
            </a:r>
            <a:r>
              <a:rPr lang="en-US" sz="1400" dirty="0">
                <a:solidFill>
                  <a:schemeClr val="tx1"/>
                </a:solidFill>
                <a:latin typeface="Times New Roman" panose="02020603050405020304" pitchFamily="18" charset="0"/>
                <a:cs typeface="Times New Roman" panose="02020603050405020304" pitchFamily="18" charset="0"/>
              </a:rPr>
              <a:t>before customers leave.</a:t>
            </a:r>
          </a:p>
          <a:p>
            <a:pPr>
              <a:lnSpc>
                <a:spcPct val="200000"/>
              </a:lnSpc>
            </a:pPr>
            <a:r>
              <a:rPr lang="en-US" sz="1400" dirty="0">
                <a:solidFill>
                  <a:schemeClr val="tx1"/>
                </a:solidFill>
                <a:latin typeface="Times New Roman" panose="02020603050405020304" pitchFamily="18" charset="0"/>
                <a:cs typeface="Times New Roman" panose="02020603050405020304" pitchFamily="18" charset="0"/>
              </a:rPr>
              <a:t>Predicting churn allows businesses to implement proactive, </a:t>
            </a:r>
            <a:r>
              <a:rPr lang="en-US" sz="1400" b="1" dirty="0">
                <a:solidFill>
                  <a:schemeClr val="tx1"/>
                </a:solidFill>
                <a:latin typeface="Times New Roman" panose="02020603050405020304" pitchFamily="18" charset="0"/>
                <a:cs typeface="Times New Roman" panose="02020603050405020304" pitchFamily="18" charset="0"/>
              </a:rPr>
              <a:t>targeted retention strategies</a:t>
            </a:r>
            <a:r>
              <a:rPr lang="en-US" sz="1400" dirty="0">
                <a:solidFill>
                  <a:schemeClr val="tx1"/>
                </a:solidFill>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p:txBody>
          <a:bodyPr/>
          <a:lstStyle/>
          <a:p>
            <a:fld id="{7BE69E03-4804-4553-A1EC-F089884EF50F}" type="slidenum">
              <a:rPr lang="en-US" smtClean="0"/>
              <a:t>2</a:t>
            </a:fld>
            <a:endParaRPr lang="en-US"/>
          </a:p>
        </p:txBody>
      </p:sp>
    </p:spTree>
    <p:extLst>
      <p:ext uri="{BB962C8B-B14F-4D97-AF65-F5344CB8AC3E}">
        <p14:creationId xmlns:p14="http://schemas.microsoft.com/office/powerpoint/2010/main" val="277915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769E14-42A1-4194-9915-A3C3F12B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ackground Gray Rectangle">
            <a:extLst>
              <a:ext uri="{FF2B5EF4-FFF2-40B4-BE49-F238E27FC236}">
                <a16:creationId xmlns:a16="http://schemas.microsoft.com/office/drawing/2014/main" id="{54B4AC2F-67D3-4029-9050-8F70D701E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White Rectangle">
            <a:extLst>
              <a:ext uri="{FF2B5EF4-FFF2-40B4-BE49-F238E27FC236}">
                <a16:creationId xmlns:a16="http://schemas.microsoft.com/office/drawing/2014/main" id="{1E43F547-8690-4CB0-A621-415F429D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1145031" y="-151411"/>
            <a:ext cx="3269315" cy="2022254"/>
          </a:xfrm>
        </p:spPr>
        <p:txBody>
          <a:bodyPr>
            <a:normAutofit/>
          </a:bodyPr>
          <a:lstStyle/>
          <a:p>
            <a:r>
              <a:rPr lang="en-US" sz="3600" b="1" dirty="0">
                <a:latin typeface="Times New Roman" panose="02020603050405020304" pitchFamily="18" charset="0"/>
                <a:cs typeface="Times New Roman" panose="02020603050405020304" pitchFamily="18" charset="0"/>
              </a:rPr>
              <a:t>About Data</a:t>
            </a:r>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October 10, 2024</a:t>
            </a:fld>
            <a:endParaRPr lang="en-US"/>
          </a:p>
        </p:txBody>
      </p:sp>
      <p:cxnSp>
        <p:nvCxnSpPr>
          <p:cNvPr id="32" name="Vertical Connector">
            <a:extLst>
              <a:ext uri="{FF2B5EF4-FFF2-40B4-BE49-F238E27FC236}">
                <a16:creationId xmlns:a16="http://schemas.microsoft.com/office/drawing/2014/main" id="{C43453A4-E672-4E99-828D-61F490D03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cxnSp>
        <p:nvCxnSpPr>
          <p:cNvPr id="34" name="Horizontal Connector 2">
            <a:extLst>
              <a:ext uri="{FF2B5EF4-FFF2-40B4-BE49-F238E27FC236}">
                <a16:creationId xmlns:a16="http://schemas.microsoft.com/office/drawing/2014/main" id="{42B3D3AB-0475-4349-9B16-455F1E315E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01142CCE-8A6D-8CB3-E2E1-38EE8BEB8DAF}"/>
              </a:ext>
            </a:extLst>
          </p:cNvPr>
          <p:cNvGraphicFramePr>
            <a:graphicFrameLocks noGrp="1"/>
          </p:cNvGraphicFramePr>
          <p:nvPr>
            <p:ph idx="1"/>
            <p:extLst>
              <p:ext uri="{D42A27DB-BD31-4B8C-83A1-F6EECF244321}">
                <p14:modId xmlns:p14="http://schemas.microsoft.com/office/powerpoint/2010/main" val="627717490"/>
              </p:ext>
            </p:extLst>
          </p:nvPr>
        </p:nvGraphicFramePr>
        <p:xfrm>
          <a:off x="1444752" y="1145630"/>
          <a:ext cx="10042939" cy="4700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48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411590" y="16320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What Is Customer Churn and Retention?</a:t>
            </a:r>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p:txBody>
          <a:bodyPr/>
          <a:lstStyle/>
          <a:p>
            <a:fld id="{7BE69E03-4804-4553-A1EC-F089884EF50F}" type="slidenum">
              <a:rPr lang="en-US" smtClean="0"/>
              <a:t>4</a:t>
            </a:fld>
            <a:endParaRPr lang="en-US"/>
          </a:p>
        </p:txBody>
      </p:sp>
      <p:pic>
        <p:nvPicPr>
          <p:cNvPr id="11" name="Content Placeholder 10" descr="A couple of white cards with blue and red figures&#10;&#10;Description automatically generated">
            <a:extLst>
              <a:ext uri="{FF2B5EF4-FFF2-40B4-BE49-F238E27FC236}">
                <a16:creationId xmlns:a16="http://schemas.microsoft.com/office/drawing/2014/main" id="{04774EC9-861F-A379-E269-85A8AC882B68}"/>
              </a:ext>
            </a:extLst>
          </p:cNvPr>
          <p:cNvPicPr>
            <a:picLocks noGrp="1" noChangeAspect="1"/>
          </p:cNvPicPr>
          <p:nvPr>
            <p:ph idx="1"/>
          </p:nvPr>
        </p:nvPicPr>
        <p:blipFill>
          <a:blip r:embed="rId2"/>
          <a:srcRect b="12592"/>
          <a:stretch/>
        </p:blipFill>
        <p:spPr>
          <a:xfrm>
            <a:off x="2088842" y="1398655"/>
            <a:ext cx="9126329" cy="4487138"/>
          </a:xfrm>
          <a:solidFill>
            <a:schemeClr val="accent3">
              <a:lumMod val="40000"/>
              <a:lumOff val="60000"/>
            </a:schemeClr>
          </a:solidFill>
        </p:spPr>
      </p:pic>
    </p:spTree>
    <p:extLst>
      <p:ext uri="{BB962C8B-B14F-4D97-AF65-F5344CB8AC3E}">
        <p14:creationId xmlns:p14="http://schemas.microsoft.com/office/powerpoint/2010/main" val="324498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411590" y="16320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How is Customer Churn Rate Calculated?</a:t>
            </a:r>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p:txBody>
          <a:bodyPr/>
          <a:lstStyle/>
          <a:p>
            <a:fld id="{7BE69E03-4804-4553-A1EC-F089884EF50F}" type="slidenum">
              <a:rPr lang="en-US" smtClean="0"/>
              <a:t>5</a:t>
            </a:fld>
            <a:endParaRPr lang="en-US"/>
          </a:p>
        </p:txBody>
      </p:sp>
      <p:pic>
        <p:nvPicPr>
          <p:cNvPr id="9" name="Content Placeholder 8" descr="A diagram of a number of people and numbers&#10;&#10;Description automatically generated">
            <a:extLst>
              <a:ext uri="{FF2B5EF4-FFF2-40B4-BE49-F238E27FC236}">
                <a16:creationId xmlns:a16="http://schemas.microsoft.com/office/drawing/2014/main" id="{097891C5-3A2E-8BF1-8BBF-A93B9E4B4A87}"/>
              </a:ext>
            </a:extLst>
          </p:cNvPr>
          <p:cNvPicPr>
            <a:picLocks noGrp="1" noChangeAspect="1"/>
          </p:cNvPicPr>
          <p:nvPr>
            <p:ph idx="1"/>
          </p:nvPr>
        </p:nvPicPr>
        <p:blipFill>
          <a:blip r:embed="rId2"/>
          <a:stretch>
            <a:fillRect/>
          </a:stretch>
        </p:blipFill>
        <p:spPr>
          <a:xfrm>
            <a:off x="2288324" y="1488772"/>
            <a:ext cx="8090144" cy="4206875"/>
          </a:xfrm>
        </p:spPr>
      </p:pic>
    </p:spTree>
    <p:extLst>
      <p:ext uri="{BB962C8B-B14F-4D97-AF65-F5344CB8AC3E}">
        <p14:creationId xmlns:p14="http://schemas.microsoft.com/office/powerpoint/2010/main" val="317968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987552" y="20487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Research Questions?</a:t>
            </a:r>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p:txBody>
          <a:bodyPr/>
          <a:lstStyle/>
          <a:p>
            <a:fld id="{7BE69E03-4804-4553-A1EC-F089884EF50F}" type="slidenum">
              <a:rPr lang="en-US" smtClean="0"/>
              <a:t>6</a:t>
            </a:fld>
            <a:endParaRPr lang="en-US"/>
          </a:p>
        </p:txBody>
      </p:sp>
      <p:sp>
        <p:nvSpPr>
          <p:cNvPr id="5" name="Content Placeholder 4">
            <a:extLst>
              <a:ext uri="{FF2B5EF4-FFF2-40B4-BE49-F238E27FC236}">
                <a16:creationId xmlns:a16="http://schemas.microsoft.com/office/drawing/2014/main" id="{21B940BA-944F-74EB-EF60-23797BC49626}"/>
              </a:ext>
            </a:extLst>
          </p:cNvPr>
          <p:cNvSpPr>
            <a:spLocks noGrp="1"/>
          </p:cNvSpPr>
          <p:nvPr>
            <p:ph idx="1"/>
          </p:nvPr>
        </p:nvSpPr>
        <p:spPr>
          <a:xfrm>
            <a:off x="1255776" y="1273256"/>
            <a:ext cx="10326624" cy="4944664"/>
          </a:xfrm>
        </p:spPr>
        <p:txBody>
          <a:bodyPr>
            <a:norm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Do customers using </a:t>
            </a:r>
            <a:r>
              <a:rPr lang="en-US" sz="1400" b="1" dirty="0">
                <a:solidFill>
                  <a:schemeClr val="tx1"/>
                </a:solidFill>
                <a:latin typeface="Times New Roman" panose="02020603050405020304" pitchFamily="18" charset="0"/>
                <a:cs typeface="Times New Roman" panose="02020603050405020304" pitchFamily="18" charset="0"/>
              </a:rPr>
              <a:t>more</a:t>
            </a:r>
            <a:r>
              <a:rPr lang="en-US" sz="14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services</a:t>
            </a:r>
            <a:r>
              <a:rPr lang="en-US" sz="1400" dirty="0">
                <a:solidFill>
                  <a:schemeClr val="tx1"/>
                </a:solidFill>
                <a:latin typeface="Times New Roman" panose="02020603050405020304" pitchFamily="18" charset="0"/>
                <a:cs typeface="Times New Roman" panose="02020603050405020304" pitchFamily="18" charset="0"/>
              </a:rPr>
              <a:t> (e.g., phone, internet, streaming) have </a:t>
            </a:r>
            <a:r>
              <a:rPr lang="en-US" sz="1400" b="1" dirty="0">
                <a:solidFill>
                  <a:schemeClr val="tx1"/>
                </a:solidFill>
                <a:latin typeface="Times New Roman" panose="02020603050405020304" pitchFamily="18" charset="0"/>
                <a:cs typeface="Times New Roman" panose="02020603050405020304" pitchFamily="18" charset="0"/>
              </a:rPr>
              <a:t>lower churn rates</a:t>
            </a:r>
            <a:r>
              <a:rPr lang="en-US" sz="1400"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How does </a:t>
            </a:r>
            <a:r>
              <a:rPr lang="en-US" sz="1400" b="1" dirty="0">
                <a:solidFill>
                  <a:schemeClr val="tx1"/>
                </a:solidFill>
                <a:latin typeface="Times New Roman" panose="02020603050405020304" pitchFamily="18" charset="0"/>
                <a:cs typeface="Times New Roman" panose="02020603050405020304" pitchFamily="18" charset="0"/>
              </a:rPr>
              <a:t>contract type </a:t>
            </a:r>
            <a:r>
              <a:rPr lang="en-US" sz="1400" dirty="0">
                <a:solidFill>
                  <a:schemeClr val="tx1"/>
                </a:solidFill>
                <a:latin typeface="Times New Roman" panose="02020603050405020304" pitchFamily="18" charset="0"/>
                <a:cs typeface="Times New Roman" panose="02020603050405020304" pitchFamily="18" charset="0"/>
              </a:rPr>
              <a:t>(e.g., month-to-month vs. long-term) </a:t>
            </a:r>
            <a:r>
              <a:rPr lang="en-US" sz="1400" b="1" dirty="0">
                <a:solidFill>
                  <a:schemeClr val="tx1"/>
                </a:solidFill>
                <a:latin typeface="Times New Roman" panose="02020603050405020304" pitchFamily="18" charset="0"/>
                <a:cs typeface="Times New Roman" panose="02020603050405020304" pitchFamily="18" charset="0"/>
              </a:rPr>
              <a:t>influence churn</a:t>
            </a:r>
            <a:r>
              <a:rPr lang="en-US" sz="1400"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Do customers using </a:t>
            </a:r>
            <a:r>
              <a:rPr lang="en-US" sz="1400" b="1" dirty="0">
                <a:solidFill>
                  <a:schemeClr val="tx1"/>
                </a:solidFill>
                <a:latin typeface="Times New Roman" panose="02020603050405020304" pitchFamily="18" charset="0"/>
                <a:cs typeface="Times New Roman" panose="02020603050405020304" pitchFamily="18" charset="0"/>
              </a:rPr>
              <a:t>paperless billing </a:t>
            </a:r>
            <a:r>
              <a:rPr lang="en-US" sz="1400" dirty="0">
                <a:solidFill>
                  <a:schemeClr val="tx1"/>
                </a:solidFill>
                <a:latin typeface="Times New Roman" panose="02020603050405020304" pitchFamily="18" charset="0"/>
                <a:cs typeface="Times New Roman" panose="02020603050405020304" pitchFamily="18" charset="0"/>
              </a:rPr>
              <a:t>or specific payment methods (e.g., electronic check, credit card) </a:t>
            </a:r>
            <a:r>
              <a:rPr lang="en-US" sz="1400" b="1" dirty="0">
                <a:solidFill>
                  <a:schemeClr val="tx1"/>
                </a:solidFill>
                <a:latin typeface="Times New Roman" panose="02020603050405020304" pitchFamily="18" charset="0"/>
                <a:cs typeface="Times New Roman" panose="02020603050405020304" pitchFamily="18" charset="0"/>
              </a:rPr>
              <a:t>churn more frequently</a:t>
            </a:r>
            <a:r>
              <a:rPr lang="en-US" sz="1400"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Does </a:t>
            </a:r>
            <a:r>
              <a:rPr lang="en-US" sz="1400" b="1" dirty="0">
                <a:solidFill>
                  <a:schemeClr val="tx1"/>
                </a:solidFill>
                <a:latin typeface="Times New Roman" panose="02020603050405020304" pitchFamily="18" charset="0"/>
                <a:cs typeface="Times New Roman" panose="02020603050405020304" pitchFamily="18" charset="0"/>
              </a:rPr>
              <a:t>referring </a:t>
            </a:r>
            <a:r>
              <a:rPr lang="en-US" sz="1400" dirty="0">
                <a:solidFill>
                  <a:schemeClr val="tx1"/>
                </a:solidFill>
                <a:latin typeface="Times New Roman" panose="02020603050405020304" pitchFamily="18" charset="0"/>
                <a:cs typeface="Times New Roman" panose="02020603050405020304" pitchFamily="18" charset="0"/>
              </a:rPr>
              <a:t>a friend </a:t>
            </a:r>
            <a:r>
              <a:rPr lang="en-US" sz="1400" b="1" dirty="0">
                <a:solidFill>
                  <a:schemeClr val="tx1"/>
                </a:solidFill>
                <a:latin typeface="Times New Roman" panose="02020603050405020304" pitchFamily="18" charset="0"/>
                <a:cs typeface="Times New Roman" panose="02020603050405020304" pitchFamily="18" charset="0"/>
              </a:rPr>
              <a:t>reduce</a:t>
            </a:r>
            <a:r>
              <a:rPr lang="en-US" sz="1400" dirty="0">
                <a:solidFill>
                  <a:schemeClr val="tx1"/>
                </a:solidFill>
                <a:latin typeface="Times New Roman" panose="02020603050405020304" pitchFamily="18" charset="0"/>
                <a:cs typeface="Times New Roman" panose="02020603050405020304" pitchFamily="18" charset="0"/>
              </a:rPr>
              <a:t> the likelihood of </a:t>
            </a:r>
            <a:r>
              <a:rPr lang="en-US" sz="1400" b="1" dirty="0">
                <a:solidFill>
                  <a:schemeClr val="tx1"/>
                </a:solidFill>
                <a:latin typeface="Times New Roman" panose="02020603050405020304" pitchFamily="18" charset="0"/>
                <a:cs typeface="Times New Roman" panose="02020603050405020304" pitchFamily="18" charset="0"/>
              </a:rPr>
              <a:t>churn</a:t>
            </a:r>
            <a:r>
              <a:rPr lang="en-US" sz="1400"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What are the most common </a:t>
            </a:r>
            <a:r>
              <a:rPr lang="en-US" sz="1400" b="1" dirty="0">
                <a:solidFill>
                  <a:schemeClr val="tx1"/>
                </a:solidFill>
                <a:latin typeface="Times New Roman" panose="02020603050405020304" pitchFamily="18" charset="0"/>
                <a:cs typeface="Times New Roman" panose="02020603050405020304" pitchFamily="18" charset="0"/>
              </a:rPr>
              <a:t>reasons</a:t>
            </a:r>
            <a:r>
              <a:rPr lang="en-US" sz="1400" dirty="0">
                <a:solidFill>
                  <a:schemeClr val="tx1"/>
                </a:solidFill>
                <a:latin typeface="Times New Roman" panose="02020603050405020304" pitchFamily="18" charset="0"/>
                <a:cs typeface="Times New Roman" panose="02020603050405020304" pitchFamily="18" charset="0"/>
              </a:rPr>
              <a:t> for customer </a:t>
            </a:r>
            <a:r>
              <a:rPr lang="en-US" sz="1400" b="1" dirty="0">
                <a:solidFill>
                  <a:schemeClr val="tx1"/>
                </a:solidFill>
                <a:latin typeface="Times New Roman" panose="02020603050405020304" pitchFamily="18" charset="0"/>
                <a:cs typeface="Times New Roman" panose="02020603050405020304" pitchFamily="18" charset="0"/>
              </a:rPr>
              <a:t>churn</a:t>
            </a:r>
            <a:r>
              <a:rPr lang="en-US" sz="1400"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US" sz="1400" dirty="0">
                <a:solidFill>
                  <a:schemeClr val="tx1"/>
                </a:solidFill>
                <a:latin typeface="Times New Roman" panose="02020603050405020304" pitchFamily="18" charset="0"/>
                <a:cs typeface="Times New Roman" panose="02020603050405020304" pitchFamily="18" charset="0"/>
              </a:rPr>
              <a:t>Do higher monthly or total</a:t>
            </a:r>
            <a:r>
              <a:rPr lang="en-US" sz="1400" b="1" dirty="0">
                <a:solidFill>
                  <a:schemeClr val="tx1"/>
                </a:solidFill>
                <a:latin typeface="Times New Roman" panose="02020603050405020304" pitchFamily="18" charset="0"/>
                <a:cs typeface="Times New Roman" panose="02020603050405020304" pitchFamily="18" charset="0"/>
              </a:rPr>
              <a:t> charges increase</a:t>
            </a:r>
            <a:r>
              <a:rPr lang="en-US" sz="1400" dirty="0">
                <a:solidFill>
                  <a:schemeClr val="tx1"/>
                </a:solidFill>
                <a:latin typeface="Times New Roman" panose="02020603050405020304" pitchFamily="18" charset="0"/>
                <a:cs typeface="Times New Roman" panose="02020603050405020304" pitchFamily="18" charset="0"/>
              </a:rPr>
              <a:t> the </a:t>
            </a:r>
            <a:r>
              <a:rPr lang="en-US" sz="1400" b="1" dirty="0">
                <a:solidFill>
                  <a:schemeClr val="tx1"/>
                </a:solidFill>
                <a:latin typeface="Times New Roman" panose="02020603050405020304" pitchFamily="18" charset="0"/>
                <a:cs typeface="Times New Roman" panose="02020603050405020304" pitchFamily="18" charset="0"/>
              </a:rPr>
              <a:t>likelihood of churn</a:t>
            </a:r>
            <a:r>
              <a:rPr lang="en-US" sz="1400"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IN" sz="1400" dirty="0">
                <a:solidFill>
                  <a:schemeClr val="tx1"/>
                </a:solidFill>
                <a:latin typeface="Times New Roman" panose="02020603050405020304" pitchFamily="18" charset="0"/>
                <a:cs typeface="Times New Roman" panose="02020603050405020304" pitchFamily="18" charset="0"/>
              </a:rPr>
              <a:t>How does the </a:t>
            </a:r>
            <a:r>
              <a:rPr lang="en-IN" sz="1400" b="1" dirty="0">
                <a:solidFill>
                  <a:schemeClr val="tx1"/>
                </a:solidFill>
                <a:latin typeface="Times New Roman" panose="02020603050405020304" pitchFamily="18" charset="0"/>
                <a:cs typeface="Times New Roman" panose="02020603050405020304" pitchFamily="18" charset="0"/>
              </a:rPr>
              <a:t>sentiment expressed</a:t>
            </a:r>
            <a:r>
              <a:rPr lang="en-IN" sz="1400" dirty="0">
                <a:solidFill>
                  <a:schemeClr val="tx1"/>
                </a:solidFill>
                <a:latin typeface="Times New Roman" panose="02020603050405020304" pitchFamily="18" charset="0"/>
                <a:cs typeface="Times New Roman" panose="02020603050405020304" pitchFamily="18" charset="0"/>
              </a:rPr>
              <a:t> in customer feedback (e.g., churn reasons) correlate with churn likelihood?</a:t>
            </a:r>
          </a:p>
          <a:p>
            <a:pPr>
              <a:lnSpc>
                <a:spcPct val="150000"/>
              </a:lnSpc>
            </a:pPr>
            <a:r>
              <a:rPr lang="en-IN" sz="1400" dirty="0">
                <a:solidFill>
                  <a:schemeClr val="tx1"/>
                </a:solidFill>
                <a:latin typeface="Times New Roman" panose="02020603050405020304" pitchFamily="18" charset="0"/>
                <a:cs typeface="Times New Roman" panose="02020603050405020304" pitchFamily="18" charset="0"/>
              </a:rPr>
              <a:t>Can </a:t>
            </a:r>
            <a:r>
              <a:rPr lang="en-IN" sz="1400" b="1" dirty="0">
                <a:solidFill>
                  <a:schemeClr val="tx1"/>
                </a:solidFill>
                <a:latin typeface="Times New Roman" panose="02020603050405020304" pitchFamily="18" charset="0"/>
                <a:cs typeface="Times New Roman" panose="02020603050405020304" pitchFamily="18" charset="0"/>
              </a:rPr>
              <a:t>deep learning </a:t>
            </a:r>
            <a:r>
              <a:rPr lang="en-IN" sz="1400" dirty="0">
                <a:solidFill>
                  <a:schemeClr val="tx1"/>
                </a:solidFill>
                <a:latin typeface="Times New Roman" panose="02020603050405020304" pitchFamily="18" charset="0"/>
                <a:cs typeface="Times New Roman" panose="02020603050405020304" pitchFamily="18" charset="0"/>
              </a:rPr>
              <a:t>models capture complex, </a:t>
            </a:r>
            <a:r>
              <a:rPr lang="en-IN" sz="1400" b="1" dirty="0">
                <a:solidFill>
                  <a:schemeClr val="tx1"/>
                </a:solidFill>
                <a:latin typeface="Times New Roman" panose="02020603050405020304" pitchFamily="18" charset="0"/>
                <a:cs typeface="Times New Roman" panose="02020603050405020304" pitchFamily="18" charset="0"/>
              </a:rPr>
              <a:t>non-linear relationships </a:t>
            </a:r>
            <a:r>
              <a:rPr lang="en-IN" sz="1400" dirty="0">
                <a:solidFill>
                  <a:schemeClr val="tx1"/>
                </a:solidFill>
                <a:latin typeface="Times New Roman" panose="02020603050405020304" pitchFamily="18" charset="0"/>
                <a:cs typeface="Times New Roman" panose="02020603050405020304" pitchFamily="18" charset="0"/>
              </a:rPr>
              <a:t>between customer behaviours and churn likelihood more effectively than traditional models?</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75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998672" y="222189"/>
            <a:ext cx="10194655" cy="1294621"/>
          </a:xfrm>
        </p:spPr>
        <p:txBody>
          <a:bodyPr>
            <a:normAutofit/>
          </a:bodyPr>
          <a:lstStyle/>
          <a:p>
            <a:r>
              <a:rPr lang="en-US" sz="3600" b="1" dirty="0">
                <a:latin typeface="Times New Roman" panose="02020603050405020304" pitchFamily="18" charset="0"/>
                <a:cs typeface="Times New Roman" panose="02020603050405020304" pitchFamily="18" charset="0"/>
              </a:rPr>
              <a:t>Methodology</a:t>
            </a:r>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7</a:t>
            </a:fld>
            <a:endParaRPr lang="en-US"/>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October 10, 2024</a:t>
            </a:fld>
            <a:endParaRPr lang="en-US"/>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C5CE50F2-F876-1879-202F-ECA2F0805F1B}"/>
              </a:ext>
            </a:extLst>
          </p:cNvPr>
          <p:cNvSpPr>
            <a:spLocks noGrp="1"/>
          </p:cNvSpPr>
          <p:nvPr>
            <p:ph idx="1"/>
          </p:nvPr>
        </p:nvSpPr>
        <p:spPr>
          <a:xfrm>
            <a:off x="1267704" y="1337365"/>
            <a:ext cx="10088255" cy="4450720"/>
          </a:xfrm>
        </p:spPr>
        <p:txBody>
          <a:bodyPr>
            <a:normAutofit fontScale="25000" lnSpcReduction="20000"/>
          </a:bodyPr>
          <a:lstStyle/>
          <a:p>
            <a:pPr lvl="0"/>
            <a:endParaRPr lang="en-US" b="1" dirty="0">
              <a:solidFill>
                <a:schemeClr val="tx1"/>
              </a:solidFill>
              <a:latin typeface="Times New Roman" panose="02020603050405020304" pitchFamily="18" charset="0"/>
              <a:cs typeface="Times New Roman" panose="02020603050405020304" pitchFamily="18" charset="0"/>
            </a:endParaRPr>
          </a:p>
          <a:p>
            <a:pPr lvl="0"/>
            <a:r>
              <a:rPr lang="en-US" sz="5600" b="1" dirty="0">
                <a:solidFill>
                  <a:schemeClr val="tx1"/>
                </a:solidFill>
                <a:latin typeface="Times New Roman" panose="02020603050405020304" pitchFamily="18" charset="0"/>
                <a:cs typeface="Times New Roman" panose="02020603050405020304" pitchFamily="18" charset="0"/>
              </a:rPr>
              <a:t>Group-by Analysis:</a:t>
            </a:r>
            <a:r>
              <a:rPr lang="en-US" sz="5600" dirty="0">
                <a:solidFill>
                  <a:schemeClr val="tx1"/>
                </a:solidFill>
                <a:latin typeface="Times New Roman" panose="02020603050405020304" pitchFamily="18" charset="0"/>
                <a:cs typeface="Times New Roman" panose="02020603050405020304" pitchFamily="18" charset="0"/>
              </a:rPr>
              <a:t> To </a:t>
            </a:r>
            <a:r>
              <a:rPr lang="en-US" sz="5600" b="1" dirty="0">
                <a:solidFill>
                  <a:schemeClr val="tx1"/>
                </a:solidFill>
                <a:latin typeface="Times New Roman" panose="02020603050405020304" pitchFamily="18" charset="0"/>
                <a:cs typeface="Times New Roman" panose="02020603050405020304" pitchFamily="18" charset="0"/>
              </a:rPr>
              <a:t>compare churn </a:t>
            </a:r>
            <a:r>
              <a:rPr lang="en-US" sz="5600" dirty="0">
                <a:solidFill>
                  <a:schemeClr val="tx1"/>
                </a:solidFill>
                <a:latin typeface="Times New Roman" panose="02020603050405020304" pitchFamily="18" charset="0"/>
                <a:cs typeface="Times New Roman" panose="02020603050405020304" pitchFamily="18" charset="0"/>
              </a:rPr>
              <a:t>rates </a:t>
            </a:r>
            <a:r>
              <a:rPr lang="en-US" sz="5600" b="1" dirty="0">
                <a:solidFill>
                  <a:schemeClr val="tx1"/>
                </a:solidFill>
                <a:latin typeface="Times New Roman" panose="02020603050405020304" pitchFamily="18" charset="0"/>
                <a:cs typeface="Times New Roman" panose="02020603050405020304" pitchFamily="18" charset="0"/>
              </a:rPr>
              <a:t>across services</a:t>
            </a:r>
            <a:r>
              <a:rPr lang="en-US" sz="5600" dirty="0">
                <a:solidFill>
                  <a:schemeClr val="tx1"/>
                </a:solidFill>
                <a:latin typeface="Times New Roman" panose="02020603050405020304" pitchFamily="18" charset="0"/>
                <a:cs typeface="Times New Roman" panose="02020603050405020304" pitchFamily="18" charset="0"/>
              </a:rPr>
              <a:t>, contract types, payment methods, and referral status.</a:t>
            </a:r>
          </a:p>
          <a:p>
            <a:pPr lvl="0"/>
            <a:endParaRPr lang="en-US" sz="5600" dirty="0">
              <a:solidFill>
                <a:schemeClr val="tx1"/>
              </a:solidFill>
              <a:latin typeface="Times New Roman" panose="02020603050405020304" pitchFamily="18" charset="0"/>
              <a:cs typeface="Times New Roman" panose="02020603050405020304" pitchFamily="18" charset="0"/>
            </a:endParaRPr>
          </a:p>
          <a:p>
            <a:pPr lvl="0"/>
            <a:r>
              <a:rPr lang="en-US" sz="5600" b="1" dirty="0">
                <a:solidFill>
                  <a:schemeClr val="tx1"/>
                </a:solidFill>
                <a:latin typeface="Times New Roman" panose="02020603050405020304" pitchFamily="18" charset="0"/>
                <a:cs typeface="Times New Roman" panose="02020603050405020304" pitchFamily="18" charset="0"/>
              </a:rPr>
              <a:t>Visualization: </a:t>
            </a:r>
            <a:r>
              <a:rPr lang="en-US" sz="5600" dirty="0">
                <a:solidFill>
                  <a:schemeClr val="tx1"/>
                </a:solidFill>
                <a:latin typeface="Times New Roman" panose="02020603050405020304" pitchFamily="18" charset="0"/>
                <a:cs typeface="Times New Roman" panose="02020603050405020304" pitchFamily="18" charset="0"/>
              </a:rPr>
              <a:t>Bar charts, box plots, and heatmaps to </a:t>
            </a:r>
            <a:r>
              <a:rPr lang="en-US" sz="5600" b="1" dirty="0">
                <a:solidFill>
                  <a:schemeClr val="tx1"/>
                </a:solidFill>
                <a:latin typeface="Times New Roman" panose="02020603050405020304" pitchFamily="18" charset="0"/>
                <a:cs typeface="Times New Roman" panose="02020603050405020304" pitchFamily="18" charset="0"/>
              </a:rPr>
              <a:t>visualize churn </a:t>
            </a:r>
            <a:r>
              <a:rPr lang="en-US" sz="5600" dirty="0">
                <a:solidFill>
                  <a:schemeClr val="tx1"/>
                </a:solidFill>
                <a:latin typeface="Times New Roman" panose="02020603050405020304" pitchFamily="18" charset="0"/>
                <a:cs typeface="Times New Roman" panose="02020603050405020304" pitchFamily="18" charset="0"/>
              </a:rPr>
              <a:t>across customer segments.</a:t>
            </a:r>
          </a:p>
          <a:p>
            <a:pPr lvl="0"/>
            <a:endParaRPr lang="en-US" sz="5600" dirty="0">
              <a:solidFill>
                <a:schemeClr val="tx1"/>
              </a:solidFill>
              <a:latin typeface="Times New Roman" panose="02020603050405020304" pitchFamily="18" charset="0"/>
              <a:cs typeface="Times New Roman" panose="02020603050405020304" pitchFamily="18" charset="0"/>
            </a:endParaRPr>
          </a:p>
          <a:p>
            <a:pPr lvl="0"/>
            <a:r>
              <a:rPr lang="en-US" sz="5600" b="1" dirty="0">
                <a:solidFill>
                  <a:schemeClr val="tx1"/>
                </a:solidFill>
                <a:latin typeface="Times New Roman" panose="02020603050405020304" pitchFamily="18" charset="0"/>
                <a:cs typeface="Times New Roman" panose="02020603050405020304" pitchFamily="18" charset="0"/>
              </a:rPr>
              <a:t>Chi-Square Tests: </a:t>
            </a:r>
            <a:r>
              <a:rPr lang="en-US" sz="5600" dirty="0">
                <a:solidFill>
                  <a:schemeClr val="tx1"/>
                </a:solidFill>
                <a:latin typeface="Times New Roman" panose="02020603050405020304" pitchFamily="18" charset="0"/>
                <a:cs typeface="Times New Roman" panose="02020603050405020304" pitchFamily="18" charset="0"/>
              </a:rPr>
              <a:t>To assess the </a:t>
            </a:r>
            <a:r>
              <a:rPr lang="en-US" sz="5600" b="1" dirty="0">
                <a:solidFill>
                  <a:schemeClr val="tx1"/>
                </a:solidFill>
                <a:latin typeface="Times New Roman" panose="02020603050405020304" pitchFamily="18" charset="0"/>
                <a:cs typeface="Times New Roman" panose="02020603050405020304" pitchFamily="18" charset="0"/>
              </a:rPr>
              <a:t>relationship</a:t>
            </a:r>
            <a:r>
              <a:rPr lang="en-US" sz="5600" dirty="0">
                <a:solidFill>
                  <a:schemeClr val="tx1"/>
                </a:solidFill>
                <a:latin typeface="Times New Roman" panose="02020603050405020304" pitchFamily="18" charset="0"/>
                <a:cs typeface="Times New Roman" panose="02020603050405020304" pitchFamily="18" charset="0"/>
              </a:rPr>
              <a:t> between </a:t>
            </a:r>
            <a:r>
              <a:rPr lang="en-US" sz="5600" b="1" dirty="0">
                <a:solidFill>
                  <a:schemeClr val="tx1"/>
                </a:solidFill>
                <a:latin typeface="Times New Roman" panose="02020603050405020304" pitchFamily="18" charset="0"/>
                <a:cs typeface="Times New Roman" panose="02020603050405020304" pitchFamily="18" charset="0"/>
              </a:rPr>
              <a:t>categorical variables </a:t>
            </a:r>
            <a:r>
              <a:rPr lang="en-US" sz="5600" dirty="0">
                <a:solidFill>
                  <a:schemeClr val="tx1"/>
                </a:solidFill>
                <a:latin typeface="Times New Roman" panose="02020603050405020304" pitchFamily="18" charset="0"/>
                <a:cs typeface="Times New Roman" panose="02020603050405020304" pitchFamily="18" charset="0"/>
              </a:rPr>
              <a:t>(e.g., contract type, payment method) and churn.</a:t>
            </a:r>
          </a:p>
          <a:p>
            <a:pPr lvl="0"/>
            <a:endParaRPr lang="en-US" sz="5600" dirty="0">
              <a:solidFill>
                <a:schemeClr val="tx1"/>
              </a:solidFill>
              <a:latin typeface="Times New Roman" panose="02020603050405020304" pitchFamily="18" charset="0"/>
              <a:cs typeface="Times New Roman" panose="02020603050405020304" pitchFamily="18" charset="0"/>
            </a:endParaRPr>
          </a:p>
          <a:p>
            <a:r>
              <a:rPr lang="en-US" sz="5600" b="1" dirty="0">
                <a:solidFill>
                  <a:schemeClr val="tx1"/>
                </a:solidFill>
                <a:latin typeface="Times New Roman" panose="02020603050405020304" pitchFamily="18" charset="0"/>
                <a:cs typeface="Times New Roman" panose="02020603050405020304" pitchFamily="18" charset="0"/>
              </a:rPr>
              <a:t>Machine Learning models: </a:t>
            </a:r>
          </a:p>
          <a:p>
            <a:pPr marL="457200" lvl="1" indent="0">
              <a:buNone/>
            </a:pPr>
            <a:r>
              <a:rPr lang="en-US" sz="4800" b="1" dirty="0">
                <a:solidFill>
                  <a:schemeClr val="accent1">
                    <a:lumMod val="50000"/>
                  </a:schemeClr>
                </a:solidFill>
                <a:latin typeface="Times New Roman" panose="02020603050405020304" pitchFamily="18" charset="0"/>
                <a:cs typeface="Times New Roman" panose="02020603050405020304" pitchFamily="18" charset="0"/>
              </a:rPr>
              <a:t>Logistic Regression </a:t>
            </a:r>
            <a:r>
              <a:rPr lang="en-US" sz="4800" dirty="0">
                <a:solidFill>
                  <a:schemeClr val="accent1">
                    <a:lumMod val="50000"/>
                  </a:schemeClr>
                </a:solidFill>
                <a:latin typeface="Times New Roman" panose="02020603050405020304" pitchFamily="18" charset="0"/>
                <a:cs typeface="Times New Roman" panose="02020603050405020304" pitchFamily="18" charset="0"/>
              </a:rPr>
              <a:t>- </a:t>
            </a:r>
            <a:r>
              <a:rPr lang="en-US" sz="4800" dirty="0">
                <a:solidFill>
                  <a:schemeClr val="tx1"/>
                </a:solidFill>
                <a:latin typeface="Times New Roman" panose="02020603050405020304" pitchFamily="18" charset="0"/>
                <a:cs typeface="Times New Roman" panose="02020603050405020304" pitchFamily="18" charset="0"/>
              </a:rPr>
              <a:t>to </a:t>
            </a:r>
            <a:r>
              <a:rPr lang="en-US" sz="4800" b="1" dirty="0">
                <a:solidFill>
                  <a:schemeClr val="tx1"/>
                </a:solidFill>
                <a:latin typeface="Times New Roman" panose="02020603050405020304" pitchFamily="18" charset="0"/>
                <a:cs typeface="Times New Roman" panose="02020603050405020304" pitchFamily="18" charset="0"/>
              </a:rPr>
              <a:t>predict churn probability </a:t>
            </a:r>
            <a:r>
              <a:rPr lang="en-US" sz="4800" dirty="0">
                <a:solidFill>
                  <a:schemeClr val="tx1"/>
                </a:solidFill>
                <a:latin typeface="Times New Roman" panose="02020603050405020304" pitchFamily="18" charset="0"/>
                <a:cs typeface="Times New Roman" panose="02020603050405020304" pitchFamily="18" charset="0"/>
              </a:rPr>
              <a:t>and quantify the impact of factors like contract type, monthly charges, and referrals.</a:t>
            </a:r>
          </a:p>
          <a:p>
            <a:pPr marL="457200" lvl="1" indent="0">
              <a:buNone/>
            </a:pPr>
            <a:r>
              <a:rPr lang="en-US" sz="4800" b="1" dirty="0">
                <a:solidFill>
                  <a:schemeClr val="accent1">
                    <a:lumMod val="50000"/>
                  </a:schemeClr>
                </a:solidFill>
                <a:latin typeface="Times New Roman" panose="02020603050405020304" pitchFamily="18" charset="0"/>
                <a:cs typeface="Times New Roman" panose="02020603050405020304" pitchFamily="18" charset="0"/>
              </a:rPr>
              <a:t>Decision Trees </a:t>
            </a:r>
            <a:r>
              <a:rPr lang="en-US" sz="4800" dirty="0">
                <a:solidFill>
                  <a:schemeClr val="accent1">
                    <a:lumMod val="50000"/>
                  </a:schemeClr>
                </a:solidFill>
                <a:latin typeface="Times New Roman" panose="02020603050405020304" pitchFamily="18" charset="0"/>
                <a:cs typeface="Times New Roman" panose="02020603050405020304" pitchFamily="18" charset="0"/>
              </a:rPr>
              <a:t>- </a:t>
            </a:r>
            <a:r>
              <a:rPr lang="en-US" sz="4800" dirty="0">
                <a:solidFill>
                  <a:schemeClr val="tx1"/>
                </a:solidFill>
                <a:latin typeface="Times New Roman" panose="02020603050405020304" pitchFamily="18" charset="0"/>
                <a:cs typeface="Times New Roman" panose="02020603050405020304" pitchFamily="18" charset="0"/>
              </a:rPr>
              <a:t>to capture </a:t>
            </a:r>
            <a:r>
              <a:rPr lang="en-US" sz="4800" b="1" dirty="0">
                <a:solidFill>
                  <a:schemeClr val="tx1"/>
                </a:solidFill>
                <a:latin typeface="Times New Roman" panose="02020603050405020304" pitchFamily="18" charset="0"/>
                <a:cs typeface="Times New Roman" panose="02020603050405020304" pitchFamily="18" charset="0"/>
              </a:rPr>
              <a:t>non-linear relationships</a:t>
            </a:r>
          </a:p>
          <a:p>
            <a:pPr marL="457200" lvl="1" indent="0">
              <a:buNone/>
            </a:pPr>
            <a:r>
              <a:rPr lang="en-US" sz="4800" b="1" dirty="0">
                <a:solidFill>
                  <a:schemeClr val="accent1">
                    <a:lumMod val="50000"/>
                  </a:schemeClr>
                </a:solidFill>
                <a:latin typeface="Times New Roman" panose="02020603050405020304" pitchFamily="18" charset="0"/>
                <a:cs typeface="Times New Roman" panose="02020603050405020304" pitchFamily="18" charset="0"/>
              </a:rPr>
              <a:t>Random Forest </a:t>
            </a:r>
            <a:r>
              <a:rPr lang="en-US" sz="4800" dirty="0">
                <a:solidFill>
                  <a:schemeClr val="accent1">
                    <a:lumMod val="50000"/>
                  </a:schemeClr>
                </a:solidFill>
                <a:latin typeface="Times New Roman" panose="02020603050405020304" pitchFamily="18" charset="0"/>
                <a:cs typeface="Times New Roman" panose="02020603050405020304" pitchFamily="18" charset="0"/>
              </a:rPr>
              <a:t>- </a:t>
            </a:r>
            <a:r>
              <a:rPr lang="en-US" sz="4800" dirty="0">
                <a:solidFill>
                  <a:schemeClr val="tx1"/>
                </a:solidFill>
                <a:latin typeface="Times New Roman" panose="02020603050405020304" pitchFamily="18" charset="0"/>
                <a:cs typeface="Times New Roman" panose="02020603050405020304" pitchFamily="18" charset="0"/>
              </a:rPr>
              <a:t>for </a:t>
            </a:r>
            <a:r>
              <a:rPr lang="en-US" sz="4800" b="1" dirty="0">
                <a:solidFill>
                  <a:schemeClr val="tx1"/>
                </a:solidFill>
                <a:latin typeface="Times New Roman" panose="02020603050405020304" pitchFamily="18" charset="0"/>
                <a:cs typeface="Times New Roman" panose="02020603050405020304" pitchFamily="18" charset="0"/>
              </a:rPr>
              <a:t>robustness</a:t>
            </a:r>
            <a:r>
              <a:rPr lang="en-US" sz="4800" dirty="0">
                <a:solidFill>
                  <a:schemeClr val="tx1"/>
                </a:solidFill>
                <a:latin typeface="Times New Roman" panose="02020603050405020304" pitchFamily="18" charset="0"/>
                <a:cs typeface="Times New Roman" panose="02020603050405020304" pitchFamily="18" charset="0"/>
              </a:rPr>
              <a:t> and reducing overfitting.</a:t>
            </a:r>
          </a:p>
          <a:p>
            <a:pPr marL="457200" lvl="1" indent="0">
              <a:buNone/>
            </a:pPr>
            <a:r>
              <a:rPr lang="en-US" sz="4800" b="1" dirty="0">
                <a:solidFill>
                  <a:schemeClr val="accent1">
                    <a:lumMod val="50000"/>
                  </a:schemeClr>
                </a:solidFill>
                <a:latin typeface="Times New Roman" panose="02020603050405020304" pitchFamily="18" charset="0"/>
                <a:cs typeface="Times New Roman" panose="02020603050405020304" pitchFamily="18" charset="0"/>
              </a:rPr>
              <a:t>Gradient Boosting </a:t>
            </a:r>
            <a:r>
              <a:rPr lang="en-US" sz="4800" dirty="0">
                <a:solidFill>
                  <a:schemeClr val="accent1">
                    <a:lumMod val="50000"/>
                  </a:schemeClr>
                </a:solidFill>
                <a:latin typeface="Times New Roman" panose="02020603050405020304" pitchFamily="18" charset="0"/>
                <a:cs typeface="Times New Roman" panose="02020603050405020304" pitchFamily="18" charset="0"/>
              </a:rPr>
              <a:t>- </a:t>
            </a:r>
            <a:r>
              <a:rPr lang="en-US" sz="4800" dirty="0">
                <a:solidFill>
                  <a:schemeClr val="tx1"/>
                </a:solidFill>
                <a:latin typeface="Times New Roman" panose="02020603050405020304" pitchFamily="18" charset="0"/>
                <a:cs typeface="Times New Roman" panose="02020603050405020304" pitchFamily="18" charset="0"/>
              </a:rPr>
              <a:t>for highly </a:t>
            </a:r>
            <a:r>
              <a:rPr lang="en-US" sz="4800" b="1" dirty="0">
                <a:solidFill>
                  <a:schemeClr val="tx1"/>
                </a:solidFill>
                <a:latin typeface="Times New Roman" panose="02020603050405020304" pitchFamily="18" charset="0"/>
                <a:cs typeface="Times New Roman" panose="02020603050405020304" pitchFamily="18" charset="0"/>
              </a:rPr>
              <a:t>accurate predictions</a:t>
            </a:r>
            <a:r>
              <a:rPr lang="en-US" sz="4800" dirty="0">
                <a:solidFill>
                  <a:schemeClr val="tx1"/>
                </a:solidFill>
                <a:latin typeface="Times New Roman" panose="02020603050405020304" pitchFamily="18" charset="0"/>
                <a:cs typeface="Times New Roman" panose="02020603050405020304" pitchFamily="18" charset="0"/>
              </a:rPr>
              <a:t>.</a:t>
            </a:r>
          </a:p>
          <a:p>
            <a:pPr marL="457200" lvl="1" indent="0">
              <a:buNone/>
            </a:pPr>
            <a:endParaRPr lang="en-US" sz="4800" dirty="0">
              <a:solidFill>
                <a:schemeClr val="tx1"/>
              </a:solidFill>
              <a:latin typeface="Times New Roman" panose="02020603050405020304" pitchFamily="18" charset="0"/>
              <a:cs typeface="Times New Roman" panose="02020603050405020304" pitchFamily="18" charset="0"/>
            </a:endParaRPr>
          </a:p>
          <a:p>
            <a:r>
              <a:rPr lang="en-US" sz="5600" b="1" dirty="0">
                <a:solidFill>
                  <a:schemeClr val="tx1"/>
                </a:solidFill>
                <a:latin typeface="Times New Roman" panose="02020603050405020304" pitchFamily="18" charset="0"/>
                <a:cs typeface="Times New Roman" panose="02020603050405020304" pitchFamily="18" charset="0"/>
              </a:rPr>
              <a:t>Correlation Analysis: </a:t>
            </a:r>
            <a:r>
              <a:rPr lang="en-US" sz="5600" dirty="0">
                <a:solidFill>
                  <a:schemeClr val="tx1"/>
                </a:solidFill>
                <a:latin typeface="Times New Roman" panose="02020603050405020304" pitchFamily="18" charset="0"/>
                <a:cs typeface="Times New Roman" panose="02020603050405020304" pitchFamily="18" charset="0"/>
              </a:rPr>
              <a:t>To explore the </a:t>
            </a:r>
            <a:r>
              <a:rPr lang="en-US" sz="5600" b="1" dirty="0">
                <a:solidFill>
                  <a:schemeClr val="tx1"/>
                </a:solidFill>
                <a:latin typeface="Times New Roman" panose="02020603050405020304" pitchFamily="18" charset="0"/>
                <a:cs typeface="Times New Roman" panose="02020603050405020304" pitchFamily="18" charset="0"/>
              </a:rPr>
              <a:t>relationship</a:t>
            </a:r>
            <a:r>
              <a:rPr lang="en-US" sz="5600" dirty="0">
                <a:solidFill>
                  <a:schemeClr val="tx1"/>
                </a:solidFill>
                <a:latin typeface="Times New Roman" panose="02020603050405020304" pitchFamily="18" charset="0"/>
                <a:cs typeface="Times New Roman" panose="02020603050405020304" pitchFamily="18" charset="0"/>
              </a:rPr>
              <a:t> between charges and churn.</a:t>
            </a:r>
          </a:p>
          <a:p>
            <a:endParaRPr lang="en-US" sz="5600" dirty="0">
              <a:solidFill>
                <a:schemeClr val="tx1"/>
              </a:solidFill>
              <a:latin typeface="Times New Roman" panose="02020603050405020304" pitchFamily="18" charset="0"/>
              <a:cs typeface="Times New Roman" panose="02020603050405020304" pitchFamily="18" charset="0"/>
            </a:endParaRPr>
          </a:p>
          <a:p>
            <a:pPr marL="0" lvl="0" indent="0">
              <a:buNone/>
            </a:pPr>
            <a:endParaRPr lang="en-US" dirty="0">
              <a:solidFill>
                <a:schemeClr val="tx1"/>
              </a:solidFill>
              <a:latin typeface="Times New Roman" panose="02020603050405020304" pitchFamily="18" charset="0"/>
              <a:cs typeface="Times New Roman" panose="02020603050405020304" pitchFamily="18" charset="0"/>
            </a:endParaRPr>
          </a:p>
          <a:p>
            <a:pPr lvl="0"/>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lvl="0"/>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solidFill>
                <a:latin typeface="Times New Roman" panose="02020603050405020304" pitchFamily="18" charset="0"/>
                <a:cs typeface="Times New Roman" panose="02020603050405020304" pitchFamily="18" charset="0"/>
              </a:rPr>
              <a:t>      </a:t>
            </a: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38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1912B-8E7B-072D-05FA-CC3F02339DFC}"/>
              </a:ext>
            </a:extLst>
          </p:cNvPr>
          <p:cNvSpPr>
            <a:spLocks noGrp="1"/>
          </p:cNvSpPr>
          <p:nvPr>
            <p:ph idx="1"/>
          </p:nvPr>
        </p:nvSpPr>
        <p:spPr>
          <a:xfrm>
            <a:off x="917029" y="1382486"/>
            <a:ext cx="10586123" cy="4675009"/>
          </a:xfrm>
        </p:spPr>
        <p:txBody>
          <a:bodyPr/>
          <a:lstStyle/>
          <a:p>
            <a:pPr marL="0" indent="0">
              <a:lnSpc>
                <a:spcPct val="80000"/>
              </a:lnSpc>
              <a:buNone/>
            </a:pPr>
            <a:endParaRPr lang="en-IN" sz="1400" b="1" dirty="0">
              <a:solidFill>
                <a:schemeClr val="tx1"/>
              </a:solidFill>
              <a:latin typeface="Times New Roman" panose="02020603050405020304" pitchFamily="18" charset="0"/>
              <a:cs typeface="Times New Roman" panose="02020603050405020304" pitchFamily="18" charset="0"/>
            </a:endParaRPr>
          </a:p>
          <a:p>
            <a:pPr marL="0" indent="0">
              <a:lnSpc>
                <a:spcPct val="80000"/>
              </a:lnSpc>
              <a:buNone/>
            </a:pPr>
            <a:r>
              <a:rPr lang="en-IN" sz="1400" b="1" dirty="0">
                <a:solidFill>
                  <a:schemeClr val="tx1"/>
                </a:solidFill>
                <a:latin typeface="Times New Roman" panose="02020603050405020304" pitchFamily="18" charset="0"/>
                <a:cs typeface="Times New Roman" panose="02020603050405020304" pitchFamily="18" charset="0"/>
              </a:rPr>
              <a:t>Deep Learning Models:</a:t>
            </a:r>
          </a:p>
          <a:p>
            <a:pPr marL="0" indent="0">
              <a:lnSpc>
                <a:spcPct val="80000"/>
              </a:lnSpc>
              <a:buNone/>
            </a:pPr>
            <a:endParaRPr lang="en-IN" sz="1400" b="1" dirty="0">
              <a:solidFill>
                <a:schemeClr val="tx1"/>
              </a:solidFill>
              <a:latin typeface="Times New Roman" panose="02020603050405020304" pitchFamily="18" charset="0"/>
              <a:cs typeface="Times New Roman" panose="02020603050405020304" pitchFamily="18" charset="0"/>
            </a:endParaRPr>
          </a:p>
          <a:p>
            <a:pPr>
              <a:lnSpc>
                <a:spcPct val="80000"/>
              </a:lnSpc>
            </a:pPr>
            <a:r>
              <a:rPr lang="en-IN" sz="1400" dirty="0">
                <a:solidFill>
                  <a:schemeClr val="tx1"/>
                </a:solidFill>
                <a:latin typeface="Times New Roman" panose="02020603050405020304" pitchFamily="18" charset="0"/>
                <a:cs typeface="Times New Roman" panose="02020603050405020304" pitchFamily="18" charset="0"/>
              </a:rPr>
              <a:t>Neural Networks (using TensorFlow/Keras): To capture more complex, non-linear relationships between customer data, including sentiment and service usage, to improve churn predictions.</a:t>
            </a:r>
          </a:p>
          <a:p>
            <a:pPr>
              <a:lnSpc>
                <a:spcPct val="80000"/>
              </a:lnSpc>
            </a:pPr>
            <a:endParaRPr lang="en-IN" sz="1400" dirty="0">
              <a:solidFill>
                <a:schemeClr val="tx1"/>
              </a:solidFill>
              <a:latin typeface="Times New Roman" panose="02020603050405020304" pitchFamily="18" charset="0"/>
              <a:cs typeface="Times New Roman" panose="02020603050405020304" pitchFamily="18" charset="0"/>
            </a:endParaRPr>
          </a:p>
          <a:p>
            <a:pPr marL="0" indent="0">
              <a:lnSpc>
                <a:spcPct val="80000"/>
              </a:lnSpc>
              <a:buNone/>
            </a:pPr>
            <a:r>
              <a:rPr lang="en-IN" sz="1400" b="1" dirty="0">
                <a:solidFill>
                  <a:schemeClr val="tx1"/>
                </a:solidFill>
                <a:latin typeface="Times New Roman" panose="02020603050405020304" pitchFamily="18" charset="0"/>
                <a:cs typeface="Times New Roman" panose="02020603050405020304" pitchFamily="18" charset="0"/>
              </a:rPr>
              <a:t>Sentiment Analysis:</a:t>
            </a:r>
          </a:p>
          <a:p>
            <a:pPr marL="0" indent="0">
              <a:lnSpc>
                <a:spcPct val="80000"/>
              </a:lnSpc>
              <a:buNone/>
            </a:pPr>
            <a:endParaRPr lang="en-IN" sz="1400" b="1" dirty="0">
              <a:solidFill>
                <a:schemeClr val="tx1"/>
              </a:solidFill>
              <a:latin typeface="Times New Roman" panose="02020603050405020304" pitchFamily="18" charset="0"/>
              <a:cs typeface="Times New Roman" panose="02020603050405020304" pitchFamily="18" charset="0"/>
            </a:endParaRPr>
          </a:p>
          <a:p>
            <a:pPr>
              <a:lnSpc>
                <a:spcPct val="80000"/>
              </a:lnSpc>
            </a:pPr>
            <a:r>
              <a:rPr lang="en-IN" sz="1400" dirty="0">
                <a:solidFill>
                  <a:schemeClr val="tx1"/>
                </a:solidFill>
                <a:latin typeface="Times New Roman" panose="02020603050405020304" pitchFamily="18" charset="0"/>
                <a:cs typeface="Times New Roman" panose="02020603050405020304" pitchFamily="18" charset="0"/>
              </a:rPr>
              <a:t>VADER and TextBlob: To analyse customer feedback and categorize churn reasons into Positive, Neutral, and Negative sentiment. The analysis will explore the correlation between sentiment and churn behaviour, adding emotional insights to the churn prediction.</a:t>
            </a:r>
          </a:p>
          <a:p>
            <a:pPr marL="0" indent="0">
              <a:lnSpc>
                <a:spcPct val="80000"/>
              </a:lnSpc>
              <a:buNone/>
            </a:pPr>
            <a:endParaRPr lang="en-IN" sz="1400" dirty="0">
              <a:solidFill>
                <a:schemeClr val="tx1"/>
              </a:solidFill>
              <a:latin typeface="Times New Roman" panose="02020603050405020304" pitchFamily="18" charset="0"/>
              <a:cs typeface="Times New Roman" panose="02020603050405020304" pitchFamily="18" charset="0"/>
            </a:endParaRPr>
          </a:p>
          <a:p>
            <a:pPr marL="0" indent="0">
              <a:lnSpc>
                <a:spcPct val="80000"/>
              </a:lnSpc>
              <a:buNone/>
            </a:pPr>
            <a:r>
              <a:rPr lang="en-US" sz="1400" b="1" dirty="0">
                <a:solidFill>
                  <a:schemeClr val="tx1"/>
                </a:solidFill>
                <a:latin typeface="Times New Roman" panose="02020603050405020304" pitchFamily="18" charset="0"/>
                <a:cs typeface="Times New Roman" panose="02020603050405020304" pitchFamily="18" charset="0"/>
              </a:rPr>
              <a:t>Frequency Analysis: </a:t>
            </a:r>
            <a:r>
              <a:rPr lang="en-US" sz="1400" dirty="0">
                <a:solidFill>
                  <a:schemeClr val="tx1"/>
                </a:solidFill>
                <a:latin typeface="Times New Roman" panose="02020603050405020304" pitchFamily="18" charset="0"/>
                <a:cs typeface="Times New Roman" panose="02020603050405020304" pitchFamily="18" charset="0"/>
              </a:rPr>
              <a:t>To identify the most common </a:t>
            </a:r>
            <a:r>
              <a:rPr lang="en-US" sz="1400" b="1" dirty="0">
                <a:solidFill>
                  <a:schemeClr val="tx1"/>
                </a:solidFill>
                <a:latin typeface="Times New Roman" panose="02020603050405020304" pitchFamily="18" charset="0"/>
                <a:cs typeface="Times New Roman" panose="02020603050405020304" pitchFamily="18" charset="0"/>
              </a:rPr>
              <a:t>reasons</a:t>
            </a:r>
            <a:r>
              <a:rPr lang="en-US" sz="1400" dirty="0">
                <a:solidFill>
                  <a:schemeClr val="tx1"/>
                </a:solidFill>
                <a:latin typeface="Times New Roman" panose="02020603050405020304" pitchFamily="18" charset="0"/>
                <a:cs typeface="Times New Roman" panose="02020603050405020304" pitchFamily="18" charset="0"/>
              </a:rPr>
              <a:t> for customer </a:t>
            </a:r>
            <a:r>
              <a:rPr lang="en-US" sz="1400" b="1" dirty="0">
                <a:solidFill>
                  <a:schemeClr val="tx1"/>
                </a:solidFill>
                <a:latin typeface="Times New Roman" panose="02020603050405020304" pitchFamily="18" charset="0"/>
                <a:cs typeface="Times New Roman" panose="02020603050405020304" pitchFamily="18" charset="0"/>
              </a:rPr>
              <a:t>churn</a:t>
            </a:r>
            <a:r>
              <a:rPr lang="en-US" sz="1400" dirty="0">
                <a:solidFill>
                  <a:schemeClr val="tx1"/>
                </a:solidFill>
                <a:latin typeface="Times New Roman" panose="02020603050405020304" pitchFamily="18" charset="0"/>
                <a:cs typeface="Times New Roman" panose="02020603050405020304" pitchFamily="18" charset="0"/>
              </a:rPr>
              <a:t>.</a:t>
            </a:r>
          </a:p>
          <a:p>
            <a:pPr marL="0" indent="0">
              <a:lnSpc>
                <a:spcPct val="80000"/>
              </a:lnSpc>
              <a:buNone/>
            </a:pPr>
            <a:endParaRPr lang="en-IN" sz="14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89DAFE0-DC42-C932-30A1-4FF0A158C808}"/>
              </a:ext>
            </a:extLst>
          </p:cNvPr>
          <p:cNvSpPr>
            <a:spLocks noGrp="1"/>
          </p:cNvSpPr>
          <p:nvPr>
            <p:ph type="dt" sz="half" idx="10"/>
          </p:nvPr>
        </p:nvSpPr>
        <p:spPr/>
        <p:txBody>
          <a:bodyPr/>
          <a:lstStyle/>
          <a:p>
            <a:fld id="{57997BA6-BEF8-495F-ACCD-8D19769E4FC6}" type="datetime2">
              <a:rPr lang="en-US" smtClean="0"/>
              <a:t>Thursday, October 10, 2024</a:t>
            </a:fld>
            <a:endParaRPr lang="en-US" dirty="0"/>
          </a:p>
        </p:txBody>
      </p:sp>
      <p:sp>
        <p:nvSpPr>
          <p:cNvPr id="5" name="Footer Placeholder 4">
            <a:extLst>
              <a:ext uri="{FF2B5EF4-FFF2-40B4-BE49-F238E27FC236}">
                <a16:creationId xmlns:a16="http://schemas.microsoft.com/office/drawing/2014/main" id="{785A129A-A95E-19A4-BDC9-B0E1F64F247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E7E540D-23DC-2185-F67C-176350911B7B}"/>
              </a:ext>
            </a:extLst>
          </p:cNvPr>
          <p:cNvSpPr>
            <a:spLocks noGrp="1"/>
          </p:cNvSpPr>
          <p:nvPr>
            <p:ph type="sldNum" sz="quarter" idx="12"/>
          </p:nvPr>
        </p:nvSpPr>
        <p:spPr/>
        <p:txBody>
          <a:bodyPr/>
          <a:lstStyle/>
          <a:p>
            <a:fld id="{7BE69E03-4804-4553-A1EC-F089884EF50F}" type="slidenum">
              <a:rPr lang="en-US" smtClean="0"/>
              <a:t>8</a:t>
            </a:fld>
            <a:endParaRPr lang="en-US"/>
          </a:p>
        </p:txBody>
      </p:sp>
      <p:sp>
        <p:nvSpPr>
          <p:cNvPr id="7" name="Title 1">
            <a:extLst>
              <a:ext uri="{FF2B5EF4-FFF2-40B4-BE49-F238E27FC236}">
                <a16:creationId xmlns:a16="http://schemas.microsoft.com/office/drawing/2014/main" id="{943B16D3-B7EB-5B0C-9164-29E4311D91AD}"/>
              </a:ext>
            </a:extLst>
          </p:cNvPr>
          <p:cNvSpPr>
            <a:spLocks noGrp="1"/>
          </p:cNvSpPr>
          <p:nvPr>
            <p:ph type="title"/>
          </p:nvPr>
        </p:nvSpPr>
        <p:spPr>
          <a:xfrm>
            <a:off x="917029" y="160276"/>
            <a:ext cx="10357942" cy="1530411"/>
          </a:xfrm>
        </p:spPr>
        <p:txBody>
          <a:bodyPr>
            <a:normAutofit/>
          </a:bodyPr>
          <a:lstStyle/>
          <a:p>
            <a:r>
              <a:rPr lang="en-US" sz="3600" b="1"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48703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1DB39-C090-68A7-F746-D0075135E92A}"/>
              </a:ext>
            </a:extLst>
          </p:cNvPr>
          <p:cNvSpPr>
            <a:spLocks noGrp="1"/>
          </p:cNvSpPr>
          <p:nvPr>
            <p:ph type="title"/>
          </p:nvPr>
        </p:nvSpPr>
        <p:spPr>
          <a:xfrm>
            <a:off x="930544" y="121093"/>
            <a:ext cx="4156460" cy="1664314"/>
          </a:xfrm>
        </p:spPr>
        <p:txBody>
          <a:bodyPr>
            <a:normAutofit/>
          </a:bodyPr>
          <a:lstStyle/>
          <a:p>
            <a:r>
              <a:rPr lang="en-US" sz="3600" b="1" dirty="0">
                <a:latin typeface="Times New Roman" panose="02020603050405020304" pitchFamily="18" charset="0"/>
                <a:cs typeface="Times New Roman" panose="02020603050405020304" pitchFamily="18" charset="0"/>
              </a:rPr>
              <a:t>Preliminary Results</a:t>
            </a:r>
          </a:p>
        </p:txBody>
      </p:sp>
      <p:sp>
        <p:nvSpPr>
          <p:cNvPr id="6" name="Slide Number Placeholder 5">
            <a:extLst>
              <a:ext uri="{FF2B5EF4-FFF2-40B4-BE49-F238E27FC236}">
                <a16:creationId xmlns:a16="http://schemas.microsoft.com/office/drawing/2014/main" id="{847A581B-5A4F-9390-EBC3-A1096E79C2D7}"/>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9</a:t>
            </a:fld>
            <a:endParaRPr lang="en-US"/>
          </a:p>
        </p:txBody>
      </p:sp>
      <p:sp>
        <p:nvSpPr>
          <p:cNvPr id="4" name="Date Placeholder 3">
            <a:extLst>
              <a:ext uri="{FF2B5EF4-FFF2-40B4-BE49-F238E27FC236}">
                <a16:creationId xmlns:a16="http://schemas.microsoft.com/office/drawing/2014/main" id="{6170A4DC-EB68-97A1-1126-AED64A121FC3}"/>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October 10, 2024</a:t>
            </a:fld>
            <a:endParaRPr lang="en-US"/>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549E39"/>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C5CE50F2-F876-1879-202F-ECA2F0805F1B}"/>
              </a:ext>
            </a:extLst>
          </p:cNvPr>
          <p:cNvSpPr>
            <a:spLocks noGrp="1"/>
          </p:cNvSpPr>
          <p:nvPr>
            <p:ph idx="1"/>
          </p:nvPr>
        </p:nvSpPr>
        <p:spPr>
          <a:xfrm>
            <a:off x="1267704" y="1337365"/>
            <a:ext cx="10088255" cy="4450720"/>
          </a:xfrm>
        </p:spPr>
        <p:txBody>
          <a:bodyPr>
            <a:normAutofit/>
          </a:bodyPr>
          <a:lstStyle/>
          <a:p>
            <a:r>
              <a:rPr lang="en-US" sz="1400" b="1" dirty="0">
                <a:solidFill>
                  <a:schemeClr val="tx1"/>
                </a:solidFill>
                <a:latin typeface="Times New Roman" panose="02020603050405020304" pitchFamily="18" charset="0"/>
                <a:cs typeface="Times New Roman" panose="02020603050405020304" pitchFamily="18" charset="0"/>
              </a:rPr>
              <a:t>Missing Data: </a:t>
            </a:r>
            <a:r>
              <a:rPr lang="en-US" sz="1400" dirty="0">
                <a:solidFill>
                  <a:schemeClr val="tx1"/>
                </a:solidFill>
                <a:latin typeface="Times New Roman" panose="02020603050405020304" pitchFamily="18" charset="0"/>
                <a:cs typeface="Times New Roman" panose="02020603050405020304" pitchFamily="18" charset="0"/>
              </a:rPr>
              <a:t>There are </a:t>
            </a:r>
            <a:r>
              <a:rPr lang="en-US" sz="1400" b="1" dirty="0">
                <a:solidFill>
                  <a:schemeClr val="tx1"/>
                </a:solidFill>
                <a:latin typeface="Times New Roman" panose="02020603050405020304" pitchFamily="18" charset="0"/>
                <a:cs typeface="Times New Roman" panose="02020603050405020304" pitchFamily="18" charset="0"/>
              </a:rPr>
              <a:t>no missing values </a:t>
            </a:r>
            <a:r>
              <a:rPr lang="en-US" sz="1400" dirty="0">
                <a:solidFill>
                  <a:schemeClr val="tx1"/>
                </a:solidFill>
                <a:latin typeface="Times New Roman" panose="02020603050405020304" pitchFamily="18" charset="0"/>
                <a:cs typeface="Times New Roman" panose="02020603050405020304" pitchFamily="18" charset="0"/>
              </a:rPr>
              <a:t>in any of the columns.</a:t>
            </a:r>
          </a:p>
          <a:p>
            <a:r>
              <a:rPr lang="en-US" sz="1400" b="1" dirty="0">
                <a:solidFill>
                  <a:schemeClr val="tx1"/>
                </a:solidFill>
                <a:latin typeface="Times New Roman" panose="02020603050405020304" pitchFamily="18" charset="0"/>
                <a:cs typeface="Times New Roman" panose="02020603050405020304" pitchFamily="18" charset="0"/>
              </a:rPr>
              <a:t>Churn Distribution: 73.5%</a:t>
            </a:r>
            <a:r>
              <a:rPr lang="en-US" sz="1400" dirty="0">
                <a:solidFill>
                  <a:schemeClr val="tx1"/>
                </a:solidFill>
                <a:latin typeface="Times New Roman" panose="02020603050405020304" pitchFamily="18" charset="0"/>
                <a:cs typeface="Times New Roman" panose="02020603050405020304" pitchFamily="18" charset="0"/>
              </a:rPr>
              <a:t> of customers did </a:t>
            </a:r>
            <a:r>
              <a:rPr lang="en-US" sz="1400" b="1" dirty="0">
                <a:solidFill>
                  <a:schemeClr val="tx1"/>
                </a:solidFill>
                <a:latin typeface="Times New Roman" panose="02020603050405020304" pitchFamily="18" charset="0"/>
                <a:cs typeface="Times New Roman" panose="02020603050405020304" pitchFamily="18" charset="0"/>
              </a:rPr>
              <a:t>not churn</a:t>
            </a:r>
            <a:r>
              <a:rPr lang="en-US" sz="1400" dirty="0">
                <a:solidFill>
                  <a:schemeClr val="tx1"/>
                </a:solidFill>
                <a:latin typeface="Times New Roman" panose="02020603050405020304" pitchFamily="18" charset="0"/>
                <a:cs typeface="Times New Roman" panose="02020603050405020304" pitchFamily="18" charset="0"/>
              </a:rPr>
              <a:t>, while </a:t>
            </a:r>
            <a:r>
              <a:rPr lang="en-US" sz="1400" b="1" dirty="0">
                <a:solidFill>
                  <a:schemeClr val="tx1"/>
                </a:solidFill>
                <a:latin typeface="Times New Roman" panose="02020603050405020304" pitchFamily="18" charset="0"/>
                <a:cs typeface="Times New Roman" panose="02020603050405020304" pitchFamily="18" charset="0"/>
              </a:rPr>
              <a:t>26.5%</a:t>
            </a:r>
            <a:r>
              <a:rPr lang="en-US" sz="1400" dirty="0">
                <a:solidFill>
                  <a:schemeClr val="tx1"/>
                </a:solidFill>
                <a:latin typeface="Times New Roman" panose="02020603050405020304" pitchFamily="18" charset="0"/>
                <a:cs typeface="Times New Roman" panose="02020603050405020304" pitchFamily="18" charset="0"/>
              </a:rPr>
              <a:t> of customers </a:t>
            </a:r>
            <a:r>
              <a:rPr lang="en-US" sz="1400" b="1" dirty="0">
                <a:solidFill>
                  <a:schemeClr val="tx1"/>
                </a:solidFill>
                <a:latin typeface="Times New Roman" panose="02020603050405020304" pitchFamily="18" charset="0"/>
                <a:cs typeface="Times New Roman" panose="02020603050405020304" pitchFamily="18" charset="0"/>
              </a:rPr>
              <a:t>churned</a:t>
            </a:r>
            <a:r>
              <a:rPr lang="en-US" sz="1400" dirty="0">
                <a:solidFill>
                  <a:schemeClr val="tx1"/>
                </a:solidFill>
                <a:latin typeface="Times New Roman" panose="02020603050405020304" pitchFamily="18" charset="0"/>
                <a:cs typeface="Times New Roman" panose="02020603050405020304" pitchFamily="18" charset="0"/>
              </a:rPr>
              <a:t>.</a:t>
            </a:r>
          </a:p>
          <a:p>
            <a:r>
              <a:rPr lang="en-US" sz="1400" b="1" dirty="0">
                <a:solidFill>
                  <a:schemeClr val="tx1"/>
                </a:solidFill>
                <a:latin typeface="Times New Roman" panose="02020603050405020304" pitchFamily="18" charset="0"/>
                <a:cs typeface="Times New Roman" panose="02020603050405020304" pitchFamily="18" charset="0"/>
              </a:rPr>
              <a:t>Churn by Contract Type: 42.7%</a:t>
            </a:r>
            <a:r>
              <a:rPr lang="en-US" sz="1400" dirty="0">
                <a:solidFill>
                  <a:schemeClr val="tx1"/>
                </a:solidFill>
                <a:latin typeface="Times New Roman" panose="02020603050405020304" pitchFamily="18" charset="0"/>
                <a:cs typeface="Times New Roman" panose="02020603050405020304" pitchFamily="18" charset="0"/>
              </a:rPr>
              <a:t> of customers with month-to-month contracts </a:t>
            </a:r>
            <a:r>
              <a:rPr lang="en-US" sz="1400" b="1" dirty="0">
                <a:solidFill>
                  <a:schemeClr val="tx1"/>
                </a:solidFill>
                <a:latin typeface="Times New Roman" panose="02020603050405020304" pitchFamily="18" charset="0"/>
                <a:cs typeface="Times New Roman" panose="02020603050405020304" pitchFamily="18" charset="0"/>
              </a:rPr>
              <a:t>churned</a:t>
            </a:r>
            <a:r>
              <a:rPr lang="en-US" sz="14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11.3%</a:t>
            </a:r>
            <a:r>
              <a:rPr lang="en-US" sz="1400" dirty="0">
                <a:solidFill>
                  <a:schemeClr val="tx1"/>
                </a:solidFill>
                <a:latin typeface="Times New Roman" panose="02020603050405020304" pitchFamily="18" charset="0"/>
                <a:cs typeface="Times New Roman" panose="02020603050405020304" pitchFamily="18" charset="0"/>
              </a:rPr>
              <a:t> with one-year contracts churned, and only </a:t>
            </a:r>
            <a:r>
              <a:rPr lang="en-US" sz="1400" b="1" dirty="0">
                <a:solidFill>
                  <a:schemeClr val="tx1"/>
                </a:solidFill>
                <a:latin typeface="Times New Roman" panose="02020603050405020304" pitchFamily="18" charset="0"/>
                <a:cs typeface="Times New Roman" panose="02020603050405020304" pitchFamily="18" charset="0"/>
              </a:rPr>
              <a:t>2.8%</a:t>
            </a:r>
            <a:r>
              <a:rPr lang="en-US" sz="1400" dirty="0">
                <a:solidFill>
                  <a:schemeClr val="tx1"/>
                </a:solidFill>
                <a:latin typeface="Times New Roman" panose="02020603050405020304" pitchFamily="18" charset="0"/>
                <a:cs typeface="Times New Roman" panose="02020603050405020304" pitchFamily="18" charset="0"/>
              </a:rPr>
              <a:t> with two-year contracts </a:t>
            </a:r>
            <a:r>
              <a:rPr lang="en-US" sz="1400" b="1" dirty="0">
                <a:solidFill>
                  <a:schemeClr val="tx1"/>
                </a:solidFill>
                <a:latin typeface="Times New Roman" panose="02020603050405020304" pitchFamily="18" charset="0"/>
                <a:cs typeface="Times New Roman" panose="02020603050405020304" pitchFamily="18" charset="0"/>
              </a:rPr>
              <a:t>churned</a:t>
            </a:r>
            <a:r>
              <a:rPr lang="en-US" sz="1400" dirty="0">
                <a:solidFill>
                  <a:schemeClr val="tx1"/>
                </a:solidFill>
                <a:latin typeface="Times New Roman" panose="02020603050405020304" pitchFamily="18" charset="0"/>
                <a:cs typeface="Times New Roman" panose="02020603050405020304" pitchFamily="18" charset="0"/>
              </a:rPr>
              <a:t>.</a:t>
            </a:r>
          </a:p>
          <a:p>
            <a:endParaRPr lang="en-US" sz="5600" dirty="0">
              <a:solidFill>
                <a:schemeClr val="tx1"/>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lvl="0"/>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solidFill>
                <a:latin typeface="Times New Roman" panose="02020603050405020304" pitchFamily="18" charset="0"/>
                <a:cs typeface="Times New Roman" panose="02020603050405020304" pitchFamily="18" charset="0"/>
              </a:rPr>
              <a:t>      </a:t>
            </a: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graph with a green and red square&#10;&#10;Description automatically generated">
            <a:extLst>
              <a:ext uri="{FF2B5EF4-FFF2-40B4-BE49-F238E27FC236}">
                <a16:creationId xmlns:a16="http://schemas.microsoft.com/office/drawing/2014/main" id="{ABE379C6-39A0-2921-AFF7-8501F7148558}"/>
              </a:ext>
            </a:extLst>
          </p:cNvPr>
          <p:cNvPicPr>
            <a:picLocks noChangeAspect="1"/>
          </p:cNvPicPr>
          <p:nvPr/>
        </p:nvPicPr>
        <p:blipFill>
          <a:blip r:embed="rId3"/>
          <a:stretch>
            <a:fillRect/>
          </a:stretch>
        </p:blipFill>
        <p:spPr>
          <a:xfrm>
            <a:off x="1794499" y="3157530"/>
            <a:ext cx="3559065" cy="2482220"/>
          </a:xfrm>
          <a:prstGeom prst="rect">
            <a:avLst/>
          </a:prstGeom>
        </p:spPr>
      </p:pic>
      <p:pic>
        <p:nvPicPr>
          <p:cNvPr id="9" name="Picture 8" descr="A graph of a chart&#10;&#10;Description automatically generated with medium confidence">
            <a:extLst>
              <a:ext uri="{FF2B5EF4-FFF2-40B4-BE49-F238E27FC236}">
                <a16:creationId xmlns:a16="http://schemas.microsoft.com/office/drawing/2014/main" id="{96E23C40-20AF-ED4A-468F-AE6BF9BB741B}"/>
              </a:ext>
            </a:extLst>
          </p:cNvPr>
          <p:cNvPicPr>
            <a:picLocks noChangeAspect="1"/>
          </p:cNvPicPr>
          <p:nvPr/>
        </p:nvPicPr>
        <p:blipFill>
          <a:blip r:embed="rId4"/>
          <a:stretch>
            <a:fillRect/>
          </a:stretch>
        </p:blipFill>
        <p:spPr>
          <a:xfrm>
            <a:off x="6442569" y="2941102"/>
            <a:ext cx="3698051" cy="2915075"/>
          </a:xfrm>
          <a:prstGeom prst="rect">
            <a:avLst/>
          </a:prstGeom>
        </p:spPr>
      </p:pic>
    </p:spTree>
    <p:extLst>
      <p:ext uri="{BB962C8B-B14F-4D97-AF65-F5344CB8AC3E}">
        <p14:creationId xmlns:p14="http://schemas.microsoft.com/office/powerpoint/2010/main" val="2059887172"/>
      </p:ext>
    </p:extLst>
  </p:cSld>
  <p:clrMapOvr>
    <a:masterClrMapping/>
  </p:clrMapOvr>
</p:sld>
</file>

<file path=ppt/theme/theme1.xml><?xml version="1.0" encoding="utf-8"?>
<a:theme xmlns:a="http://schemas.openxmlformats.org/drawingml/2006/main" name="OffsetVTI">
  <a:themeElements>
    <a:clrScheme name="AnalogousFromDarkSeedLeftStep">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734</TotalTime>
  <Words>1188</Words>
  <Application>Microsoft Macintosh PowerPoint</Application>
  <PresentationFormat>Widescreen</PresentationFormat>
  <Paragraphs>131</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Dante (Headings)2</vt:lpstr>
      <vt:lpstr>Helvetica Neue Medium</vt:lpstr>
      <vt:lpstr>Times New Roman</vt:lpstr>
      <vt:lpstr>Univers</vt:lpstr>
      <vt:lpstr>Univers Light</vt:lpstr>
      <vt:lpstr>Wingdings 2</vt:lpstr>
      <vt:lpstr>OffsetVTI</vt:lpstr>
      <vt:lpstr>Customer Churn Prediction for a Telecommunications Company</vt:lpstr>
      <vt:lpstr>Motivation of the Project</vt:lpstr>
      <vt:lpstr>About Data</vt:lpstr>
      <vt:lpstr>What Is Customer Churn and Retention?</vt:lpstr>
      <vt:lpstr>How is Customer Churn Rate Calculated?</vt:lpstr>
      <vt:lpstr>Research Questions?</vt:lpstr>
      <vt:lpstr>Methodology</vt:lpstr>
      <vt:lpstr>Methodology</vt:lpstr>
      <vt:lpstr>Preliminary Results</vt:lpstr>
      <vt:lpstr>Preliminary Results</vt:lpstr>
      <vt:lpstr>Expected Outcomes</vt:lpstr>
      <vt:lpstr>Expected Contributions &amp; Implications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Renu Gupta</dc:creator>
  <cp:lastModifiedBy>Gupta, Renu (Penske)</cp:lastModifiedBy>
  <cp:revision>9</cp:revision>
  <dcterms:created xsi:type="dcterms:W3CDTF">2024-09-11T03:50:29Z</dcterms:created>
  <dcterms:modified xsi:type="dcterms:W3CDTF">2024-10-10T21:53:32Z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ee76d4-8d80-4621-b067-0cb78668ff9a_Enabled">
    <vt:lpwstr>true</vt:lpwstr>
  </property>
  <property fmtid="{D5CDD505-2E9C-101B-9397-08002B2CF9AE}" pid="3" name="MSIP_Label_37ee76d4-8d80-4621-b067-0cb78668ff9a_SetDate">
    <vt:lpwstr>2024-10-10T21:52:43Z</vt:lpwstr>
  </property>
  <property fmtid="{D5CDD505-2E9C-101B-9397-08002B2CF9AE}" pid="4" name="MSIP_Label_37ee76d4-8d80-4621-b067-0cb78668ff9a_Method">
    <vt:lpwstr>Privileged</vt:lpwstr>
  </property>
  <property fmtid="{D5CDD505-2E9C-101B-9397-08002B2CF9AE}" pid="5" name="MSIP_Label_37ee76d4-8d80-4621-b067-0cb78668ff9a_Name">
    <vt:lpwstr>Penske Not Designated</vt:lpwstr>
  </property>
  <property fmtid="{D5CDD505-2E9C-101B-9397-08002B2CF9AE}" pid="6" name="MSIP_Label_37ee76d4-8d80-4621-b067-0cb78668ff9a_SiteId">
    <vt:lpwstr>63a58ffd-6b1b-4280-841c-512709a3f7c3</vt:lpwstr>
  </property>
  <property fmtid="{D5CDD505-2E9C-101B-9397-08002B2CF9AE}" pid="7" name="MSIP_Label_37ee76d4-8d80-4621-b067-0cb78668ff9a_ActionId">
    <vt:lpwstr>c460ba83-8cf7-41be-ab72-0f99069ce798</vt:lpwstr>
  </property>
  <property fmtid="{D5CDD505-2E9C-101B-9397-08002B2CF9AE}" pid="8" name="MSIP_Label_37ee76d4-8d80-4621-b067-0cb78668ff9a_ContentBits">
    <vt:lpwstr>0</vt:lpwstr>
  </property>
</Properties>
</file>