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Análisis Salud Mental COVID-19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Pilar Casabona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02-06-025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Introducción</a:t>
            </a:r>
          </a:p>
          <a:p>
            <a:pPr lvl="0" indent="0" marL="0">
              <a:buNone/>
            </a:pPr>
            <a:r>
              <a:rPr/>
              <a:t>Este análisis examina el contenido emocional de más de 24,000 tweets publicados en España durante el confinamiento por COVID-19. Se enfocó en detectar menciones relacionadas con </a:t>
            </a:r>
            <a:r>
              <a:rPr b="1"/>
              <a:t>ansiedad</a:t>
            </a:r>
            <a:r>
              <a:rPr/>
              <a:t> y </a:t>
            </a:r>
            <a:r>
              <a:rPr b="1"/>
              <a:t>depresión</a:t>
            </a:r>
            <a:r>
              <a:rPr/>
              <a:t>, empleando técnicas de minería de texto y un diccionario de emociones en español (NRC).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Metodología</a:t>
            </a:r>
          </a:p>
          <a:p>
            <a:pPr lvl="0"/>
            <a:r>
              <a:rPr/>
              <a:t>Se filtraron tweets por país: </a:t>
            </a:r>
            <a:r>
              <a:rPr b="1"/>
              <a:t>España</a:t>
            </a:r>
            <a:r>
              <a:rPr/>
              <a:t>.</a:t>
            </a:r>
          </a:p>
          <a:p>
            <a:pPr lvl="0"/>
            <a:r>
              <a:rPr/>
              <a:t>Se limpiaron los textos (remoción de signos, minúsculas, stopwords).</a:t>
            </a:r>
          </a:p>
          <a:p>
            <a:pPr lvl="0"/>
            <a:r>
              <a:rPr/>
              <a:t>Se identificaron mensajes con palabras clave como “ansiedad”, “depresión”, “triste”, etc.</a:t>
            </a:r>
          </a:p>
          <a:p>
            <a:pPr lvl="0"/>
            <a:r>
              <a:rPr/>
              <a:t>Se aplicó un análisis de sentimientos usando el diccionario </a:t>
            </a:r>
            <a:r>
              <a:rPr b="1"/>
              <a:t>NRC en español</a:t>
            </a:r>
            <a:r>
              <a:rPr/>
              <a:t>.</a:t>
            </a:r>
          </a:p>
          <a:p>
            <a:pPr lvl="0"/>
            <a:r>
              <a:rPr/>
              <a:t>Se visualizaron las emociones predominantes y su evolución temporal.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#Carga de la base de datos, las librerías y limpieza de datos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(readr)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package 'readr' was built under R version 4.3.3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(dplyr)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package 'dplyr' was built under R version 4.3.3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Attaching package: 'dplyr'</a:t>
            </a:r>
          </a:p>
          <a:p>
            <a:pPr lvl="0" indent="0">
              <a:buNone/>
            </a:pPr>
            <a:r>
              <a:rPr>
                <a:latin typeface="Courier"/>
              </a:rPr>
              <a:t>## The following objects are masked from 'package:stats':
## 
##     filter, lag</a:t>
            </a:r>
          </a:p>
          <a:p>
            <a:pPr lvl="0" indent="0">
              <a:buNone/>
            </a:pPr>
            <a:r>
              <a:rPr>
                <a:latin typeface="Courier"/>
              </a:rPr>
              <a:t>## The following objects are masked from 'package:base':
## 
##     intersect, setdiff, setequal, union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(tidyr)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(stringr)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package 'stringr' was built under R version 4.3.3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(tidytext)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package 'tidytext' was built under R version 4.3.3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(stopwords)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package 'stopwords' was built under R version 4.3.3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(ggplot2)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package 'ggplot2' was built under R version 4.3.3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(wordcloud)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package 'wordcloud' was built under R version 4.3.3</a:t>
            </a:r>
          </a:p>
          <a:p>
            <a:pPr lvl="0" indent="0">
              <a:buNone/>
            </a:pPr>
            <a:r>
              <a:rPr>
                <a:latin typeface="Courier"/>
              </a:rPr>
              <a:t>## Loading required package: RColorBrewer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(RColorBrewer)</a:t>
            </a:r>
            <a:br/>
            <a:br/>
            <a:r>
              <a:rPr>
                <a:latin typeface="Courier"/>
              </a:rPr>
              <a:t>datos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"C:/Users/MI PC/OneDrive/Desktop/COVID19.csv"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Rows: 2277879 Columns: 22</a:t>
            </a:r>
          </a:p>
          <a:p>
            <a:pPr lvl="0" indent="0">
              <a:buNone/>
            </a:pPr>
            <a:r>
              <a:rPr>
                <a:latin typeface="Courier"/>
              </a:rPr>
              <a:t>## ── Column specification ────────────────────────────────────────────────────────
## Delimiter: ","
## chr  (8): screen_name, text, source, reply_to_screen_name, country_code, pla...
## dbl  (8): status_id, user_id, reply_to_status_id, reply_to_user_id, favourit...
## lgl  (4): is_quote, is_retweet, account_lang, verified
## dttm (2): created_at, account_created_at
## 
## ℹ Use `spec()` to retrieve the full column specification for this data.
## ℹ Specify the column types or set `show_col_types = FALSE` to quiet this message.</a:t>
            </a:r>
          </a:p>
          <a:p>
            <a:pPr lvl="0" indent="0">
              <a:buNone/>
            </a:pPr>
            <a:r>
              <a:rPr>
                <a:latin typeface="Courier"/>
              </a:rPr>
              <a:t>datos_esp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datos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(country_code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"ES"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!</a:t>
            </a:r>
            <a:r>
              <a:rPr>
                <a:solidFill>
                  <a:srgbClr val="06287E"/>
                </a:solidFill>
                <a:latin typeface="Courier"/>
              </a:rPr>
              <a:t>is.na</a:t>
            </a:r>
            <a:r>
              <a:rPr>
                <a:latin typeface="Courier"/>
              </a:rPr>
              <a:t>(country_code))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Filtrar tweets relacionados con salud mental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palabras_ansiedad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"ansiedad"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"ansiosa"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"ansioso"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"nervios"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"nerviosa"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"nervioso"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"ataque"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"pánico"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palabras_depresion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"depresión"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"triste"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"tristeza"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"vacío"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"llorar"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"llanto"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"desesperanza"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"infeliz"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"abatido"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"deprimido"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"deprimida"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palabras_clave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(palabras_ansiedad, palabras_depresion)</a:t>
            </a:r>
            <a:br/>
            <a:br/>
            <a:r>
              <a:rPr>
                <a:latin typeface="Courier"/>
              </a:rPr>
              <a:t>tweets_relacionados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datos_esp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str_detect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str_to_lower</a:t>
            </a:r>
            <a:r>
              <a:rPr>
                <a:latin typeface="Courier"/>
              </a:rPr>
              <a:t>(text), </a:t>
            </a:r>
            <a:r>
              <a:rPr>
                <a:solidFill>
                  <a:srgbClr val="06287E"/>
                </a:solidFill>
                <a:latin typeface="Courier"/>
              </a:rPr>
              <a:t>str_c</a:t>
            </a:r>
            <a:r>
              <a:rPr>
                <a:latin typeface="Courier"/>
              </a:rPr>
              <a:t>(palabras_clave, </a:t>
            </a:r>
            <a:r>
              <a:rPr>
                <a:solidFill>
                  <a:srgbClr val="7D9029"/>
                </a:solidFill>
                <a:latin typeface="Courier"/>
              </a:rPr>
              <a:t>collapse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"|"</a:t>
            </a:r>
            <a:r>
              <a:rPr>
                <a:latin typeface="Courier"/>
              </a:rPr>
              <a:t>)))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fecha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as.Date</a:t>
            </a:r>
            <a:r>
              <a:rPr>
                <a:latin typeface="Courier"/>
              </a:rPr>
              <a:t>(created_at))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Evolución temporal de tweets emocionales</a:t>
            </a:r>
          </a:p>
        </p:txBody>
      </p:sp>
      <p:pic>
        <p:nvPicPr>
          <p:cNvPr descr="Analisis-COVID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#Interpretación: Se observa una concentración de publicaciones emocionales en fechas importantes, lo cual podría significar momentos de mayor tensión social. Estos picos coinciden probablemente con anuncios oficiales, extensión de cuarentenas o aumentos drásticos en los casos.</a:t>
            </a:r>
          </a:p>
          <a:p>
            <a:pPr lvl="0" indent="0" marL="0">
              <a:buNone/>
            </a:pPr>
            <a:r>
              <a:rPr/>
              <a:t>Palabras más frecuentes en los tweets relacionados</a:t>
            </a:r>
          </a:p>
          <a:p>
            <a:pPr lvl="0" indent="0">
              <a:buNone/>
            </a:pPr>
            <a:r>
              <a:rPr>
                <a:latin typeface="Courier"/>
              </a:rPr>
              <a:t>tokens_emocionales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tweets_relacionados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(text)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unnest_tokens</a:t>
            </a:r>
            <a:r>
              <a:rPr>
                <a:latin typeface="Courier"/>
              </a:rPr>
              <a:t>(word, text)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!</a:t>
            </a:r>
            <a:r>
              <a:rPr>
                <a:latin typeface="Courier"/>
              </a:rPr>
              <a:t>word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stopwords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"es"</a:t>
            </a:r>
            <a:r>
              <a:rPr>
                <a:latin typeface="Courier"/>
              </a:rPr>
              <a:t>))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str_detect</a:t>
            </a:r>
            <a:r>
              <a:rPr>
                <a:latin typeface="Courier"/>
              </a:rPr>
              <a:t>(word, </a:t>
            </a:r>
            <a:r>
              <a:rPr>
                <a:solidFill>
                  <a:srgbClr val="4070A0"/>
                </a:solidFill>
                <a:latin typeface="Courier"/>
              </a:rPr>
              <a:t>"[a-z]"</a:t>
            </a:r>
            <a:r>
              <a:rPr>
                <a:latin typeface="Courier"/>
              </a:rPr>
              <a:t>))</a:t>
            </a:r>
            <a:br/>
            <a:br/>
            <a:r>
              <a:rPr>
                <a:latin typeface="Courier"/>
              </a:rPr>
              <a:t>frecuencias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tokens_emocionales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count</a:t>
            </a:r>
            <a:r>
              <a:rPr>
                <a:latin typeface="Courier"/>
              </a:rPr>
              <a:t>(word, </a:t>
            </a:r>
            <a:r>
              <a:rPr>
                <a:solidFill>
                  <a:srgbClr val="7D9029"/>
                </a:solidFill>
                <a:latin typeface="Courier"/>
              </a:rPr>
              <a:t>sort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wordcloud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words =</a:t>
            </a:r>
            <a:r>
              <a:rPr>
                <a:latin typeface="Courier"/>
              </a:rPr>
              <a:t> frecuencias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word,</a:t>
            </a:r>
            <a:br/>
            <a:r>
              <a:rPr>
                <a:latin typeface="Courier"/>
              </a:rPr>
              <a:t>          </a:t>
            </a:r>
            <a:r>
              <a:rPr>
                <a:solidFill>
                  <a:srgbClr val="7D9029"/>
                </a:solidFill>
                <a:latin typeface="Courier"/>
              </a:rPr>
              <a:t>freq =</a:t>
            </a:r>
            <a:r>
              <a:rPr>
                <a:latin typeface="Courier"/>
              </a:rPr>
              <a:t> frecuencias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n,</a:t>
            </a:r>
            <a:br/>
            <a:r>
              <a:rPr>
                <a:latin typeface="Courier"/>
              </a:rPr>
              <a:t>          </a:t>
            </a:r>
            <a:r>
              <a:rPr>
                <a:solidFill>
                  <a:srgbClr val="7D9029"/>
                </a:solidFill>
                <a:latin typeface="Courier"/>
              </a:rPr>
              <a:t>max.words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</a:t>
            </a:r>
            <a:r>
              <a:rPr>
                <a:solidFill>
                  <a:srgbClr val="7D9029"/>
                </a:solidFill>
                <a:latin typeface="Courier"/>
              </a:rPr>
              <a:t>random.order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</a:t>
            </a:r>
            <a:r>
              <a:rPr>
                <a:solidFill>
                  <a:srgbClr val="7D9029"/>
                </a:solidFill>
                <a:latin typeface="Courier"/>
              </a:rPr>
              <a:t>colors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brewer.pal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"Dark2"</a:t>
            </a:r>
            <a:r>
              <a:rPr>
                <a:latin typeface="Courier"/>
              </a:rPr>
              <a:t>))</a:t>
            </a:r>
          </a:p>
        </p:txBody>
      </p:sp>
      <p:pic>
        <p:nvPicPr>
          <p:cNvPr descr="Analisis-COVID_files/figure-pptx/comando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#Interpretación: La nube de palabras resalta términos como miedo, tristeza, confinamiento, casa, y COVID, evidenciando los temas dominantes en la conversación emocional.</a:t>
            </a:r>
          </a:p>
          <a:p>
            <a:pPr lvl="0" indent="0" marL="0">
              <a:buNone/>
            </a:pPr>
            <a:r>
              <a:rPr/>
              <a:t>Distribución de emociones detectadas</a:t>
            </a:r>
          </a:p>
          <a:p>
            <a:pPr lvl="0" indent="0">
              <a:buNone/>
            </a:pPr>
            <a:r>
              <a:rPr>
                <a:latin typeface="Courier"/>
              </a:rPr>
              <a:t>nrc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"C:/Users/MI PC/Music/DATAFINAL/nrc_espanol.csv"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encoding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"UTF-8"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nrc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nrc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(valor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(palabra, sentimiento)</a:t>
            </a:r>
            <a:br/>
            <a:r>
              <a:rPr>
                <a:latin typeface="Courier"/>
              </a:rPr>
              <a:t>sentimientos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tokens_emocionales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inner_join</a:t>
            </a:r>
            <a:r>
              <a:rPr>
                <a:latin typeface="Courier"/>
              </a:rPr>
              <a:t>(nrc, </a:t>
            </a:r>
            <a:r>
              <a:rPr>
                <a:solidFill>
                  <a:srgbClr val="7D9029"/>
                </a:solidFill>
                <a:latin typeface="Courier"/>
              </a:rPr>
              <a:t>by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"word"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"palabra"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conteo_emociones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sentimientos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count</a:t>
            </a:r>
            <a:r>
              <a:rPr>
                <a:latin typeface="Courier"/>
              </a:rPr>
              <a:t>(sentimiento, </a:t>
            </a:r>
            <a:r>
              <a:rPr>
                <a:solidFill>
                  <a:srgbClr val="7D9029"/>
                </a:solidFill>
                <a:latin typeface="Courier"/>
              </a:rPr>
              <a:t>sort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(conteo_emociones)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6 × 2
##   sentimiento      n
##   &lt;chr&gt;        &lt;int&gt;
## 1 tristeza        91
## 2 miedo           42
## 3 ira              5
## 4 alegría          3
## 5 anticipación     2
## 6 confianza        2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(conteo_emociones,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reorder</a:t>
            </a:r>
            <a:r>
              <a:rPr>
                <a:latin typeface="Courier"/>
              </a:rPr>
              <a:t>(sentimiento, n),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n))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geom_col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fill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"steelblue"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coord_flip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labs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title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"Emociones detectadas en los tweets"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"Emoción"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"Frecuencia"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descr="Analisis-COVID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#Interpretación: Las emociones más frecuentes fueron tristeza, miedo y ira, lo que indica un estado de malestar colectivo. También hay presencia de anticipación y confianza, asociadas posiblemente a mensajes esperanzadores o anuncios positivos.</a:t>
            </a:r>
          </a:p>
          <a:p>
            <a:pPr lvl="0" indent="0" marL="0">
              <a:buNone/>
            </a:pPr>
            <a:r>
              <a:rPr/>
              <a:t>#Conclusiones Twitter funcionó como reflejo emocional del confinamiento.</a:t>
            </a:r>
          </a:p>
          <a:p>
            <a:pPr lvl="0" indent="0" marL="0">
              <a:buNone/>
            </a:pPr>
            <a:r>
              <a:rPr/>
              <a:t>Predominan emociones negativas como tristeza y miedo, coherentes con el contexto de crisis sanitaria.</a:t>
            </a:r>
          </a:p>
          <a:p>
            <a:pPr lvl="0" indent="0" marL="0">
              <a:buNone/>
            </a:pPr>
            <a:r>
              <a:rPr/>
              <a:t>Esta metodología permite monitorear el estado emocional colectivo en tiempo real.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Salud Mental COVID-19</dc:title>
  <dc:creator>Pilar Casabona</dc:creator>
  <cp:keywords/>
  <dcterms:created xsi:type="dcterms:W3CDTF">2025-06-02T14:00:07Z</dcterms:created>
  <dcterms:modified xsi:type="dcterms:W3CDTF">2025-06-02T14:00:07Z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02-06-025</vt:lpwstr>
  </property>
  <property fmtid="{D5CDD505-2E9C-101B-9397-08002B2CF9AE}" pid="3" name="output">
    <vt:lpwstr>powerpoint_presentation</vt:lpwstr>
  </property>
</Properties>
</file>