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0" r:id="rId2"/>
    <p:sldId id="258" r:id="rId3"/>
    <p:sldId id="277" r:id="rId4"/>
    <p:sldId id="264" r:id="rId5"/>
    <p:sldId id="864" r:id="rId6"/>
    <p:sldId id="876" r:id="rId7"/>
    <p:sldId id="282" r:id="rId8"/>
    <p:sldId id="877" r:id="rId9"/>
    <p:sldId id="272" r:id="rId10"/>
    <p:sldId id="267" r:id="rId11"/>
    <p:sldId id="880" r:id="rId12"/>
    <p:sldId id="281" r:id="rId13"/>
    <p:sldId id="868" r:id="rId14"/>
    <p:sldId id="879" r:id="rId15"/>
    <p:sldId id="8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D82C26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0024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84B73-F019-42D9-9083-1385C5233997}" type="datetimeFigureOut">
              <a:rPr lang="es-ES" smtClean="0"/>
              <a:t>06/01/2024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16117-F505-4CC4-BE9B-7696C3BCA84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667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16117-F505-4CC4-BE9B-7696C3BCA84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0390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16117-F505-4CC4-BE9B-7696C3BCA84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742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16117-F505-4CC4-BE9B-7696C3BCA84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8788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16117-F505-4CC4-BE9B-7696C3BCA84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3900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Enfoques diferentes para buscar información.</a:t>
            </a:r>
          </a:p>
          <a:p>
            <a:r>
              <a:rPr lang="es-ES" dirty="0"/>
              <a:t>La búsqueda semántica puede proporcionar resultados más relevantes y precisos ya que comprende el contexto y el significado de las palabras utilizadas.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16117-F505-4CC4-BE9B-7696C3BCA84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9888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16117-F505-4CC4-BE9B-7696C3BCA84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0985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16117-F505-4CC4-BE9B-7696C3BCA84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4362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16117-F505-4CC4-BE9B-7696C3BCA84F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221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7EE1-92CF-A7FC-2E50-A8919F0DC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E5BEC-247C-F956-D4D7-D6D2F6187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2D1C9-8DB3-9751-B569-E1CD8ED7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15B8-3395-4C32-A1E4-36EB3B25EC97}" type="datetimeFigureOut">
              <a:rPr lang="es-ES" smtClean="0"/>
              <a:t>06/01/2024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F5D8-8C9F-9FEA-750B-1BBAA346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5B3FA-68F6-EB7B-6338-48EA7C05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05AC-FB6F-42F8-8748-7D9715174C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919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A971-1E86-2CF0-03B3-A7FB774F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D2679-85DD-2D1A-CC9C-8F0213105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F1B6F-8D62-C43B-0F5C-0D58F5BB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15B8-3395-4C32-A1E4-36EB3B25EC97}" type="datetimeFigureOut">
              <a:rPr lang="es-ES" smtClean="0"/>
              <a:t>06/01/2024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D629A-95A2-54E9-87A8-2022AF63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39969-1A50-E890-B0FA-A34CE027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05AC-FB6F-42F8-8748-7D9715174C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8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7232A-240F-6222-7F1D-1722FFCF4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42CE7-5F74-31E1-16A0-DE5825A1B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EF86A-9BBF-4686-6A78-D1271EAA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15B8-3395-4C32-A1E4-36EB3B25EC97}" type="datetimeFigureOut">
              <a:rPr lang="es-ES" smtClean="0"/>
              <a:t>06/01/2024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A5360-9321-F12A-758C-CBF8B2AE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49B50-811F-062B-420F-363F904D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05AC-FB6F-42F8-8748-7D9715174C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16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0116-1303-B661-FBFC-CFD85C8A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B04D0-0CB9-9AE1-E1FE-053429179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0E169-48CD-57B2-6BCF-DA036598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15B8-3395-4C32-A1E4-36EB3B25EC97}" type="datetimeFigureOut">
              <a:rPr lang="es-ES" smtClean="0"/>
              <a:t>06/01/2024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31DC3-7722-5177-92FF-0FCAAA61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7C610-D7BE-31B1-CFA2-14E18C6E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05AC-FB6F-42F8-8748-7D9715174C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15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7F2A-5B38-E1F0-A341-B5BD1487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0C2C1-BF7E-882C-E978-38C3D15F8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ADF2A-CCB8-D67A-F025-F9AC62AF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15B8-3395-4C32-A1E4-36EB3B25EC97}" type="datetimeFigureOut">
              <a:rPr lang="es-ES" smtClean="0"/>
              <a:t>06/01/2024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6547E-FA19-7E9A-123E-39CA825F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F98A2-CC59-04A8-D297-4175D50D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05AC-FB6F-42F8-8748-7D9715174C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97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DFF7-8A45-B64B-A1C3-CEEA826B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A7C0B-3E13-FBAC-D3DA-4239C2D97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9FC9E-4826-6E5A-D7BC-F9959EAD9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7343C-6F9A-531C-42B6-9BE96807F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15B8-3395-4C32-A1E4-36EB3B25EC97}" type="datetimeFigureOut">
              <a:rPr lang="es-ES" smtClean="0"/>
              <a:t>06/01/2024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4835E-150F-FBAD-80DC-9BEE77FE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78219-4112-3EB5-FD3F-850FF72D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05AC-FB6F-42F8-8748-7D9715174C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666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59CD-54F2-2003-8FE2-D3475F19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841C5-C390-0C28-A07F-AA51B7AC1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E8B4C-772A-9A9C-5A73-93330E9AE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4F126-878E-8AB8-69B0-D360A54A4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F687E-50CE-A7A0-F902-AAB0AEE5C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DA5018-5A56-7ED3-547B-540B7AD0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15B8-3395-4C32-A1E4-36EB3B25EC97}" type="datetimeFigureOut">
              <a:rPr lang="es-ES" smtClean="0"/>
              <a:t>06/01/2024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AA034-4927-D742-2E08-7C731E88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6A9B70-911E-C95B-FAF0-FBB021AA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05AC-FB6F-42F8-8748-7D9715174C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722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D256A-F8B0-437B-0C06-C368F9FF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0620B-AD9A-A080-1FB5-29E69B79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15B8-3395-4C32-A1E4-36EB3B25EC97}" type="datetimeFigureOut">
              <a:rPr lang="es-ES" smtClean="0"/>
              <a:t>06/01/2024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31801-A767-F608-D53E-DC7AA941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2C609-09E0-9B30-E097-2A924EFB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05AC-FB6F-42F8-8748-7D9715174C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092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712D4-0F83-F6CF-BC13-1DEE4C4F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15B8-3395-4C32-A1E4-36EB3B25EC97}" type="datetimeFigureOut">
              <a:rPr lang="es-ES" smtClean="0"/>
              <a:t>06/01/2024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6EDC2-A093-FD64-47B7-0373BBA4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51B4D-9C05-EA9E-79AF-EFF5E241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05AC-FB6F-42F8-8748-7D9715174C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039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0DB3-6850-18E6-FC00-CAE0B452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64669-BA9F-F5F7-0E2C-6333BE096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6FB82-F4F5-1DA7-6AA6-88058C519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A588B-03CA-D1A7-2D43-66E3F738D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15B8-3395-4C32-A1E4-36EB3B25EC97}" type="datetimeFigureOut">
              <a:rPr lang="es-ES" smtClean="0"/>
              <a:t>06/01/2024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9250A-9D60-BC85-95F5-B9B4D2E3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8766A-57D9-6439-4533-40690D9A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05AC-FB6F-42F8-8748-7D9715174C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75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9E2E-0D69-E6BE-9717-844DB8AF7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D26AB-78B6-08C6-BAA7-4FAAD4935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24C3A-D3F1-92A1-60A6-1BC9DF33E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12F81-684C-0A38-ABEB-05573643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15B8-3395-4C32-A1E4-36EB3B25EC97}" type="datetimeFigureOut">
              <a:rPr lang="es-ES" smtClean="0"/>
              <a:t>06/01/2024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13C7E-E2D7-432A-AAD3-B675FFC9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2FD00-6C24-5B18-DEB7-91F90EB5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05AC-FB6F-42F8-8748-7D9715174C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235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A49E6F-A1FB-0C54-10E3-373765B3A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972A4-9E59-7406-6FFD-132780693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9535-C6E6-981D-10DF-F9ADC4DD4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615B8-3395-4C32-A1E4-36EB3B25EC97}" type="datetimeFigureOut">
              <a:rPr lang="es-ES" smtClean="0"/>
              <a:t>06/01/2024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1F52C-0273-41CF-EFE0-AFE642656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8D9A7-CCF6-FBFF-E85A-3A6C171E5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705AC-FB6F-42F8-8748-7D9715174C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12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E876-DF41-5833-3B79-30D732527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C275A-04CC-645D-05E0-226DA6257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1">
            <a:extLst>
              <a:ext uri="{FF2B5EF4-FFF2-40B4-BE49-F238E27FC236}">
                <a16:creationId xmlns:a16="http://schemas.microsoft.com/office/drawing/2014/main" id="{D8830A4F-D75D-6A87-9230-1FA1D4281111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>
              <a:solidFill>
                <a:srgbClr val="D82C26"/>
              </a:solidFill>
            </a:endParaRPr>
          </a:p>
        </p:txBody>
      </p:sp>
      <p:sp>
        <p:nvSpPr>
          <p:cNvPr id="5" name="CuadroTexto 1">
            <a:extLst>
              <a:ext uri="{FF2B5EF4-FFF2-40B4-BE49-F238E27FC236}">
                <a16:creationId xmlns:a16="http://schemas.microsoft.com/office/drawing/2014/main" id="{317597E3-462E-39A0-4612-4F157F4974E3}"/>
              </a:ext>
            </a:extLst>
          </p:cNvPr>
          <p:cNvSpPr txBox="1"/>
          <p:nvPr/>
        </p:nvSpPr>
        <p:spPr>
          <a:xfrm>
            <a:off x="945823" y="2277839"/>
            <a:ext cx="9255340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s-ES" sz="4000" b="1" dirty="0">
                <a:solidFill>
                  <a:srgbClr val="CC99FF"/>
                </a:solidFill>
                <a:latin typeface="Avenir Next LT Pro" panose="020B0504020202020204" pitchFamily="34" charset="0"/>
                <a:cs typeface="Biome Light" panose="020B0502040204020203" pitchFamily="34" charset="0"/>
              </a:rPr>
              <a:t>Prototipo Chatbot</a:t>
            </a:r>
            <a:endParaRPr lang="es-ES" sz="4800" b="1" dirty="0">
              <a:solidFill>
                <a:srgbClr val="CC99FF"/>
              </a:solidFill>
              <a:latin typeface="Avenir Next LT Pro" panose="020B0504020202020204" pitchFamily="34" charset="0"/>
              <a:cs typeface="Biome Light" panose="020B0502040204020203" pitchFamily="34" charset="0"/>
            </a:endParaRPr>
          </a:p>
        </p:txBody>
      </p:sp>
      <p:sp>
        <p:nvSpPr>
          <p:cNvPr id="6" name="CuadroTexto 1">
            <a:extLst>
              <a:ext uri="{FF2B5EF4-FFF2-40B4-BE49-F238E27FC236}">
                <a16:creationId xmlns:a16="http://schemas.microsoft.com/office/drawing/2014/main" id="{03EF8709-4A21-B836-C422-E8928F861994}"/>
              </a:ext>
            </a:extLst>
          </p:cNvPr>
          <p:cNvSpPr txBox="1"/>
          <p:nvPr/>
        </p:nvSpPr>
        <p:spPr>
          <a:xfrm>
            <a:off x="1002835" y="3082205"/>
            <a:ext cx="1024334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s-ES" dirty="0">
                <a:latin typeface="Open Sans"/>
                <a:ea typeface="Open Sans"/>
                <a:cs typeface="Open Sans"/>
              </a:rPr>
              <a:t>Indexación de APIs &amp; chatbot búsqueda semántica de servicios.</a:t>
            </a:r>
            <a:endParaRPr lang="en-US" dirty="0"/>
          </a:p>
        </p:txBody>
      </p:sp>
      <p:sp>
        <p:nvSpPr>
          <p:cNvPr id="7" name="Redondear rectángulo de esquina diagonal 12">
            <a:extLst>
              <a:ext uri="{FF2B5EF4-FFF2-40B4-BE49-F238E27FC236}">
                <a16:creationId xmlns:a16="http://schemas.microsoft.com/office/drawing/2014/main" id="{4E965654-4687-D29A-FB22-3C4430845F3D}"/>
              </a:ext>
            </a:extLst>
          </p:cNvPr>
          <p:cNvSpPr/>
          <p:nvPr/>
        </p:nvSpPr>
        <p:spPr>
          <a:xfrm rot="10800000" flipH="1">
            <a:off x="443932" y="561754"/>
            <a:ext cx="11304134" cy="5325989"/>
          </a:xfrm>
          <a:prstGeom prst="round2DiagRect">
            <a:avLst>
              <a:gd name="adj1" fmla="val 9036"/>
              <a:gd name="adj2" fmla="val 0"/>
            </a:avLst>
          </a:prstGeom>
          <a:noFill/>
          <a:ln w="38100"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D82116"/>
              </a:solidFill>
            </a:endParaRPr>
          </a:p>
        </p:txBody>
      </p:sp>
      <p:sp>
        <p:nvSpPr>
          <p:cNvPr id="11" name="CuadroTexto 1">
            <a:extLst>
              <a:ext uri="{FF2B5EF4-FFF2-40B4-BE49-F238E27FC236}">
                <a16:creationId xmlns:a16="http://schemas.microsoft.com/office/drawing/2014/main" id="{F02FBCCE-0FF4-ECF1-05B9-5920F5EE70FA}"/>
              </a:ext>
            </a:extLst>
          </p:cNvPr>
          <p:cNvSpPr txBox="1"/>
          <p:nvPr/>
        </p:nvSpPr>
        <p:spPr>
          <a:xfrm>
            <a:off x="1002835" y="4569560"/>
            <a:ext cx="4180245" cy="7617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s-ES" sz="1200" b="1" dirty="0">
                <a:latin typeface="Open Sans"/>
                <a:ea typeface="Open Sans"/>
                <a:cs typeface="Open Sans"/>
              </a:rPr>
              <a:t>Pilar Madariaga  Lasala</a:t>
            </a:r>
          </a:p>
          <a:p>
            <a:pPr>
              <a:spcAft>
                <a:spcPts val="600"/>
              </a:spcAft>
            </a:pPr>
            <a:r>
              <a:rPr lang="es-ES" sz="1100" b="1" dirty="0">
                <a:latin typeface="Open Sans"/>
                <a:ea typeface="Open Sans"/>
                <a:cs typeface="Open Sans"/>
              </a:rPr>
              <a:t>Senior Software Engineer / Data Scientist at GFT</a:t>
            </a:r>
          </a:p>
          <a:p>
            <a:pPr>
              <a:spcAft>
                <a:spcPts val="600"/>
              </a:spcAft>
            </a:pPr>
            <a:r>
              <a:rPr lang="es-ES" sz="1050" dirty="0">
                <a:latin typeface="Open Sans"/>
                <a:ea typeface="Open Sans"/>
                <a:cs typeface="Open Sans"/>
              </a:rPr>
              <a:t>pilar.madariaga@gft.com</a:t>
            </a:r>
          </a:p>
        </p:txBody>
      </p:sp>
    </p:spTree>
    <p:extLst>
      <p:ext uri="{BB962C8B-B14F-4D97-AF65-F5344CB8AC3E}">
        <p14:creationId xmlns:p14="http://schemas.microsoft.com/office/powerpoint/2010/main" val="3132510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ondear rectángulo de esquina diagonal 14">
            <a:extLst>
              <a:ext uri="{FF2B5EF4-FFF2-40B4-BE49-F238E27FC236}">
                <a16:creationId xmlns:a16="http://schemas.microsoft.com/office/drawing/2014/main" id="{BF846AA9-BE40-1DA4-332D-F94AFD7D7D1A}"/>
              </a:ext>
            </a:extLst>
          </p:cNvPr>
          <p:cNvSpPr/>
          <p:nvPr/>
        </p:nvSpPr>
        <p:spPr>
          <a:xfrm rot="10800000" flipH="1">
            <a:off x="443931" y="552649"/>
            <a:ext cx="11304134" cy="5325989"/>
          </a:xfrm>
          <a:prstGeom prst="round2DiagRect">
            <a:avLst>
              <a:gd name="adj1" fmla="val 10308"/>
              <a:gd name="adj2" fmla="val 0"/>
            </a:avLst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D82116"/>
              </a:solidFill>
            </a:endParaRPr>
          </a:p>
        </p:txBody>
      </p:sp>
      <p:sp>
        <p:nvSpPr>
          <p:cNvPr id="6" name="CuadroTexto 10">
            <a:extLst>
              <a:ext uri="{FF2B5EF4-FFF2-40B4-BE49-F238E27FC236}">
                <a16:creationId xmlns:a16="http://schemas.microsoft.com/office/drawing/2014/main" id="{90AA7AD9-620A-27AD-4A78-567B7463D158}"/>
              </a:ext>
            </a:extLst>
          </p:cNvPr>
          <p:cNvSpPr txBox="1"/>
          <p:nvPr/>
        </p:nvSpPr>
        <p:spPr>
          <a:xfrm>
            <a:off x="993570" y="2277769"/>
            <a:ext cx="7076231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Anexo: Ejemplo interacción chatbot</a:t>
            </a:r>
            <a:endParaRPr lang="es-ES" sz="3600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CuadroTexto 11">
            <a:extLst>
              <a:ext uri="{FF2B5EF4-FFF2-40B4-BE49-F238E27FC236}">
                <a16:creationId xmlns:a16="http://schemas.microsoft.com/office/drawing/2014/main" id="{6F6F44B5-1B1E-5102-FB2F-F44C7BB931F0}"/>
              </a:ext>
            </a:extLst>
          </p:cNvPr>
          <p:cNvSpPr txBox="1"/>
          <p:nvPr/>
        </p:nvSpPr>
        <p:spPr>
          <a:xfrm>
            <a:off x="993571" y="1325550"/>
            <a:ext cx="60987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sz="4800" dirty="0">
                <a:solidFill>
                  <a:schemeClr val="bg1"/>
                </a:solidFill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67964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7CD2D51-6DB4-22AE-EB14-15E3A6613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34" y="1464346"/>
            <a:ext cx="11384132" cy="3541429"/>
          </a:xfrm>
          <a:prstGeom prst="rect">
            <a:avLst/>
          </a:prstGeom>
        </p:spPr>
      </p:pic>
      <p:sp>
        <p:nvSpPr>
          <p:cNvPr id="6" name="Redondear rectángulo de esquina diagonal 113">
            <a:extLst>
              <a:ext uri="{FF2B5EF4-FFF2-40B4-BE49-F238E27FC236}">
                <a16:creationId xmlns:a16="http://schemas.microsoft.com/office/drawing/2014/main" id="{CC8411F7-28E2-9EB1-BA76-4350614EED38}"/>
              </a:ext>
            </a:extLst>
          </p:cNvPr>
          <p:cNvSpPr/>
          <p:nvPr/>
        </p:nvSpPr>
        <p:spPr>
          <a:xfrm flipH="1">
            <a:off x="1373027" y="537566"/>
            <a:ext cx="8393875" cy="454764"/>
          </a:xfrm>
          <a:prstGeom prst="round2DiagRect">
            <a:avLst>
              <a:gd name="adj1" fmla="val 0"/>
              <a:gd name="adj2" fmla="val 18505"/>
            </a:avLst>
          </a:prstGeom>
          <a:solidFill>
            <a:schemeClr val="bg1"/>
          </a:solidFill>
          <a:ln w="3175">
            <a:solidFill>
              <a:srgbClr val="CC99F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Ejemplos de saludo. El chatbot ofrece su ayuda.</a:t>
            </a:r>
          </a:p>
        </p:txBody>
      </p:sp>
    </p:spTree>
    <p:extLst>
      <p:ext uri="{BB962C8B-B14F-4D97-AF65-F5344CB8AC3E}">
        <p14:creationId xmlns:p14="http://schemas.microsoft.com/office/powerpoint/2010/main" val="2061100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11">
            <a:extLst>
              <a:ext uri="{FF2B5EF4-FFF2-40B4-BE49-F238E27FC236}">
                <a16:creationId xmlns:a16="http://schemas.microsoft.com/office/drawing/2014/main" id="{DF5B6D78-0BF8-3350-CA2F-8C2D0715DCF6}"/>
              </a:ext>
            </a:extLst>
          </p:cNvPr>
          <p:cNvSpPr txBox="1"/>
          <p:nvPr/>
        </p:nvSpPr>
        <p:spPr>
          <a:xfrm>
            <a:off x="827812" y="2397947"/>
            <a:ext cx="3371325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01. INTRODUCCIÓN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es-ES" sz="14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02. TIPOLOGÍA DE PREGUNTAS</a:t>
            </a:r>
          </a:p>
          <a:p>
            <a:pPr>
              <a:spcAft>
                <a:spcPts val="600"/>
              </a:spcAft>
            </a:pPr>
            <a:r>
              <a:rPr lang="es-ES" sz="14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03. IMPACTO EN LOS USUARIOS</a:t>
            </a:r>
          </a:p>
          <a:p>
            <a:pPr>
              <a:spcAft>
                <a:spcPts val="600"/>
              </a:spcAft>
            </a:pPr>
            <a:r>
              <a:rPr lang="es-ES" sz="14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04.  </a:t>
            </a:r>
          </a:p>
          <a:p>
            <a:pPr>
              <a:spcAft>
                <a:spcPts val="600"/>
              </a:spcAft>
            </a:pPr>
            <a:r>
              <a:rPr lang="es-ES" sz="14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05. PRÓXIMOS PASOS</a:t>
            </a:r>
          </a:p>
        </p:txBody>
      </p:sp>
      <p:sp>
        <p:nvSpPr>
          <p:cNvPr id="9" name="Redondear rectángulo de esquina diagonal 113">
            <a:extLst>
              <a:ext uri="{FF2B5EF4-FFF2-40B4-BE49-F238E27FC236}">
                <a16:creationId xmlns:a16="http://schemas.microsoft.com/office/drawing/2014/main" id="{7CF0F403-440D-C35D-5C7E-6381294FDF46}"/>
              </a:ext>
            </a:extLst>
          </p:cNvPr>
          <p:cNvSpPr/>
          <p:nvPr/>
        </p:nvSpPr>
        <p:spPr>
          <a:xfrm flipH="1">
            <a:off x="1373027" y="537566"/>
            <a:ext cx="8393875" cy="454764"/>
          </a:xfrm>
          <a:prstGeom prst="round2DiagRect">
            <a:avLst>
              <a:gd name="adj1" fmla="val 0"/>
              <a:gd name="adj2" fmla="val 18505"/>
            </a:avLst>
          </a:prstGeom>
          <a:solidFill>
            <a:schemeClr val="bg1"/>
          </a:solidFill>
          <a:ln w="3175">
            <a:solidFill>
              <a:srgbClr val="CC99F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Ejemplos de búsqueda semántica por la funcionalidad del servicio</a:t>
            </a:r>
          </a:p>
        </p:txBody>
      </p:sp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46BECB31-120A-49BF-1CAA-7DEA91137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57" y="1324782"/>
            <a:ext cx="10522998" cy="441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05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D957E2B-F951-D4F5-5E9D-34D0107FF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89" y="1095101"/>
            <a:ext cx="10673918" cy="4667798"/>
          </a:xfrm>
          <a:prstGeom prst="rect">
            <a:avLst/>
          </a:prstGeom>
        </p:spPr>
      </p:pic>
      <p:sp>
        <p:nvSpPr>
          <p:cNvPr id="6" name="Redondear rectángulo de esquina diagonal 113">
            <a:extLst>
              <a:ext uri="{FF2B5EF4-FFF2-40B4-BE49-F238E27FC236}">
                <a16:creationId xmlns:a16="http://schemas.microsoft.com/office/drawing/2014/main" id="{0C123DA3-B120-BDFD-23DC-F2183436CB24}"/>
              </a:ext>
            </a:extLst>
          </p:cNvPr>
          <p:cNvSpPr/>
          <p:nvPr/>
        </p:nvSpPr>
        <p:spPr>
          <a:xfrm flipH="1">
            <a:off x="387606" y="337938"/>
            <a:ext cx="10256720" cy="454764"/>
          </a:xfrm>
          <a:prstGeom prst="round2DiagRect">
            <a:avLst>
              <a:gd name="adj1" fmla="val 0"/>
              <a:gd name="adj2" fmla="val 18505"/>
            </a:avLst>
          </a:prstGeom>
          <a:solidFill>
            <a:schemeClr val="bg1"/>
          </a:solidFill>
          <a:ln w="3175">
            <a:solidFill>
              <a:srgbClr val="CC99F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Ejemplos de búsqueda semántica. Responde en el idioma de origen.</a:t>
            </a:r>
          </a:p>
        </p:txBody>
      </p:sp>
    </p:spTree>
    <p:extLst>
      <p:ext uri="{BB962C8B-B14F-4D97-AF65-F5344CB8AC3E}">
        <p14:creationId xmlns:p14="http://schemas.microsoft.com/office/powerpoint/2010/main" val="252015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dondear rectángulo de esquina diagonal 113">
            <a:extLst>
              <a:ext uri="{FF2B5EF4-FFF2-40B4-BE49-F238E27FC236}">
                <a16:creationId xmlns:a16="http://schemas.microsoft.com/office/drawing/2014/main" id="{0C123DA3-B120-BDFD-23DC-F2183436CB24}"/>
              </a:ext>
            </a:extLst>
          </p:cNvPr>
          <p:cNvSpPr/>
          <p:nvPr/>
        </p:nvSpPr>
        <p:spPr>
          <a:xfrm flipH="1">
            <a:off x="387606" y="337938"/>
            <a:ext cx="10256720" cy="454764"/>
          </a:xfrm>
          <a:prstGeom prst="round2DiagRect">
            <a:avLst>
              <a:gd name="adj1" fmla="val 0"/>
              <a:gd name="adj2" fmla="val 18505"/>
            </a:avLst>
          </a:prstGeom>
          <a:solidFill>
            <a:schemeClr val="bg1"/>
          </a:solidFill>
          <a:ln w="3175">
            <a:solidFill>
              <a:srgbClr val="CC99F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Ejemplos de búsqueda semántica. Responde en el idioma de origen.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A7C315D-FECF-8E8C-1845-BDFC943BC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892444"/>
            <a:ext cx="11144250" cy="562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99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75428C9-B7E0-7060-396C-9B920F9E0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75" y="940839"/>
            <a:ext cx="10493649" cy="5319221"/>
          </a:xfrm>
          <a:prstGeom prst="rect">
            <a:avLst/>
          </a:prstGeom>
        </p:spPr>
      </p:pic>
      <p:sp>
        <p:nvSpPr>
          <p:cNvPr id="6" name="Redondear rectángulo de esquina diagonal 113">
            <a:extLst>
              <a:ext uri="{FF2B5EF4-FFF2-40B4-BE49-F238E27FC236}">
                <a16:creationId xmlns:a16="http://schemas.microsoft.com/office/drawing/2014/main" id="{BBFAD89C-BE63-5230-5A68-BECDB77B9A24}"/>
              </a:ext>
            </a:extLst>
          </p:cNvPr>
          <p:cNvSpPr/>
          <p:nvPr/>
        </p:nvSpPr>
        <p:spPr>
          <a:xfrm flipH="1">
            <a:off x="387606" y="337938"/>
            <a:ext cx="10256720" cy="454764"/>
          </a:xfrm>
          <a:prstGeom prst="round2DiagRect">
            <a:avLst>
              <a:gd name="adj1" fmla="val 0"/>
              <a:gd name="adj2" fmla="val 18505"/>
            </a:avLst>
          </a:prstGeom>
          <a:solidFill>
            <a:schemeClr val="bg1"/>
          </a:solidFill>
          <a:ln w="3175">
            <a:solidFill>
              <a:srgbClr val="CC99F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Ejemplos de búsqueda semántica. Responde sobre la Api de core por defecto sino se indica lo contrario.</a:t>
            </a:r>
          </a:p>
        </p:txBody>
      </p:sp>
    </p:spTree>
    <p:extLst>
      <p:ext uri="{BB962C8B-B14F-4D97-AF65-F5344CB8AC3E}">
        <p14:creationId xmlns:p14="http://schemas.microsoft.com/office/powerpoint/2010/main" val="357080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ondear rectángulo de esquina diagonal 14">
            <a:extLst>
              <a:ext uri="{FF2B5EF4-FFF2-40B4-BE49-F238E27FC236}">
                <a16:creationId xmlns:a16="http://schemas.microsoft.com/office/drawing/2014/main" id="{BF846AA9-BE40-1DA4-332D-F94AFD7D7D1A}"/>
              </a:ext>
            </a:extLst>
          </p:cNvPr>
          <p:cNvSpPr/>
          <p:nvPr/>
        </p:nvSpPr>
        <p:spPr>
          <a:xfrm rot="10800000" flipH="1">
            <a:off x="443931" y="552649"/>
            <a:ext cx="11304134" cy="5325989"/>
          </a:xfrm>
          <a:prstGeom prst="round2DiagRect">
            <a:avLst>
              <a:gd name="adj1" fmla="val 10308"/>
              <a:gd name="adj2" fmla="val 0"/>
            </a:avLst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D82116"/>
              </a:solidFill>
            </a:endParaRPr>
          </a:p>
        </p:txBody>
      </p:sp>
      <p:sp>
        <p:nvSpPr>
          <p:cNvPr id="6" name="CuadroTexto 10">
            <a:extLst>
              <a:ext uri="{FF2B5EF4-FFF2-40B4-BE49-F238E27FC236}">
                <a16:creationId xmlns:a16="http://schemas.microsoft.com/office/drawing/2014/main" id="{90AA7AD9-620A-27AD-4A78-567B7463D158}"/>
              </a:ext>
            </a:extLst>
          </p:cNvPr>
          <p:cNvSpPr txBox="1"/>
          <p:nvPr/>
        </p:nvSpPr>
        <p:spPr>
          <a:xfrm>
            <a:off x="993571" y="2277769"/>
            <a:ext cx="58420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Introducción</a:t>
            </a:r>
            <a:endParaRPr lang="es-ES" sz="3600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CuadroTexto 11">
            <a:extLst>
              <a:ext uri="{FF2B5EF4-FFF2-40B4-BE49-F238E27FC236}">
                <a16:creationId xmlns:a16="http://schemas.microsoft.com/office/drawing/2014/main" id="{6F6F44B5-1B1E-5102-FB2F-F44C7BB931F0}"/>
              </a:ext>
            </a:extLst>
          </p:cNvPr>
          <p:cNvSpPr txBox="1"/>
          <p:nvPr/>
        </p:nvSpPr>
        <p:spPr>
          <a:xfrm>
            <a:off x="993571" y="1325550"/>
            <a:ext cx="60987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sz="4800" dirty="0">
                <a:solidFill>
                  <a:schemeClr val="bg1"/>
                </a:solidFill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5551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11">
            <a:extLst>
              <a:ext uri="{FF2B5EF4-FFF2-40B4-BE49-F238E27FC236}">
                <a16:creationId xmlns:a16="http://schemas.microsoft.com/office/drawing/2014/main" id="{5215DA9A-D822-0EEC-FCF8-F1317BF02F9A}"/>
              </a:ext>
            </a:extLst>
          </p:cNvPr>
          <p:cNvSpPr txBox="1"/>
          <p:nvPr/>
        </p:nvSpPr>
        <p:spPr>
          <a:xfrm>
            <a:off x="747812" y="384630"/>
            <a:ext cx="60987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0" u="none" strike="noStrike" kern="1200" cap="none" spc="0" normalizeH="0" baseline="0" noProof="0" dirty="0">
                <a:ln>
                  <a:noFill/>
                </a:ln>
                <a:solidFill>
                  <a:srgbClr val="D82C26"/>
                </a:solidFill>
                <a:effectLst/>
                <a:uLnTx/>
                <a:uFillTx/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 </a:t>
            </a:r>
          </a:p>
        </p:txBody>
      </p:sp>
      <p:sp>
        <p:nvSpPr>
          <p:cNvPr id="29" name="CuadroTexto 10">
            <a:extLst>
              <a:ext uri="{FF2B5EF4-FFF2-40B4-BE49-F238E27FC236}">
                <a16:creationId xmlns:a16="http://schemas.microsoft.com/office/drawing/2014/main" id="{D3EF1C80-DCCD-3A33-D8A8-592BC7BCD4BB}"/>
              </a:ext>
            </a:extLst>
          </p:cNvPr>
          <p:cNvSpPr txBox="1"/>
          <p:nvPr/>
        </p:nvSpPr>
        <p:spPr>
          <a:xfrm>
            <a:off x="813341" y="960719"/>
            <a:ext cx="584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s-E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Retrieval-Augmented Generation (RAG) Pipeline</a:t>
            </a:r>
          </a:p>
        </p:txBody>
      </p:sp>
      <p:sp>
        <p:nvSpPr>
          <p:cNvPr id="3" name="CuadroTexto 11">
            <a:extLst>
              <a:ext uri="{FF2B5EF4-FFF2-40B4-BE49-F238E27FC236}">
                <a16:creationId xmlns:a16="http://schemas.microsoft.com/office/drawing/2014/main" id="{57EF8231-69CF-E2EE-3E3A-31443025F719}"/>
              </a:ext>
            </a:extLst>
          </p:cNvPr>
          <p:cNvSpPr txBox="1"/>
          <p:nvPr/>
        </p:nvSpPr>
        <p:spPr>
          <a:xfrm>
            <a:off x="786518" y="433653"/>
            <a:ext cx="90932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s-ES" sz="3200" b="1" dirty="0">
                <a:latin typeface="Open Sans Medium" pitchFamily="2" charset="0"/>
              </a:rPr>
              <a:t>Escenario de partida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B753A41-BD9A-F5AE-A126-1E46630594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3" t="67204" r="928"/>
          <a:stretch/>
        </p:blipFill>
        <p:spPr>
          <a:xfrm>
            <a:off x="1194118" y="4533153"/>
            <a:ext cx="6080080" cy="168617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9C7ADA6-FAC1-F04D-4EFF-722E7F37F3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98" t="22646" r="928" b="38872"/>
          <a:stretch/>
        </p:blipFill>
        <p:spPr>
          <a:xfrm>
            <a:off x="1126891" y="2289735"/>
            <a:ext cx="4969109" cy="168617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5549325-9987-9D74-0345-E9A0358E7D1E}"/>
              </a:ext>
            </a:extLst>
          </p:cNvPr>
          <p:cNvSpPr txBox="1"/>
          <p:nvPr/>
        </p:nvSpPr>
        <p:spPr>
          <a:xfrm>
            <a:off x="202009" y="187138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i="1" dirty="0"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1. Indexación de las APIs en la base de datos vectorial</a:t>
            </a:r>
            <a:endParaRPr lang="es-ES" sz="1400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772476-F49A-B874-4366-94ED07C077DA}"/>
              </a:ext>
            </a:extLst>
          </p:cNvPr>
          <p:cNvSpPr txBox="1"/>
          <p:nvPr/>
        </p:nvSpPr>
        <p:spPr>
          <a:xfrm>
            <a:off x="202009" y="4194599"/>
            <a:ext cx="7051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i="1" dirty="0"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2. Búsqueda semántica y Generación de la respuesta con el LLM</a:t>
            </a:r>
            <a:endParaRPr lang="es-ES" sz="1400" i="1" dirty="0"/>
          </a:p>
        </p:txBody>
      </p:sp>
      <p:sp>
        <p:nvSpPr>
          <p:cNvPr id="47" name="Redondear rectángulo de esquina diagonal 13">
            <a:extLst>
              <a:ext uri="{FF2B5EF4-FFF2-40B4-BE49-F238E27FC236}">
                <a16:creationId xmlns:a16="http://schemas.microsoft.com/office/drawing/2014/main" id="{7282683B-D1A2-2B23-7F59-6A66E7DC7131}"/>
              </a:ext>
            </a:extLst>
          </p:cNvPr>
          <p:cNvSpPr/>
          <p:nvPr/>
        </p:nvSpPr>
        <p:spPr>
          <a:xfrm rot="10800000" flipH="1">
            <a:off x="7881943" y="957359"/>
            <a:ext cx="3224383" cy="5369867"/>
          </a:xfrm>
          <a:prstGeom prst="round2DiagRect">
            <a:avLst>
              <a:gd name="adj1" fmla="val 15395"/>
              <a:gd name="adj2" fmla="val 0"/>
            </a:avLst>
          </a:prstGeom>
          <a:noFill/>
          <a:ln w="28575"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D82116"/>
              </a:solidFill>
            </a:endParaRPr>
          </a:p>
        </p:txBody>
      </p:sp>
      <p:sp>
        <p:nvSpPr>
          <p:cNvPr id="48" name="CuadroTexto 12">
            <a:extLst>
              <a:ext uri="{FF2B5EF4-FFF2-40B4-BE49-F238E27FC236}">
                <a16:creationId xmlns:a16="http://schemas.microsoft.com/office/drawing/2014/main" id="{80A83710-D701-134C-6FD2-3D2004C6C6C1}"/>
              </a:ext>
            </a:extLst>
          </p:cNvPr>
          <p:cNvSpPr txBox="1"/>
          <p:nvPr/>
        </p:nvSpPr>
        <p:spPr>
          <a:xfrm>
            <a:off x="8062092" y="1190562"/>
            <a:ext cx="2864083" cy="56028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b="1" dirty="0">
                <a:solidFill>
                  <a:srgbClr val="2D373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Algunos Beneficios 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endParaRPr lang="es-ES" sz="1200" dirty="0">
              <a:solidFill>
                <a:srgbClr val="2D373D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s-ES" sz="1200" dirty="0">
                <a:solidFill>
                  <a:srgbClr val="2D373D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RAG es un paradigma novedoso que integra la capacidad de búsqueda semántica con modelos generativos (LLM).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s-ES" sz="1200" dirty="0">
              <a:solidFill>
                <a:srgbClr val="2D373D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s-ES" sz="1200" dirty="0">
                <a:solidFill>
                  <a:srgbClr val="2D373D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Generar resultados más ricos al basarse en el contexto,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s-ES" sz="1200" dirty="0">
              <a:solidFill>
                <a:srgbClr val="2D373D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s-ES" sz="1200" dirty="0">
                <a:solidFill>
                  <a:srgbClr val="2D373D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Disminuir significativamente la propensión del LLM a las alucinaciones,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s-ES" sz="1200" dirty="0">
              <a:solidFill>
                <a:srgbClr val="2D373D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s-ES" sz="1200" dirty="0">
                <a:solidFill>
                  <a:srgbClr val="2D373D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Se puede combinar el paradigma RAG con más elementos para aumentar la complejidad del escenario. </a:t>
            </a:r>
          </a:p>
          <a:p>
            <a:pPr algn="just">
              <a:lnSpc>
                <a:spcPct val="150000"/>
              </a:lnSpc>
            </a:pPr>
            <a:endParaRPr lang="es-ES" sz="1200" dirty="0">
              <a:solidFill>
                <a:srgbClr val="2D373D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algn="just">
              <a:lnSpc>
                <a:spcPct val="150000"/>
              </a:lnSpc>
            </a:pPr>
            <a:endParaRPr lang="es-ES" sz="1200" dirty="0">
              <a:solidFill>
                <a:srgbClr val="2D373D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cxnSp>
        <p:nvCxnSpPr>
          <p:cNvPr id="49" name="Conector recto 14">
            <a:extLst>
              <a:ext uri="{FF2B5EF4-FFF2-40B4-BE49-F238E27FC236}">
                <a16:creationId xmlns:a16="http://schemas.microsoft.com/office/drawing/2014/main" id="{9C381FDB-E28F-443B-A7C1-11F91B108A83}"/>
              </a:ext>
            </a:extLst>
          </p:cNvPr>
          <p:cNvCxnSpPr>
            <a:cxnSpLocks/>
          </p:cNvCxnSpPr>
          <p:nvPr/>
        </p:nvCxnSpPr>
        <p:spPr>
          <a:xfrm>
            <a:off x="9060110" y="1525376"/>
            <a:ext cx="875352" cy="0"/>
          </a:xfrm>
          <a:prstGeom prst="line">
            <a:avLst/>
          </a:prstGeom>
          <a:ln w="28575">
            <a:solidFill>
              <a:srgbClr val="2D373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D41052E-BCDD-3123-3412-F94F0BD70989}"/>
              </a:ext>
            </a:extLst>
          </p:cNvPr>
          <p:cNvSpPr txBox="1"/>
          <p:nvPr/>
        </p:nvSpPr>
        <p:spPr>
          <a:xfrm>
            <a:off x="2219695" y="6188370"/>
            <a:ext cx="2215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242424"/>
                </a:solidFill>
                <a:effectLst/>
                <a:latin typeface="sohne"/>
              </a:rPr>
              <a:t>Step 1: Retrieve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47774FA-D565-9AF5-50E6-6ACAB6403F54}"/>
              </a:ext>
            </a:extLst>
          </p:cNvPr>
          <p:cNvSpPr txBox="1"/>
          <p:nvPr/>
        </p:nvSpPr>
        <p:spPr>
          <a:xfrm>
            <a:off x="3991417" y="6188370"/>
            <a:ext cx="19807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242424"/>
                </a:solidFill>
                <a:effectLst/>
                <a:latin typeface="sohne"/>
              </a:rPr>
              <a:t>Step 2: Augment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D3BA35-9948-049A-D3ED-B34E30F8732E}"/>
              </a:ext>
            </a:extLst>
          </p:cNvPr>
          <p:cNvSpPr txBox="1"/>
          <p:nvPr/>
        </p:nvSpPr>
        <p:spPr>
          <a:xfrm>
            <a:off x="5677464" y="6173337"/>
            <a:ext cx="15967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242424"/>
                </a:solidFill>
                <a:latin typeface="sohne"/>
              </a:rPr>
              <a:t>Step 3: Generate</a:t>
            </a:r>
          </a:p>
        </p:txBody>
      </p:sp>
    </p:spTree>
    <p:extLst>
      <p:ext uri="{BB962C8B-B14F-4D97-AF65-F5344CB8AC3E}">
        <p14:creationId xmlns:p14="http://schemas.microsoft.com/office/powerpoint/2010/main" val="95011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ondear rectángulo de esquina diagonal 14">
            <a:extLst>
              <a:ext uri="{FF2B5EF4-FFF2-40B4-BE49-F238E27FC236}">
                <a16:creationId xmlns:a16="http://schemas.microsoft.com/office/drawing/2014/main" id="{BF846AA9-BE40-1DA4-332D-F94AFD7D7D1A}"/>
              </a:ext>
            </a:extLst>
          </p:cNvPr>
          <p:cNvSpPr/>
          <p:nvPr/>
        </p:nvSpPr>
        <p:spPr>
          <a:xfrm rot="10800000" flipH="1">
            <a:off x="443931" y="552649"/>
            <a:ext cx="11304134" cy="5325989"/>
          </a:xfrm>
          <a:prstGeom prst="round2DiagRect">
            <a:avLst>
              <a:gd name="adj1" fmla="val 10308"/>
              <a:gd name="adj2" fmla="val 0"/>
            </a:avLst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D82116"/>
              </a:solidFill>
            </a:endParaRPr>
          </a:p>
        </p:txBody>
      </p:sp>
      <p:sp>
        <p:nvSpPr>
          <p:cNvPr id="6" name="CuadroTexto 10">
            <a:extLst>
              <a:ext uri="{FF2B5EF4-FFF2-40B4-BE49-F238E27FC236}">
                <a16:creationId xmlns:a16="http://schemas.microsoft.com/office/drawing/2014/main" id="{90AA7AD9-620A-27AD-4A78-567B7463D158}"/>
              </a:ext>
            </a:extLst>
          </p:cNvPr>
          <p:cNvSpPr txBox="1"/>
          <p:nvPr/>
        </p:nvSpPr>
        <p:spPr>
          <a:xfrm>
            <a:off x="993570" y="2277769"/>
            <a:ext cx="707623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Tipología de preguntas</a:t>
            </a:r>
            <a:endParaRPr lang="es-ES" sz="3600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CuadroTexto 11">
            <a:extLst>
              <a:ext uri="{FF2B5EF4-FFF2-40B4-BE49-F238E27FC236}">
                <a16:creationId xmlns:a16="http://schemas.microsoft.com/office/drawing/2014/main" id="{6F6F44B5-1B1E-5102-FB2F-F44C7BB931F0}"/>
              </a:ext>
            </a:extLst>
          </p:cNvPr>
          <p:cNvSpPr txBox="1"/>
          <p:nvPr/>
        </p:nvSpPr>
        <p:spPr>
          <a:xfrm>
            <a:off x="993571" y="1325550"/>
            <a:ext cx="60987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sz="4800" dirty="0">
                <a:solidFill>
                  <a:schemeClr val="bg1"/>
                </a:solidFill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3528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dondear rectángulo de esquina diagonal 36">
            <a:extLst>
              <a:ext uri="{FF2B5EF4-FFF2-40B4-BE49-F238E27FC236}">
                <a16:creationId xmlns:a16="http://schemas.microsoft.com/office/drawing/2014/main" id="{9AE5B7BD-D636-B447-A170-7682BA3C8593}"/>
              </a:ext>
            </a:extLst>
          </p:cNvPr>
          <p:cNvSpPr/>
          <p:nvPr/>
        </p:nvSpPr>
        <p:spPr>
          <a:xfrm flipH="1">
            <a:off x="486712" y="2366979"/>
            <a:ext cx="2604992" cy="3421424"/>
          </a:xfrm>
          <a:prstGeom prst="round2DiagRect">
            <a:avLst>
              <a:gd name="adj1" fmla="val 13445"/>
              <a:gd name="adj2" fmla="val 0"/>
            </a:avLst>
          </a:prstGeom>
          <a:noFill/>
          <a:ln w="28575"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D82116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D93604D-4D46-3441-B683-7390D4D72419}"/>
              </a:ext>
            </a:extLst>
          </p:cNvPr>
          <p:cNvSpPr txBox="1"/>
          <p:nvPr/>
        </p:nvSpPr>
        <p:spPr>
          <a:xfrm>
            <a:off x="621091" y="2630742"/>
            <a:ext cx="2227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600" b="1" dirty="0">
                <a:solidFill>
                  <a:srgbClr val="23282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Funcionalidad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1A95D42-8E21-7F48-8296-750698A2C299}"/>
              </a:ext>
            </a:extLst>
          </p:cNvPr>
          <p:cNvSpPr txBox="1"/>
          <p:nvPr/>
        </p:nvSpPr>
        <p:spPr>
          <a:xfrm>
            <a:off x="438930" y="452289"/>
            <a:ext cx="79374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sz="2800" b="1" dirty="0"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Tipología de Preguntas</a:t>
            </a:r>
          </a:p>
        </p:txBody>
      </p:sp>
      <p:sp>
        <p:nvSpPr>
          <p:cNvPr id="42" name="Redondear rectángulo de esquina diagonal 41">
            <a:extLst>
              <a:ext uri="{FF2B5EF4-FFF2-40B4-BE49-F238E27FC236}">
                <a16:creationId xmlns:a16="http://schemas.microsoft.com/office/drawing/2014/main" id="{4DC77DF6-BD36-4546-A8D2-F10B712D4A9E}"/>
              </a:ext>
            </a:extLst>
          </p:cNvPr>
          <p:cNvSpPr/>
          <p:nvPr/>
        </p:nvSpPr>
        <p:spPr>
          <a:xfrm rot="10800000" flipH="1">
            <a:off x="3380905" y="2387885"/>
            <a:ext cx="2604992" cy="3400518"/>
          </a:xfrm>
          <a:prstGeom prst="round2DiagRect">
            <a:avLst>
              <a:gd name="adj1" fmla="val 13445"/>
              <a:gd name="adj2" fmla="val 0"/>
            </a:avLst>
          </a:prstGeom>
          <a:noFill/>
          <a:ln w="28575"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D82116"/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365677B8-D189-E043-A063-B3131A8156DB}"/>
              </a:ext>
            </a:extLst>
          </p:cNvPr>
          <p:cNvSpPr txBox="1"/>
          <p:nvPr/>
        </p:nvSpPr>
        <p:spPr>
          <a:xfrm>
            <a:off x="3608488" y="2571682"/>
            <a:ext cx="2216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600" b="1" dirty="0">
                <a:solidFill>
                  <a:srgbClr val="23282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Detalles del servicio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B715A490-4F52-A44A-BCF5-763CF2DD528B}"/>
              </a:ext>
            </a:extLst>
          </p:cNvPr>
          <p:cNvSpPr txBox="1"/>
          <p:nvPr/>
        </p:nvSpPr>
        <p:spPr>
          <a:xfrm>
            <a:off x="582164" y="3038055"/>
            <a:ext cx="2414087" cy="22788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000" dirty="0">
                <a:solidFill>
                  <a:srgbClr val="23282D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Preguntas sobre la </a:t>
            </a:r>
            <a:r>
              <a:rPr lang="es-ES" sz="1000" b="1" dirty="0">
                <a:solidFill>
                  <a:srgbClr val="23282D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descripción del servicio</a:t>
            </a:r>
            <a:r>
              <a:rPr lang="es-ES" sz="1000" dirty="0">
                <a:solidFill>
                  <a:srgbClr val="23282D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definida en la especificación de la API.</a:t>
            </a:r>
          </a:p>
          <a:p>
            <a:pPr algn="ctr">
              <a:lnSpc>
                <a:spcPct val="150000"/>
              </a:lnSpc>
            </a:pPr>
            <a:endParaRPr lang="es-ES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¿Hay algún servicio para listar todas las mascotas?</a:t>
            </a: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¿Existe algún servicio para dar de alta una mascota?</a:t>
            </a:r>
          </a:p>
        </p:txBody>
      </p:sp>
      <p:sp>
        <p:nvSpPr>
          <p:cNvPr id="47" name="Redondear rectángulo de esquina diagonal 46">
            <a:extLst>
              <a:ext uri="{FF2B5EF4-FFF2-40B4-BE49-F238E27FC236}">
                <a16:creationId xmlns:a16="http://schemas.microsoft.com/office/drawing/2014/main" id="{8090F1A5-E1E4-CF49-A11C-E99556B65116}"/>
              </a:ext>
            </a:extLst>
          </p:cNvPr>
          <p:cNvSpPr/>
          <p:nvPr/>
        </p:nvSpPr>
        <p:spPr>
          <a:xfrm rot="10800000" flipH="1">
            <a:off x="6251105" y="2387881"/>
            <a:ext cx="2604992" cy="3400522"/>
          </a:xfrm>
          <a:prstGeom prst="round2DiagRect">
            <a:avLst>
              <a:gd name="adj1" fmla="val 13445"/>
              <a:gd name="adj2" fmla="val 0"/>
            </a:avLst>
          </a:prstGeom>
          <a:noFill/>
          <a:ln w="28575"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D82116"/>
              </a:solidFill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B2B04F3-43E0-DA4B-BB24-296B1A3CA38C}"/>
              </a:ext>
            </a:extLst>
          </p:cNvPr>
          <p:cNvSpPr txBox="1"/>
          <p:nvPr/>
        </p:nvSpPr>
        <p:spPr>
          <a:xfrm>
            <a:off x="6391533" y="2930151"/>
            <a:ext cx="2336837" cy="30867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000" dirty="0">
                <a:solidFill>
                  <a:srgbClr val="23282D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Preguntas que combinen varios campos para </a:t>
            </a:r>
            <a:r>
              <a:rPr lang="es-ES" sz="1000" b="1" dirty="0">
                <a:solidFill>
                  <a:srgbClr val="23282D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refinar la búsqueda</a:t>
            </a:r>
            <a:r>
              <a:rPr lang="es-ES" sz="1100" dirty="0">
                <a:solidFill>
                  <a:srgbClr val="23282D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s-ES" sz="1200" dirty="0">
              <a:solidFill>
                <a:srgbClr val="23282D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1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¿Hay algún </a:t>
            </a:r>
            <a:r>
              <a:rPr lang="es-ES" sz="1100" b="1" u="sng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api</a:t>
            </a:r>
            <a:r>
              <a:rPr lang="es-ES" sz="11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de Brasil con algún servicio para dar de baja a una mascota  y que tenga el </a:t>
            </a:r>
            <a:r>
              <a:rPr lang="es-ES" sz="1100" b="1" u="sng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http </a:t>
            </a:r>
            <a:r>
              <a:rPr lang="es-ES" sz="1100" b="1" u="sng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method</a:t>
            </a:r>
            <a:r>
              <a:rPr lang="es-ES" sz="1100" b="1" u="sng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es-ES" sz="1100" b="1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delete</a:t>
            </a:r>
            <a:r>
              <a:rPr lang="es-ES" sz="11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?</a:t>
            </a:r>
            <a:endParaRPr lang="es-ES" sz="14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5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¿Hay algún servicio que recupere la información de la mascota? ¿Cuál es su última versión?</a:t>
            </a:r>
          </a:p>
          <a:p>
            <a:pPr>
              <a:lnSpc>
                <a:spcPct val="150000"/>
              </a:lnSpc>
            </a:pPr>
            <a:endParaRPr lang="es-ES" sz="1200" dirty="0">
              <a:solidFill>
                <a:srgbClr val="23282D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2" name="Redondear rectángulo de esquina diagonal 51">
            <a:extLst>
              <a:ext uri="{FF2B5EF4-FFF2-40B4-BE49-F238E27FC236}">
                <a16:creationId xmlns:a16="http://schemas.microsoft.com/office/drawing/2014/main" id="{B2E6EF02-2C88-2248-BDFD-42B2F258C3EF}"/>
              </a:ext>
            </a:extLst>
          </p:cNvPr>
          <p:cNvSpPr/>
          <p:nvPr/>
        </p:nvSpPr>
        <p:spPr>
          <a:xfrm rot="10800000" flipH="1">
            <a:off x="9134005" y="2387879"/>
            <a:ext cx="2604992" cy="3421424"/>
          </a:xfrm>
          <a:prstGeom prst="round2DiagRect">
            <a:avLst>
              <a:gd name="adj1" fmla="val 13445"/>
              <a:gd name="adj2" fmla="val 0"/>
            </a:avLst>
          </a:prstGeom>
          <a:noFill/>
          <a:ln w="28575"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D82116"/>
              </a:solidFill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246D3A98-72EA-434E-83C3-B38881D1EC90}"/>
              </a:ext>
            </a:extLst>
          </p:cNvPr>
          <p:cNvSpPr txBox="1"/>
          <p:nvPr/>
        </p:nvSpPr>
        <p:spPr>
          <a:xfrm>
            <a:off x="9309213" y="2529006"/>
            <a:ext cx="2564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600" b="1" dirty="0">
                <a:solidFill>
                  <a:srgbClr val="23282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Instrucciones 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C3FB217E-ED2E-2D4E-AB34-B7054FCFE315}"/>
              </a:ext>
            </a:extLst>
          </p:cNvPr>
          <p:cNvSpPr txBox="1"/>
          <p:nvPr/>
        </p:nvSpPr>
        <p:spPr>
          <a:xfrm>
            <a:off x="9208664" y="2954213"/>
            <a:ext cx="2362245" cy="24671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000" dirty="0">
                <a:solidFill>
                  <a:srgbClr val="23282D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Preguntas junto con instrucciones que pueden </a:t>
            </a:r>
            <a:r>
              <a:rPr lang="es-ES" sz="1000" b="1" dirty="0">
                <a:solidFill>
                  <a:srgbClr val="23282D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refinar la salida</a:t>
            </a:r>
            <a:r>
              <a:rPr lang="es-ES" sz="1000" dirty="0">
                <a:solidFill>
                  <a:srgbClr val="23282D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s-ES" sz="105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5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¿Existe más de un servicio para dar de baja mascotas?  Responde en francés.</a:t>
            </a: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050" b="1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5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¿Existe más de un servicio para dar de alta mascotas? Dime solo la </a:t>
            </a:r>
            <a:r>
              <a:rPr lang="es-ES" sz="1050" b="1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url</a:t>
            </a:r>
            <a:r>
              <a:rPr lang="es-ES" sz="105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y el </a:t>
            </a:r>
            <a:r>
              <a:rPr lang="es-ES" sz="1050" b="1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operationId</a:t>
            </a:r>
            <a:endParaRPr lang="es-ES" sz="1050" b="1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2" name="CuadroTexto 45">
            <a:extLst>
              <a:ext uri="{FF2B5EF4-FFF2-40B4-BE49-F238E27FC236}">
                <a16:creationId xmlns:a16="http://schemas.microsoft.com/office/drawing/2014/main" id="{90CAF68F-A5B3-0E3E-8D0F-69C8386F106C}"/>
              </a:ext>
            </a:extLst>
          </p:cNvPr>
          <p:cNvSpPr txBox="1"/>
          <p:nvPr/>
        </p:nvSpPr>
        <p:spPr>
          <a:xfrm>
            <a:off x="3509334" y="2954213"/>
            <a:ext cx="2348131" cy="29020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000" dirty="0">
                <a:solidFill>
                  <a:srgbClr val="23282D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Preguntas sobre </a:t>
            </a:r>
            <a:r>
              <a:rPr lang="es-ES" sz="1000" b="1" dirty="0">
                <a:solidFill>
                  <a:srgbClr val="23282D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otros campos </a:t>
            </a:r>
            <a:r>
              <a:rPr lang="es-ES" sz="1000" dirty="0">
                <a:solidFill>
                  <a:srgbClr val="23282D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del servicio: </a:t>
            </a:r>
            <a:r>
              <a:rPr lang="es-ES" sz="1000" dirty="0" err="1">
                <a:solidFill>
                  <a:srgbClr val="23282D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Operation</a:t>
            </a:r>
            <a:r>
              <a:rPr lang="es-ES" sz="1000" dirty="0">
                <a:solidFill>
                  <a:srgbClr val="23282D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Id, country, api, http </a:t>
            </a:r>
            <a:r>
              <a:rPr lang="es-ES" sz="1000" dirty="0" err="1">
                <a:solidFill>
                  <a:srgbClr val="23282D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method</a:t>
            </a:r>
            <a:r>
              <a:rPr lang="es-ES" sz="1000" dirty="0">
                <a:solidFill>
                  <a:srgbClr val="23282D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, </a:t>
            </a:r>
            <a:r>
              <a:rPr lang="es-ES" sz="1000" dirty="0" err="1">
                <a:solidFill>
                  <a:srgbClr val="23282D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url</a:t>
            </a:r>
            <a:r>
              <a:rPr lang="es-ES" sz="1000" dirty="0">
                <a:solidFill>
                  <a:srgbClr val="23282D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, parámetros o </a:t>
            </a:r>
            <a:r>
              <a:rPr lang="es-ES" sz="1000" dirty="0" err="1">
                <a:solidFill>
                  <a:srgbClr val="23282D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summary</a:t>
            </a:r>
            <a:r>
              <a:rPr lang="es-ES" sz="1000" dirty="0">
                <a:solidFill>
                  <a:srgbClr val="23282D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del servicio.</a:t>
            </a:r>
          </a:p>
          <a:p>
            <a:pPr algn="just">
              <a:lnSpc>
                <a:spcPct val="150000"/>
              </a:lnSpc>
            </a:pPr>
            <a:endParaRPr lang="es-ES" sz="1100" dirty="0">
              <a:solidFill>
                <a:srgbClr val="23282D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¿Qué servicio tiene el campo </a:t>
            </a:r>
            <a:r>
              <a:rPr lang="es-ES" sz="1200" b="1" i="1" u="sng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gender</a:t>
            </a:r>
            <a:r>
              <a:rPr lang="es-ES" sz="1200" b="1" i="1" u="sng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es-ES" sz="1200" b="1" i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como parámetro de entrada</a:t>
            </a:r>
            <a:r>
              <a:rPr lang="es-ES" sz="12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?</a:t>
            </a: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b="1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Is</a:t>
            </a:r>
            <a:r>
              <a:rPr lang="es-ES" sz="12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es-ES" sz="1200" b="1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there</a:t>
            </a:r>
            <a:r>
              <a:rPr lang="es-ES" sz="12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es-ES" sz="1200" b="1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any</a:t>
            </a:r>
            <a:r>
              <a:rPr lang="es-ES" sz="12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es-ES" sz="1200" b="1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service</a:t>
            </a:r>
            <a:r>
              <a:rPr lang="es-ES" sz="12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es-ES" sz="1200" b="1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that</a:t>
            </a:r>
            <a:r>
              <a:rPr lang="es-ES" sz="12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has </a:t>
            </a:r>
            <a:r>
              <a:rPr lang="es-ES" sz="1200" b="1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this</a:t>
            </a:r>
            <a:r>
              <a:rPr lang="es-ES" sz="12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es-ES" sz="1200" b="1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partial</a:t>
            </a:r>
            <a:r>
              <a:rPr lang="es-ES" sz="12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es-ES" sz="1200" b="1" u="sng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URL</a:t>
            </a:r>
            <a:r>
              <a:rPr lang="es-ES" sz="12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: ?</a:t>
            </a:r>
          </a:p>
          <a:p>
            <a:pPr algn="just">
              <a:lnSpc>
                <a:spcPct val="150000"/>
              </a:lnSpc>
            </a:pPr>
            <a:endParaRPr lang="es-ES" sz="1200" dirty="0">
              <a:solidFill>
                <a:srgbClr val="23282D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6" name="CuadroTexto 10">
            <a:extLst>
              <a:ext uri="{FF2B5EF4-FFF2-40B4-BE49-F238E27FC236}">
                <a16:creationId xmlns:a16="http://schemas.microsoft.com/office/drawing/2014/main" id="{016DBFE3-75A7-715A-0712-238EDD370251}"/>
              </a:ext>
            </a:extLst>
          </p:cNvPr>
          <p:cNvSpPr txBox="1"/>
          <p:nvPr/>
        </p:nvSpPr>
        <p:spPr>
          <a:xfrm>
            <a:off x="488019" y="957072"/>
            <a:ext cx="7306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s-E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Preguntas basadas en las especificaciones de las APIS</a:t>
            </a:r>
            <a:endParaRPr kumimoji="0" lang="es-ES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CuadroTexto 52">
            <a:extLst>
              <a:ext uri="{FF2B5EF4-FFF2-40B4-BE49-F238E27FC236}">
                <a16:creationId xmlns:a16="http://schemas.microsoft.com/office/drawing/2014/main" id="{1A33D039-9531-0365-C28A-9A01666CCDFE}"/>
              </a:ext>
            </a:extLst>
          </p:cNvPr>
          <p:cNvSpPr txBox="1"/>
          <p:nvPr/>
        </p:nvSpPr>
        <p:spPr>
          <a:xfrm>
            <a:off x="6446029" y="2516879"/>
            <a:ext cx="2183066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600" b="1" dirty="0">
                <a:solidFill>
                  <a:srgbClr val="23282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Combinación </a:t>
            </a:r>
          </a:p>
        </p:txBody>
      </p:sp>
    </p:spTree>
    <p:extLst>
      <p:ext uri="{BB962C8B-B14F-4D97-AF65-F5344CB8AC3E}">
        <p14:creationId xmlns:p14="http://schemas.microsoft.com/office/powerpoint/2010/main" val="322983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ondear rectángulo de esquina diagonal 14">
            <a:extLst>
              <a:ext uri="{FF2B5EF4-FFF2-40B4-BE49-F238E27FC236}">
                <a16:creationId xmlns:a16="http://schemas.microsoft.com/office/drawing/2014/main" id="{BF846AA9-BE40-1DA4-332D-F94AFD7D7D1A}"/>
              </a:ext>
            </a:extLst>
          </p:cNvPr>
          <p:cNvSpPr/>
          <p:nvPr/>
        </p:nvSpPr>
        <p:spPr>
          <a:xfrm rot="10800000" flipH="1">
            <a:off x="443931" y="552649"/>
            <a:ext cx="11304134" cy="5325989"/>
          </a:xfrm>
          <a:prstGeom prst="round2DiagRect">
            <a:avLst>
              <a:gd name="adj1" fmla="val 10308"/>
              <a:gd name="adj2" fmla="val 0"/>
            </a:avLst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D82116"/>
              </a:solidFill>
            </a:endParaRPr>
          </a:p>
        </p:txBody>
      </p:sp>
      <p:sp>
        <p:nvSpPr>
          <p:cNvPr id="6" name="CuadroTexto 10">
            <a:extLst>
              <a:ext uri="{FF2B5EF4-FFF2-40B4-BE49-F238E27FC236}">
                <a16:creationId xmlns:a16="http://schemas.microsoft.com/office/drawing/2014/main" id="{90AA7AD9-620A-27AD-4A78-567B7463D158}"/>
              </a:ext>
            </a:extLst>
          </p:cNvPr>
          <p:cNvSpPr txBox="1"/>
          <p:nvPr/>
        </p:nvSpPr>
        <p:spPr>
          <a:xfrm>
            <a:off x="993570" y="2277769"/>
            <a:ext cx="707623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Tipologías de búsqueda</a:t>
            </a:r>
            <a:endParaRPr lang="es-ES" sz="3600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CuadroTexto 11">
            <a:extLst>
              <a:ext uri="{FF2B5EF4-FFF2-40B4-BE49-F238E27FC236}">
                <a16:creationId xmlns:a16="http://schemas.microsoft.com/office/drawing/2014/main" id="{6F6F44B5-1B1E-5102-FB2F-F44C7BB931F0}"/>
              </a:ext>
            </a:extLst>
          </p:cNvPr>
          <p:cNvSpPr txBox="1"/>
          <p:nvPr/>
        </p:nvSpPr>
        <p:spPr>
          <a:xfrm>
            <a:off x="993571" y="1325550"/>
            <a:ext cx="60987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sz="4800" dirty="0">
                <a:solidFill>
                  <a:schemeClr val="bg1"/>
                </a:solidFill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9090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dondear rectángulo de esquina diagonal 36">
            <a:extLst>
              <a:ext uri="{FF2B5EF4-FFF2-40B4-BE49-F238E27FC236}">
                <a16:creationId xmlns:a16="http://schemas.microsoft.com/office/drawing/2014/main" id="{C8E7B759-9FA0-0182-2931-1B6601813A98}"/>
              </a:ext>
            </a:extLst>
          </p:cNvPr>
          <p:cNvSpPr/>
          <p:nvPr/>
        </p:nvSpPr>
        <p:spPr>
          <a:xfrm rot="10800000" flipH="1">
            <a:off x="1634159" y="2522365"/>
            <a:ext cx="2604992" cy="2857492"/>
          </a:xfrm>
          <a:prstGeom prst="round2DiagRect">
            <a:avLst>
              <a:gd name="adj1" fmla="val 13445"/>
              <a:gd name="adj2" fmla="val 0"/>
            </a:avLst>
          </a:prstGeom>
          <a:noFill/>
          <a:ln w="28575"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D82116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A970629-2993-BCA8-B090-EB8572CA1020}"/>
              </a:ext>
            </a:extLst>
          </p:cNvPr>
          <p:cNvSpPr txBox="1"/>
          <p:nvPr/>
        </p:nvSpPr>
        <p:spPr>
          <a:xfrm>
            <a:off x="1817770" y="3012111"/>
            <a:ext cx="2564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600" b="1" dirty="0">
                <a:solidFill>
                  <a:srgbClr val="23282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Semantic Search</a:t>
            </a:r>
          </a:p>
        </p:txBody>
      </p:sp>
      <p:sp>
        <p:nvSpPr>
          <p:cNvPr id="12" name="CuadroTexto 29">
            <a:extLst>
              <a:ext uri="{FF2B5EF4-FFF2-40B4-BE49-F238E27FC236}">
                <a16:creationId xmlns:a16="http://schemas.microsoft.com/office/drawing/2014/main" id="{3A6C5AB1-0840-E6C5-813B-D019B8977243}"/>
              </a:ext>
            </a:extLst>
          </p:cNvPr>
          <p:cNvSpPr txBox="1"/>
          <p:nvPr/>
        </p:nvSpPr>
        <p:spPr>
          <a:xfrm>
            <a:off x="1726901" y="3633394"/>
            <a:ext cx="2419506" cy="11708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200" dirty="0">
                <a:solidFill>
                  <a:srgbClr val="23282D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La búsqueda semántica se basa en el </a:t>
            </a:r>
            <a:r>
              <a:rPr lang="es-ES" sz="1200" b="1" dirty="0">
                <a:solidFill>
                  <a:srgbClr val="23282D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significado</a:t>
            </a:r>
            <a:r>
              <a:rPr lang="es-ES" sz="1200" dirty="0">
                <a:solidFill>
                  <a:srgbClr val="23282D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de las palabras y en la intención detrás de la consulta de la búsqueda.</a:t>
            </a:r>
          </a:p>
        </p:txBody>
      </p:sp>
      <p:sp>
        <p:nvSpPr>
          <p:cNvPr id="13" name="Redondear rectángulo de esquina diagonal 41">
            <a:extLst>
              <a:ext uri="{FF2B5EF4-FFF2-40B4-BE49-F238E27FC236}">
                <a16:creationId xmlns:a16="http://schemas.microsoft.com/office/drawing/2014/main" id="{70B7AD8E-FA01-7115-78A3-3435A4B596A3}"/>
              </a:ext>
            </a:extLst>
          </p:cNvPr>
          <p:cNvSpPr/>
          <p:nvPr/>
        </p:nvSpPr>
        <p:spPr>
          <a:xfrm rot="10800000" flipH="1">
            <a:off x="4517059" y="2522363"/>
            <a:ext cx="2604992" cy="2857494"/>
          </a:xfrm>
          <a:prstGeom prst="round2DiagRect">
            <a:avLst>
              <a:gd name="adj1" fmla="val 13445"/>
              <a:gd name="adj2" fmla="val 0"/>
            </a:avLst>
          </a:prstGeom>
          <a:noFill/>
          <a:ln w="28575"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D82116"/>
              </a:solidFill>
            </a:endParaRPr>
          </a:p>
        </p:txBody>
      </p:sp>
      <p:sp>
        <p:nvSpPr>
          <p:cNvPr id="14" name="CuadroTexto 42">
            <a:extLst>
              <a:ext uri="{FF2B5EF4-FFF2-40B4-BE49-F238E27FC236}">
                <a16:creationId xmlns:a16="http://schemas.microsoft.com/office/drawing/2014/main" id="{5ABDD207-8352-E0A8-71D2-1EDF05062FAA}"/>
              </a:ext>
            </a:extLst>
          </p:cNvPr>
          <p:cNvSpPr txBox="1"/>
          <p:nvPr/>
        </p:nvSpPr>
        <p:spPr>
          <a:xfrm>
            <a:off x="4700670" y="2977211"/>
            <a:ext cx="2072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600" b="1" dirty="0">
                <a:solidFill>
                  <a:srgbClr val="23282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Lexical Search</a:t>
            </a:r>
          </a:p>
        </p:txBody>
      </p:sp>
      <p:sp>
        <p:nvSpPr>
          <p:cNvPr id="16" name="Redondear rectángulo de esquina diagonal 46">
            <a:extLst>
              <a:ext uri="{FF2B5EF4-FFF2-40B4-BE49-F238E27FC236}">
                <a16:creationId xmlns:a16="http://schemas.microsoft.com/office/drawing/2014/main" id="{2B99CBDA-7A88-F464-F2A9-5697664B002D}"/>
              </a:ext>
            </a:extLst>
          </p:cNvPr>
          <p:cNvSpPr/>
          <p:nvPr/>
        </p:nvSpPr>
        <p:spPr>
          <a:xfrm rot="10800000" flipH="1">
            <a:off x="7387259" y="2522360"/>
            <a:ext cx="2604992" cy="2857496"/>
          </a:xfrm>
          <a:prstGeom prst="round2DiagRect">
            <a:avLst>
              <a:gd name="adj1" fmla="val 13445"/>
              <a:gd name="adj2" fmla="val 0"/>
            </a:avLst>
          </a:prstGeom>
          <a:noFill/>
          <a:ln w="28575"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D82116"/>
              </a:solidFill>
            </a:endParaRPr>
          </a:p>
        </p:txBody>
      </p:sp>
      <p:sp>
        <p:nvSpPr>
          <p:cNvPr id="17" name="CuadroTexto 47">
            <a:extLst>
              <a:ext uri="{FF2B5EF4-FFF2-40B4-BE49-F238E27FC236}">
                <a16:creationId xmlns:a16="http://schemas.microsoft.com/office/drawing/2014/main" id="{13B64785-FAC6-FB1E-F0B3-9D2A01231E82}"/>
              </a:ext>
            </a:extLst>
          </p:cNvPr>
          <p:cNvSpPr txBox="1"/>
          <p:nvPr/>
        </p:nvSpPr>
        <p:spPr>
          <a:xfrm>
            <a:off x="7848778" y="2977211"/>
            <a:ext cx="1882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600" b="1" dirty="0">
                <a:solidFill>
                  <a:srgbClr val="23282D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Hybrid Search</a:t>
            </a:r>
          </a:p>
        </p:txBody>
      </p:sp>
      <p:sp>
        <p:nvSpPr>
          <p:cNvPr id="18" name="CuadroTexto 50">
            <a:extLst>
              <a:ext uri="{FF2B5EF4-FFF2-40B4-BE49-F238E27FC236}">
                <a16:creationId xmlns:a16="http://schemas.microsoft.com/office/drawing/2014/main" id="{18F074A0-9C2F-4FF5-0187-2EDD1086300D}"/>
              </a:ext>
            </a:extLst>
          </p:cNvPr>
          <p:cNvSpPr txBox="1"/>
          <p:nvPr/>
        </p:nvSpPr>
        <p:spPr>
          <a:xfrm>
            <a:off x="7449910" y="3704873"/>
            <a:ext cx="2419506" cy="6168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200" b="1" dirty="0">
                <a:solidFill>
                  <a:srgbClr val="23282D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Combina</a:t>
            </a:r>
            <a:r>
              <a:rPr lang="es-ES" sz="1200" dirty="0">
                <a:solidFill>
                  <a:srgbClr val="23282D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ambos tipos de búsqueda.</a:t>
            </a:r>
          </a:p>
        </p:txBody>
      </p:sp>
      <p:cxnSp>
        <p:nvCxnSpPr>
          <p:cNvPr id="26" name="Conector recto 14">
            <a:extLst>
              <a:ext uri="{FF2B5EF4-FFF2-40B4-BE49-F238E27FC236}">
                <a16:creationId xmlns:a16="http://schemas.microsoft.com/office/drawing/2014/main" id="{E8C224A2-8E3A-02F9-8746-47289AFFE15E}"/>
              </a:ext>
            </a:extLst>
          </p:cNvPr>
          <p:cNvCxnSpPr/>
          <p:nvPr/>
        </p:nvCxnSpPr>
        <p:spPr>
          <a:xfrm>
            <a:off x="8344870" y="3367966"/>
            <a:ext cx="629587" cy="0"/>
          </a:xfrm>
          <a:prstGeom prst="line">
            <a:avLst/>
          </a:prstGeom>
          <a:ln w="28575">
            <a:solidFill>
              <a:srgbClr val="2D373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14">
            <a:extLst>
              <a:ext uri="{FF2B5EF4-FFF2-40B4-BE49-F238E27FC236}">
                <a16:creationId xmlns:a16="http://schemas.microsoft.com/office/drawing/2014/main" id="{6893337F-63B6-2C44-F62F-97EB4F1D821B}"/>
              </a:ext>
            </a:extLst>
          </p:cNvPr>
          <p:cNvCxnSpPr/>
          <p:nvPr/>
        </p:nvCxnSpPr>
        <p:spPr>
          <a:xfrm>
            <a:off x="5466413" y="3367966"/>
            <a:ext cx="629587" cy="0"/>
          </a:xfrm>
          <a:prstGeom prst="line">
            <a:avLst/>
          </a:prstGeom>
          <a:ln w="28575">
            <a:solidFill>
              <a:srgbClr val="2D373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uadroTexto 50">
            <a:extLst>
              <a:ext uri="{FF2B5EF4-FFF2-40B4-BE49-F238E27FC236}">
                <a16:creationId xmlns:a16="http://schemas.microsoft.com/office/drawing/2014/main" id="{6F9DC889-7E17-99CA-774D-ACFBB316171C}"/>
              </a:ext>
            </a:extLst>
          </p:cNvPr>
          <p:cNvSpPr txBox="1"/>
          <p:nvPr/>
        </p:nvSpPr>
        <p:spPr>
          <a:xfrm>
            <a:off x="4609801" y="3745654"/>
            <a:ext cx="2419506" cy="11708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200" dirty="0">
                <a:solidFill>
                  <a:srgbClr val="23282D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La búsqueda léxica se basa en la </a:t>
            </a:r>
            <a:r>
              <a:rPr lang="es-ES" sz="1200" b="1" dirty="0">
                <a:solidFill>
                  <a:srgbClr val="23282D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coincidencia exacta </a:t>
            </a:r>
            <a:r>
              <a:rPr lang="es-ES" sz="1200" dirty="0">
                <a:solidFill>
                  <a:srgbClr val="23282D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de las palabras o frases que se ingresan.</a:t>
            </a:r>
          </a:p>
        </p:txBody>
      </p:sp>
      <p:cxnSp>
        <p:nvCxnSpPr>
          <p:cNvPr id="29" name="Conector recto 14">
            <a:extLst>
              <a:ext uri="{FF2B5EF4-FFF2-40B4-BE49-F238E27FC236}">
                <a16:creationId xmlns:a16="http://schemas.microsoft.com/office/drawing/2014/main" id="{23C153A3-3228-5F83-0311-4C4E4CF1B025}"/>
              </a:ext>
            </a:extLst>
          </p:cNvPr>
          <p:cNvCxnSpPr/>
          <p:nvPr/>
        </p:nvCxnSpPr>
        <p:spPr>
          <a:xfrm>
            <a:off x="2549779" y="3367966"/>
            <a:ext cx="629587" cy="0"/>
          </a:xfrm>
          <a:prstGeom prst="line">
            <a:avLst/>
          </a:prstGeom>
          <a:ln w="28575">
            <a:solidFill>
              <a:srgbClr val="2D373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uadroTexto 7">
            <a:extLst>
              <a:ext uri="{FF2B5EF4-FFF2-40B4-BE49-F238E27FC236}">
                <a16:creationId xmlns:a16="http://schemas.microsoft.com/office/drawing/2014/main" id="{F2AD2522-2888-F679-DEFB-763FB89E4577}"/>
              </a:ext>
            </a:extLst>
          </p:cNvPr>
          <p:cNvSpPr txBox="1"/>
          <p:nvPr/>
        </p:nvSpPr>
        <p:spPr>
          <a:xfrm>
            <a:off x="641088" y="503924"/>
            <a:ext cx="79374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sz="2800" b="1" dirty="0"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Tipos de Búsquedas</a:t>
            </a:r>
          </a:p>
        </p:txBody>
      </p:sp>
      <p:sp>
        <p:nvSpPr>
          <p:cNvPr id="34" name="CuadroTexto 10">
            <a:extLst>
              <a:ext uri="{FF2B5EF4-FFF2-40B4-BE49-F238E27FC236}">
                <a16:creationId xmlns:a16="http://schemas.microsoft.com/office/drawing/2014/main" id="{7B6B370A-0C72-8495-C6DA-78C718CEB583}"/>
              </a:ext>
            </a:extLst>
          </p:cNvPr>
          <p:cNvSpPr txBox="1"/>
          <p:nvPr/>
        </p:nvSpPr>
        <p:spPr>
          <a:xfrm>
            <a:off x="641088" y="991509"/>
            <a:ext cx="584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s-E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Diferentes enfoques para buscar información</a:t>
            </a:r>
            <a:endParaRPr kumimoji="0" lang="es-ES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0242" name="Picture 2" descr="Search icon Royalty Free Vector Image - VectorStock">
            <a:extLst>
              <a:ext uri="{FF2B5EF4-FFF2-40B4-BE49-F238E27FC236}">
                <a16:creationId xmlns:a16="http://schemas.microsoft.com/office/drawing/2014/main" id="{FCC2A30A-CB32-C64A-0969-5E841A3EED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4" t="12355" r="11380" b="20000"/>
          <a:stretch/>
        </p:blipFill>
        <p:spPr bwMode="auto">
          <a:xfrm>
            <a:off x="2520554" y="1759061"/>
            <a:ext cx="579671" cy="56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Search icon Royalty Free Vector Image - VectorStock">
            <a:extLst>
              <a:ext uri="{FF2B5EF4-FFF2-40B4-BE49-F238E27FC236}">
                <a16:creationId xmlns:a16="http://schemas.microsoft.com/office/drawing/2014/main" id="{D86053B9-F5A9-2CB0-7055-4D6520E72C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4" t="12355" r="11380" b="20000"/>
          <a:stretch/>
        </p:blipFill>
        <p:spPr bwMode="auto">
          <a:xfrm>
            <a:off x="5447165" y="1685077"/>
            <a:ext cx="579671" cy="56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Search icon Royalty Free Vector Image - VectorStock">
            <a:extLst>
              <a:ext uri="{FF2B5EF4-FFF2-40B4-BE49-F238E27FC236}">
                <a16:creationId xmlns:a16="http://schemas.microsoft.com/office/drawing/2014/main" id="{1E984961-7341-7AA0-DE92-5F9F5C7263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4" t="12355" r="11380" b="20000"/>
          <a:stretch/>
        </p:blipFill>
        <p:spPr bwMode="auto">
          <a:xfrm>
            <a:off x="8210229" y="1604203"/>
            <a:ext cx="579671" cy="56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63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ondear rectángulo de esquina diagonal 14">
            <a:extLst>
              <a:ext uri="{FF2B5EF4-FFF2-40B4-BE49-F238E27FC236}">
                <a16:creationId xmlns:a16="http://schemas.microsoft.com/office/drawing/2014/main" id="{BF846AA9-BE40-1DA4-332D-F94AFD7D7D1A}"/>
              </a:ext>
            </a:extLst>
          </p:cNvPr>
          <p:cNvSpPr/>
          <p:nvPr/>
        </p:nvSpPr>
        <p:spPr>
          <a:xfrm rot="10800000" flipH="1">
            <a:off x="443931" y="552649"/>
            <a:ext cx="11304134" cy="5325989"/>
          </a:xfrm>
          <a:prstGeom prst="round2DiagRect">
            <a:avLst>
              <a:gd name="adj1" fmla="val 10308"/>
              <a:gd name="adj2" fmla="val 0"/>
            </a:avLst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D82116"/>
              </a:solidFill>
            </a:endParaRPr>
          </a:p>
        </p:txBody>
      </p:sp>
      <p:sp>
        <p:nvSpPr>
          <p:cNvPr id="6" name="CuadroTexto 10">
            <a:extLst>
              <a:ext uri="{FF2B5EF4-FFF2-40B4-BE49-F238E27FC236}">
                <a16:creationId xmlns:a16="http://schemas.microsoft.com/office/drawing/2014/main" id="{90AA7AD9-620A-27AD-4A78-567B7463D158}"/>
              </a:ext>
            </a:extLst>
          </p:cNvPr>
          <p:cNvSpPr txBox="1"/>
          <p:nvPr/>
        </p:nvSpPr>
        <p:spPr>
          <a:xfrm>
            <a:off x="993570" y="2277769"/>
            <a:ext cx="848778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De la idea a la implementación</a:t>
            </a:r>
            <a:endParaRPr lang="es-ES" sz="3600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CuadroTexto 11">
            <a:extLst>
              <a:ext uri="{FF2B5EF4-FFF2-40B4-BE49-F238E27FC236}">
                <a16:creationId xmlns:a16="http://schemas.microsoft.com/office/drawing/2014/main" id="{6F6F44B5-1B1E-5102-FB2F-F44C7BB931F0}"/>
              </a:ext>
            </a:extLst>
          </p:cNvPr>
          <p:cNvSpPr txBox="1"/>
          <p:nvPr/>
        </p:nvSpPr>
        <p:spPr>
          <a:xfrm>
            <a:off x="993571" y="1325550"/>
            <a:ext cx="60987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sz="4800" dirty="0">
                <a:solidFill>
                  <a:schemeClr val="bg1"/>
                </a:solidFill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0627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6">
            <a:extLst>
              <a:ext uri="{FF2B5EF4-FFF2-40B4-BE49-F238E27FC236}">
                <a16:creationId xmlns:a16="http://schemas.microsoft.com/office/drawing/2014/main" id="{A8364CA2-2F57-E65B-1BA2-F83415031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72312"/>
              </p:ext>
            </p:extLst>
          </p:nvPr>
        </p:nvGraphicFramePr>
        <p:xfrm>
          <a:off x="865825" y="1004592"/>
          <a:ext cx="5946034" cy="5389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5333">
                  <a:extLst>
                    <a:ext uri="{9D8B030D-6E8A-4147-A177-3AD203B41FA5}">
                      <a16:colId xmlns:a16="http://schemas.microsoft.com/office/drawing/2014/main" val="3686981605"/>
                    </a:ext>
                  </a:extLst>
                </a:gridCol>
                <a:gridCol w="700130">
                  <a:extLst>
                    <a:ext uri="{9D8B030D-6E8A-4147-A177-3AD203B41FA5}">
                      <a16:colId xmlns:a16="http://schemas.microsoft.com/office/drawing/2014/main" val="1918549648"/>
                    </a:ext>
                  </a:extLst>
                </a:gridCol>
                <a:gridCol w="730571">
                  <a:extLst>
                    <a:ext uri="{9D8B030D-6E8A-4147-A177-3AD203B41FA5}">
                      <a16:colId xmlns:a16="http://schemas.microsoft.com/office/drawing/2014/main" val="4271465718"/>
                    </a:ext>
                  </a:extLst>
                </a:gridCol>
              </a:tblGrid>
              <a:tr h="393878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Funcionalidad Chatbot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>
                          <a:solidFill>
                            <a:schemeClr val="tx1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SÍ</a:t>
                      </a:r>
                      <a:endParaRPr lang="es-ES" sz="1400">
                        <a:solidFill>
                          <a:schemeClr val="tx1"/>
                        </a:solidFill>
                        <a:latin typeface="Open Sans Light"/>
                        <a:ea typeface="Open Sans Light"/>
                        <a:cs typeface="Open Sans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>
                          <a:solidFill>
                            <a:schemeClr val="tx1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NO</a:t>
                      </a:r>
                      <a:endParaRPr lang="es-ES" sz="1400" dirty="0">
                        <a:solidFill>
                          <a:schemeClr val="tx1"/>
                        </a:solidFill>
                        <a:latin typeface="Open Sans Light"/>
                        <a:ea typeface="Open Sans Light"/>
                        <a:cs typeface="Open Sans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135762"/>
                  </a:ext>
                </a:extLst>
              </a:tr>
              <a:tr h="382587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1000" b="1" kern="1200" dirty="0">
                          <a:solidFill>
                            <a:srgbClr val="C00000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1.</a:t>
                      </a:r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Realiza búsquedas semánticas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X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122431"/>
                  </a:ext>
                </a:extLst>
              </a:tr>
              <a:tr h="389944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1000" b="1" dirty="0">
                          <a:solidFill>
                            <a:srgbClr val="C00000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2. </a:t>
                      </a:r>
                      <a:r>
                        <a:rPr lang="es-ES" sz="1000" b="0" kern="1200" noProof="0" dirty="0">
                          <a:solidFill>
                            <a:schemeClr val="tx1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Realizar búsqueda para una palabra clave (</a:t>
                      </a:r>
                      <a:r>
                        <a:rPr lang="es-ES" sz="1000" b="0" kern="1200" noProof="0" dirty="0" err="1">
                          <a:solidFill>
                            <a:schemeClr val="tx1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key</a:t>
                      </a:r>
                      <a:r>
                        <a:rPr lang="es-ES" sz="1000" b="0" kern="1200" noProof="0" dirty="0">
                          <a:solidFill>
                            <a:schemeClr val="tx1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 search)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878172"/>
                  </a:ext>
                </a:extLst>
              </a:tr>
              <a:tr h="529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rgbClr val="C00000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3. </a:t>
                      </a:r>
                      <a:r>
                        <a:rPr lang="es-ES" sz="1000" b="0" kern="1200" noProof="0" dirty="0">
                          <a:solidFill>
                            <a:schemeClr val="tx1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Detectar el idioma de la pregunta y responder en el mismo idioma</a:t>
                      </a:r>
                      <a:endParaRPr lang="es-ES" sz="1000" b="0" kern="1200" noProof="0" dirty="0">
                        <a:solidFill>
                          <a:srgbClr val="D82C26"/>
                        </a:solidFill>
                        <a:latin typeface="Open Sans Light"/>
                        <a:ea typeface="Open Sans Light"/>
                        <a:cs typeface="Open Sans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lang="es-E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857601"/>
                  </a:ext>
                </a:extLst>
              </a:tr>
              <a:tr h="397302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1000" b="1" dirty="0">
                          <a:solidFill>
                            <a:srgbClr val="C00000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4</a:t>
                      </a:r>
                      <a:r>
                        <a:rPr lang="es-ES" sz="1200" b="1" dirty="0">
                          <a:solidFill>
                            <a:srgbClr val="C00000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. </a:t>
                      </a:r>
                      <a:r>
                        <a:rPr lang="es-ES" sz="1050" b="0" kern="1200" noProof="0" dirty="0">
                          <a:solidFill>
                            <a:schemeClr val="tx1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Responder sobre información que no tiene en el contexto</a:t>
                      </a:r>
                      <a:endParaRPr lang="es-ES" sz="1200" b="0" kern="1200" noProof="0" dirty="0">
                        <a:solidFill>
                          <a:schemeClr val="tx1"/>
                        </a:solidFill>
                        <a:latin typeface="Open Sans Light"/>
                        <a:ea typeface="Open Sans Light"/>
                        <a:cs typeface="Open Sans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7222"/>
                  </a:ext>
                </a:extLst>
              </a:tr>
              <a:tr h="367872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1000" b="1" dirty="0">
                          <a:solidFill>
                            <a:srgbClr val="C00000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5. </a:t>
                      </a:r>
                      <a:r>
                        <a:rPr lang="es-ES" sz="1000" b="0" kern="1200" noProof="0" dirty="0">
                          <a:solidFill>
                            <a:schemeClr val="tx1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Traducir la respuesta a otro idioma si se le indica.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659268"/>
                  </a:ext>
                </a:extLst>
              </a:tr>
              <a:tr h="367872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1000" b="1" dirty="0">
                          <a:solidFill>
                            <a:srgbClr val="C00000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6. </a:t>
                      </a:r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Preguntar sobre la funcionalidad del servicio.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X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149707"/>
                  </a:ext>
                </a:extLst>
              </a:tr>
              <a:tr h="36352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1000" b="1" dirty="0">
                          <a:solidFill>
                            <a:srgbClr val="C00000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7</a:t>
                      </a:r>
                      <a:r>
                        <a:rPr lang="es-ES" sz="1200" b="1" dirty="0">
                          <a:solidFill>
                            <a:srgbClr val="C00000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.</a:t>
                      </a:r>
                      <a:r>
                        <a:rPr lang="es-ES" sz="1050" b="1" dirty="0">
                          <a:solidFill>
                            <a:srgbClr val="C00000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 </a:t>
                      </a:r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Responder sobre los servicios que tiene indexados</a:t>
                      </a:r>
                      <a:endParaRPr lang="es-ES" sz="1200" b="0" dirty="0">
                        <a:solidFill>
                          <a:schemeClr val="tx1"/>
                        </a:solidFill>
                        <a:latin typeface="Open Sans Light"/>
                        <a:ea typeface="Open Sans Light"/>
                        <a:cs typeface="Open Sans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X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945987"/>
                  </a:ext>
                </a:extLst>
              </a:tr>
              <a:tr h="36352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1000" b="1" dirty="0">
                          <a:solidFill>
                            <a:srgbClr val="C00000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8</a:t>
                      </a:r>
                      <a:r>
                        <a:rPr lang="es-ES" sz="1200" b="1" dirty="0">
                          <a:solidFill>
                            <a:srgbClr val="C00000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.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 </a:t>
                      </a:r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Por defecto, mostrará servicios de core sino se indica más información</a:t>
                      </a:r>
                      <a:endParaRPr lang="es-ES" sz="1200" b="0" dirty="0">
                        <a:solidFill>
                          <a:schemeClr val="tx1"/>
                        </a:solidFill>
                        <a:latin typeface="Open Sans Light"/>
                        <a:ea typeface="Open Sans Light"/>
                        <a:cs typeface="Open Sans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X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5846164"/>
                  </a:ext>
                </a:extLst>
              </a:tr>
              <a:tr h="36352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1000" b="1" dirty="0">
                          <a:solidFill>
                            <a:srgbClr val="C00000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9</a:t>
                      </a:r>
                      <a:r>
                        <a:rPr lang="es-ES" sz="1200" b="1" dirty="0">
                          <a:solidFill>
                            <a:srgbClr val="C00000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. </a:t>
                      </a:r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Por defecto, mostrará servicios de core sino se indica más información</a:t>
                      </a:r>
                      <a:endParaRPr lang="es-ES" sz="1200" b="0" kern="1200" dirty="0">
                        <a:solidFill>
                          <a:schemeClr val="tx1"/>
                        </a:solidFill>
                        <a:latin typeface="Open Sans Light"/>
                        <a:ea typeface="Open Sans Light"/>
                        <a:cs typeface="Open Sans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X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322119"/>
                  </a:ext>
                </a:extLst>
              </a:tr>
              <a:tr h="36352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900" b="1" dirty="0">
                          <a:solidFill>
                            <a:srgbClr val="C00000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10</a:t>
                      </a:r>
                      <a:r>
                        <a:rPr lang="es-ES" sz="1100" b="1" dirty="0">
                          <a:solidFill>
                            <a:srgbClr val="C00000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. </a:t>
                      </a:r>
                      <a:r>
                        <a:rPr lang="es-ES" sz="1100" b="0" kern="1200" dirty="0">
                          <a:solidFill>
                            <a:schemeClr val="tx1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 </a:t>
                      </a:r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Guardar las preguntas, respuestas y contexto en los logs .</a:t>
                      </a:r>
                      <a:endParaRPr lang="es-ES" sz="1100" b="0" kern="1200" dirty="0">
                        <a:solidFill>
                          <a:schemeClr val="tx1"/>
                        </a:solidFill>
                        <a:latin typeface="Open Sans Light"/>
                        <a:ea typeface="Open Sans Light"/>
                        <a:cs typeface="Open Sans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X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294115"/>
                  </a:ext>
                </a:extLst>
              </a:tr>
              <a:tr h="36352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900" b="1" dirty="0">
                          <a:solidFill>
                            <a:srgbClr val="C00000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11</a:t>
                      </a:r>
                      <a:r>
                        <a:rPr lang="es-ES" sz="1100" b="1" dirty="0">
                          <a:solidFill>
                            <a:srgbClr val="C00000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. </a:t>
                      </a:r>
                      <a:r>
                        <a:rPr lang="es-ES" sz="1100" b="0" kern="1200" dirty="0">
                          <a:solidFill>
                            <a:schemeClr val="tx1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 </a:t>
                      </a:r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Cachear las preguntas previamente realizadas</a:t>
                      </a:r>
                      <a:endParaRPr lang="es-ES" sz="1100" b="0" kern="1200" dirty="0">
                        <a:solidFill>
                          <a:schemeClr val="tx1"/>
                        </a:solidFill>
                        <a:latin typeface="Open Sans Light"/>
                        <a:ea typeface="Open Sans Light"/>
                        <a:cs typeface="Open Sans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31999"/>
                  </a:ext>
                </a:extLst>
              </a:tr>
              <a:tr h="36352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1000" b="1" dirty="0">
                          <a:solidFill>
                            <a:srgbClr val="C00000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12</a:t>
                      </a:r>
                      <a:r>
                        <a:rPr lang="es-ES" sz="1200" b="1" dirty="0">
                          <a:solidFill>
                            <a:srgbClr val="C00000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. 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 </a:t>
                      </a:r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Conversar y guarda información sobre la pregunta anterior.</a:t>
                      </a:r>
                      <a:endParaRPr lang="es-ES" sz="1400" b="0" kern="1200" dirty="0">
                        <a:solidFill>
                          <a:schemeClr val="tx1"/>
                        </a:solidFill>
                        <a:latin typeface="Open Sans Light"/>
                        <a:ea typeface="Open Sans Light"/>
                        <a:cs typeface="Open Sans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181831"/>
                  </a:ext>
                </a:extLst>
              </a:tr>
              <a:tr h="36352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1000" b="1" dirty="0">
                          <a:solidFill>
                            <a:srgbClr val="C00000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13</a:t>
                      </a:r>
                      <a:r>
                        <a:rPr lang="es-ES" sz="1050" b="1" dirty="0">
                          <a:solidFill>
                            <a:srgbClr val="C00000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. </a:t>
                      </a:r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Open Sans Light"/>
                          <a:ea typeface="Open Sans Light"/>
                          <a:cs typeface="Open Sans Light"/>
                        </a:rPr>
                        <a:t>Realizar varias   preguntas al mismo tiempo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157442"/>
                  </a:ext>
                </a:extLst>
              </a:tr>
            </a:tbl>
          </a:graphicData>
        </a:graphic>
      </p:graphicFrame>
      <p:sp>
        <p:nvSpPr>
          <p:cNvPr id="3" name="CuadroTexto 7">
            <a:extLst>
              <a:ext uri="{FF2B5EF4-FFF2-40B4-BE49-F238E27FC236}">
                <a16:creationId xmlns:a16="http://schemas.microsoft.com/office/drawing/2014/main" id="{5230B955-0483-DD33-9866-0620E15618F6}"/>
              </a:ext>
            </a:extLst>
          </p:cNvPr>
          <p:cNvSpPr txBox="1"/>
          <p:nvPr/>
        </p:nvSpPr>
        <p:spPr>
          <a:xfrm>
            <a:off x="614646" y="370707"/>
            <a:ext cx="7859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sz="2400" b="1" dirty="0"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¿Qué puede hacer el prototipo?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59AD6644-03FB-CF4C-6B4F-619312739FCA}"/>
              </a:ext>
            </a:extLst>
          </p:cNvPr>
          <p:cNvSpPr txBox="1"/>
          <p:nvPr/>
        </p:nvSpPr>
        <p:spPr>
          <a:xfrm>
            <a:off x="9728038" y="2183603"/>
            <a:ext cx="1190809" cy="3483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600" b="1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Backend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7B1BBC-756B-98C8-1E26-AB2389609863}"/>
              </a:ext>
            </a:extLst>
          </p:cNvPr>
          <p:cNvSpPr/>
          <p:nvPr/>
        </p:nvSpPr>
        <p:spPr>
          <a:xfrm>
            <a:off x="8085925" y="1970843"/>
            <a:ext cx="960088" cy="794810"/>
          </a:xfrm>
          <a:prstGeom prst="rect">
            <a:avLst/>
          </a:prstGeom>
          <a:noFill/>
          <a:ln w="28575">
            <a:solidFill>
              <a:srgbClr val="CC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253D3D-8227-2616-C449-9826716C8203}"/>
              </a:ext>
            </a:extLst>
          </p:cNvPr>
          <p:cNvSpPr/>
          <p:nvPr/>
        </p:nvSpPr>
        <p:spPr>
          <a:xfrm>
            <a:off x="9416196" y="1970843"/>
            <a:ext cx="1533525" cy="794810"/>
          </a:xfrm>
          <a:prstGeom prst="rect">
            <a:avLst/>
          </a:prstGeom>
          <a:noFill/>
          <a:ln w="28575">
            <a:solidFill>
              <a:srgbClr val="CC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CuadroTexto 10">
            <a:extLst>
              <a:ext uri="{FF2B5EF4-FFF2-40B4-BE49-F238E27FC236}">
                <a16:creationId xmlns:a16="http://schemas.microsoft.com/office/drawing/2014/main" id="{144BCB36-3EC4-2405-96F3-61B1FF5EA479}"/>
              </a:ext>
            </a:extLst>
          </p:cNvPr>
          <p:cNvSpPr txBox="1"/>
          <p:nvPr/>
        </p:nvSpPr>
        <p:spPr>
          <a:xfrm>
            <a:off x="8388725" y="2228397"/>
            <a:ext cx="69839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600" b="1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UI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40EBAF-1B2D-F365-3E63-5836F90EF171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9046013" y="2368248"/>
            <a:ext cx="370183" cy="0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4ABF91C-E662-4E33-E106-525A63F1701E}"/>
              </a:ext>
            </a:extLst>
          </p:cNvPr>
          <p:cNvSpPr/>
          <p:nvPr/>
        </p:nvSpPr>
        <p:spPr>
          <a:xfrm>
            <a:off x="8065950" y="3374940"/>
            <a:ext cx="1573474" cy="578432"/>
          </a:xfrm>
          <a:prstGeom prst="rect">
            <a:avLst/>
          </a:prstGeom>
          <a:noFill/>
          <a:ln w="28575">
            <a:solidFill>
              <a:srgbClr val="CC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CuadroTexto 10">
            <a:extLst>
              <a:ext uri="{FF2B5EF4-FFF2-40B4-BE49-F238E27FC236}">
                <a16:creationId xmlns:a16="http://schemas.microsoft.com/office/drawing/2014/main" id="{45F95425-991A-246B-3954-2D73E8E35CE8}"/>
              </a:ext>
            </a:extLst>
          </p:cNvPr>
          <p:cNvSpPr txBox="1"/>
          <p:nvPr/>
        </p:nvSpPr>
        <p:spPr>
          <a:xfrm>
            <a:off x="8187551" y="3520887"/>
            <a:ext cx="1330272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b="1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Vector Store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0ECB40-ACAD-FB32-1B02-09083F548226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flipH="1">
            <a:off x="8852687" y="2765653"/>
            <a:ext cx="1330272" cy="609287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66EBF2A-0BE0-DE78-FCDE-6CF94410D039}"/>
              </a:ext>
            </a:extLst>
          </p:cNvPr>
          <p:cNvSpPr/>
          <p:nvPr/>
        </p:nvSpPr>
        <p:spPr>
          <a:xfrm>
            <a:off x="9303299" y="4169098"/>
            <a:ext cx="1179333" cy="539383"/>
          </a:xfrm>
          <a:prstGeom prst="rect">
            <a:avLst/>
          </a:prstGeom>
          <a:noFill/>
          <a:ln w="28575">
            <a:solidFill>
              <a:srgbClr val="CC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4D9A3D-36DC-76DA-1F14-9995C9504C33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 flipH="1">
            <a:off x="9892966" y="2765653"/>
            <a:ext cx="289993" cy="1403445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10">
            <a:extLst>
              <a:ext uri="{FF2B5EF4-FFF2-40B4-BE49-F238E27FC236}">
                <a16:creationId xmlns:a16="http://schemas.microsoft.com/office/drawing/2014/main" id="{FB8C9984-A281-B75B-2242-D093585DE200}"/>
              </a:ext>
            </a:extLst>
          </p:cNvPr>
          <p:cNvSpPr txBox="1"/>
          <p:nvPr/>
        </p:nvSpPr>
        <p:spPr>
          <a:xfrm>
            <a:off x="9417159" y="4342343"/>
            <a:ext cx="961882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b="1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LLM</a:t>
            </a:r>
            <a:endParaRPr lang="es-ES" sz="1050" b="1" dirty="0">
              <a:solidFill>
                <a:schemeClr val="bg2">
                  <a:lumMod val="50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D772E8-CD34-E971-4D09-5012EBCC9476}"/>
              </a:ext>
            </a:extLst>
          </p:cNvPr>
          <p:cNvSpPr/>
          <p:nvPr/>
        </p:nvSpPr>
        <p:spPr>
          <a:xfrm>
            <a:off x="11059959" y="3050125"/>
            <a:ext cx="1040982" cy="509821"/>
          </a:xfrm>
          <a:prstGeom prst="rect">
            <a:avLst/>
          </a:prstGeom>
          <a:noFill/>
          <a:ln w="28575">
            <a:solidFill>
              <a:srgbClr val="CC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2A45F5-5C62-5F06-FD22-C7C1EC82CC5F}"/>
              </a:ext>
            </a:extLst>
          </p:cNvPr>
          <p:cNvCxnSpPr>
            <a:cxnSpLocks/>
            <a:stCxn id="23" idx="2"/>
            <a:endCxn id="32" idx="1"/>
          </p:cNvCxnSpPr>
          <p:nvPr/>
        </p:nvCxnSpPr>
        <p:spPr>
          <a:xfrm>
            <a:off x="10182959" y="2765653"/>
            <a:ext cx="877000" cy="539383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10">
            <a:extLst>
              <a:ext uri="{FF2B5EF4-FFF2-40B4-BE49-F238E27FC236}">
                <a16:creationId xmlns:a16="http://schemas.microsoft.com/office/drawing/2014/main" id="{FC86A83E-073F-BB78-35C5-A76BF0AB60FE}"/>
              </a:ext>
            </a:extLst>
          </p:cNvPr>
          <p:cNvSpPr txBox="1"/>
          <p:nvPr/>
        </p:nvSpPr>
        <p:spPr>
          <a:xfrm>
            <a:off x="11140478" y="3151147"/>
            <a:ext cx="87700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b="1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Loader</a:t>
            </a:r>
            <a:endParaRPr lang="es-ES" sz="1050" b="1" dirty="0">
              <a:solidFill>
                <a:schemeClr val="bg2">
                  <a:lumMod val="50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C24309-CD8F-B5E8-D970-A74226EBCD48}"/>
              </a:ext>
            </a:extLst>
          </p:cNvPr>
          <p:cNvSpPr/>
          <p:nvPr/>
        </p:nvSpPr>
        <p:spPr>
          <a:xfrm>
            <a:off x="10678942" y="4072651"/>
            <a:ext cx="1199710" cy="539383"/>
          </a:xfrm>
          <a:prstGeom prst="rect">
            <a:avLst/>
          </a:prstGeom>
          <a:noFill/>
          <a:ln w="28575">
            <a:solidFill>
              <a:srgbClr val="CC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CuadroTexto 10">
            <a:extLst>
              <a:ext uri="{FF2B5EF4-FFF2-40B4-BE49-F238E27FC236}">
                <a16:creationId xmlns:a16="http://schemas.microsoft.com/office/drawing/2014/main" id="{874A4C8F-865D-D525-5FFF-035C06D1DAF4}"/>
              </a:ext>
            </a:extLst>
          </p:cNvPr>
          <p:cNvSpPr txBox="1"/>
          <p:nvPr/>
        </p:nvSpPr>
        <p:spPr>
          <a:xfrm>
            <a:off x="10730878" y="4219942"/>
            <a:ext cx="104841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b="1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Retriever</a:t>
            </a:r>
            <a:endParaRPr lang="es-ES" sz="1050" b="1" dirty="0">
              <a:solidFill>
                <a:schemeClr val="bg2">
                  <a:lumMod val="50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6E4719-6AF8-D705-21E4-BB16B2707CF8}"/>
              </a:ext>
            </a:extLst>
          </p:cNvPr>
          <p:cNvCxnSpPr>
            <a:cxnSpLocks/>
            <a:stCxn id="23" idx="2"/>
            <a:endCxn id="35" idx="0"/>
          </p:cNvCxnSpPr>
          <p:nvPr/>
        </p:nvCxnSpPr>
        <p:spPr>
          <a:xfrm>
            <a:off x="10182959" y="2765653"/>
            <a:ext cx="1095838" cy="1306998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CECBC26-C470-1BEF-8C0C-D789762C55F2}"/>
              </a:ext>
            </a:extLst>
          </p:cNvPr>
          <p:cNvSpPr txBox="1"/>
          <p:nvPr/>
        </p:nvSpPr>
        <p:spPr>
          <a:xfrm>
            <a:off x="8639884" y="5079342"/>
            <a:ext cx="2759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+mj-lt"/>
              </a:rPr>
              <a:t>Figure 1. Diagrama de componentes</a:t>
            </a:r>
          </a:p>
        </p:txBody>
      </p:sp>
    </p:spTree>
    <p:extLst>
      <p:ext uri="{BB962C8B-B14F-4D97-AF65-F5344CB8AC3E}">
        <p14:creationId xmlns:p14="http://schemas.microsoft.com/office/powerpoint/2010/main" val="979729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710</Words>
  <Application>Microsoft Office PowerPoint</Application>
  <PresentationFormat>Widescreen</PresentationFormat>
  <Paragraphs>120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Avenir Next LT Pro</vt:lpstr>
      <vt:lpstr>Calibri</vt:lpstr>
      <vt:lpstr>Calibri Light</vt:lpstr>
      <vt:lpstr>Open Sans</vt:lpstr>
      <vt:lpstr>Open Sans Light</vt:lpstr>
      <vt:lpstr>Open Sans Medium</vt:lpstr>
      <vt:lpstr>sohne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Madariaga, Pilar</dc:creator>
  <cp:lastModifiedBy>Madariaga, Pilar</cp:lastModifiedBy>
  <cp:revision>95</cp:revision>
  <dcterms:created xsi:type="dcterms:W3CDTF">2023-12-12T16:01:15Z</dcterms:created>
  <dcterms:modified xsi:type="dcterms:W3CDTF">2024-01-06T08:07:40Z</dcterms:modified>
</cp:coreProperties>
</file>