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  <p:sldId id="262" r:id="rId11"/>
    <p:sldId id="266" r:id="rId12"/>
    <p:sldId id="269" r:id="rId13"/>
    <p:sldId id="268" r:id="rId14"/>
    <p:sldId id="267" r:id="rId15"/>
    <p:sldId id="271" r:id="rId16"/>
    <p:sldId id="272" r:id="rId17"/>
    <p:sldId id="273" r:id="rId18"/>
    <p:sldId id="275" r:id="rId19"/>
    <p:sldId id="274" r:id="rId20"/>
    <p:sldId id="276" r:id="rId21"/>
    <p:sldId id="278" r:id="rId22"/>
    <p:sldId id="279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FA33-095A-9E44-A464-546E5CF3D197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8ED9-6B47-0C43-974F-429B0C5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.columbia.edu/~tzheng/files/Rcolor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" TargetMode="External"/><Relationship Id="rId4" Type="http://schemas.openxmlformats.org/officeDocument/2006/relationships/hyperlink" Target="http://www.statmethods.net/" TargetMode="External"/><Relationship Id="rId5" Type="http://schemas.openxmlformats.org/officeDocument/2006/relationships/hyperlink" Target="https://www.google.co.u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ts.ucla.edu/stat/data/hsb2.tx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Introduction to 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Pilar</a:t>
            </a:r>
            <a:r>
              <a:rPr lang="en-US" dirty="0" smtClean="0"/>
              <a:t> </a:t>
            </a:r>
            <a:r>
              <a:rPr lang="en-US" dirty="0" err="1" smtClean="0"/>
              <a:t>Corredor</a:t>
            </a:r>
            <a:r>
              <a:rPr lang="en-US" dirty="0" smtClean="0"/>
              <a:t> Moreno</a:t>
            </a:r>
          </a:p>
          <a:p>
            <a:endParaRPr lang="en-US" dirty="0"/>
          </a:p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</a:t>
            </a:r>
            <a:r>
              <a:rPr lang="en-US" dirty="0"/>
              <a:t> function is widely used to combine values of common type together to form a </a:t>
            </a:r>
            <a:r>
              <a:rPr lang="en-US" dirty="0" smtClean="0"/>
              <a:t>vector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</a:rPr>
              <a:t>data</a:t>
            </a:r>
            <a:r>
              <a:rPr lang="hu-HU" dirty="0" smtClean="0">
                <a:solidFill>
                  <a:srgbClr val="FAC090"/>
                </a:solidFill>
              </a:rPr>
              <a:t>[</a:t>
            </a:r>
            <a:r>
              <a:rPr lang="hu-HU" b="1" dirty="0">
                <a:solidFill>
                  <a:srgbClr val="FAC090"/>
                </a:solidFill>
              </a:rPr>
              <a:t>c</a:t>
            </a:r>
            <a:r>
              <a:rPr lang="hu-HU" dirty="0">
                <a:solidFill>
                  <a:srgbClr val="FAC090"/>
                </a:solidFill>
              </a:rPr>
              <a:t>(1,3,5), 1</a:t>
            </a:r>
            <a:r>
              <a:rPr lang="hu-HU" dirty="0" smtClean="0">
                <a:solidFill>
                  <a:srgbClr val="FAC090"/>
                </a:solidFill>
              </a:rPr>
              <a:t>] </a:t>
            </a:r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get column 1 for rows 1, 3 and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1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AC090"/>
                </a:solidFill>
              </a:rPr>
              <a:t>colnames</a:t>
            </a:r>
            <a:r>
              <a:rPr lang="en-US" dirty="0">
                <a:solidFill>
                  <a:srgbClr val="FAC090"/>
                </a:solidFill>
              </a:rPr>
              <a:t>(</a:t>
            </a:r>
            <a:r>
              <a:rPr lang="en-US" dirty="0" smtClean="0">
                <a:solidFill>
                  <a:srgbClr val="FAC090"/>
                </a:solidFill>
              </a:rPr>
              <a:t>data)</a:t>
            </a:r>
          </a:p>
          <a:p>
            <a:pPr marL="0" indent="0">
              <a:buNone/>
            </a:pPr>
            <a:endParaRPr lang="en-US" dirty="0">
              <a:solidFill>
                <a:srgbClr val="FAC09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AC090"/>
                </a:solidFill>
              </a:rPr>
              <a:t>colnames</a:t>
            </a:r>
            <a:r>
              <a:rPr lang="en-US" dirty="0">
                <a:solidFill>
                  <a:srgbClr val="FAC090"/>
                </a:solidFill>
              </a:rPr>
              <a:t>(data</a:t>
            </a:r>
            <a:r>
              <a:rPr lang="en-US" dirty="0" smtClean="0">
                <a:solidFill>
                  <a:srgbClr val="FAC090"/>
                </a:solidFill>
              </a:rPr>
              <a:t>)[1]</a:t>
            </a:r>
            <a:endParaRPr lang="en-US" dirty="0">
              <a:solidFill>
                <a:srgbClr val="FAC09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FAC090"/>
                </a:solidFill>
              </a:rPr>
              <a:t>rownames</a:t>
            </a:r>
            <a:r>
              <a:rPr lang="en-US" dirty="0">
                <a:solidFill>
                  <a:srgbClr val="FAC090"/>
                </a:solidFill>
              </a:rPr>
              <a:t>(data)</a:t>
            </a:r>
          </a:p>
          <a:p>
            <a:pPr marL="0" indent="0">
              <a:buNone/>
            </a:pPr>
            <a:endParaRPr lang="en-US" dirty="0">
              <a:solidFill>
                <a:srgbClr val="FAC09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4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AC090"/>
                </a:solidFill>
              </a:rPr>
              <a:t>data$</a:t>
            </a:r>
            <a:r>
              <a:rPr lang="en-US" dirty="0" err="1" smtClean="0">
                <a:solidFill>
                  <a:srgbClr val="FAC090"/>
                </a:solidFill>
              </a:rPr>
              <a:t>id</a:t>
            </a:r>
            <a:r>
              <a:rPr lang="en-US" dirty="0" smtClean="0">
                <a:solidFill>
                  <a:srgbClr val="FAC090"/>
                </a:solidFill>
              </a:rPr>
              <a:t> ##show ID column</a:t>
            </a:r>
            <a:endParaRPr lang="en-US" dirty="0">
              <a:solidFill>
                <a:srgbClr val="FAC090"/>
              </a:solidFill>
            </a:endParaRPr>
          </a:p>
          <a:p>
            <a:endParaRPr lang="en-US" dirty="0">
              <a:solidFill>
                <a:srgbClr val="FAC09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AC090"/>
                </a:solidFill>
              </a:rPr>
              <a:t>data$</a:t>
            </a:r>
            <a:r>
              <a:rPr lang="en-US" dirty="0" err="1" smtClean="0">
                <a:solidFill>
                  <a:srgbClr val="FAC090"/>
                </a:solidFill>
              </a:rPr>
              <a:t>female</a:t>
            </a:r>
            <a:r>
              <a:rPr lang="en-US" dirty="0" smtClean="0">
                <a:solidFill>
                  <a:srgbClr val="FAC090"/>
                </a:solidFill>
              </a:rPr>
              <a:t> ##show female column</a:t>
            </a:r>
          </a:p>
          <a:p>
            <a:pPr marL="0" indent="0">
              <a:buNone/>
            </a:pPr>
            <a:endParaRPr lang="en-US" dirty="0">
              <a:solidFill>
                <a:srgbClr val="FAC090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FAC090"/>
                </a:solidFill>
              </a:rPr>
              <a:t>data</a:t>
            </a:r>
            <a:r>
              <a:rPr lang="nl-NL" dirty="0">
                <a:solidFill>
                  <a:srgbClr val="FAC090"/>
                </a:solidFill>
              </a:rPr>
              <a:t>[</a:t>
            </a:r>
            <a:r>
              <a:rPr lang="nl-NL" dirty="0" err="1">
                <a:solidFill>
                  <a:srgbClr val="FAC090"/>
                </a:solidFill>
              </a:rPr>
              <a:t>data$female</a:t>
            </a:r>
            <a:r>
              <a:rPr lang="nl-NL" dirty="0">
                <a:solidFill>
                  <a:srgbClr val="FAC090"/>
                </a:solidFill>
              </a:rPr>
              <a:t> == 0,]$</a:t>
            </a:r>
            <a:r>
              <a:rPr lang="nl-NL" dirty="0" err="1">
                <a:solidFill>
                  <a:srgbClr val="FAC090"/>
                </a:solidFill>
              </a:rPr>
              <a:t>id</a:t>
            </a:r>
            <a:r>
              <a:rPr lang="nl-NL" dirty="0">
                <a:solidFill>
                  <a:srgbClr val="FAC090"/>
                </a:solidFill>
              </a:rPr>
              <a:t> </a:t>
            </a:r>
            <a:r>
              <a:rPr lang="nl-NL" dirty="0" smtClean="0">
                <a:solidFill>
                  <a:srgbClr val="FAC090"/>
                </a:solidFill>
              </a:rPr>
              <a:t> </a:t>
            </a:r>
            <a:endParaRPr lang="nl-NL" dirty="0">
              <a:solidFill>
                <a:srgbClr val="FAC09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FAC090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FAC090"/>
                </a:solidFill>
              </a:rPr>
              <a:t>data</a:t>
            </a:r>
            <a:r>
              <a:rPr lang="nl-NL" dirty="0">
                <a:solidFill>
                  <a:srgbClr val="FAC090"/>
                </a:solidFill>
              </a:rPr>
              <a:t>[</a:t>
            </a:r>
            <a:r>
              <a:rPr lang="nl-NL" dirty="0" err="1">
                <a:solidFill>
                  <a:srgbClr val="FAC090"/>
                </a:solidFill>
              </a:rPr>
              <a:t>data$id</a:t>
            </a:r>
            <a:r>
              <a:rPr lang="nl-NL" dirty="0">
                <a:solidFill>
                  <a:srgbClr val="FAC090"/>
                </a:solidFill>
              </a:rPr>
              <a:t> &gt; 50,]$</a:t>
            </a:r>
            <a:r>
              <a:rPr lang="nl-NL" dirty="0" err="1">
                <a:solidFill>
                  <a:srgbClr val="FAC090"/>
                </a:solidFill>
              </a:rPr>
              <a:t>id</a:t>
            </a:r>
            <a:r>
              <a:rPr lang="nl-NL" dirty="0">
                <a:solidFill>
                  <a:srgbClr val="FAC090"/>
                </a:solidFill>
              </a:rPr>
              <a:t> </a:t>
            </a:r>
            <a:endParaRPr lang="en-US" dirty="0">
              <a:solidFill>
                <a:srgbClr val="FAC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9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new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 err="1" smtClean="0">
                <a:solidFill>
                  <a:srgbClr val="FAC090"/>
                </a:solidFill>
              </a:rPr>
              <a:t>write.csv</a:t>
            </a:r>
            <a:r>
              <a:rPr lang="en-US" sz="3600" i="1" dirty="0">
                <a:solidFill>
                  <a:srgbClr val="FAC090"/>
                </a:solidFill>
              </a:rPr>
              <a:t>(</a:t>
            </a:r>
            <a:r>
              <a:rPr lang="en-US" sz="3600" i="1" dirty="0" smtClean="0">
                <a:solidFill>
                  <a:srgbClr val="FAC090"/>
                </a:solidFill>
              </a:rPr>
              <a:t>data, </a:t>
            </a:r>
            <a:r>
              <a:rPr lang="en-US" sz="3600" i="1" dirty="0">
                <a:solidFill>
                  <a:srgbClr val="FAC090"/>
                </a:solidFill>
              </a:rPr>
              <a:t>file = "path/to/save/</a:t>
            </a:r>
            <a:r>
              <a:rPr lang="en-US" sz="3600" i="1" dirty="0" err="1">
                <a:solidFill>
                  <a:srgbClr val="FAC090"/>
                </a:solidFill>
              </a:rPr>
              <a:t>filename.csv</a:t>
            </a:r>
            <a:r>
              <a:rPr lang="en-US" sz="3600" i="1" dirty="0">
                <a:solidFill>
                  <a:srgbClr val="FAC090"/>
                </a:solidFill>
              </a:rPr>
              <a:t>")</a:t>
            </a:r>
            <a:endParaRPr lang="en-US" sz="3600" dirty="0">
              <a:solidFill>
                <a:srgbClr val="FAC09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9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 err="1" smtClean="0">
                <a:solidFill>
                  <a:srgbClr val="FAC090"/>
                </a:solidFill>
              </a:rPr>
              <a:t>write.csv</a:t>
            </a:r>
            <a:r>
              <a:rPr lang="en-US" sz="3600" i="1" dirty="0">
                <a:solidFill>
                  <a:srgbClr val="FAC090"/>
                </a:solidFill>
              </a:rPr>
              <a:t>(</a:t>
            </a:r>
            <a:r>
              <a:rPr lang="en-US" sz="3600" i="1" dirty="0" smtClean="0">
                <a:solidFill>
                  <a:srgbClr val="FAC090"/>
                </a:solidFill>
              </a:rPr>
              <a:t>data, </a:t>
            </a:r>
            <a:r>
              <a:rPr lang="en-US" sz="3600" i="1" dirty="0">
                <a:solidFill>
                  <a:srgbClr val="FAC090"/>
                </a:solidFill>
              </a:rPr>
              <a:t>file = "path/to/save/</a:t>
            </a:r>
            <a:r>
              <a:rPr lang="en-US" sz="3600" i="1" dirty="0" err="1">
                <a:solidFill>
                  <a:srgbClr val="FAC090"/>
                </a:solidFill>
              </a:rPr>
              <a:t>filename.csv</a:t>
            </a:r>
            <a:r>
              <a:rPr lang="en-US" sz="3600" i="1" dirty="0">
                <a:solidFill>
                  <a:srgbClr val="FAC090"/>
                </a:solidFill>
              </a:rPr>
              <a:t>")</a:t>
            </a:r>
            <a:endParaRPr lang="en-US" sz="3600" dirty="0">
              <a:solidFill>
                <a:srgbClr val="FAC09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with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Here, we are asking the </a:t>
            </a:r>
            <a:r>
              <a:rPr lang="en-US" b="1" dirty="0"/>
              <a:t>by</a:t>
            </a:r>
            <a:r>
              <a:rPr lang="en-US" dirty="0"/>
              <a:t> function to apply the </a:t>
            </a:r>
            <a:r>
              <a:rPr lang="en-US" b="1" dirty="0" err="1"/>
              <a:t>colMeans</a:t>
            </a:r>
            <a:r>
              <a:rPr lang="en-US" dirty="0"/>
              <a:t> function to variables located in columns 7 through 11, and to calculate those means by groups denoted in the variable </a:t>
            </a:r>
            <a:r>
              <a:rPr lang="en-US" b="1" dirty="0" err="1" smtClean="0"/>
              <a:t>prog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by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data[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7:11],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d$prog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colMeans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94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CD5B5"/>
                </a:solidFill>
              </a:rPr>
              <a:t>ggplot</a:t>
            </a:r>
            <a:r>
              <a:rPr lang="en-US" dirty="0">
                <a:solidFill>
                  <a:srgbClr val="FCD5B5"/>
                </a:solidFill>
              </a:rPr>
              <a:t>(</a:t>
            </a:r>
            <a:r>
              <a:rPr lang="en-US" dirty="0" smtClean="0">
                <a:solidFill>
                  <a:srgbClr val="FCD5B5"/>
                </a:solidFill>
              </a:rPr>
              <a:t>data, </a:t>
            </a:r>
            <a:r>
              <a:rPr lang="en-US" b="1" dirty="0" err="1">
                <a:solidFill>
                  <a:srgbClr val="FCD5B5"/>
                </a:solidFill>
              </a:rPr>
              <a:t>aes</a:t>
            </a:r>
            <a:r>
              <a:rPr lang="en-US" dirty="0">
                <a:solidFill>
                  <a:srgbClr val="FCD5B5"/>
                </a:solidFill>
              </a:rPr>
              <a:t>(x = </a:t>
            </a:r>
            <a:r>
              <a:rPr lang="en-US" dirty="0" smtClean="0">
                <a:solidFill>
                  <a:srgbClr val="FCD5B5"/>
                </a:solidFill>
              </a:rPr>
              <a:t>female, y = </a:t>
            </a:r>
            <a:r>
              <a:rPr lang="en-US" dirty="0" err="1" smtClean="0">
                <a:solidFill>
                  <a:srgbClr val="FCD5B5"/>
                </a:solidFill>
              </a:rPr>
              <a:t>prog</a:t>
            </a:r>
            <a:r>
              <a:rPr lang="en-US" dirty="0" smtClean="0">
                <a:solidFill>
                  <a:srgbClr val="FCD5B5"/>
                </a:solidFill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FCD5B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CD5B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CD5B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CD5B5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50705" y="2282425"/>
            <a:ext cx="343275" cy="126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67814" y="2282425"/>
            <a:ext cx="343275" cy="126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52846" y="2162297"/>
            <a:ext cx="343275" cy="126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6570" y="356950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the dataset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3679" y="3569506"/>
            <a:ext cx="180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want to</a:t>
            </a:r>
          </a:p>
          <a:p>
            <a:r>
              <a:rPr lang="en-US" dirty="0" smtClean="0"/>
              <a:t> plot in the X axis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48429" y="3615672"/>
            <a:ext cx="180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want to</a:t>
            </a:r>
          </a:p>
          <a:p>
            <a:r>
              <a:rPr lang="en-US" dirty="0" smtClean="0"/>
              <a:t> plot in the Y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3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CD5B5"/>
                </a:solidFill>
              </a:rPr>
              <a:t>ggplot</a:t>
            </a:r>
            <a:r>
              <a:rPr lang="en-US" dirty="0">
                <a:solidFill>
                  <a:srgbClr val="FCD5B5"/>
                </a:solidFill>
              </a:rPr>
              <a:t>(</a:t>
            </a:r>
            <a:r>
              <a:rPr lang="en-US" dirty="0" smtClean="0">
                <a:solidFill>
                  <a:srgbClr val="FCD5B5"/>
                </a:solidFill>
              </a:rPr>
              <a:t>data, </a:t>
            </a:r>
            <a:r>
              <a:rPr lang="en-US" b="1" dirty="0" err="1">
                <a:solidFill>
                  <a:srgbClr val="FCD5B5"/>
                </a:solidFill>
              </a:rPr>
              <a:t>aes</a:t>
            </a:r>
            <a:r>
              <a:rPr lang="en-US" dirty="0">
                <a:solidFill>
                  <a:srgbClr val="FCD5B5"/>
                </a:solidFill>
              </a:rPr>
              <a:t>(x = </a:t>
            </a:r>
            <a:r>
              <a:rPr lang="en-US" dirty="0" smtClean="0">
                <a:solidFill>
                  <a:srgbClr val="FCD5B5"/>
                </a:solidFill>
              </a:rPr>
              <a:t>female, y = </a:t>
            </a:r>
            <a:r>
              <a:rPr lang="en-US" dirty="0" err="1" smtClean="0">
                <a:solidFill>
                  <a:srgbClr val="FCD5B5"/>
                </a:solidFill>
              </a:rPr>
              <a:t>prog</a:t>
            </a:r>
            <a:r>
              <a:rPr lang="en-US" dirty="0" smtClean="0">
                <a:solidFill>
                  <a:srgbClr val="FCD5B5"/>
                </a:solidFill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FCD5B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D5B5"/>
                </a:solidFill>
              </a:rPr>
              <a:t>+ </a:t>
            </a:r>
            <a:r>
              <a:rPr lang="en-US" dirty="0" err="1" smtClean="0">
                <a:solidFill>
                  <a:srgbClr val="FCD5B5"/>
                </a:solidFill>
              </a:rPr>
              <a:t>geom_jitter</a:t>
            </a:r>
            <a:r>
              <a:rPr lang="en-US" dirty="0" smtClean="0">
                <a:solidFill>
                  <a:srgbClr val="FCD5B5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FCD5B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CD5B5"/>
                </a:solidFill>
              </a:rPr>
              <a:t>##type of plot </a:t>
            </a:r>
          </a:p>
          <a:p>
            <a:pPr marL="0" indent="0">
              <a:buNone/>
            </a:pPr>
            <a:endParaRPr lang="en-US" dirty="0">
              <a:solidFill>
                <a:srgbClr val="FCD5B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CD5B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CD5B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CD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CD5B5"/>
                </a:solidFill>
              </a:rPr>
              <a:t>ggplot</a:t>
            </a:r>
            <a:r>
              <a:rPr lang="en-US" dirty="0">
                <a:solidFill>
                  <a:srgbClr val="FCD5B5"/>
                </a:solidFill>
              </a:rPr>
              <a:t>(data, </a:t>
            </a:r>
            <a:r>
              <a:rPr lang="en-US" dirty="0" err="1">
                <a:solidFill>
                  <a:srgbClr val="FCD5B5"/>
                </a:solidFill>
              </a:rPr>
              <a:t>aes</a:t>
            </a:r>
            <a:r>
              <a:rPr lang="en-US" dirty="0">
                <a:solidFill>
                  <a:srgbClr val="FCD5B5"/>
                </a:solidFill>
              </a:rPr>
              <a:t>(x = write)) + </a:t>
            </a:r>
            <a:r>
              <a:rPr lang="en-US" dirty="0" err="1">
                <a:solidFill>
                  <a:srgbClr val="FCD5B5"/>
                </a:solidFill>
              </a:rPr>
              <a:t>geom_histogram</a:t>
            </a:r>
            <a:r>
              <a:rPr lang="en-US" dirty="0">
                <a:solidFill>
                  <a:srgbClr val="FCD5B5"/>
                </a:solidFill>
              </a:rPr>
              <a:t>() + </a:t>
            </a:r>
            <a:r>
              <a:rPr lang="en-US" dirty="0" err="1">
                <a:solidFill>
                  <a:srgbClr val="FCD5B5"/>
                </a:solidFill>
              </a:rPr>
              <a:t>theme_bw</a:t>
            </a:r>
            <a:r>
              <a:rPr lang="en-US" dirty="0">
                <a:solidFill>
                  <a:srgbClr val="FCD5B5"/>
                </a:solidFill>
              </a:rPr>
              <a:t>(</a:t>
            </a:r>
            <a:r>
              <a:rPr lang="en-US" dirty="0" smtClean="0">
                <a:solidFill>
                  <a:srgbClr val="FCD5B5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CD5B5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CD5B5"/>
                </a:solidFill>
              </a:rPr>
              <a:t>ggplot</a:t>
            </a:r>
            <a:r>
              <a:rPr lang="en-US" dirty="0">
                <a:solidFill>
                  <a:srgbClr val="FCD5B5"/>
                </a:solidFill>
              </a:rPr>
              <a:t>(data, </a:t>
            </a:r>
            <a:r>
              <a:rPr lang="en-US" dirty="0" err="1">
                <a:solidFill>
                  <a:srgbClr val="FCD5B5"/>
                </a:solidFill>
              </a:rPr>
              <a:t>aes</a:t>
            </a:r>
            <a:r>
              <a:rPr lang="en-US" dirty="0">
                <a:solidFill>
                  <a:srgbClr val="FCD5B5"/>
                </a:solidFill>
              </a:rPr>
              <a:t>(x = write)) + </a:t>
            </a:r>
            <a:r>
              <a:rPr lang="en-US" dirty="0" err="1" smtClean="0">
                <a:solidFill>
                  <a:srgbClr val="FCD5B5"/>
                </a:solidFill>
              </a:rPr>
              <a:t>geom_density</a:t>
            </a:r>
            <a:r>
              <a:rPr lang="en-US" dirty="0" smtClean="0">
                <a:solidFill>
                  <a:srgbClr val="FCD5B5"/>
                </a:solidFill>
              </a:rPr>
              <a:t>(</a:t>
            </a:r>
            <a:r>
              <a:rPr lang="en-US" dirty="0">
                <a:solidFill>
                  <a:srgbClr val="FCD5B5"/>
                </a:solidFill>
              </a:rPr>
              <a:t>) + </a:t>
            </a:r>
            <a:r>
              <a:rPr lang="en-US" dirty="0" err="1">
                <a:solidFill>
                  <a:srgbClr val="FCD5B5"/>
                </a:solidFill>
              </a:rPr>
              <a:t>theme_bw</a:t>
            </a:r>
            <a:r>
              <a:rPr lang="en-US" dirty="0">
                <a:solidFill>
                  <a:srgbClr val="FCD5B5"/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###For histograms and densities, we don’t need a Y variable, as that would be the counts of the X variable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5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80" y="2196619"/>
            <a:ext cx="6093140" cy="3174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 &lt;- function (&lt;arguments&gt;)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##do something interesting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}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0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+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theme_bw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(Grey background is ugly)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1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ggplot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(data,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aes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(x = write)) +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geom_density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() +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facet_wrap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(~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prog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ggplot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(data,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aes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(x = factor(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), y = math)) +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geom_boxplot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smtClean="0"/>
              <a:t>###</a:t>
            </a:r>
            <a:r>
              <a:rPr lang="en-US" dirty="0"/>
              <a:t>plot math scores for each group in </a:t>
            </a:r>
            <a:r>
              <a:rPr lang="en-US" b="1" dirty="0" err="1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4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http://www.stat.columbia.edu/~tzheng/files/</a:t>
            </a:r>
            <a:r>
              <a:rPr lang="en-US" dirty="0" smtClean="0">
                <a:hlinkClick r:id="rId2"/>
              </a:rPr>
              <a:t>Rcolor.pdf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50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https://www.r-</a:t>
            </a:r>
            <a:r>
              <a:rPr lang="en-US" dirty="0" smtClean="0">
                <a:hlinkClick r:id="rId2"/>
              </a:rPr>
              <a:t>project.org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http://www.r-</a:t>
            </a:r>
            <a:r>
              <a:rPr lang="en-US" dirty="0" smtClean="0">
                <a:hlinkClick r:id="rId3"/>
              </a:rPr>
              <a:t>bloggers.com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http://www.statmethods.net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Quick-R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olidFill>
                  <a:srgbClr val="D99694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D99694"/>
                </a:solidFill>
                <a:hlinkClick r:id="rId5"/>
              </a:rPr>
              <a:t>www.google.co.uk</a:t>
            </a:r>
            <a:endParaRPr lang="en-US" dirty="0" smtClean="0">
              <a:solidFill>
                <a:srgbClr val="D9969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6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7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AC090"/>
                </a:solidFill>
              </a:rPr>
              <a:t>install.packages</a:t>
            </a:r>
            <a:r>
              <a:rPr lang="en-US" dirty="0">
                <a:solidFill>
                  <a:srgbClr val="FAC090"/>
                </a:solidFill>
              </a:rPr>
              <a:t>("ggplot2"</a:t>
            </a:r>
            <a:r>
              <a:rPr lang="en-US" dirty="0" smtClean="0">
                <a:solidFill>
                  <a:srgbClr val="FAC090"/>
                </a:solidFill>
              </a:rPr>
              <a:t>)</a:t>
            </a:r>
          </a:p>
          <a:p>
            <a:pPr marL="0" indent="0">
              <a:buNone/>
            </a:pPr>
            <a:endParaRPr lang="en-US" i="1" dirty="0" smtClean="0">
              <a:solidFill>
                <a:srgbClr val="FAC09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AC090"/>
                </a:solidFill>
              </a:rPr>
              <a:t>require</a:t>
            </a:r>
            <a:r>
              <a:rPr lang="en-US" dirty="0">
                <a:solidFill>
                  <a:srgbClr val="FAC090"/>
                </a:solidFill>
              </a:rPr>
              <a:t>(ggplot2</a:t>
            </a:r>
            <a:r>
              <a:rPr lang="en-US" dirty="0" smtClean="0">
                <a:solidFill>
                  <a:srgbClr val="FAC09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AC090"/>
                </a:solidFill>
              </a:rPr>
              <a:t>library</a:t>
            </a:r>
            <a:r>
              <a:rPr lang="en-US" dirty="0" smtClean="0">
                <a:solidFill>
                  <a:srgbClr val="FAC090"/>
                </a:solidFill>
              </a:rPr>
              <a:t>(</a:t>
            </a:r>
            <a:r>
              <a:rPr lang="en-US" dirty="0">
                <a:solidFill>
                  <a:srgbClr val="FAC090"/>
                </a:solidFill>
              </a:rPr>
              <a:t>ggplot2</a:t>
            </a:r>
            <a:r>
              <a:rPr lang="en-US" dirty="0" smtClean="0">
                <a:solidFill>
                  <a:srgbClr val="FAC09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R works most easily with datasets stored as text files. Typically, values in text files are separated, or delimited, by tabs or spaces:</a:t>
            </a:r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gender id race </a:t>
            </a:r>
            <a:r>
              <a:rPr lang="en-US" dirty="0" err="1">
                <a:solidFill>
                  <a:srgbClr val="FAC090"/>
                </a:solidFill>
              </a:rPr>
              <a:t>ses</a:t>
            </a:r>
            <a:r>
              <a:rPr lang="en-US" dirty="0">
                <a:solidFill>
                  <a:srgbClr val="FAC090"/>
                </a:solidFill>
              </a:rPr>
              <a:t> </a:t>
            </a:r>
            <a:r>
              <a:rPr lang="en-US" dirty="0" err="1">
                <a:solidFill>
                  <a:srgbClr val="FAC090"/>
                </a:solidFill>
              </a:rPr>
              <a:t>schtyp</a:t>
            </a:r>
            <a:r>
              <a:rPr lang="en-US" dirty="0">
                <a:solidFill>
                  <a:srgbClr val="FAC090"/>
                </a:solidFill>
              </a:rPr>
              <a:t> </a:t>
            </a:r>
            <a:r>
              <a:rPr lang="en-US" dirty="0" err="1">
                <a:solidFill>
                  <a:srgbClr val="FAC090"/>
                </a:solidFill>
              </a:rPr>
              <a:t>prgtype</a:t>
            </a:r>
            <a:r>
              <a:rPr lang="en-US" dirty="0">
                <a:solidFill>
                  <a:srgbClr val="FAC090"/>
                </a:solidFill>
              </a:rPr>
              <a:t> read write math science </a:t>
            </a:r>
            <a:r>
              <a:rPr lang="en-US" dirty="0" err="1">
                <a:solidFill>
                  <a:srgbClr val="FAC090"/>
                </a:solidFill>
              </a:rPr>
              <a:t>socst</a:t>
            </a:r>
            <a:endParaRPr lang="en-US" dirty="0">
              <a:solidFill>
                <a:srgbClr val="FAC09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0 70 4 1 1 general 57 52 41 47 57</a:t>
            </a:r>
          </a:p>
          <a:p>
            <a:pPr marL="0" indent="0">
              <a:buNone/>
            </a:pPr>
            <a:r>
              <a:rPr lang="it-IT" dirty="0">
                <a:solidFill>
                  <a:srgbClr val="FAC090"/>
                </a:solidFill>
              </a:rPr>
              <a:t>1 121 4 2 1 vocati 68 59 53 63 31</a:t>
            </a:r>
          </a:p>
          <a:p>
            <a:pPr marL="0" indent="0">
              <a:buNone/>
            </a:pPr>
            <a:r>
              <a:rPr lang="it-IT" dirty="0">
                <a:solidFill>
                  <a:srgbClr val="FAC090"/>
                </a:solidFill>
              </a:rPr>
              <a:t>0 86 4 3 1 general 44 33 54 58 31</a:t>
            </a:r>
          </a:p>
          <a:p>
            <a:pPr marL="0" indent="0">
              <a:buNone/>
            </a:pPr>
            <a:r>
              <a:rPr lang="it-IT" dirty="0">
                <a:solidFill>
                  <a:srgbClr val="FAC090"/>
                </a:solidFill>
              </a:rPr>
              <a:t>0 141 4 3 1 vocati 63 44 47 53 56</a:t>
            </a:r>
          </a:p>
          <a:p>
            <a:r>
              <a:rPr lang="it-IT" b="1" dirty="0"/>
              <a:t>or by </a:t>
            </a:r>
            <a:r>
              <a:rPr lang="it-IT" b="1" dirty="0" err="1"/>
              <a:t>commas</a:t>
            </a:r>
            <a:r>
              <a:rPr lang="it-IT" b="1" dirty="0"/>
              <a:t> (CSV file):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FAC090"/>
                </a:solidFill>
              </a:rPr>
              <a:t>gender,id,race,ses,schtyp,prgtype,read,write,math,science,socst</a:t>
            </a:r>
            <a:endParaRPr lang="it-IT" dirty="0">
              <a:solidFill>
                <a:srgbClr val="FAC090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rgbClr val="FAC090"/>
                </a:solidFill>
              </a:rPr>
              <a:t>0,70,4,1,1,general,57,52,41,47,57</a:t>
            </a:r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1,121,4,2,1,vocati,68,59,53,63,61</a:t>
            </a:r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0,86,4,3,1,general,44,33,54,58,31</a:t>
            </a:r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0,141,4,3,1,vocati,63,44,47,53,56</a:t>
            </a:r>
          </a:p>
        </p:txBody>
      </p:sp>
    </p:spTree>
    <p:extLst>
      <p:ext uri="{BB962C8B-B14F-4D97-AF65-F5344CB8AC3E}">
        <p14:creationId xmlns:p14="http://schemas.microsoft.com/office/powerpoint/2010/main" val="310532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excel, we can save our files in CSV format!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# comma separated values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ata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&lt;-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read.csv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("http://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www.ats.ucla.edu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/stat/data/hsb2.csv")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tab separated values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d</a:t>
            </a:r>
            <a:r>
              <a:rPr lang="en-US" dirty="0" smtClean="0">
                <a:solidFill>
                  <a:srgbClr val="FAC090"/>
                </a:solidFill>
              </a:rPr>
              <a:t>ata </a:t>
            </a:r>
            <a:r>
              <a:rPr lang="en-US" dirty="0">
                <a:solidFill>
                  <a:srgbClr val="FAC090"/>
                </a:solidFill>
              </a:rPr>
              <a:t>&lt;- </a:t>
            </a:r>
            <a:r>
              <a:rPr lang="en-US" b="1" dirty="0" err="1">
                <a:solidFill>
                  <a:srgbClr val="FAC090"/>
                </a:solidFill>
              </a:rPr>
              <a:t>read.table</a:t>
            </a:r>
            <a:r>
              <a:rPr lang="en-US" dirty="0" smtClean="0">
                <a:solidFill>
                  <a:srgbClr val="FAC090"/>
                </a:solidFill>
              </a:rPr>
              <a:t>(</a:t>
            </a:r>
            <a:r>
              <a:rPr lang="en-US" dirty="0" smtClean="0">
                <a:solidFill>
                  <a:srgbClr val="FAC090"/>
                </a:solidFill>
                <a:hlinkClick r:id="rId2"/>
              </a:rPr>
              <a:t>http</a:t>
            </a:r>
            <a:r>
              <a:rPr lang="en-US" dirty="0">
                <a:solidFill>
                  <a:srgbClr val="FAC090"/>
                </a:solidFill>
                <a:hlinkClick r:id="rId2"/>
              </a:rPr>
              <a:t>://www.ats.ucla.edu/stat/data/hsb2.</a:t>
            </a:r>
            <a:r>
              <a:rPr lang="en-US" dirty="0" smtClean="0">
                <a:solidFill>
                  <a:srgbClr val="FAC090"/>
                </a:solidFill>
                <a:hlinkClick r:id="rId2"/>
              </a:rPr>
              <a:t>txt</a:t>
            </a:r>
            <a:r>
              <a:rPr lang="en-US" dirty="0" smtClean="0">
                <a:solidFill>
                  <a:srgbClr val="FAC09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</a:rPr>
              <a:t>header</a:t>
            </a:r>
            <a:r>
              <a:rPr lang="en-US" dirty="0">
                <a:solidFill>
                  <a:srgbClr val="FAC090"/>
                </a:solidFill>
              </a:rPr>
              <a:t>=TRUE, </a:t>
            </a:r>
            <a:r>
              <a:rPr lang="en-US" dirty="0" err="1">
                <a:solidFill>
                  <a:srgbClr val="FAC090"/>
                </a:solidFill>
              </a:rPr>
              <a:t>sep</a:t>
            </a:r>
            <a:r>
              <a:rPr lang="en-US" dirty="0">
                <a:solidFill>
                  <a:srgbClr val="FAC090"/>
                </a:solidFill>
              </a:rPr>
              <a:t> = "\t")</a:t>
            </a:r>
          </a:p>
        </p:txBody>
      </p:sp>
    </p:spTree>
    <p:extLst>
      <p:ext uri="{BB962C8B-B14F-4D97-AF65-F5344CB8AC3E}">
        <p14:creationId xmlns:p14="http://schemas.microsoft.com/office/powerpoint/2010/main" val="70626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</a:rPr>
              <a:t>head(data) </a:t>
            </a:r>
            <a:r>
              <a:rPr lang="en-US" dirty="0" smtClean="0"/>
              <a:t>##first few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t</a:t>
            </a:r>
            <a:r>
              <a:rPr lang="en-US" dirty="0" smtClean="0">
                <a:solidFill>
                  <a:srgbClr val="FAC090"/>
                </a:solidFill>
              </a:rPr>
              <a:t>ail(data) </a:t>
            </a:r>
            <a:r>
              <a:rPr lang="en-US" dirty="0" smtClean="0"/>
              <a:t>##last few rows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d</a:t>
            </a:r>
            <a:r>
              <a:rPr lang="en-US" dirty="0" smtClean="0">
                <a:solidFill>
                  <a:srgbClr val="FAC090"/>
                </a:solidFill>
              </a:rPr>
              <a:t>im(data</a:t>
            </a:r>
            <a:r>
              <a:rPr lang="en-US" dirty="0" smtClean="0">
                <a:solidFill>
                  <a:srgbClr val="FAC090"/>
                </a:solidFill>
              </a:rPr>
              <a:t>) </a:t>
            </a:r>
            <a:r>
              <a:rPr lang="en-US" dirty="0" smtClean="0">
                <a:solidFill>
                  <a:srgbClr val="FFFFFF"/>
                </a:solidFill>
              </a:rPr>
              <a:t>##number of rows and columns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AC090"/>
                </a:solidFill>
              </a:rPr>
              <a:t>s</a:t>
            </a:r>
            <a:r>
              <a:rPr lang="en-US" dirty="0" err="1" smtClean="0">
                <a:solidFill>
                  <a:srgbClr val="FAC090"/>
                </a:solidFill>
              </a:rPr>
              <a:t>tr</a:t>
            </a:r>
            <a:r>
              <a:rPr lang="en-US" dirty="0" smtClean="0">
                <a:solidFill>
                  <a:srgbClr val="FAC090"/>
                </a:solidFill>
              </a:rPr>
              <a:t>(data) </a:t>
            </a:r>
            <a:r>
              <a:rPr lang="en-US" dirty="0" smtClean="0"/>
              <a:t>##structure of the </a:t>
            </a:r>
            <a:r>
              <a:rPr lang="en-US" dirty="0" smtClean="0"/>
              <a:t>data, including the data type of the variables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AC09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</a:rPr>
              <a:t>summary(data</a:t>
            </a:r>
            <a:r>
              <a:rPr lang="en-US" dirty="0" smtClean="0">
                <a:solidFill>
                  <a:srgbClr val="FAC090"/>
                </a:solidFill>
              </a:rPr>
              <a:t>) </a:t>
            </a:r>
            <a:r>
              <a:rPr lang="en-US" dirty="0" smtClean="0">
                <a:solidFill>
                  <a:srgbClr val="FFFFFF"/>
                </a:solidFill>
              </a:rPr>
              <a:t>##statistical distribution of the data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AC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d</a:t>
            </a:r>
            <a:r>
              <a:rPr lang="en-US" dirty="0" smtClean="0">
                <a:solidFill>
                  <a:srgbClr val="FAC090"/>
                </a:solidFill>
              </a:rPr>
              <a:t>ata[row, column]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d</a:t>
            </a:r>
            <a:r>
              <a:rPr lang="en-US" dirty="0" smtClean="0">
                <a:solidFill>
                  <a:srgbClr val="FAC090"/>
                </a:solidFill>
              </a:rPr>
              <a:t>ata[,column] </a:t>
            </a:r>
            <a:r>
              <a:rPr lang="en-US" dirty="0" smtClean="0"/>
              <a:t>###all rows for a specific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d</a:t>
            </a:r>
            <a:r>
              <a:rPr lang="en-US" dirty="0" smtClean="0">
                <a:solidFill>
                  <a:srgbClr val="FAC090"/>
                </a:solidFill>
              </a:rPr>
              <a:t>ata[row,] </a:t>
            </a:r>
            <a:r>
              <a:rPr lang="en-US" dirty="0" smtClean="0"/>
              <a:t>###all columns for a specific row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/>
              <a:t># can also use ranges - rows 2 and 3, columns 2 and 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</a:rPr>
              <a:t>d</a:t>
            </a:r>
            <a:r>
              <a:rPr lang="hu-HU" dirty="0" smtClean="0">
                <a:solidFill>
                  <a:srgbClr val="FAC090"/>
                </a:solidFill>
              </a:rPr>
              <a:t>ata[</a:t>
            </a:r>
            <a:r>
              <a:rPr lang="hu-HU" dirty="0">
                <a:solidFill>
                  <a:srgbClr val="FAC090"/>
                </a:solidFill>
              </a:rPr>
              <a:t>2:3, 2:3]</a:t>
            </a:r>
            <a:endParaRPr lang="en-US" dirty="0">
              <a:solidFill>
                <a:srgbClr val="FAC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3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193</TotalTime>
  <Words>801</Words>
  <Application>Microsoft Macintosh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Introduction to R</vt:lpstr>
      <vt:lpstr>How R works</vt:lpstr>
      <vt:lpstr>Rstudio</vt:lpstr>
      <vt:lpstr>Installing packages</vt:lpstr>
      <vt:lpstr>Datasets</vt:lpstr>
      <vt:lpstr>PowerPoint Presentation</vt:lpstr>
      <vt:lpstr>Loading data</vt:lpstr>
      <vt:lpstr>Looking at the data</vt:lpstr>
      <vt:lpstr>Ranges</vt:lpstr>
      <vt:lpstr>Ranges</vt:lpstr>
      <vt:lpstr>Get header</vt:lpstr>
      <vt:lpstr>PowerPoint Presentation</vt:lpstr>
      <vt:lpstr>Generate new dataframe </vt:lpstr>
      <vt:lpstr>Write output file</vt:lpstr>
      <vt:lpstr>Write output file</vt:lpstr>
      <vt:lpstr>Play with the data </vt:lpstr>
      <vt:lpstr>Plotting </vt:lpstr>
      <vt:lpstr>Plotting </vt:lpstr>
      <vt:lpstr>Plotting</vt:lpstr>
      <vt:lpstr>Personal note</vt:lpstr>
      <vt:lpstr>By group</vt:lpstr>
      <vt:lpstr>Colours</vt:lpstr>
      <vt:lpstr>More info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Pilar Corredor-Moreno (TGAC)</dc:creator>
  <cp:lastModifiedBy>Pilar Corredor-Moreno (TGAC)</cp:lastModifiedBy>
  <cp:revision>14</cp:revision>
  <dcterms:created xsi:type="dcterms:W3CDTF">2016-03-10T10:25:00Z</dcterms:created>
  <dcterms:modified xsi:type="dcterms:W3CDTF">2016-03-11T09:42:23Z</dcterms:modified>
</cp:coreProperties>
</file>