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0" r:id="rId4"/>
    <p:sldId id="258" r:id="rId5"/>
    <p:sldId id="261" r:id="rId6"/>
  </p:sldIdLst>
  <p:sldSz cx="9144000" cy="6858000" type="screen4x3"/>
  <p:notesSz cx="6881813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70BA-BF54-428B-B7DD-E51A72FA1E50}" type="datetimeFigureOut">
              <a:rPr lang="es-CO" smtClean="0"/>
              <a:pPr/>
              <a:t>18/08/2016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1E94-19C1-4A20-9BF4-1CA71B567A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7848" y="692696"/>
            <a:ext cx="7772400" cy="2691730"/>
          </a:xfrm>
        </p:spPr>
        <p:txBody>
          <a:bodyPr>
            <a:normAutofit/>
          </a:bodyPr>
          <a:lstStyle/>
          <a:p>
            <a:r>
              <a:rPr lang="es-CO" sz="3600" b="1" dirty="0" err="1" smtClean="0"/>
              <a:t>What</a:t>
            </a:r>
            <a:r>
              <a:rPr lang="es-CO" sz="3600" b="1" dirty="0" smtClean="0"/>
              <a:t> are </a:t>
            </a:r>
            <a:r>
              <a:rPr lang="es-CO" sz="3600" b="1" dirty="0" err="1" smtClean="0"/>
              <a:t>you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looking</a:t>
            </a:r>
            <a:r>
              <a:rPr lang="es-CO" sz="3600" b="1" dirty="0" smtClean="0"/>
              <a:t> at?</a:t>
            </a:r>
            <a:r>
              <a:rPr lang="es-CO" sz="3600" b="1" dirty="0" smtClean="0"/>
              <a:t/>
            </a:r>
            <a:br>
              <a:rPr lang="es-CO" sz="3600" b="1" dirty="0" smtClean="0"/>
            </a:br>
            <a:r>
              <a:rPr lang="es-CO" sz="3100" b="1" dirty="0" err="1" smtClean="0"/>
              <a:t>The</a:t>
            </a:r>
            <a:r>
              <a:rPr lang="es-CO" sz="3100" b="1" dirty="0" smtClean="0"/>
              <a:t> </a:t>
            </a:r>
            <a:r>
              <a:rPr lang="es-CO" sz="3100" b="1" dirty="0" err="1" smtClean="0"/>
              <a:t>importance</a:t>
            </a:r>
            <a:r>
              <a:rPr lang="es-CO" sz="3100" b="1" dirty="0" smtClean="0"/>
              <a:t> of </a:t>
            </a:r>
            <a:r>
              <a:rPr lang="es-CO" sz="3100" b="1" dirty="0" err="1" smtClean="0"/>
              <a:t>background</a:t>
            </a:r>
            <a:r>
              <a:rPr lang="es-CO" sz="3100" b="1" dirty="0" smtClean="0"/>
              <a:t> in </a:t>
            </a:r>
            <a:r>
              <a:rPr lang="es-CO" sz="3100" b="1" dirty="0" err="1" smtClean="0"/>
              <a:t>the</a:t>
            </a:r>
            <a:r>
              <a:rPr lang="es-CO" sz="3100" b="1" smtClean="0"/>
              <a:t> decision</a:t>
            </a:r>
            <a:r>
              <a:rPr lang="es-CO" sz="3100" b="1" dirty="0" smtClean="0"/>
              <a:t> </a:t>
            </a:r>
            <a:r>
              <a:rPr lang="es-CO" sz="3100" b="1" dirty="0" err="1" smtClean="0"/>
              <a:t>making</a:t>
            </a:r>
            <a:r>
              <a:rPr lang="es-CO" sz="3100" b="1" dirty="0" smtClean="0"/>
              <a:t> </a:t>
            </a:r>
            <a:r>
              <a:rPr lang="es-CO" sz="3100" b="1" dirty="0" err="1" smtClean="0"/>
              <a:t>process</a:t>
            </a:r>
            <a:r>
              <a:rPr lang="es-CO" sz="3100" b="1" dirty="0"/>
              <a:t> </a:t>
            </a:r>
            <a:r>
              <a:rPr lang="es-CO" sz="3100" b="1" dirty="0" smtClean="0"/>
              <a:t>.</a:t>
            </a:r>
            <a:r>
              <a:rPr lang="es-CO" sz="3100" b="1" dirty="0" smtClean="0"/>
              <a:t/>
            </a:r>
            <a:br>
              <a:rPr lang="es-CO" sz="3100" b="1" dirty="0" smtClean="0"/>
            </a:br>
            <a:endParaRPr lang="es-CO" sz="31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43608" y="5676705"/>
            <a:ext cx="6400800" cy="481608"/>
          </a:xfrm>
        </p:spPr>
        <p:txBody>
          <a:bodyPr>
            <a:normAutofit fontScale="32500" lnSpcReduction="20000"/>
          </a:bodyPr>
          <a:lstStyle/>
          <a:p>
            <a:r>
              <a:rPr lang="es-CO" sz="3800" b="1" dirty="0" smtClean="0"/>
              <a:t>Luciana Manfredi PhD.</a:t>
            </a:r>
          </a:p>
          <a:p>
            <a:r>
              <a:rPr lang="es-CO" sz="3800" b="1" dirty="0" smtClean="0"/>
              <a:t>Juan Manuel González PhD.</a:t>
            </a:r>
          </a:p>
          <a:p>
            <a:endParaRPr lang="es-CO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32" y="2984975"/>
            <a:ext cx="2088232" cy="3702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err="1" smtClean="0"/>
              <a:t>Literature</a:t>
            </a:r>
            <a:r>
              <a:rPr lang="es-CO" sz="3200" b="1" dirty="0" smtClean="0"/>
              <a:t> </a:t>
            </a:r>
            <a:r>
              <a:rPr lang="es-CO" sz="3200" b="1" dirty="0" err="1" smtClean="0"/>
              <a:t>Review</a:t>
            </a:r>
            <a:endParaRPr lang="es-CO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s-CO" dirty="0" err="1" smtClean="0"/>
              <a:t>Ariely</a:t>
            </a:r>
            <a:r>
              <a:rPr lang="es-CO" dirty="0" smtClean="0"/>
              <a:t> (2009) </a:t>
            </a:r>
            <a:r>
              <a:rPr lang="es-CO" dirty="0" err="1" smtClean="0"/>
              <a:t>states</a:t>
            </a:r>
            <a:r>
              <a:rPr lang="es-CO" dirty="0" smtClean="0"/>
              <a:t> </a:t>
            </a:r>
            <a:r>
              <a:rPr lang="es-CO" dirty="0" err="1" smtClean="0"/>
              <a:t>that</a:t>
            </a:r>
            <a:r>
              <a:rPr lang="es-CO" dirty="0" smtClean="0"/>
              <a:t> </a:t>
            </a:r>
            <a:r>
              <a:rPr lang="es-CO" dirty="0" err="1" smtClean="0"/>
              <a:t>people</a:t>
            </a:r>
            <a:r>
              <a:rPr lang="es-CO" dirty="0" smtClean="0"/>
              <a:t> are susceptible to  </a:t>
            </a:r>
            <a:r>
              <a:rPr lang="es-CO" dirty="0" err="1" smtClean="0"/>
              <a:t>influences</a:t>
            </a:r>
            <a:r>
              <a:rPr lang="es-CO" dirty="0" smtClean="0"/>
              <a:t> </a:t>
            </a:r>
            <a:r>
              <a:rPr lang="es-CO" dirty="0" err="1" smtClean="0"/>
              <a:t>from</a:t>
            </a:r>
            <a:r>
              <a:rPr lang="es-CO" dirty="0" smtClean="0"/>
              <a:t> </a:t>
            </a:r>
            <a:r>
              <a:rPr lang="es-CO" dirty="0" err="1" smtClean="0"/>
              <a:t>their</a:t>
            </a:r>
            <a:r>
              <a:rPr lang="es-CO" dirty="0" smtClean="0"/>
              <a:t> </a:t>
            </a:r>
            <a:r>
              <a:rPr lang="es-CO" dirty="0" err="1" smtClean="0"/>
              <a:t>immediate</a:t>
            </a:r>
            <a:r>
              <a:rPr lang="es-CO" dirty="0" smtClean="0"/>
              <a:t> </a:t>
            </a:r>
            <a:r>
              <a:rPr lang="es-CO" dirty="0" err="1" smtClean="0"/>
              <a:t>environment</a:t>
            </a:r>
            <a:r>
              <a:rPr lang="es-CO" dirty="0" smtClean="0"/>
              <a:t> (</a:t>
            </a:r>
            <a:r>
              <a:rPr lang="es-CO" dirty="0" err="1" smtClean="0"/>
              <a:t>context</a:t>
            </a:r>
            <a:r>
              <a:rPr lang="es-CO" dirty="0" smtClean="0"/>
              <a:t> </a:t>
            </a:r>
            <a:r>
              <a:rPr lang="es-CO" dirty="0" err="1" smtClean="0"/>
              <a:t>effects</a:t>
            </a:r>
            <a:r>
              <a:rPr lang="es-CO" dirty="0" smtClean="0"/>
              <a:t>), and </a:t>
            </a:r>
            <a:r>
              <a:rPr lang="es-CO" dirty="0" err="1" smtClean="0"/>
              <a:t>other</a:t>
            </a:r>
            <a:r>
              <a:rPr lang="es-CO" dirty="0" smtClean="0"/>
              <a:t> </a:t>
            </a:r>
            <a:r>
              <a:rPr lang="es-CO" dirty="0" err="1" smtClean="0"/>
              <a:t>forms</a:t>
            </a:r>
            <a:r>
              <a:rPr lang="es-CO" dirty="0" smtClean="0"/>
              <a:t> of </a:t>
            </a:r>
            <a:r>
              <a:rPr lang="es-CO" dirty="0" err="1" smtClean="0"/>
              <a:t>irrationality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Beauty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a </a:t>
            </a:r>
            <a:r>
              <a:rPr lang="en-US" dirty="0" smtClean="0"/>
              <a:t>perception </a:t>
            </a:r>
            <a:r>
              <a:rPr lang="en-US" dirty="0"/>
              <a:t>that is in the eye of the beholder (Ashforth &amp; Gibbs, </a:t>
            </a:r>
            <a:r>
              <a:rPr lang="en-US" dirty="0" smtClean="0"/>
              <a:t>1990).</a:t>
            </a:r>
            <a:endParaRPr lang="es-CO" dirty="0"/>
          </a:p>
        </p:txBody>
      </p:sp>
      <p:grpSp>
        <p:nvGrpSpPr>
          <p:cNvPr id="4" name="12 Grupo"/>
          <p:cNvGrpSpPr/>
          <p:nvPr/>
        </p:nvGrpSpPr>
        <p:grpSpPr>
          <a:xfrm>
            <a:off x="6300192" y="4941168"/>
            <a:ext cx="2160240" cy="1512168"/>
            <a:chOff x="3539332" y="1676807"/>
            <a:chExt cx="1800200" cy="1152128"/>
          </a:xfrm>
        </p:grpSpPr>
        <p:sp>
          <p:nvSpPr>
            <p:cNvPr id="5" name="13 Rectángulo"/>
            <p:cNvSpPr/>
            <p:nvPr/>
          </p:nvSpPr>
          <p:spPr>
            <a:xfrm>
              <a:off x="3539332" y="1676807"/>
              <a:ext cx="1800200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6" name="14 Rectángulo"/>
            <p:cNvSpPr/>
            <p:nvPr/>
          </p:nvSpPr>
          <p:spPr>
            <a:xfrm>
              <a:off x="3659345" y="1786533"/>
              <a:ext cx="1440160" cy="936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kern="1200" dirty="0" err="1" smtClean="0">
                  <a:solidFill>
                    <a:schemeClr val="tx1"/>
                  </a:solidFill>
                </a:rPr>
                <a:t>Behavioral</a:t>
              </a:r>
              <a:r>
                <a:rPr lang="es-ES" sz="1600" b="1" kern="1200" dirty="0" smtClean="0">
                  <a:solidFill>
                    <a:schemeClr val="tx1"/>
                  </a:solidFill>
                </a:rPr>
                <a:t> 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dirty="0" err="1" smtClean="0">
                  <a:solidFill>
                    <a:schemeClr val="tx1"/>
                  </a:solidFill>
                </a:rPr>
                <a:t>Economics</a:t>
              </a:r>
              <a:endParaRPr lang="es-ES" sz="1600" b="1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/>
              <a:t>Basic Idea</a:t>
            </a:r>
            <a:endParaRPr lang="es-CO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s-CO" sz="2000" dirty="0" smtClean="0"/>
          </a:p>
          <a:p>
            <a:pPr algn="just">
              <a:buNone/>
            </a:pPr>
            <a:r>
              <a:rPr lang="es-CO" sz="2000" dirty="0" smtClean="0"/>
              <a:t>	</a:t>
            </a:r>
            <a:r>
              <a:rPr lang="es-CO" sz="2000" dirty="0" err="1" smtClean="0"/>
              <a:t>Taking</a:t>
            </a:r>
            <a:r>
              <a:rPr lang="es-CO" sz="2000" dirty="0" smtClean="0"/>
              <a:t> </a:t>
            </a:r>
            <a:r>
              <a:rPr lang="es-CO" sz="2000" dirty="0" err="1" smtClean="0"/>
              <a:t>into</a:t>
            </a:r>
            <a:r>
              <a:rPr lang="es-CO" sz="2000" dirty="0" smtClean="0"/>
              <a:t> </a:t>
            </a:r>
            <a:r>
              <a:rPr lang="es-CO" sz="2000" dirty="0" err="1" smtClean="0"/>
              <a:t>consideration</a:t>
            </a:r>
            <a:r>
              <a:rPr lang="es-CO" sz="2000" dirty="0" smtClean="0"/>
              <a:t> </a:t>
            </a:r>
            <a:r>
              <a:rPr lang="es-CO" sz="2000" dirty="0" err="1" smtClean="0"/>
              <a:t>that</a:t>
            </a:r>
            <a:r>
              <a:rPr lang="es-CO" sz="2000" dirty="0" smtClean="0"/>
              <a:t> </a:t>
            </a:r>
            <a:r>
              <a:rPr lang="es-CO" sz="2000" dirty="0" err="1" smtClean="0"/>
              <a:t>people</a:t>
            </a:r>
            <a:r>
              <a:rPr lang="es-CO" sz="2000" dirty="0" smtClean="0"/>
              <a:t> are susceptible to be </a:t>
            </a:r>
            <a:r>
              <a:rPr lang="es-CO" sz="2000" dirty="0" err="1" smtClean="0"/>
              <a:t>influenced</a:t>
            </a:r>
            <a:r>
              <a:rPr lang="es-CO" sz="2000" dirty="0" smtClean="0"/>
              <a:t> </a:t>
            </a:r>
            <a:r>
              <a:rPr lang="es-CO" sz="2000" dirty="0" err="1" smtClean="0"/>
              <a:t>by</a:t>
            </a:r>
            <a:r>
              <a:rPr lang="es-CO" sz="2000" dirty="0" smtClean="0"/>
              <a:t> contextual </a:t>
            </a:r>
            <a:r>
              <a:rPr lang="es-CO" sz="2000" dirty="0" err="1" smtClean="0"/>
              <a:t>factors</a:t>
            </a:r>
            <a:r>
              <a:rPr lang="es-CO" sz="2000" dirty="0" smtClean="0"/>
              <a:t> in </a:t>
            </a:r>
            <a:r>
              <a:rPr lang="es-CO" sz="2000" dirty="0" err="1" smtClean="0"/>
              <a:t>their</a:t>
            </a:r>
            <a:r>
              <a:rPr lang="es-CO" sz="2000" dirty="0" smtClean="0"/>
              <a:t> </a:t>
            </a:r>
            <a:r>
              <a:rPr lang="es-CO" sz="2000" dirty="0" err="1" smtClean="0"/>
              <a:t>perceptions</a:t>
            </a:r>
            <a:r>
              <a:rPr lang="es-CO" sz="2000" dirty="0" smtClean="0"/>
              <a:t> of </a:t>
            </a:r>
            <a:r>
              <a:rPr lang="es-CO" sz="2000" dirty="0" err="1" smtClean="0"/>
              <a:t>other</a:t>
            </a:r>
            <a:r>
              <a:rPr lang="es-CO" sz="2000" dirty="0" smtClean="0"/>
              <a:t> </a:t>
            </a:r>
            <a:r>
              <a:rPr lang="es-CO" sz="2000" dirty="0" err="1" smtClean="0"/>
              <a:t>people´s</a:t>
            </a:r>
            <a:r>
              <a:rPr lang="es-CO" sz="2000" dirty="0" smtClean="0"/>
              <a:t>  </a:t>
            </a:r>
            <a:r>
              <a:rPr lang="es-CO" sz="2000" dirty="0" err="1" smtClean="0"/>
              <a:t>beauty</a:t>
            </a:r>
            <a:r>
              <a:rPr lang="es-CO" sz="2000" dirty="0" smtClean="0"/>
              <a:t> in </a:t>
            </a:r>
            <a:r>
              <a:rPr lang="es-CO" sz="2000" dirty="0" err="1" smtClean="0"/>
              <a:t>the</a:t>
            </a:r>
            <a:r>
              <a:rPr lang="es-CO" sz="2000" dirty="0" smtClean="0"/>
              <a:t> </a:t>
            </a:r>
            <a:r>
              <a:rPr lang="es-CO" sz="2000" dirty="0" err="1" smtClean="0"/>
              <a:t>decision</a:t>
            </a:r>
            <a:r>
              <a:rPr lang="es-CO" sz="2000" dirty="0" smtClean="0"/>
              <a:t> </a:t>
            </a:r>
            <a:r>
              <a:rPr lang="es-CO" sz="2000" dirty="0" err="1" smtClean="0"/>
              <a:t>making</a:t>
            </a:r>
            <a:r>
              <a:rPr lang="es-CO" sz="2000" dirty="0" smtClean="0"/>
              <a:t> </a:t>
            </a:r>
            <a:r>
              <a:rPr lang="es-CO" sz="2000" dirty="0" err="1" smtClean="0"/>
              <a:t>process</a:t>
            </a:r>
            <a:r>
              <a:rPr lang="es-CO" sz="2000" dirty="0" smtClean="0"/>
              <a:t>. </a:t>
            </a:r>
          </a:p>
          <a:p>
            <a:pPr algn="just">
              <a:buNone/>
            </a:pPr>
            <a:endParaRPr lang="es-CO" sz="2000" dirty="0"/>
          </a:p>
          <a:p>
            <a:pPr algn="just">
              <a:buNone/>
            </a:pPr>
            <a:r>
              <a:rPr lang="es-CO" sz="2000" dirty="0" smtClean="0"/>
              <a:t> 	</a:t>
            </a:r>
          </a:p>
          <a:p>
            <a:pPr algn="just">
              <a:buNone/>
            </a:pPr>
            <a:r>
              <a:rPr lang="es-CO" sz="2000" dirty="0"/>
              <a:t>	</a:t>
            </a:r>
            <a:endParaRPr lang="es-CO" sz="2000" dirty="0" smtClean="0"/>
          </a:p>
          <a:p>
            <a:pPr algn="just">
              <a:buNone/>
            </a:pPr>
            <a:r>
              <a:rPr lang="es-CO" sz="2000" dirty="0" smtClean="0"/>
              <a:t>	</a:t>
            </a:r>
            <a:r>
              <a:rPr lang="es-CO" sz="2000" dirty="0" err="1" smtClean="0"/>
              <a:t>The</a:t>
            </a:r>
            <a:r>
              <a:rPr lang="es-CO" sz="2000" dirty="0" smtClean="0"/>
              <a:t> </a:t>
            </a:r>
            <a:r>
              <a:rPr lang="es-CO" sz="2000" dirty="0" err="1" smtClean="0"/>
              <a:t>present</a:t>
            </a:r>
            <a:r>
              <a:rPr lang="es-CO" sz="2000" dirty="0" smtClean="0"/>
              <a:t> </a:t>
            </a:r>
            <a:r>
              <a:rPr lang="es-CO" sz="2000" dirty="0" err="1" smtClean="0"/>
              <a:t>research</a:t>
            </a:r>
            <a:r>
              <a:rPr lang="es-CO" sz="2000" dirty="0" smtClean="0"/>
              <a:t> </a:t>
            </a:r>
            <a:r>
              <a:rPr lang="es-CO" sz="2000" dirty="0" err="1" smtClean="0"/>
              <a:t>propose</a:t>
            </a:r>
            <a:r>
              <a:rPr lang="es-CO" sz="2000" dirty="0" smtClean="0"/>
              <a:t> </a:t>
            </a:r>
            <a:r>
              <a:rPr lang="es-CO" sz="2000" dirty="0" err="1" smtClean="0"/>
              <a:t>that</a:t>
            </a:r>
            <a:r>
              <a:rPr lang="es-CO" sz="2000" dirty="0"/>
              <a:t> </a:t>
            </a:r>
            <a:r>
              <a:rPr lang="es-CO" sz="2000" dirty="0" smtClean="0"/>
              <a:t>in a </a:t>
            </a:r>
            <a:r>
              <a:rPr lang="es-CO" sz="2000" dirty="0" err="1" smtClean="0"/>
              <a:t>decision</a:t>
            </a:r>
            <a:r>
              <a:rPr lang="es-CO" sz="2000" dirty="0" smtClean="0"/>
              <a:t> </a:t>
            </a:r>
            <a:r>
              <a:rPr lang="es-CO" sz="2000" dirty="0" err="1" smtClean="0"/>
              <a:t>making</a:t>
            </a:r>
            <a:r>
              <a:rPr lang="es-CO" sz="2000" dirty="0" smtClean="0"/>
              <a:t> </a:t>
            </a:r>
            <a:r>
              <a:rPr lang="es-CO" sz="2000" dirty="0" err="1" smtClean="0"/>
              <a:t>process</a:t>
            </a:r>
            <a:r>
              <a:rPr lang="es-CO" sz="2000" dirty="0" smtClean="0"/>
              <a:t>, </a:t>
            </a:r>
            <a:r>
              <a:rPr lang="es-CO" sz="2000" dirty="0" err="1" smtClean="0"/>
              <a:t>the</a:t>
            </a:r>
            <a:r>
              <a:rPr lang="es-CO" sz="2000" dirty="0" smtClean="0"/>
              <a:t> </a:t>
            </a:r>
            <a:r>
              <a:rPr lang="es-CO" sz="2000" dirty="0" err="1" smtClean="0"/>
              <a:t>background</a:t>
            </a:r>
            <a:r>
              <a:rPr lang="es-CO" sz="2000" dirty="0" smtClean="0"/>
              <a:t> </a:t>
            </a:r>
            <a:r>
              <a:rPr lang="es-CO" sz="2000" dirty="0" err="1" smtClean="0"/>
              <a:t>is</a:t>
            </a:r>
            <a:r>
              <a:rPr lang="es-CO" sz="2000" dirty="0" smtClean="0"/>
              <a:t> so </a:t>
            </a:r>
            <a:r>
              <a:rPr lang="es-CO" sz="2000" dirty="0" err="1" smtClean="0"/>
              <a:t>important</a:t>
            </a:r>
            <a:r>
              <a:rPr lang="es-CO" sz="2000" dirty="0" smtClean="0"/>
              <a:t> </a:t>
            </a:r>
            <a:r>
              <a:rPr lang="es-CO" sz="2000" dirty="0" err="1" smtClean="0"/>
              <a:t>that</a:t>
            </a:r>
            <a:r>
              <a:rPr lang="es-CO" sz="2000" dirty="0" smtClean="0"/>
              <a:t> </a:t>
            </a:r>
            <a:r>
              <a:rPr lang="es-CO" sz="2000" dirty="0" err="1" smtClean="0"/>
              <a:t>individuals</a:t>
            </a:r>
            <a:r>
              <a:rPr lang="es-CO" sz="2000" dirty="0" smtClean="0"/>
              <a:t> </a:t>
            </a:r>
            <a:r>
              <a:rPr lang="es-CO" sz="2000" dirty="0" err="1" smtClean="0"/>
              <a:t>will</a:t>
            </a:r>
            <a:r>
              <a:rPr lang="es-CO" sz="2000" dirty="0" smtClean="0"/>
              <a:t> </a:t>
            </a:r>
            <a:r>
              <a:rPr lang="es-CO" sz="2000" dirty="0" err="1" smtClean="0"/>
              <a:t>tend</a:t>
            </a:r>
            <a:r>
              <a:rPr lang="es-CO" sz="2000" dirty="0" smtClean="0"/>
              <a:t> to </a:t>
            </a:r>
            <a:r>
              <a:rPr lang="es-CO" sz="2000" dirty="0" err="1" smtClean="0"/>
              <a:t>choose</a:t>
            </a:r>
            <a:r>
              <a:rPr lang="es-CO" sz="2000" dirty="0"/>
              <a:t> </a:t>
            </a:r>
            <a:r>
              <a:rPr lang="es-CO" sz="2000" dirty="0" err="1" smtClean="0"/>
              <a:t>not</a:t>
            </a:r>
            <a:r>
              <a:rPr lang="es-CO" sz="2000" dirty="0" smtClean="0"/>
              <a:t> </a:t>
            </a:r>
            <a:r>
              <a:rPr lang="es-CO" sz="2000" dirty="0" err="1" smtClean="0"/>
              <a:t>the</a:t>
            </a:r>
            <a:r>
              <a:rPr lang="es-CO" sz="2000" dirty="0" smtClean="0"/>
              <a:t> </a:t>
            </a:r>
            <a:r>
              <a:rPr lang="es-CO" sz="2000" dirty="0" err="1" smtClean="0"/>
              <a:t>prettiest</a:t>
            </a:r>
            <a:r>
              <a:rPr lang="es-CO" sz="2000" dirty="0" smtClean="0"/>
              <a:t> </a:t>
            </a:r>
            <a:r>
              <a:rPr lang="es-CO" sz="2000" dirty="0" err="1" smtClean="0"/>
              <a:t>person</a:t>
            </a:r>
            <a:r>
              <a:rPr lang="es-CO" sz="2000" dirty="0" smtClean="0"/>
              <a:t> </a:t>
            </a:r>
            <a:r>
              <a:rPr lang="es-CO" sz="2000" dirty="0" err="1" smtClean="0"/>
              <a:t>but</a:t>
            </a:r>
            <a:r>
              <a:rPr lang="es-CO" sz="2000" dirty="0" smtClean="0"/>
              <a:t> </a:t>
            </a:r>
            <a:r>
              <a:rPr lang="es-CO" sz="2000" dirty="0" err="1" smtClean="0"/>
              <a:t>the</a:t>
            </a:r>
            <a:r>
              <a:rPr lang="es-CO" sz="2000" dirty="0" smtClean="0"/>
              <a:t> </a:t>
            </a:r>
            <a:r>
              <a:rPr lang="es-CO" sz="2000" dirty="0" err="1" smtClean="0"/>
              <a:t>person</a:t>
            </a:r>
            <a:r>
              <a:rPr lang="es-CO" sz="2000" dirty="0" smtClean="0"/>
              <a:t> </a:t>
            </a:r>
            <a:r>
              <a:rPr lang="es-CO" sz="2000" dirty="0" err="1" smtClean="0"/>
              <a:t>with</a:t>
            </a:r>
            <a:r>
              <a:rPr lang="es-CO" sz="2000" dirty="0" smtClean="0"/>
              <a:t> </a:t>
            </a:r>
            <a:r>
              <a:rPr lang="es-CO" sz="2000" dirty="0" err="1" smtClean="0"/>
              <a:t>the</a:t>
            </a:r>
            <a:r>
              <a:rPr lang="es-CO" sz="2000" dirty="0" smtClean="0"/>
              <a:t> </a:t>
            </a:r>
            <a:r>
              <a:rPr lang="es-CO" sz="2000" dirty="0" err="1" smtClean="0"/>
              <a:t>best</a:t>
            </a:r>
            <a:r>
              <a:rPr lang="es-CO" sz="2000" dirty="0" smtClean="0"/>
              <a:t> </a:t>
            </a:r>
            <a:r>
              <a:rPr lang="es-CO" sz="2000" dirty="0" err="1" smtClean="0"/>
              <a:t>background</a:t>
            </a:r>
            <a:r>
              <a:rPr lang="es-CO" sz="2000" dirty="0" smtClean="0"/>
              <a:t>. </a:t>
            </a:r>
          </a:p>
          <a:p>
            <a:pPr algn="just">
              <a:buNone/>
            </a:pPr>
            <a:endParaRPr lang="es-CO" sz="2000" dirty="0" smtClean="0"/>
          </a:p>
        </p:txBody>
      </p:sp>
      <p:sp>
        <p:nvSpPr>
          <p:cNvPr id="4" name="3 Abrir llave"/>
          <p:cNvSpPr/>
          <p:nvPr/>
        </p:nvSpPr>
        <p:spPr>
          <a:xfrm rot="16200000">
            <a:off x="4427984" y="260648"/>
            <a:ext cx="504058" cy="6552730"/>
          </a:xfrm>
          <a:prstGeom prst="leftBrace">
            <a:avLst>
              <a:gd name="adj1" fmla="val 8333"/>
              <a:gd name="adj2" fmla="val 502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err="1" smtClean="0"/>
              <a:t>Testeable</a:t>
            </a:r>
            <a:r>
              <a:rPr lang="es-CO" sz="3200" b="1" dirty="0" smtClean="0"/>
              <a:t> Hypotheses</a:t>
            </a:r>
            <a:endParaRPr lang="es-CO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CO" sz="2000" dirty="0" smtClean="0"/>
          </a:p>
          <a:p>
            <a:pPr>
              <a:buFont typeface="Wingdings" pitchFamily="2" charset="2"/>
              <a:buChar char="§"/>
            </a:pPr>
            <a:r>
              <a:rPr lang="es-CO" sz="2000" b="1" dirty="0" smtClean="0"/>
              <a:t>Hypothesis 1: </a:t>
            </a:r>
            <a:r>
              <a:rPr lang="es-CO" sz="2000" b="1" dirty="0" err="1" smtClean="0"/>
              <a:t>background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is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an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important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issue</a:t>
            </a:r>
            <a:r>
              <a:rPr lang="es-CO" sz="2000" b="1" dirty="0" smtClean="0"/>
              <a:t> in </a:t>
            </a:r>
            <a:r>
              <a:rPr lang="es-CO" sz="2000" b="1" dirty="0" err="1" smtClean="0"/>
              <a:t>the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decision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making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process</a:t>
            </a:r>
            <a:endParaRPr lang="en-US" sz="2000" b="1" dirty="0" smtClean="0"/>
          </a:p>
          <a:p>
            <a:pPr>
              <a:buFont typeface="Wingdings" pitchFamily="2" charset="2"/>
              <a:buChar char="§"/>
            </a:pPr>
            <a:endParaRPr lang="es-CO" sz="2000" b="1" dirty="0" smtClean="0"/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Hypothesis 2: </a:t>
            </a:r>
            <a:r>
              <a:rPr lang="es-CO" sz="2000" b="1" dirty="0" err="1" smtClean="0"/>
              <a:t>background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moderates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the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relationship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between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beauty</a:t>
            </a:r>
            <a:r>
              <a:rPr lang="es-CO" sz="2000" b="1" dirty="0" smtClean="0"/>
              <a:t> and </a:t>
            </a:r>
            <a:r>
              <a:rPr lang="es-CO" sz="2000" b="1" dirty="0" err="1" smtClean="0"/>
              <a:t>decision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making</a:t>
            </a:r>
            <a:endParaRPr lang="es-CO" sz="2000" b="1" dirty="0" smtClean="0"/>
          </a:p>
          <a:p>
            <a:pPr>
              <a:buNone/>
            </a:pPr>
            <a:endParaRPr lang="es-C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err="1" smtClean="0"/>
              <a:t>References</a:t>
            </a:r>
            <a:endParaRPr lang="es-CO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err="1" smtClean="0"/>
              <a:t>Ariely</a:t>
            </a:r>
            <a:r>
              <a:rPr lang="en-US" sz="2200" dirty="0" smtClean="0"/>
              <a:t>. Predictably Irrational. The hidden forces that shape our decisions. Harper Collin Publishers, 2009.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Ashforth, B. E. G. B. W. (1990). "The Double-Edge of Organizational Legitimation". Organization Science 1 (2): 177-194.</a:t>
            </a:r>
            <a:endParaRPr lang="es-CO" sz="2400" dirty="0"/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endParaRPr lang="es-C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142</Words>
  <Application>Microsoft Office PowerPoint</Application>
  <PresentationFormat>Presentación en pantalla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Tema de Office</vt:lpstr>
      <vt:lpstr>What are you looking at? The importance of background in the decision making process . </vt:lpstr>
      <vt:lpstr>Literature Review</vt:lpstr>
      <vt:lpstr>Basic Idea</vt:lpstr>
      <vt:lpstr>Testeable Hypotheses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on your angry face!  Understanding the affect factors in the decision of voting in crisis context</dc:title>
  <dc:creator>330478</dc:creator>
  <cp:lastModifiedBy>Luciana Carla Manfredi</cp:lastModifiedBy>
  <cp:revision>102</cp:revision>
  <dcterms:created xsi:type="dcterms:W3CDTF">2011-07-11T15:29:59Z</dcterms:created>
  <dcterms:modified xsi:type="dcterms:W3CDTF">2016-08-18T14:03:03Z</dcterms:modified>
</cp:coreProperties>
</file>