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5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45" autoAdjust="0"/>
  </p:normalViewPr>
  <p:slideViewPr>
    <p:cSldViewPr snapToGrid="0">
      <p:cViewPr>
        <p:scale>
          <a:sx n="72" d="100"/>
          <a:sy n="72" d="100"/>
        </p:scale>
        <p:origin x="1063"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44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569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53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851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257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605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18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151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299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425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493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67875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se.pl/obszary-dzialalnosci/rynek-energii/ceny-i-ilosc-energii-na-rynku-bilansujacym" TargetMode="External"/><Relationship Id="rId2" Type="http://schemas.openxmlformats.org/officeDocument/2006/relationships/hyperlink" Target="https://re.jrc.ec.europa.eu/pvg_tools/en/" TargetMode="External"/><Relationship Id="rId1" Type="http://schemas.openxmlformats.org/officeDocument/2006/relationships/slideLayout" Target="../slideLayouts/slideLayout2.xml"/><Relationship Id="rId4" Type="http://schemas.openxmlformats.org/officeDocument/2006/relationships/hyperlink" Target="https://www.pse.pl/dane-systemowe/funkcjonowanie-kse/raporty-dobowe-z-pracy-kse/wielkosci-podstawow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Financial graphs on a dark display">
            <a:extLst>
              <a:ext uri="{FF2B5EF4-FFF2-40B4-BE49-F238E27FC236}">
                <a16:creationId xmlns:a16="http://schemas.microsoft.com/office/drawing/2014/main" id="{B7792EBF-6FAB-D689-472E-689E03167A83}"/>
              </a:ext>
            </a:extLst>
          </p:cNvPr>
          <p:cNvPicPr>
            <a:picLocks noChangeAspect="1"/>
          </p:cNvPicPr>
          <p:nvPr/>
        </p:nvPicPr>
        <p:blipFill rotWithShape="1">
          <a:blip r:embed="rId2">
            <a:alphaModFix amt="70000"/>
          </a:blip>
          <a:srcRect t="9996" r="-1"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27400F25-2ABD-361A-A897-8592F9F5E4F2}"/>
              </a:ext>
            </a:extLst>
          </p:cNvPr>
          <p:cNvSpPr>
            <a:spLocks noGrp="1"/>
          </p:cNvSpPr>
          <p:nvPr>
            <p:ph type="ctrTitle"/>
          </p:nvPr>
        </p:nvSpPr>
        <p:spPr>
          <a:xfrm>
            <a:off x="5001841" y="726641"/>
            <a:ext cx="5998193" cy="3187427"/>
          </a:xfrm>
        </p:spPr>
        <p:txBody>
          <a:bodyPr>
            <a:normAutofit/>
          </a:bodyPr>
          <a:lstStyle/>
          <a:p>
            <a:pPr algn="r">
              <a:lnSpc>
                <a:spcPct val="90000"/>
              </a:lnSpc>
            </a:pPr>
            <a:r>
              <a:rPr lang="en-GB" sz="5400" dirty="0">
                <a:solidFill>
                  <a:srgbClr val="FFFFFF"/>
                </a:solidFill>
              </a:rPr>
              <a:t>Data Analytics</a:t>
            </a:r>
            <a:br>
              <a:rPr lang="pl-PL" sz="5400" dirty="0">
                <a:solidFill>
                  <a:srgbClr val="FFFFFF"/>
                </a:solidFill>
              </a:rPr>
            </a:br>
            <a:br>
              <a:rPr lang="en-GB" sz="5400" dirty="0">
                <a:solidFill>
                  <a:srgbClr val="FFFFFF"/>
                </a:solidFill>
              </a:rPr>
            </a:br>
            <a:r>
              <a:rPr lang="en-GB" sz="5400" dirty="0">
                <a:solidFill>
                  <a:srgbClr val="FFFFFF"/>
                </a:solidFill>
              </a:rPr>
              <a:t>Predicting electricity prices </a:t>
            </a:r>
          </a:p>
        </p:txBody>
      </p:sp>
      <p:sp>
        <p:nvSpPr>
          <p:cNvPr id="3" name="Podtytuł 2">
            <a:extLst>
              <a:ext uri="{FF2B5EF4-FFF2-40B4-BE49-F238E27FC236}">
                <a16:creationId xmlns:a16="http://schemas.microsoft.com/office/drawing/2014/main" id="{019B3AF5-5A59-79D4-F8D3-4CADBD6FBFEB}"/>
              </a:ext>
            </a:extLst>
          </p:cNvPr>
          <p:cNvSpPr>
            <a:spLocks noGrp="1"/>
          </p:cNvSpPr>
          <p:nvPr>
            <p:ph type="subTitle" idx="1"/>
          </p:nvPr>
        </p:nvSpPr>
        <p:spPr>
          <a:xfrm>
            <a:off x="4994025" y="4069781"/>
            <a:ext cx="5993576" cy="2043305"/>
          </a:xfrm>
        </p:spPr>
        <p:txBody>
          <a:bodyPr>
            <a:normAutofit/>
          </a:bodyPr>
          <a:lstStyle/>
          <a:p>
            <a:pPr algn="r"/>
            <a:r>
              <a:rPr lang="pl-PL" sz="2200" dirty="0">
                <a:solidFill>
                  <a:srgbClr val="FFFFFF"/>
                </a:solidFill>
              </a:rPr>
              <a:t>Marcin Pilarski</a:t>
            </a:r>
          </a:p>
          <a:p>
            <a:pPr algn="r"/>
            <a:r>
              <a:rPr lang="pl-PL" sz="2200" dirty="0">
                <a:solidFill>
                  <a:srgbClr val="FFFFFF"/>
                </a:solidFill>
              </a:rPr>
              <a:t>Mateusz Saternus</a:t>
            </a:r>
          </a:p>
        </p:txBody>
      </p:sp>
      <p:grpSp>
        <p:nvGrpSpPr>
          <p:cNvPr id="5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3" name="Straight Connector 5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2185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9B7895-A6AF-6845-DC7F-C247041DDE5F}"/>
              </a:ext>
            </a:extLst>
          </p:cNvPr>
          <p:cNvSpPr>
            <a:spLocks noGrp="1"/>
          </p:cNvSpPr>
          <p:nvPr>
            <p:ph type="title"/>
          </p:nvPr>
        </p:nvSpPr>
        <p:spPr/>
        <p:txBody>
          <a:bodyPr/>
          <a:lstStyle/>
          <a:p>
            <a:r>
              <a:rPr lang="pl-PL" dirty="0"/>
              <a:t>Model 1 – </a:t>
            </a:r>
            <a:r>
              <a:rPr lang="pl-PL" dirty="0" err="1"/>
              <a:t>Demand</a:t>
            </a:r>
            <a:r>
              <a:rPr lang="pl-PL" dirty="0"/>
              <a:t> – </a:t>
            </a:r>
            <a:r>
              <a:rPr lang="pl-PL" dirty="0" err="1"/>
              <a:t>Prior</a:t>
            </a:r>
            <a:r>
              <a:rPr lang="pl-PL" dirty="0"/>
              <a:t> </a:t>
            </a:r>
            <a:r>
              <a:rPr lang="pl-PL" dirty="0" err="1"/>
              <a:t>Summary</a:t>
            </a:r>
            <a:endParaRPr lang="en-GB" dirty="0"/>
          </a:p>
        </p:txBody>
      </p:sp>
      <p:pic>
        <p:nvPicPr>
          <p:cNvPr id="5" name="Symbol zastępczy zawartości 4">
            <a:extLst>
              <a:ext uri="{FF2B5EF4-FFF2-40B4-BE49-F238E27FC236}">
                <a16:creationId xmlns:a16="http://schemas.microsoft.com/office/drawing/2014/main" id="{65355A82-21EE-C3A9-B8F6-701315AFDB9F}"/>
              </a:ext>
            </a:extLst>
          </p:cNvPr>
          <p:cNvPicPr>
            <a:picLocks noGrp="1" noChangeAspect="1"/>
          </p:cNvPicPr>
          <p:nvPr>
            <p:ph idx="1"/>
          </p:nvPr>
        </p:nvPicPr>
        <p:blipFill>
          <a:blip r:embed="rId2"/>
          <a:stretch>
            <a:fillRect/>
          </a:stretch>
        </p:blipFill>
        <p:spPr>
          <a:xfrm>
            <a:off x="223284" y="1799831"/>
            <a:ext cx="5135525" cy="4252062"/>
          </a:xfrm>
        </p:spPr>
      </p:pic>
      <p:pic>
        <p:nvPicPr>
          <p:cNvPr id="6" name="Obraz 5">
            <a:extLst>
              <a:ext uri="{FF2B5EF4-FFF2-40B4-BE49-F238E27FC236}">
                <a16:creationId xmlns:a16="http://schemas.microsoft.com/office/drawing/2014/main" id="{EE4BC854-E8FB-761E-EA76-73B3C08D78B7}"/>
              </a:ext>
            </a:extLst>
          </p:cNvPr>
          <p:cNvPicPr>
            <a:picLocks noChangeAspect="1"/>
          </p:cNvPicPr>
          <p:nvPr/>
        </p:nvPicPr>
        <p:blipFill>
          <a:blip r:embed="rId3"/>
          <a:stretch>
            <a:fillRect/>
          </a:stretch>
        </p:blipFill>
        <p:spPr>
          <a:xfrm>
            <a:off x="5408429" y="2104630"/>
            <a:ext cx="6783571" cy="3625702"/>
          </a:xfrm>
          <a:prstGeom prst="rect">
            <a:avLst/>
          </a:prstGeom>
        </p:spPr>
      </p:pic>
    </p:spTree>
    <p:extLst>
      <p:ext uri="{BB962C8B-B14F-4D97-AF65-F5344CB8AC3E}">
        <p14:creationId xmlns:p14="http://schemas.microsoft.com/office/powerpoint/2010/main" val="98401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E1D4D6-0943-1054-227F-F755D3869849}"/>
              </a:ext>
            </a:extLst>
          </p:cNvPr>
          <p:cNvSpPr>
            <a:spLocks noGrp="1"/>
          </p:cNvSpPr>
          <p:nvPr>
            <p:ph type="title"/>
          </p:nvPr>
        </p:nvSpPr>
        <p:spPr/>
        <p:txBody>
          <a:bodyPr/>
          <a:lstStyle/>
          <a:p>
            <a:r>
              <a:rPr lang="pl-PL" dirty="0"/>
              <a:t>Model 1 – </a:t>
            </a:r>
            <a:r>
              <a:rPr lang="pl-PL" dirty="0" err="1"/>
              <a:t>Demand</a:t>
            </a:r>
            <a:r>
              <a:rPr lang="pl-PL" dirty="0"/>
              <a:t> – </a:t>
            </a:r>
            <a:r>
              <a:rPr lang="pl-PL" dirty="0" err="1"/>
              <a:t>Posterior</a:t>
            </a:r>
            <a:r>
              <a:rPr lang="pl-PL" dirty="0"/>
              <a:t> </a:t>
            </a:r>
            <a:endParaRPr lang="en-GB" dirty="0"/>
          </a:p>
        </p:txBody>
      </p:sp>
      <p:sp>
        <p:nvSpPr>
          <p:cNvPr id="3" name="Symbol zastępczy zawartości 2">
            <a:extLst>
              <a:ext uri="{FF2B5EF4-FFF2-40B4-BE49-F238E27FC236}">
                <a16:creationId xmlns:a16="http://schemas.microsoft.com/office/drawing/2014/main" id="{F4F0DAA1-29BF-8FD0-D978-0B23348ABA09}"/>
              </a:ext>
            </a:extLst>
          </p:cNvPr>
          <p:cNvSpPr>
            <a:spLocks noGrp="1"/>
          </p:cNvSpPr>
          <p:nvPr>
            <p:ph idx="1"/>
          </p:nvPr>
        </p:nvSpPr>
        <p:spPr>
          <a:xfrm>
            <a:off x="790353" y="1549178"/>
            <a:ext cx="10515600" cy="4351338"/>
          </a:xfrm>
        </p:spPr>
        <p:txBody>
          <a:bodyPr/>
          <a:lstStyle/>
          <a:p>
            <a:r>
              <a:rPr lang="pl-PL" dirty="0" err="1"/>
              <a:t>Posterior</a:t>
            </a:r>
            <a:r>
              <a:rPr lang="pl-PL" dirty="0"/>
              <a:t> modeling </a:t>
            </a:r>
            <a:r>
              <a:rPr lang="pl-PL" dirty="0" err="1"/>
              <a:t>gave</a:t>
            </a:r>
            <a:r>
              <a:rPr lang="pl-PL" dirty="0"/>
              <a:t> the </a:t>
            </a:r>
            <a:r>
              <a:rPr lang="pl-PL" dirty="0" err="1"/>
              <a:t>results</a:t>
            </a:r>
            <a:r>
              <a:rPr lang="pl-PL" dirty="0"/>
              <a:t> </a:t>
            </a:r>
            <a:r>
              <a:rPr lang="pl-PL" dirty="0" err="1"/>
              <a:t>shown</a:t>
            </a:r>
            <a:r>
              <a:rPr lang="pl-PL" dirty="0"/>
              <a:t> on </a:t>
            </a:r>
            <a:r>
              <a:rPr lang="pl-PL" dirty="0" err="1"/>
              <a:t>graph</a:t>
            </a:r>
            <a:endParaRPr lang="pl-PL" dirty="0"/>
          </a:p>
          <a:p>
            <a:r>
              <a:rPr lang="pl-PL" dirty="0"/>
              <a:t>Value of error was: </a:t>
            </a:r>
            <a:r>
              <a:rPr lang="fr-FR" dirty="0"/>
              <a:t>RMSE = 1348.9/ (max possible) 19982.8</a:t>
            </a:r>
            <a:endParaRPr lang="en-GB" dirty="0"/>
          </a:p>
        </p:txBody>
      </p:sp>
      <p:pic>
        <p:nvPicPr>
          <p:cNvPr id="4100" name="Picture 4">
            <a:extLst>
              <a:ext uri="{FF2B5EF4-FFF2-40B4-BE49-F238E27FC236}">
                <a16:creationId xmlns:a16="http://schemas.microsoft.com/office/drawing/2014/main" id="{28A3033E-9A49-563E-2379-08F6D280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497" y="3318873"/>
            <a:ext cx="5699937" cy="376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67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58710B-F05D-B99E-0E17-B6E781406F7F}"/>
              </a:ext>
            </a:extLst>
          </p:cNvPr>
          <p:cNvSpPr>
            <a:spLocks noGrp="1"/>
          </p:cNvSpPr>
          <p:nvPr>
            <p:ph type="title"/>
          </p:nvPr>
        </p:nvSpPr>
        <p:spPr/>
        <p:txBody>
          <a:bodyPr/>
          <a:lstStyle/>
          <a:p>
            <a:r>
              <a:rPr lang="pl-PL" dirty="0" err="1"/>
              <a:t>Temperature’s</a:t>
            </a:r>
            <a:r>
              <a:rPr lang="pl-PL" dirty="0"/>
              <a:t> influence on the </a:t>
            </a:r>
            <a:r>
              <a:rPr lang="pl-PL" dirty="0" err="1"/>
              <a:t>load</a:t>
            </a:r>
            <a:endParaRPr lang="en-GB" dirty="0"/>
          </a:p>
        </p:txBody>
      </p:sp>
      <p:sp>
        <p:nvSpPr>
          <p:cNvPr id="3" name="Symbol zastępczy zawartości 2">
            <a:extLst>
              <a:ext uri="{FF2B5EF4-FFF2-40B4-BE49-F238E27FC236}">
                <a16:creationId xmlns:a16="http://schemas.microsoft.com/office/drawing/2014/main" id="{162780A2-A630-5B38-607A-487080CD791F}"/>
              </a:ext>
            </a:extLst>
          </p:cNvPr>
          <p:cNvSpPr>
            <a:spLocks noGrp="1"/>
          </p:cNvSpPr>
          <p:nvPr>
            <p:ph idx="1"/>
          </p:nvPr>
        </p:nvSpPr>
        <p:spPr>
          <a:xfrm>
            <a:off x="838200" y="1825625"/>
            <a:ext cx="5153247" cy="4351338"/>
          </a:xfrm>
        </p:spPr>
        <p:txBody>
          <a:bodyPr/>
          <a:lstStyle/>
          <a:p>
            <a:r>
              <a:rPr lang="en-US" b="0" i="0" dirty="0">
                <a:effectLst/>
                <a:latin typeface="-apple-system"/>
              </a:rPr>
              <a:t>It seems that there is no influence of temperature on the demand, contrary to the project's assumptions.</a:t>
            </a:r>
            <a:endParaRPr lang="pl-PL" b="0" i="0" dirty="0">
              <a:effectLst/>
              <a:latin typeface="-apple-system"/>
            </a:endParaRPr>
          </a:p>
          <a:p>
            <a:r>
              <a:rPr lang="pl-PL" dirty="0" err="1">
                <a:latin typeface="-apple-system"/>
              </a:rPr>
              <a:t>Therefore</a:t>
            </a:r>
            <a:r>
              <a:rPr lang="pl-PL" dirty="0">
                <a:latin typeface="-apple-system"/>
              </a:rPr>
              <a:t>, the influence of </a:t>
            </a:r>
            <a:r>
              <a:rPr lang="pl-PL" dirty="0" err="1">
                <a:latin typeface="-apple-system"/>
              </a:rPr>
              <a:t>temperature</a:t>
            </a:r>
            <a:r>
              <a:rPr lang="pl-PL" dirty="0">
                <a:latin typeface="-apple-system"/>
              </a:rPr>
              <a:t> was </a:t>
            </a:r>
            <a:r>
              <a:rPr lang="pl-PL" dirty="0" err="1">
                <a:latin typeface="-apple-system"/>
              </a:rPr>
              <a:t>omitted</a:t>
            </a:r>
            <a:r>
              <a:rPr lang="pl-PL" dirty="0">
                <a:latin typeface="-apple-system"/>
              </a:rPr>
              <a:t> in </a:t>
            </a:r>
            <a:r>
              <a:rPr lang="pl-PL" dirty="0" err="1">
                <a:latin typeface="-apple-system"/>
              </a:rPr>
              <a:t>models</a:t>
            </a:r>
            <a:endParaRPr lang="en-GB" dirty="0"/>
          </a:p>
        </p:txBody>
      </p:sp>
      <p:pic>
        <p:nvPicPr>
          <p:cNvPr id="4" name="Obraz 3">
            <a:extLst>
              <a:ext uri="{FF2B5EF4-FFF2-40B4-BE49-F238E27FC236}">
                <a16:creationId xmlns:a16="http://schemas.microsoft.com/office/drawing/2014/main" id="{6CDEF160-D361-B4C3-BEB3-FF672A1175B9}"/>
              </a:ext>
            </a:extLst>
          </p:cNvPr>
          <p:cNvPicPr>
            <a:picLocks noChangeAspect="1"/>
          </p:cNvPicPr>
          <p:nvPr/>
        </p:nvPicPr>
        <p:blipFill>
          <a:blip r:embed="rId2"/>
          <a:stretch>
            <a:fillRect/>
          </a:stretch>
        </p:blipFill>
        <p:spPr>
          <a:xfrm>
            <a:off x="6200555" y="2009554"/>
            <a:ext cx="5401858" cy="3485928"/>
          </a:xfrm>
          <a:prstGeom prst="rect">
            <a:avLst/>
          </a:prstGeom>
        </p:spPr>
      </p:pic>
    </p:spTree>
    <p:extLst>
      <p:ext uri="{BB962C8B-B14F-4D97-AF65-F5344CB8AC3E}">
        <p14:creationId xmlns:p14="http://schemas.microsoft.com/office/powerpoint/2010/main" val="159750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F3F816-8C26-FBBC-6A0F-B22F144F5488}"/>
              </a:ext>
            </a:extLst>
          </p:cNvPr>
          <p:cNvSpPr>
            <a:spLocks noGrp="1"/>
          </p:cNvSpPr>
          <p:nvPr>
            <p:ph type="title"/>
          </p:nvPr>
        </p:nvSpPr>
        <p:spPr/>
        <p:txBody>
          <a:bodyPr/>
          <a:lstStyle/>
          <a:p>
            <a:r>
              <a:rPr lang="pl-PL" dirty="0"/>
              <a:t>Model 1 - </a:t>
            </a:r>
            <a:r>
              <a:rPr lang="pl-PL" dirty="0" err="1"/>
              <a:t>Generation</a:t>
            </a:r>
            <a:endParaRPr lang="en-GB" dirty="0"/>
          </a:p>
        </p:txBody>
      </p:sp>
      <p:sp>
        <p:nvSpPr>
          <p:cNvPr id="3" name="Symbol zastępczy zawartości 2">
            <a:extLst>
              <a:ext uri="{FF2B5EF4-FFF2-40B4-BE49-F238E27FC236}">
                <a16:creationId xmlns:a16="http://schemas.microsoft.com/office/drawing/2014/main" id="{CA7317EA-71AA-5AA9-C2F3-E9C9EC5A5F2F}"/>
              </a:ext>
            </a:extLst>
          </p:cNvPr>
          <p:cNvSpPr>
            <a:spLocks noGrp="1"/>
          </p:cNvSpPr>
          <p:nvPr>
            <p:ph idx="1"/>
          </p:nvPr>
        </p:nvSpPr>
        <p:spPr>
          <a:xfrm>
            <a:off x="838200" y="1825625"/>
            <a:ext cx="11314814" cy="4351338"/>
          </a:xfrm>
        </p:spPr>
        <p:txBody>
          <a:bodyPr>
            <a:normAutofit/>
          </a:bodyPr>
          <a:lstStyle/>
          <a:p>
            <a:r>
              <a:rPr lang="pl-PL" sz="2000" dirty="0" err="1"/>
              <a:t>Generation</a:t>
            </a:r>
            <a:r>
              <a:rPr lang="pl-PL" sz="2000" dirty="0"/>
              <a:t> </a:t>
            </a:r>
            <a:r>
              <a:rPr lang="pl-PL" sz="2000" dirty="0" err="1"/>
              <a:t>dependence</a:t>
            </a:r>
            <a:r>
              <a:rPr lang="pl-PL" sz="2000" dirty="0"/>
              <a:t> on wind and </a:t>
            </a:r>
            <a:r>
              <a:rPr lang="pl-PL" sz="2000" dirty="0" err="1"/>
              <a:t>solar</a:t>
            </a:r>
            <a:r>
              <a:rPr lang="pl-PL" sz="2000" dirty="0"/>
              <a:t> </a:t>
            </a:r>
            <a:r>
              <a:rPr lang="pl-PL" sz="2000" dirty="0" err="1"/>
              <a:t>irradiance</a:t>
            </a:r>
            <a:r>
              <a:rPr lang="pl-PL" sz="2000" dirty="0"/>
              <a:t> </a:t>
            </a:r>
            <a:r>
              <a:rPr lang="pl-PL" sz="2000" dirty="0" err="1"/>
              <a:t>has</a:t>
            </a:r>
            <a:r>
              <a:rPr lang="pl-PL" sz="2000" dirty="0"/>
              <a:t> </a:t>
            </a:r>
            <a:r>
              <a:rPr lang="pl-PL" sz="2000" dirty="0" err="1"/>
              <a:t>been</a:t>
            </a:r>
            <a:r>
              <a:rPr lang="pl-PL" sz="2000" dirty="0"/>
              <a:t> </a:t>
            </a:r>
            <a:r>
              <a:rPr lang="pl-PL" sz="2000" dirty="0" err="1"/>
              <a:t>tested</a:t>
            </a:r>
            <a:endParaRPr lang="pl-PL" sz="2000" dirty="0"/>
          </a:p>
          <a:p>
            <a:r>
              <a:rPr lang="pl-PL" sz="2000" dirty="0"/>
              <a:t>As </a:t>
            </a:r>
            <a:r>
              <a:rPr lang="pl-PL" sz="2000" dirty="0" err="1"/>
              <a:t>shown</a:t>
            </a:r>
            <a:r>
              <a:rPr lang="pl-PL" sz="2000" dirty="0"/>
              <a:t> </a:t>
            </a:r>
            <a:r>
              <a:rPr lang="pl-PL" sz="2000" dirty="0" err="1"/>
              <a:t>below</a:t>
            </a:r>
            <a:r>
              <a:rPr lang="pl-PL" sz="2000" dirty="0"/>
              <a:t>, </a:t>
            </a:r>
            <a:r>
              <a:rPr lang="pl-PL" sz="2000" dirty="0" err="1"/>
              <a:t>there</a:t>
            </a:r>
            <a:r>
              <a:rPr lang="pl-PL" sz="2000" dirty="0"/>
              <a:t> </a:t>
            </a:r>
            <a:r>
              <a:rPr lang="pl-PL" sz="2000" dirty="0" err="1"/>
              <a:t>is</a:t>
            </a:r>
            <a:r>
              <a:rPr lang="pl-PL" sz="2000" dirty="0"/>
              <a:t> </a:t>
            </a:r>
            <a:r>
              <a:rPr lang="pl-PL" sz="2000" dirty="0" err="1"/>
              <a:t>strong</a:t>
            </a:r>
            <a:r>
              <a:rPr lang="pl-PL" sz="2000" dirty="0"/>
              <a:t> </a:t>
            </a:r>
            <a:r>
              <a:rPr lang="pl-PL" sz="2000" dirty="0" err="1"/>
              <a:t>dependence</a:t>
            </a:r>
            <a:r>
              <a:rPr lang="pl-PL" sz="2000" dirty="0"/>
              <a:t> on wind </a:t>
            </a:r>
            <a:r>
              <a:rPr lang="pl-PL" sz="2000" dirty="0" err="1"/>
              <a:t>speed</a:t>
            </a:r>
            <a:r>
              <a:rPr lang="pl-PL" sz="2000" dirty="0"/>
              <a:t> and </a:t>
            </a:r>
            <a:r>
              <a:rPr lang="pl-PL" sz="2000" dirty="0" err="1"/>
              <a:t>almost</a:t>
            </a:r>
            <a:r>
              <a:rPr lang="pl-PL" sz="2000" dirty="0"/>
              <a:t> no </a:t>
            </a:r>
            <a:r>
              <a:rPr lang="pl-PL" sz="2000" dirty="0" err="1"/>
              <a:t>dependance</a:t>
            </a:r>
            <a:r>
              <a:rPr lang="pl-PL" sz="2000" dirty="0"/>
              <a:t> on </a:t>
            </a:r>
            <a:r>
              <a:rPr lang="pl-PL" sz="2000" dirty="0" err="1"/>
              <a:t>irradiation</a:t>
            </a:r>
            <a:r>
              <a:rPr lang="pl-PL" sz="2000" dirty="0"/>
              <a:t> </a:t>
            </a:r>
          </a:p>
          <a:p>
            <a:r>
              <a:rPr lang="pl-PL" sz="2000" dirty="0"/>
              <a:t>Wind </a:t>
            </a:r>
            <a:r>
              <a:rPr lang="pl-PL" sz="2000" dirty="0" err="1"/>
              <a:t>speed</a:t>
            </a:r>
            <a:r>
              <a:rPr lang="pl-PL" sz="2000" dirty="0"/>
              <a:t> </a:t>
            </a:r>
            <a:r>
              <a:rPr lang="pl-PL" sz="2000" dirty="0" err="1"/>
              <a:t>has</a:t>
            </a:r>
            <a:r>
              <a:rPr lang="pl-PL" sz="2000" dirty="0"/>
              <a:t> </a:t>
            </a:r>
            <a:r>
              <a:rPr lang="pl-PL" sz="2000" dirty="0" err="1"/>
              <a:t>been</a:t>
            </a:r>
            <a:r>
              <a:rPr lang="pl-PL" sz="2000" dirty="0"/>
              <a:t> </a:t>
            </a:r>
            <a:r>
              <a:rPr lang="pl-PL" sz="2000" dirty="0" err="1"/>
              <a:t>fitted</a:t>
            </a:r>
            <a:r>
              <a:rPr lang="pl-PL" sz="2000" dirty="0"/>
              <a:t> with </a:t>
            </a:r>
            <a:r>
              <a:rPr lang="pl-PL" sz="2000" dirty="0" err="1"/>
              <a:t>quadratic</a:t>
            </a:r>
            <a:r>
              <a:rPr lang="pl-PL" sz="2000" dirty="0"/>
              <a:t> </a:t>
            </a:r>
            <a:r>
              <a:rPr lang="pl-PL" sz="2000" dirty="0" err="1"/>
              <a:t>function</a:t>
            </a:r>
            <a:r>
              <a:rPr lang="pl-PL" sz="2000" dirty="0"/>
              <a:t> and </a:t>
            </a:r>
            <a:r>
              <a:rPr lang="pl-PL" sz="2000" dirty="0" err="1"/>
              <a:t>irradiance</a:t>
            </a:r>
            <a:r>
              <a:rPr lang="pl-PL" sz="2000" dirty="0"/>
              <a:t> with </a:t>
            </a:r>
            <a:r>
              <a:rPr lang="pl-PL" sz="2000" dirty="0" err="1"/>
              <a:t>linear</a:t>
            </a:r>
            <a:endParaRPr lang="pl-PL" sz="2000" dirty="0"/>
          </a:p>
          <a:p>
            <a:r>
              <a:rPr lang="pl-PL" sz="2000" dirty="0" err="1"/>
              <a:t>Therefore</a:t>
            </a:r>
            <a:r>
              <a:rPr lang="pl-PL" sz="2000" dirty="0"/>
              <a:t> we </a:t>
            </a:r>
            <a:r>
              <a:rPr lang="pl-PL" sz="2000" dirty="0" err="1"/>
              <a:t>omitted</a:t>
            </a:r>
            <a:r>
              <a:rPr lang="pl-PL" sz="2000" dirty="0"/>
              <a:t> </a:t>
            </a:r>
            <a:r>
              <a:rPr lang="pl-PL" sz="2000" dirty="0" err="1"/>
              <a:t>irradiation</a:t>
            </a:r>
            <a:r>
              <a:rPr lang="pl-PL" sz="2000" dirty="0"/>
              <a:t> influence on </a:t>
            </a:r>
            <a:r>
              <a:rPr lang="pl-PL" sz="2000" dirty="0" err="1"/>
              <a:t>generation</a:t>
            </a:r>
            <a:r>
              <a:rPr lang="pl-PL" sz="2000" dirty="0"/>
              <a:t> in 1st model – </a:t>
            </a:r>
            <a:r>
              <a:rPr lang="pl-PL" sz="2000" dirty="0" err="1"/>
              <a:t>it</a:t>
            </a:r>
            <a:r>
              <a:rPr lang="pl-PL" sz="2000" dirty="0"/>
              <a:t> </a:t>
            </a:r>
            <a:r>
              <a:rPr lang="pl-PL" sz="2000" dirty="0" err="1"/>
              <a:t>is</a:t>
            </a:r>
            <a:r>
              <a:rPr lang="pl-PL" sz="2000" dirty="0"/>
              <a:t> </a:t>
            </a:r>
            <a:r>
              <a:rPr lang="pl-PL" sz="2000" dirty="0" err="1"/>
              <a:t>added</a:t>
            </a:r>
            <a:r>
              <a:rPr lang="pl-PL" sz="2000" dirty="0"/>
              <a:t> in the 2nd</a:t>
            </a:r>
            <a:endParaRPr lang="en-GB" sz="2000" dirty="0"/>
          </a:p>
        </p:txBody>
      </p:sp>
      <p:pic>
        <p:nvPicPr>
          <p:cNvPr id="4" name="Obraz 3">
            <a:extLst>
              <a:ext uri="{FF2B5EF4-FFF2-40B4-BE49-F238E27FC236}">
                <a16:creationId xmlns:a16="http://schemas.microsoft.com/office/drawing/2014/main" id="{A9BC6058-BEFD-73F1-62E3-77BDD31F57E5}"/>
              </a:ext>
            </a:extLst>
          </p:cNvPr>
          <p:cNvPicPr>
            <a:picLocks noChangeAspect="1"/>
          </p:cNvPicPr>
          <p:nvPr/>
        </p:nvPicPr>
        <p:blipFill>
          <a:blip r:embed="rId2"/>
          <a:stretch>
            <a:fillRect/>
          </a:stretch>
        </p:blipFill>
        <p:spPr>
          <a:xfrm>
            <a:off x="775290" y="4191000"/>
            <a:ext cx="4038600" cy="2667000"/>
          </a:xfrm>
          <a:prstGeom prst="rect">
            <a:avLst/>
          </a:prstGeom>
        </p:spPr>
      </p:pic>
      <p:pic>
        <p:nvPicPr>
          <p:cNvPr id="5" name="Obraz 4">
            <a:extLst>
              <a:ext uri="{FF2B5EF4-FFF2-40B4-BE49-F238E27FC236}">
                <a16:creationId xmlns:a16="http://schemas.microsoft.com/office/drawing/2014/main" id="{08C2E9E2-70B1-1E9D-5666-FE4434274D62}"/>
              </a:ext>
            </a:extLst>
          </p:cNvPr>
          <p:cNvPicPr>
            <a:picLocks noChangeAspect="1"/>
          </p:cNvPicPr>
          <p:nvPr/>
        </p:nvPicPr>
        <p:blipFill>
          <a:blip r:embed="rId3"/>
          <a:stretch>
            <a:fillRect/>
          </a:stretch>
        </p:blipFill>
        <p:spPr>
          <a:xfrm>
            <a:off x="5276074" y="4362450"/>
            <a:ext cx="3819525" cy="2495550"/>
          </a:xfrm>
          <a:prstGeom prst="rect">
            <a:avLst/>
          </a:prstGeom>
        </p:spPr>
      </p:pic>
    </p:spTree>
    <p:extLst>
      <p:ext uri="{BB962C8B-B14F-4D97-AF65-F5344CB8AC3E}">
        <p14:creationId xmlns:p14="http://schemas.microsoft.com/office/powerpoint/2010/main" val="174673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5D0914-A7EF-E6DC-F4F6-4CD479179062}"/>
              </a:ext>
            </a:extLst>
          </p:cNvPr>
          <p:cNvSpPr>
            <a:spLocks noGrp="1"/>
          </p:cNvSpPr>
          <p:nvPr>
            <p:ph type="title"/>
          </p:nvPr>
        </p:nvSpPr>
        <p:spPr/>
        <p:txBody>
          <a:bodyPr/>
          <a:lstStyle/>
          <a:p>
            <a:r>
              <a:rPr lang="pl-PL" dirty="0"/>
              <a:t>Model 1 – </a:t>
            </a:r>
            <a:r>
              <a:rPr lang="pl-PL" dirty="0" err="1"/>
              <a:t>Generation</a:t>
            </a:r>
            <a:r>
              <a:rPr lang="pl-PL" dirty="0"/>
              <a:t> - </a:t>
            </a:r>
            <a:r>
              <a:rPr lang="pl-PL" dirty="0" err="1"/>
              <a:t>Prior</a:t>
            </a:r>
            <a:endParaRPr lang="en-GB" dirty="0"/>
          </a:p>
        </p:txBody>
      </p:sp>
      <p:sp>
        <p:nvSpPr>
          <p:cNvPr id="3" name="Symbol zastępczy zawartości 2">
            <a:extLst>
              <a:ext uri="{FF2B5EF4-FFF2-40B4-BE49-F238E27FC236}">
                <a16:creationId xmlns:a16="http://schemas.microsoft.com/office/drawing/2014/main" id="{98D90E58-9929-8176-60A6-F21D446850CD}"/>
              </a:ext>
            </a:extLst>
          </p:cNvPr>
          <p:cNvSpPr>
            <a:spLocks noGrp="1"/>
          </p:cNvSpPr>
          <p:nvPr>
            <p:ph idx="1"/>
          </p:nvPr>
        </p:nvSpPr>
        <p:spPr/>
        <p:txBody>
          <a:bodyPr>
            <a:normAutofit/>
          </a:bodyPr>
          <a:lstStyle/>
          <a:p>
            <a:r>
              <a:rPr lang="pl-PL" sz="2400" dirty="0"/>
              <a:t>The </a:t>
            </a:r>
            <a:r>
              <a:rPr lang="pl-PL" sz="2400" dirty="0" err="1"/>
              <a:t>prior</a:t>
            </a:r>
            <a:r>
              <a:rPr lang="pl-PL" sz="2400" dirty="0"/>
              <a:t> </a:t>
            </a:r>
            <a:r>
              <a:rPr lang="pl-PL" sz="2400" dirty="0" err="1"/>
              <a:t>distribution</a:t>
            </a:r>
            <a:r>
              <a:rPr lang="pl-PL" sz="2400" dirty="0"/>
              <a:t> for </a:t>
            </a:r>
            <a:r>
              <a:rPr lang="pl-PL" sz="2400" dirty="0" err="1"/>
              <a:t>Generation</a:t>
            </a:r>
            <a:r>
              <a:rPr lang="pl-PL" sz="2400" dirty="0"/>
              <a:t> in 1st model </a:t>
            </a:r>
            <a:r>
              <a:rPr lang="pl-PL" sz="2400" dirty="0" err="1"/>
              <a:t>is</a:t>
            </a:r>
            <a:r>
              <a:rPr lang="pl-PL" sz="2400" dirty="0"/>
              <a:t> </a:t>
            </a:r>
            <a:r>
              <a:rPr lang="pl-PL" sz="2400" dirty="0" err="1"/>
              <a:t>shown</a:t>
            </a:r>
            <a:r>
              <a:rPr lang="pl-PL" sz="2400" dirty="0"/>
              <a:t> </a:t>
            </a:r>
            <a:r>
              <a:rPr lang="pl-PL" sz="2400" dirty="0" err="1"/>
              <a:t>below</a:t>
            </a:r>
            <a:endParaRPr lang="pl-PL" sz="2400" dirty="0"/>
          </a:p>
          <a:p>
            <a:r>
              <a:rPr lang="pl-PL" sz="2400" dirty="0"/>
              <a:t>The </a:t>
            </a:r>
            <a:r>
              <a:rPr lang="pl-PL" sz="2400" dirty="0" err="1"/>
              <a:t>value</a:t>
            </a:r>
            <a:r>
              <a:rPr lang="pl-PL" sz="2400" dirty="0"/>
              <a:t> of error was: </a:t>
            </a:r>
            <a:r>
              <a:rPr lang="fr-FR" sz="2400" dirty="0"/>
              <a:t>RMSE = 694.38 / (max possible) 7836.45</a:t>
            </a:r>
            <a:endParaRPr lang="en-GB" sz="2400" dirty="0"/>
          </a:p>
        </p:txBody>
      </p:sp>
      <p:pic>
        <p:nvPicPr>
          <p:cNvPr id="4" name="Obraz 3">
            <a:extLst>
              <a:ext uri="{FF2B5EF4-FFF2-40B4-BE49-F238E27FC236}">
                <a16:creationId xmlns:a16="http://schemas.microsoft.com/office/drawing/2014/main" id="{8DDB3C10-3CEC-3A2C-B008-92BC399E1BC6}"/>
              </a:ext>
            </a:extLst>
          </p:cNvPr>
          <p:cNvPicPr>
            <a:picLocks noChangeAspect="1"/>
          </p:cNvPicPr>
          <p:nvPr/>
        </p:nvPicPr>
        <p:blipFill>
          <a:blip r:embed="rId2"/>
          <a:stretch>
            <a:fillRect/>
          </a:stretch>
        </p:blipFill>
        <p:spPr>
          <a:xfrm>
            <a:off x="3512503" y="3615069"/>
            <a:ext cx="5166993" cy="3412165"/>
          </a:xfrm>
          <a:prstGeom prst="rect">
            <a:avLst/>
          </a:prstGeom>
        </p:spPr>
      </p:pic>
    </p:spTree>
    <p:extLst>
      <p:ext uri="{BB962C8B-B14F-4D97-AF65-F5344CB8AC3E}">
        <p14:creationId xmlns:p14="http://schemas.microsoft.com/office/powerpoint/2010/main" val="32096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E99D7C-5983-B414-8E3B-8BE03419A8A7}"/>
              </a:ext>
            </a:extLst>
          </p:cNvPr>
          <p:cNvSpPr>
            <a:spLocks noGrp="1"/>
          </p:cNvSpPr>
          <p:nvPr>
            <p:ph type="title"/>
          </p:nvPr>
        </p:nvSpPr>
        <p:spPr/>
        <p:txBody>
          <a:bodyPr/>
          <a:lstStyle/>
          <a:p>
            <a:r>
              <a:rPr lang="pl-PL" dirty="0"/>
              <a:t>Model 1 – </a:t>
            </a:r>
            <a:r>
              <a:rPr lang="pl-PL" dirty="0" err="1"/>
              <a:t>Generation</a:t>
            </a:r>
            <a:r>
              <a:rPr lang="pl-PL" dirty="0"/>
              <a:t> – </a:t>
            </a:r>
            <a:r>
              <a:rPr lang="pl-PL" dirty="0" err="1"/>
              <a:t>Prior</a:t>
            </a:r>
            <a:r>
              <a:rPr lang="pl-PL" dirty="0"/>
              <a:t> </a:t>
            </a:r>
            <a:r>
              <a:rPr lang="pl-PL" dirty="0" err="1"/>
              <a:t>summary</a:t>
            </a:r>
            <a:r>
              <a:rPr lang="pl-PL" dirty="0"/>
              <a:t> </a:t>
            </a:r>
            <a:endParaRPr lang="en-GB" dirty="0"/>
          </a:p>
        </p:txBody>
      </p:sp>
      <p:sp>
        <p:nvSpPr>
          <p:cNvPr id="3" name="Symbol zastępczy zawartości 2">
            <a:extLst>
              <a:ext uri="{FF2B5EF4-FFF2-40B4-BE49-F238E27FC236}">
                <a16:creationId xmlns:a16="http://schemas.microsoft.com/office/drawing/2014/main" id="{78CC24F9-E03F-6300-8ABA-7BCEFDFDB284}"/>
              </a:ext>
            </a:extLst>
          </p:cNvPr>
          <p:cNvSpPr>
            <a:spLocks noGrp="1"/>
          </p:cNvSpPr>
          <p:nvPr>
            <p:ph idx="1"/>
          </p:nvPr>
        </p:nvSpPr>
        <p:spPr/>
        <p:txBody>
          <a:bodyPr/>
          <a:lstStyle/>
          <a:p>
            <a:endParaRPr lang="en-GB" dirty="0"/>
          </a:p>
        </p:txBody>
      </p:sp>
      <p:pic>
        <p:nvPicPr>
          <p:cNvPr id="5" name="Obraz 4">
            <a:extLst>
              <a:ext uri="{FF2B5EF4-FFF2-40B4-BE49-F238E27FC236}">
                <a16:creationId xmlns:a16="http://schemas.microsoft.com/office/drawing/2014/main" id="{8FB19CC0-22F9-B041-983C-7257F438D276}"/>
              </a:ext>
            </a:extLst>
          </p:cNvPr>
          <p:cNvPicPr>
            <a:picLocks noChangeAspect="1"/>
          </p:cNvPicPr>
          <p:nvPr/>
        </p:nvPicPr>
        <p:blipFill>
          <a:blip r:embed="rId2"/>
          <a:stretch>
            <a:fillRect/>
          </a:stretch>
        </p:blipFill>
        <p:spPr>
          <a:xfrm>
            <a:off x="798325" y="2575532"/>
            <a:ext cx="4560484" cy="3736368"/>
          </a:xfrm>
          <a:prstGeom prst="rect">
            <a:avLst/>
          </a:prstGeom>
        </p:spPr>
      </p:pic>
      <p:pic>
        <p:nvPicPr>
          <p:cNvPr id="7" name="Obraz 6">
            <a:extLst>
              <a:ext uri="{FF2B5EF4-FFF2-40B4-BE49-F238E27FC236}">
                <a16:creationId xmlns:a16="http://schemas.microsoft.com/office/drawing/2014/main" id="{8601B91B-BD55-C53A-7B62-F421719D73CF}"/>
              </a:ext>
            </a:extLst>
          </p:cNvPr>
          <p:cNvPicPr>
            <a:picLocks noChangeAspect="1"/>
          </p:cNvPicPr>
          <p:nvPr/>
        </p:nvPicPr>
        <p:blipFill>
          <a:blip r:embed="rId3"/>
          <a:stretch>
            <a:fillRect/>
          </a:stretch>
        </p:blipFill>
        <p:spPr>
          <a:xfrm>
            <a:off x="5625798" y="2918637"/>
            <a:ext cx="5976236" cy="3190775"/>
          </a:xfrm>
          <a:prstGeom prst="rect">
            <a:avLst/>
          </a:prstGeom>
        </p:spPr>
      </p:pic>
    </p:spTree>
    <p:extLst>
      <p:ext uri="{BB962C8B-B14F-4D97-AF65-F5344CB8AC3E}">
        <p14:creationId xmlns:p14="http://schemas.microsoft.com/office/powerpoint/2010/main" val="12455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C4B0AD-9EFF-1027-6A1B-0F54A46BF3CD}"/>
              </a:ext>
            </a:extLst>
          </p:cNvPr>
          <p:cNvSpPr>
            <a:spLocks noGrp="1"/>
          </p:cNvSpPr>
          <p:nvPr>
            <p:ph type="title"/>
          </p:nvPr>
        </p:nvSpPr>
        <p:spPr/>
        <p:txBody>
          <a:bodyPr/>
          <a:lstStyle/>
          <a:p>
            <a:r>
              <a:rPr lang="pl-PL" dirty="0"/>
              <a:t>Model 1 – </a:t>
            </a:r>
            <a:r>
              <a:rPr lang="pl-PL" dirty="0" err="1"/>
              <a:t>Posterior</a:t>
            </a:r>
            <a:r>
              <a:rPr lang="pl-PL" dirty="0"/>
              <a:t> </a:t>
            </a:r>
            <a:endParaRPr lang="en-GB" dirty="0"/>
          </a:p>
        </p:txBody>
      </p:sp>
      <p:sp>
        <p:nvSpPr>
          <p:cNvPr id="3" name="Symbol zastępczy zawartości 2">
            <a:extLst>
              <a:ext uri="{FF2B5EF4-FFF2-40B4-BE49-F238E27FC236}">
                <a16:creationId xmlns:a16="http://schemas.microsoft.com/office/drawing/2014/main" id="{658C718A-1870-F839-E05A-E681EBC6609A}"/>
              </a:ext>
            </a:extLst>
          </p:cNvPr>
          <p:cNvSpPr>
            <a:spLocks noGrp="1"/>
          </p:cNvSpPr>
          <p:nvPr>
            <p:ph idx="1"/>
          </p:nvPr>
        </p:nvSpPr>
        <p:spPr/>
        <p:txBody>
          <a:bodyPr/>
          <a:lstStyle/>
          <a:p>
            <a:r>
              <a:rPr lang="pl-PL" dirty="0" err="1"/>
              <a:t>Posterior</a:t>
            </a:r>
            <a:r>
              <a:rPr lang="pl-PL" dirty="0"/>
              <a:t> modeling </a:t>
            </a:r>
            <a:r>
              <a:rPr lang="pl-PL" dirty="0" err="1"/>
              <a:t>gave</a:t>
            </a:r>
            <a:r>
              <a:rPr lang="pl-PL" dirty="0"/>
              <a:t> the </a:t>
            </a:r>
            <a:r>
              <a:rPr lang="pl-PL" dirty="0" err="1"/>
              <a:t>results</a:t>
            </a:r>
            <a:r>
              <a:rPr lang="pl-PL" dirty="0"/>
              <a:t> </a:t>
            </a:r>
            <a:r>
              <a:rPr lang="pl-PL" dirty="0" err="1"/>
              <a:t>shown</a:t>
            </a:r>
            <a:r>
              <a:rPr lang="pl-PL" dirty="0"/>
              <a:t> on </a:t>
            </a:r>
            <a:r>
              <a:rPr lang="pl-PL" dirty="0" err="1"/>
              <a:t>graph</a:t>
            </a:r>
            <a:endParaRPr lang="pl-PL" dirty="0"/>
          </a:p>
          <a:p>
            <a:r>
              <a:rPr lang="pl-PL" dirty="0"/>
              <a:t>The error </a:t>
            </a:r>
            <a:r>
              <a:rPr lang="pl-PL" dirty="0" err="1"/>
              <a:t>value</a:t>
            </a:r>
            <a:r>
              <a:rPr lang="pl-PL" dirty="0"/>
              <a:t> was: </a:t>
            </a:r>
            <a:r>
              <a:rPr lang="fr-FR" dirty="0"/>
              <a:t>RMSE = 694.48 / (max possible) 7836.45</a:t>
            </a:r>
            <a:endParaRPr lang="en-GB" dirty="0"/>
          </a:p>
        </p:txBody>
      </p:sp>
      <p:pic>
        <p:nvPicPr>
          <p:cNvPr id="4" name="Obraz 3">
            <a:extLst>
              <a:ext uri="{FF2B5EF4-FFF2-40B4-BE49-F238E27FC236}">
                <a16:creationId xmlns:a16="http://schemas.microsoft.com/office/drawing/2014/main" id="{4FEB1324-6788-D3F1-303F-7EDBA7ADD31A}"/>
              </a:ext>
            </a:extLst>
          </p:cNvPr>
          <p:cNvPicPr>
            <a:picLocks noChangeAspect="1"/>
          </p:cNvPicPr>
          <p:nvPr/>
        </p:nvPicPr>
        <p:blipFill>
          <a:blip r:embed="rId2"/>
          <a:stretch>
            <a:fillRect/>
          </a:stretch>
        </p:blipFill>
        <p:spPr>
          <a:xfrm>
            <a:off x="2753833" y="2979256"/>
            <a:ext cx="6177516" cy="4079492"/>
          </a:xfrm>
          <a:prstGeom prst="rect">
            <a:avLst/>
          </a:prstGeom>
        </p:spPr>
      </p:pic>
    </p:spTree>
    <p:extLst>
      <p:ext uri="{BB962C8B-B14F-4D97-AF65-F5344CB8AC3E}">
        <p14:creationId xmlns:p14="http://schemas.microsoft.com/office/powerpoint/2010/main" val="327545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FC32A1-BFBB-7ACB-30E6-5C02FA3F714B}"/>
              </a:ext>
            </a:extLst>
          </p:cNvPr>
          <p:cNvSpPr>
            <a:spLocks noGrp="1"/>
          </p:cNvSpPr>
          <p:nvPr>
            <p:ph type="title"/>
          </p:nvPr>
        </p:nvSpPr>
        <p:spPr/>
        <p:txBody>
          <a:bodyPr/>
          <a:lstStyle/>
          <a:p>
            <a:r>
              <a:rPr lang="pl-PL" dirty="0"/>
              <a:t>Model 1 - </a:t>
            </a:r>
            <a:r>
              <a:rPr lang="pl-PL" dirty="0" err="1"/>
              <a:t>Prices</a:t>
            </a:r>
            <a:endParaRPr lang="en-GB" dirty="0"/>
          </a:p>
        </p:txBody>
      </p:sp>
      <p:sp>
        <p:nvSpPr>
          <p:cNvPr id="3" name="Symbol zastępczy zawartości 2">
            <a:extLst>
              <a:ext uri="{FF2B5EF4-FFF2-40B4-BE49-F238E27FC236}">
                <a16:creationId xmlns:a16="http://schemas.microsoft.com/office/drawing/2014/main" id="{094EBC91-45E1-5CC8-F41B-EAC4C76B0825}"/>
              </a:ext>
            </a:extLst>
          </p:cNvPr>
          <p:cNvSpPr>
            <a:spLocks noGrp="1"/>
          </p:cNvSpPr>
          <p:nvPr>
            <p:ph idx="1"/>
          </p:nvPr>
        </p:nvSpPr>
        <p:spPr/>
        <p:txBody>
          <a:bodyPr/>
          <a:lstStyle/>
          <a:p>
            <a:r>
              <a:rPr lang="pl-PL" dirty="0"/>
              <a:t>We </a:t>
            </a:r>
            <a:r>
              <a:rPr lang="pl-PL" dirty="0" err="1"/>
              <a:t>have</a:t>
            </a:r>
            <a:r>
              <a:rPr lang="pl-PL" dirty="0"/>
              <a:t> </a:t>
            </a:r>
            <a:r>
              <a:rPr lang="pl-PL" dirty="0" err="1"/>
              <a:t>tried</a:t>
            </a:r>
            <a:r>
              <a:rPr lang="pl-PL" dirty="0"/>
              <a:t> to </a:t>
            </a:r>
            <a:r>
              <a:rPr lang="pl-PL" dirty="0" err="1"/>
              <a:t>determine</a:t>
            </a:r>
            <a:r>
              <a:rPr lang="pl-PL" dirty="0"/>
              <a:t> the relations with </a:t>
            </a:r>
            <a:r>
              <a:rPr lang="pl-PL" dirty="0" err="1"/>
              <a:t>load</a:t>
            </a:r>
            <a:r>
              <a:rPr lang="pl-PL" dirty="0"/>
              <a:t>, </a:t>
            </a:r>
            <a:r>
              <a:rPr lang="pl-PL" dirty="0" err="1"/>
              <a:t>generation</a:t>
            </a:r>
            <a:r>
              <a:rPr lang="pl-PL" dirty="0"/>
              <a:t> and </a:t>
            </a:r>
            <a:r>
              <a:rPr lang="pl-PL" dirty="0" err="1"/>
              <a:t>day</a:t>
            </a:r>
            <a:r>
              <a:rPr lang="pl-PL" dirty="0"/>
              <a:t> of </a:t>
            </a:r>
            <a:r>
              <a:rPr lang="pl-PL" dirty="0" err="1"/>
              <a:t>week</a:t>
            </a:r>
            <a:r>
              <a:rPr lang="pl-PL" dirty="0"/>
              <a:t> with </a:t>
            </a:r>
            <a:r>
              <a:rPr lang="pl-PL" dirty="0" err="1"/>
              <a:t>linear</a:t>
            </a:r>
            <a:r>
              <a:rPr lang="pl-PL" dirty="0"/>
              <a:t> </a:t>
            </a:r>
            <a:r>
              <a:rPr lang="pl-PL" dirty="0" err="1"/>
              <a:t>functions</a:t>
            </a:r>
            <a:endParaRPr lang="pl-PL" dirty="0"/>
          </a:p>
        </p:txBody>
      </p:sp>
      <p:pic>
        <p:nvPicPr>
          <p:cNvPr id="4" name="Obraz 3">
            <a:extLst>
              <a:ext uri="{FF2B5EF4-FFF2-40B4-BE49-F238E27FC236}">
                <a16:creationId xmlns:a16="http://schemas.microsoft.com/office/drawing/2014/main" id="{2C9E42E1-CEDC-A80F-FE06-5EA835402F2A}"/>
              </a:ext>
            </a:extLst>
          </p:cNvPr>
          <p:cNvPicPr>
            <a:picLocks noChangeAspect="1"/>
          </p:cNvPicPr>
          <p:nvPr/>
        </p:nvPicPr>
        <p:blipFill>
          <a:blip r:embed="rId2"/>
          <a:stretch>
            <a:fillRect/>
          </a:stretch>
        </p:blipFill>
        <p:spPr>
          <a:xfrm>
            <a:off x="1359971" y="3429000"/>
            <a:ext cx="4029075" cy="2667000"/>
          </a:xfrm>
          <a:prstGeom prst="rect">
            <a:avLst/>
          </a:prstGeom>
        </p:spPr>
      </p:pic>
      <p:pic>
        <p:nvPicPr>
          <p:cNvPr id="5" name="Obraz 4">
            <a:extLst>
              <a:ext uri="{FF2B5EF4-FFF2-40B4-BE49-F238E27FC236}">
                <a16:creationId xmlns:a16="http://schemas.microsoft.com/office/drawing/2014/main" id="{9852A945-D628-9805-D852-69ED8622CCE1}"/>
              </a:ext>
            </a:extLst>
          </p:cNvPr>
          <p:cNvPicPr>
            <a:picLocks noChangeAspect="1"/>
          </p:cNvPicPr>
          <p:nvPr/>
        </p:nvPicPr>
        <p:blipFill>
          <a:blip r:embed="rId3"/>
          <a:stretch>
            <a:fillRect/>
          </a:stretch>
        </p:blipFill>
        <p:spPr>
          <a:xfrm>
            <a:off x="5910817" y="3429000"/>
            <a:ext cx="4038600" cy="2667000"/>
          </a:xfrm>
          <a:prstGeom prst="rect">
            <a:avLst/>
          </a:prstGeom>
        </p:spPr>
      </p:pic>
    </p:spTree>
    <p:extLst>
      <p:ext uri="{BB962C8B-B14F-4D97-AF65-F5344CB8AC3E}">
        <p14:creationId xmlns:p14="http://schemas.microsoft.com/office/powerpoint/2010/main" val="345914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965BB5-2000-5A8B-8919-674AB5644F74}"/>
              </a:ext>
            </a:extLst>
          </p:cNvPr>
          <p:cNvSpPr>
            <a:spLocks noGrp="1"/>
          </p:cNvSpPr>
          <p:nvPr>
            <p:ph type="title"/>
          </p:nvPr>
        </p:nvSpPr>
        <p:spPr/>
        <p:txBody>
          <a:bodyPr/>
          <a:lstStyle/>
          <a:p>
            <a:r>
              <a:rPr lang="pl-PL" dirty="0"/>
              <a:t>Model 1 - </a:t>
            </a:r>
            <a:r>
              <a:rPr lang="pl-PL" dirty="0" err="1"/>
              <a:t>Prices</a:t>
            </a:r>
            <a:endParaRPr lang="en-GB" dirty="0"/>
          </a:p>
        </p:txBody>
      </p:sp>
      <p:sp>
        <p:nvSpPr>
          <p:cNvPr id="3" name="Symbol zastępczy zawartości 2">
            <a:extLst>
              <a:ext uri="{FF2B5EF4-FFF2-40B4-BE49-F238E27FC236}">
                <a16:creationId xmlns:a16="http://schemas.microsoft.com/office/drawing/2014/main" id="{5BF454DC-E89F-8567-8F66-5B2E17047716}"/>
              </a:ext>
            </a:extLst>
          </p:cNvPr>
          <p:cNvSpPr>
            <a:spLocks noGrp="1"/>
          </p:cNvSpPr>
          <p:nvPr>
            <p:ph idx="1"/>
          </p:nvPr>
        </p:nvSpPr>
        <p:spPr/>
        <p:txBody>
          <a:bodyPr/>
          <a:lstStyle/>
          <a:p>
            <a:r>
              <a:rPr lang="pl-PL" dirty="0" err="1"/>
              <a:t>Finally</a:t>
            </a:r>
            <a:r>
              <a:rPr lang="pl-PL" dirty="0"/>
              <a:t> we </a:t>
            </a:r>
            <a:r>
              <a:rPr lang="pl-PL" dirty="0" err="1"/>
              <a:t>have</a:t>
            </a:r>
            <a:r>
              <a:rPr lang="pl-PL" dirty="0"/>
              <a:t> </a:t>
            </a:r>
            <a:r>
              <a:rPr lang="pl-PL" dirty="0" err="1"/>
              <a:t>decided</a:t>
            </a:r>
            <a:r>
              <a:rPr lang="pl-PL" dirty="0"/>
              <a:t> to </a:t>
            </a:r>
            <a:r>
              <a:rPr lang="pl-PL" dirty="0" err="1"/>
              <a:t>use</a:t>
            </a:r>
            <a:r>
              <a:rPr lang="pl-PL" dirty="0"/>
              <a:t> the </a:t>
            </a:r>
            <a:r>
              <a:rPr lang="pl-PL" dirty="0" err="1"/>
              <a:t>prices</a:t>
            </a:r>
            <a:r>
              <a:rPr lang="pl-PL" dirty="0"/>
              <a:t> </a:t>
            </a:r>
            <a:r>
              <a:rPr lang="pl-PL" dirty="0" err="1"/>
              <a:t>dependence</a:t>
            </a:r>
            <a:r>
              <a:rPr lang="pl-PL" dirty="0"/>
              <a:t> on </a:t>
            </a:r>
            <a:r>
              <a:rPr lang="pl-PL" dirty="0" err="1"/>
              <a:t>residulal</a:t>
            </a:r>
            <a:r>
              <a:rPr lang="pl-PL" dirty="0"/>
              <a:t> </a:t>
            </a:r>
            <a:r>
              <a:rPr lang="pl-PL" dirty="0" err="1"/>
              <a:t>load</a:t>
            </a:r>
            <a:endParaRPr lang="pl-PL" dirty="0"/>
          </a:p>
          <a:p>
            <a:r>
              <a:rPr lang="pl-PL" dirty="0" err="1"/>
              <a:t>Residual</a:t>
            </a:r>
            <a:r>
              <a:rPr lang="pl-PL" dirty="0"/>
              <a:t> </a:t>
            </a:r>
            <a:r>
              <a:rPr lang="pl-PL" dirty="0" err="1"/>
              <a:t>load</a:t>
            </a:r>
            <a:r>
              <a:rPr lang="pl-PL" dirty="0"/>
              <a:t> </a:t>
            </a:r>
            <a:r>
              <a:rPr lang="pl-PL" dirty="0" err="1"/>
              <a:t>is</a:t>
            </a:r>
            <a:r>
              <a:rPr lang="pl-PL" dirty="0"/>
              <a:t> system </a:t>
            </a:r>
            <a:r>
              <a:rPr lang="pl-PL" dirty="0" err="1"/>
              <a:t>load</a:t>
            </a:r>
            <a:r>
              <a:rPr lang="pl-PL" dirty="0"/>
              <a:t> </a:t>
            </a:r>
            <a:r>
              <a:rPr lang="pl-PL" dirty="0" err="1"/>
              <a:t>substracted</a:t>
            </a:r>
            <a:r>
              <a:rPr lang="pl-PL" dirty="0"/>
              <a:t> by </a:t>
            </a:r>
            <a:r>
              <a:rPr lang="pl-PL" dirty="0" err="1"/>
              <a:t>noncontrollable</a:t>
            </a:r>
            <a:r>
              <a:rPr lang="pl-PL" dirty="0"/>
              <a:t> </a:t>
            </a:r>
            <a:r>
              <a:rPr lang="pl-PL" dirty="0" err="1"/>
              <a:t>generation</a:t>
            </a:r>
            <a:r>
              <a:rPr lang="pl-PL" dirty="0"/>
              <a:t> (</a:t>
            </a:r>
            <a:r>
              <a:rPr lang="pl-PL" dirty="0" err="1"/>
              <a:t>called</a:t>
            </a:r>
            <a:r>
              <a:rPr lang="pl-PL" dirty="0"/>
              <a:t> </a:t>
            </a:r>
            <a:r>
              <a:rPr lang="pl-PL" dirty="0" err="1"/>
              <a:t>simply</a:t>
            </a:r>
            <a:r>
              <a:rPr lang="pl-PL" dirty="0"/>
              <a:t> „</a:t>
            </a:r>
            <a:r>
              <a:rPr lang="pl-PL" dirty="0" err="1"/>
              <a:t>Generation</a:t>
            </a:r>
            <a:r>
              <a:rPr lang="pl-PL" dirty="0"/>
              <a:t>” in </a:t>
            </a:r>
            <a:r>
              <a:rPr lang="pl-PL" dirty="0" err="1"/>
              <a:t>our</a:t>
            </a:r>
            <a:r>
              <a:rPr lang="pl-PL" dirty="0"/>
              <a:t> </a:t>
            </a:r>
            <a:r>
              <a:rPr lang="pl-PL" dirty="0" err="1"/>
              <a:t>project</a:t>
            </a:r>
            <a:r>
              <a:rPr lang="pl-PL" dirty="0"/>
              <a:t>)</a:t>
            </a:r>
            <a:endParaRPr lang="en-GB" dirty="0"/>
          </a:p>
        </p:txBody>
      </p:sp>
      <p:pic>
        <p:nvPicPr>
          <p:cNvPr id="4" name="Obraz 3">
            <a:extLst>
              <a:ext uri="{FF2B5EF4-FFF2-40B4-BE49-F238E27FC236}">
                <a16:creationId xmlns:a16="http://schemas.microsoft.com/office/drawing/2014/main" id="{00888D8F-A2C2-C591-95D2-8C75D78149D5}"/>
              </a:ext>
            </a:extLst>
          </p:cNvPr>
          <p:cNvPicPr>
            <a:picLocks noChangeAspect="1"/>
          </p:cNvPicPr>
          <p:nvPr/>
        </p:nvPicPr>
        <p:blipFill>
          <a:blip r:embed="rId2"/>
          <a:stretch>
            <a:fillRect/>
          </a:stretch>
        </p:blipFill>
        <p:spPr>
          <a:xfrm>
            <a:off x="2811868" y="3978753"/>
            <a:ext cx="4421815" cy="2925544"/>
          </a:xfrm>
          <a:prstGeom prst="rect">
            <a:avLst/>
          </a:prstGeom>
        </p:spPr>
      </p:pic>
    </p:spTree>
    <p:extLst>
      <p:ext uri="{BB962C8B-B14F-4D97-AF65-F5344CB8AC3E}">
        <p14:creationId xmlns:p14="http://schemas.microsoft.com/office/powerpoint/2010/main" val="408933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116353-36B2-48CD-853A-344E0C28634B}"/>
              </a:ext>
            </a:extLst>
          </p:cNvPr>
          <p:cNvSpPr>
            <a:spLocks noGrp="1"/>
          </p:cNvSpPr>
          <p:nvPr>
            <p:ph type="title"/>
          </p:nvPr>
        </p:nvSpPr>
        <p:spPr/>
        <p:txBody>
          <a:bodyPr/>
          <a:lstStyle/>
          <a:p>
            <a:r>
              <a:rPr lang="pl-PL" dirty="0"/>
              <a:t>Model 1 – </a:t>
            </a:r>
            <a:r>
              <a:rPr lang="pl-PL" dirty="0" err="1"/>
              <a:t>Prices</a:t>
            </a:r>
            <a:r>
              <a:rPr lang="pl-PL" dirty="0"/>
              <a:t> - </a:t>
            </a:r>
            <a:r>
              <a:rPr lang="pl-PL" dirty="0" err="1"/>
              <a:t>Prior</a:t>
            </a:r>
            <a:endParaRPr lang="en-GB" dirty="0"/>
          </a:p>
        </p:txBody>
      </p:sp>
      <p:sp>
        <p:nvSpPr>
          <p:cNvPr id="3" name="Symbol zastępczy zawartości 2">
            <a:extLst>
              <a:ext uri="{FF2B5EF4-FFF2-40B4-BE49-F238E27FC236}">
                <a16:creationId xmlns:a16="http://schemas.microsoft.com/office/drawing/2014/main" id="{55FAA127-A59B-B365-D655-E64E3C2B3B64}"/>
              </a:ext>
            </a:extLst>
          </p:cNvPr>
          <p:cNvSpPr>
            <a:spLocks noGrp="1"/>
          </p:cNvSpPr>
          <p:nvPr>
            <p:ph idx="1"/>
          </p:nvPr>
        </p:nvSpPr>
        <p:spPr/>
        <p:txBody>
          <a:bodyPr>
            <a:normAutofit/>
          </a:bodyPr>
          <a:lstStyle/>
          <a:p>
            <a:r>
              <a:rPr lang="pl-PL" sz="2400" dirty="0" err="1"/>
              <a:t>Modelling</a:t>
            </a:r>
            <a:r>
              <a:rPr lang="pl-PL" sz="2400" dirty="0"/>
              <a:t> </a:t>
            </a:r>
            <a:r>
              <a:rPr lang="pl-PL" sz="2400" dirty="0" err="1"/>
              <a:t>Prior</a:t>
            </a:r>
            <a:r>
              <a:rPr lang="pl-PL" sz="2400" dirty="0"/>
              <a:t> for </a:t>
            </a:r>
            <a:r>
              <a:rPr lang="pl-PL" sz="2400" dirty="0" err="1"/>
              <a:t>prices</a:t>
            </a:r>
            <a:r>
              <a:rPr lang="pl-PL" sz="2400" dirty="0"/>
              <a:t> in 1st Model </a:t>
            </a:r>
            <a:r>
              <a:rPr lang="pl-PL" sz="2400" dirty="0" err="1"/>
              <a:t>gave</a:t>
            </a:r>
            <a:r>
              <a:rPr lang="pl-PL" sz="2400" dirty="0"/>
              <a:t> </a:t>
            </a:r>
            <a:r>
              <a:rPr lang="pl-PL" sz="2400" dirty="0" err="1"/>
              <a:t>results</a:t>
            </a:r>
            <a:r>
              <a:rPr lang="pl-PL" sz="2400" dirty="0"/>
              <a:t> </a:t>
            </a:r>
            <a:r>
              <a:rPr lang="pl-PL" sz="2400" dirty="0" err="1"/>
              <a:t>shown</a:t>
            </a:r>
            <a:r>
              <a:rPr lang="pl-PL" sz="2400" dirty="0"/>
              <a:t> </a:t>
            </a:r>
            <a:r>
              <a:rPr lang="pl-PL" sz="2400" dirty="0" err="1"/>
              <a:t>below</a:t>
            </a:r>
            <a:endParaRPr lang="pl-PL" sz="2400" dirty="0"/>
          </a:p>
          <a:p>
            <a:r>
              <a:rPr lang="pl-PL" sz="2400" dirty="0"/>
              <a:t>The error </a:t>
            </a:r>
            <a:r>
              <a:rPr lang="pl-PL" sz="2400" dirty="0" err="1"/>
              <a:t>value</a:t>
            </a:r>
            <a:r>
              <a:rPr lang="pl-PL" sz="2400" dirty="0"/>
              <a:t> was: </a:t>
            </a:r>
            <a:r>
              <a:rPr lang="fr-FR" sz="2400" dirty="0"/>
              <a:t>RMSE = 48.18 / (max possible) 214.47</a:t>
            </a:r>
            <a:endParaRPr lang="en-GB" sz="2400" dirty="0"/>
          </a:p>
        </p:txBody>
      </p:sp>
      <p:pic>
        <p:nvPicPr>
          <p:cNvPr id="5" name="Obraz 4">
            <a:extLst>
              <a:ext uri="{FF2B5EF4-FFF2-40B4-BE49-F238E27FC236}">
                <a16:creationId xmlns:a16="http://schemas.microsoft.com/office/drawing/2014/main" id="{498754CF-2DFF-1E32-467D-D9DC1B98DBE1}"/>
              </a:ext>
            </a:extLst>
          </p:cNvPr>
          <p:cNvPicPr>
            <a:picLocks noChangeAspect="1"/>
          </p:cNvPicPr>
          <p:nvPr/>
        </p:nvPicPr>
        <p:blipFill>
          <a:blip r:embed="rId2"/>
          <a:stretch>
            <a:fillRect/>
          </a:stretch>
        </p:blipFill>
        <p:spPr>
          <a:xfrm>
            <a:off x="2778972" y="3131289"/>
            <a:ext cx="5781254" cy="3826835"/>
          </a:xfrm>
          <a:prstGeom prst="rect">
            <a:avLst/>
          </a:prstGeom>
        </p:spPr>
      </p:pic>
    </p:spTree>
    <p:extLst>
      <p:ext uri="{BB962C8B-B14F-4D97-AF65-F5344CB8AC3E}">
        <p14:creationId xmlns:p14="http://schemas.microsoft.com/office/powerpoint/2010/main" val="351711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FB77AE-FF7E-68C0-337E-2A4805069185}"/>
              </a:ext>
            </a:extLst>
          </p:cNvPr>
          <p:cNvSpPr>
            <a:spLocks noGrp="1"/>
          </p:cNvSpPr>
          <p:nvPr>
            <p:ph type="title"/>
          </p:nvPr>
        </p:nvSpPr>
        <p:spPr/>
        <p:txBody>
          <a:bodyPr/>
          <a:lstStyle/>
          <a:p>
            <a:r>
              <a:rPr lang="en-GB" b="0" i="0" dirty="0">
                <a:solidFill>
                  <a:srgbClr val="1F2328"/>
                </a:solidFill>
                <a:effectLst/>
                <a:latin typeface="-apple-system"/>
              </a:rPr>
              <a:t>Problem formulation</a:t>
            </a:r>
            <a:endParaRPr lang="en-GB" dirty="0"/>
          </a:p>
        </p:txBody>
      </p:sp>
      <p:sp>
        <p:nvSpPr>
          <p:cNvPr id="3" name="Symbol zastępczy zawartości 2">
            <a:extLst>
              <a:ext uri="{FF2B5EF4-FFF2-40B4-BE49-F238E27FC236}">
                <a16:creationId xmlns:a16="http://schemas.microsoft.com/office/drawing/2014/main" id="{54B0959A-5919-B41D-06F4-9E065769E0E4}"/>
              </a:ext>
            </a:extLst>
          </p:cNvPr>
          <p:cNvSpPr>
            <a:spLocks noGrp="1"/>
          </p:cNvSpPr>
          <p:nvPr>
            <p:ph idx="1"/>
          </p:nvPr>
        </p:nvSpPr>
        <p:spPr/>
        <p:txBody>
          <a:bodyPr/>
          <a:lstStyle/>
          <a:p>
            <a:pPr lvl="1"/>
            <a:r>
              <a:rPr lang="en-GB" kern="100" dirty="0">
                <a:effectLst/>
                <a:latin typeface="Calibri" panose="020F0502020204030204" pitchFamily="34" charset="0"/>
                <a:ea typeface="Calibri" panose="020F0502020204030204" pitchFamily="34" charset="0"/>
                <a:cs typeface="Times New Roman" panose="02020603050405020304" pitchFamily="18" charset="0"/>
              </a:rPr>
              <a:t>The energy market plays a crucial role in the economic development and sustainability of nations worldwide. The energy market in Poland faces multifaceted challenges, including fluctuating energy prices, increasing demand, changing regulatory frameworks, and the need to transition towards a more sustainable energy mix. These complexities pose significant difficulties for market participants, policymakers, and investors in making informed decisions regarding energy production, distribution, and consumption. To tackle these challenges effectively, it is crucial to understand the underlying patterns and interdependencies within the market, which can be achieved through statistical modelling.</a:t>
            </a:r>
            <a:endParaRPr lang="pl-PL" sz="1800" dirty="0"/>
          </a:p>
          <a:p>
            <a:pPr lvl="1"/>
            <a:endParaRPr lang="en-GB" sz="3600" dirty="0"/>
          </a:p>
        </p:txBody>
      </p:sp>
    </p:spTree>
    <p:extLst>
      <p:ext uri="{BB962C8B-B14F-4D97-AF65-F5344CB8AC3E}">
        <p14:creationId xmlns:p14="http://schemas.microsoft.com/office/powerpoint/2010/main" val="36563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7EBB00-3020-38A9-F1B8-2DE801985426}"/>
              </a:ext>
            </a:extLst>
          </p:cNvPr>
          <p:cNvSpPr>
            <a:spLocks noGrp="1"/>
          </p:cNvSpPr>
          <p:nvPr>
            <p:ph type="title"/>
          </p:nvPr>
        </p:nvSpPr>
        <p:spPr/>
        <p:txBody>
          <a:bodyPr/>
          <a:lstStyle/>
          <a:p>
            <a:r>
              <a:rPr lang="pl-PL" dirty="0"/>
              <a:t>Model 1 – </a:t>
            </a:r>
            <a:r>
              <a:rPr lang="pl-PL" dirty="0" err="1"/>
              <a:t>Prices</a:t>
            </a:r>
            <a:r>
              <a:rPr lang="pl-PL" dirty="0"/>
              <a:t> – </a:t>
            </a:r>
            <a:r>
              <a:rPr lang="pl-PL" dirty="0" err="1"/>
              <a:t>Prior</a:t>
            </a:r>
            <a:r>
              <a:rPr lang="pl-PL" dirty="0"/>
              <a:t> </a:t>
            </a:r>
            <a:r>
              <a:rPr lang="pl-PL" dirty="0" err="1"/>
              <a:t>summary</a:t>
            </a:r>
            <a:endParaRPr lang="en-GB" dirty="0"/>
          </a:p>
        </p:txBody>
      </p:sp>
      <p:sp>
        <p:nvSpPr>
          <p:cNvPr id="3" name="Symbol zastępczy zawartości 2">
            <a:extLst>
              <a:ext uri="{FF2B5EF4-FFF2-40B4-BE49-F238E27FC236}">
                <a16:creationId xmlns:a16="http://schemas.microsoft.com/office/drawing/2014/main" id="{A04FE0CD-F3E6-97DA-1037-F65544C2871D}"/>
              </a:ext>
            </a:extLst>
          </p:cNvPr>
          <p:cNvSpPr>
            <a:spLocks noGrp="1"/>
          </p:cNvSpPr>
          <p:nvPr>
            <p:ph idx="1"/>
          </p:nvPr>
        </p:nvSpPr>
        <p:spPr/>
        <p:txBody>
          <a:bodyPr/>
          <a:lstStyle/>
          <a:p>
            <a:endParaRPr lang="en-GB" dirty="0"/>
          </a:p>
        </p:txBody>
      </p:sp>
      <p:pic>
        <p:nvPicPr>
          <p:cNvPr id="5" name="Obraz 4">
            <a:extLst>
              <a:ext uri="{FF2B5EF4-FFF2-40B4-BE49-F238E27FC236}">
                <a16:creationId xmlns:a16="http://schemas.microsoft.com/office/drawing/2014/main" id="{DAA281DE-1AA8-3DD2-F03B-E59CBB628BF6}"/>
              </a:ext>
            </a:extLst>
          </p:cNvPr>
          <p:cNvPicPr>
            <a:picLocks noChangeAspect="1"/>
          </p:cNvPicPr>
          <p:nvPr/>
        </p:nvPicPr>
        <p:blipFill>
          <a:blip r:embed="rId2"/>
          <a:stretch>
            <a:fillRect/>
          </a:stretch>
        </p:blipFill>
        <p:spPr>
          <a:xfrm>
            <a:off x="303028" y="2022605"/>
            <a:ext cx="5683647" cy="4286873"/>
          </a:xfrm>
          <a:prstGeom prst="rect">
            <a:avLst/>
          </a:prstGeom>
        </p:spPr>
      </p:pic>
      <p:pic>
        <p:nvPicPr>
          <p:cNvPr id="7" name="Obraz 6">
            <a:extLst>
              <a:ext uri="{FF2B5EF4-FFF2-40B4-BE49-F238E27FC236}">
                <a16:creationId xmlns:a16="http://schemas.microsoft.com/office/drawing/2014/main" id="{742759A4-CC54-253C-E49B-3F0088A3B79A}"/>
              </a:ext>
            </a:extLst>
          </p:cNvPr>
          <p:cNvPicPr>
            <a:picLocks noChangeAspect="1"/>
          </p:cNvPicPr>
          <p:nvPr/>
        </p:nvPicPr>
        <p:blipFill>
          <a:blip r:embed="rId3"/>
          <a:stretch>
            <a:fillRect/>
          </a:stretch>
        </p:blipFill>
        <p:spPr>
          <a:xfrm>
            <a:off x="6130644" y="2639211"/>
            <a:ext cx="5758328" cy="3053659"/>
          </a:xfrm>
          <a:prstGeom prst="rect">
            <a:avLst/>
          </a:prstGeom>
        </p:spPr>
      </p:pic>
    </p:spTree>
    <p:extLst>
      <p:ext uri="{BB962C8B-B14F-4D97-AF65-F5344CB8AC3E}">
        <p14:creationId xmlns:p14="http://schemas.microsoft.com/office/powerpoint/2010/main" val="161771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21F767-9749-83A9-C18C-DBDCB0EFD2D2}"/>
              </a:ext>
            </a:extLst>
          </p:cNvPr>
          <p:cNvSpPr>
            <a:spLocks noGrp="1"/>
          </p:cNvSpPr>
          <p:nvPr>
            <p:ph type="title"/>
          </p:nvPr>
        </p:nvSpPr>
        <p:spPr/>
        <p:txBody>
          <a:bodyPr/>
          <a:lstStyle/>
          <a:p>
            <a:r>
              <a:rPr lang="pl-PL" dirty="0"/>
              <a:t>Model 1 – </a:t>
            </a:r>
            <a:r>
              <a:rPr lang="pl-PL" dirty="0" err="1"/>
              <a:t>Prices</a:t>
            </a:r>
            <a:r>
              <a:rPr lang="pl-PL" dirty="0"/>
              <a:t> - </a:t>
            </a:r>
            <a:r>
              <a:rPr lang="pl-PL" dirty="0" err="1"/>
              <a:t>Posterior</a:t>
            </a:r>
            <a:endParaRPr lang="en-GB" dirty="0"/>
          </a:p>
        </p:txBody>
      </p:sp>
      <p:sp>
        <p:nvSpPr>
          <p:cNvPr id="3" name="Symbol zastępczy zawartości 2">
            <a:extLst>
              <a:ext uri="{FF2B5EF4-FFF2-40B4-BE49-F238E27FC236}">
                <a16:creationId xmlns:a16="http://schemas.microsoft.com/office/drawing/2014/main" id="{E01A0507-9307-7A44-0EFB-A2DD6D05048C}"/>
              </a:ext>
            </a:extLst>
          </p:cNvPr>
          <p:cNvSpPr>
            <a:spLocks noGrp="1"/>
          </p:cNvSpPr>
          <p:nvPr>
            <p:ph idx="1"/>
          </p:nvPr>
        </p:nvSpPr>
        <p:spPr/>
        <p:txBody>
          <a:bodyPr/>
          <a:lstStyle/>
          <a:p>
            <a:r>
              <a:rPr lang="pl-PL" dirty="0" err="1"/>
              <a:t>Posterior</a:t>
            </a:r>
            <a:r>
              <a:rPr lang="pl-PL" dirty="0"/>
              <a:t> model </a:t>
            </a:r>
            <a:r>
              <a:rPr lang="pl-PL" dirty="0" err="1"/>
              <a:t>gave</a:t>
            </a:r>
            <a:r>
              <a:rPr lang="pl-PL" dirty="0"/>
              <a:t> </a:t>
            </a:r>
            <a:r>
              <a:rPr lang="pl-PL" dirty="0" err="1"/>
              <a:t>us</a:t>
            </a:r>
            <a:r>
              <a:rPr lang="pl-PL" dirty="0"/>
              <a:t> </a:t>
            </a:r>
            <a:r>
              <a:rPr lang="pl-PL" dirty="0" err="1"/>
              <a:t>results</a:t>
            </a:r>
            <a:r>
              <a:rPr lang="pl-PL" dirty="0"/>
              <a:t> </a:t>
            </a:r>
            <a:r>
              <a:rPr lang="pl-PL" dirty="0" err="1"/>
              <a:t>shown</a:t>
            </a:r>
            <a:r>
              <a:rPr lang="pl-PL" dirty="0"/>
              <a:t> </a:t>
            </a:r>
            <a:r>
              <a:rPr lang="pl-PL" dirty="0" err="1"/>
              <a:t>below</a:t>
            </a:r>
            <a:endParaRPr lang="pl-PL" dirty="0"/>
          </a:p>
          <a:p>
            <a:r>
              <a:rPr lang="pl-PL" dirty="0"/>
              <a:t>The error was: </a:t>
            </a:r>
            <a:r>
              <a:rPr lang="fr-FR" dirty="0"/>
              <a:t>RMSE = 48.14 / (max possible) 214.47</a:t>
            </a:r>
          </a:p>
          <a:p>
            <a:endParaRPr lang="en-GB" dirty="0"/>
          </a:p>
        </p:txBody>
      </p:sp>
      <p:pic>
        <p:nvPicPr>
          <p:cNvPr id="4" name="Obraz 3">
            <a:extLst>
              <a:ext uri="{FF2B5EF4-FFF2-40B4-BE49-F238E27FC236}">
                <a16:creationId xmlns:a16="http://schemas.microsoft.com/office/drawing/2014/main" id="{3C49A106-C762-6DD4-ED03-9E549B18BFBE}"/>
              </a:ext>
            </a:extLst>
          </p:cNvPr>
          <p:cNvPicPr>
            <a:picLocks noChangeAspect="1"/>
          </p:cNvPicPr>
          <p:nvPr/>
        </p:nvPicPr>
        <p:blipFill>
          <a:blip r:embed="rId2"/>
          <a:stretch>
            <a:fillRect/>
          </a:stretch>
        </p:blipFill>
        <p:spPr>
          <a:xfrm>
            <a:off x="2950536" y="2999850"/>
            <a:ext cx="5826642" cy="3856879"/>
          </a:xfrm>
          <a:prstGeom prst="rect">
            <a:avLst/>
          </a:prstGeom>
        </p:spPr>
      </p:pic>
    </p:spTree>
    <p:extLst>
      <p:ext uri="{BB962C8B-B14F-4D97-AF65-F5344CB8AC3E}">
        <p14:creationId xmlns:p14="http://schemas.microsoft.com/office/powerpoint/2010/main" val="119282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91AC62-A082-299D-4A70-04EEC448314A}"/>
              </a:ext>
            </a:extLst>
          </p:cNvPr>
          <p:cNvSpPr>
            <a:spLocks noGrp="1"/>
          </p:cNvSpPr>
          <p:nvPr>
            <p:ph type="title"/>
          </p:nvPr>
        </p:nvSpPr>
        <p:spPr/>
        <p:txBody>
          <a:bodyPr/>
          <a:lstStyle/>
          <a:p>
            <a:r>
              <a:rPr lang="pl-PL" dirty="0"/>
              <a:t>Model 1 – </a:t>
            </a:r>
            <a:r>
              <a:rPr lang="pl-PL" dirty="0" err="1"/>
              <a:t>Overall</a:t>
            </a:r>
            <a:r>
              <a:rPr lang="pl-PL" dirty="0"/>
              <a:t> </a:t>
            </a:r>
            <a:r>
              <a:rPr lang="pl-PL" dirty="0" err="1"/>
              <a:t>posterior</a:t>
            </a:r>
            <a:endParaRPr lang="en-GB" dirty="0"/>
          </a:p>
        </p:txBody>
      </p:sp>
      <p:sp>
        <p:nvSpPr>
          <p:cNvPr id="3" name="Symbol zastępczy zawartości 2">
            <a:extLst>
              <a:ext uri="{FF2B5EF4-FFF2-40B4-BE49-F238E27FC236}">
                <a16:creationId xmlns:a16="http://schemas.microsoft.com/office/drawing/2014/main" id="{316D28CF-70A9-6459-7A78-A86A4D556AC3}"/>
              </a:ext>
            </a:extLst>
          </p:cNvPr>
          <p:cNvSpPr>
            <a:spLocks noGrp="1"/>
          </p:cNvSpPr>
          <p:nvPr>
            <p:ph idx="1"/>
          </p:nvPr>
        </p:nvSpPr>
        <p:spPr/>
        <p:txBody>
          <a:bodyPr/>
          <a:lstStyle/>
          <a:p>
            <a:r>
              <a:rPr lang="pl-PL" dirty="0" err="1"/>
              <a:t>Overall</a:t>
            </a:r>
            <a:r>
              <a:rPr lang="pl-PL" dirty="0"/>
              <a:t> </a:t>
            </a:r>
            <a:r>
              <a:rPr lang="pl-PL" dirty="0" err="1"/>
              <a:t>posterior</a:t>
            </a:r>
            <a:r>
              <a:rPr lang="pl-PL" dirty="0"/>
              <a:t> </a:t>
            </a:r>
            <a:r>
              <a:rPr lang="pl-PL" dirty="0" err="1"/>
              <a:t>results</a:t>
            </a:r>
            <a:r>
              <a:rPr lang="pl-PL" dirty="0"/>
              <a:t> </a:t>
            </a:r>
            <a:r>
              <a:rPr lang="pl-PL" dirty="0" err="1"/>
              <a:t>are</a:t>
            </a:r>
            <a:r>
              <a:rPr lang="pl-PL" dirty="0"/>
              <a:t> </a:t>
            </a:r>
            <a:r>
              <a:rPr lang="pl-PL" dirty="0" err="1"/>
              <a:t>shown</a:t>
            </a:r>
            <a:r>
              <a:rPr lang="pl-PL" dirty="0"/>
              <a:t> </a:t>
            </a:r>
            <a:r>
              <a:rPr lang="pl-PL" dirty="0" err="1"/>
              <a:t>below</a:t>
            </a:r>
            <a:endParaRPr lang="pl-PL" dirty="0"/>
          </a:p>
          <a:p>
            <a:r>
              <a:rPr lang="pl-PL" dirty="0"/>
              <a:t>The error </a:t>
            </a:r>
            <a:r>
              <a:rPr lang="pl-PL" dirty="0" err="1"/>
              <a:t>value</a:t>
            </a:r>
            <a:r>
              <a:rPr lang="pl-PL" dirty="0"/>
              <a:t> was:  </a:t>
            </a:r>
            <a:r>
              <a:rPr lang="fr-FR" dirty="0"/>
              <a:t>RMSE = 53.27 / (max possible) 214.47</a:t>
            </a:r>
            <a:endParaRPr lang="en-GB" dirty="0"/>
          </a:p>
        </p:txBody>
      </p:sp>
      <p:pic>
        <p:nvPicPr>
          <p:cNvPr id="4" name="Obraz 3">
            <a:extLst>
              <a:ext uri="{FF2B5EF4-FFF2-40B4-BE49-F238E27FC236}">
                <a16:creationId xmlns:a16="http://schemas.microsoft.com/office/drawing/2014/main" id="{AE5F5B5E-225A-1FFB-96A8-FD7399E573CF}"/>
              </a:ext>
            </a:extLst>
          </p:cNvPr>
          <p:cNvPicPr>
            <a:picLocks noChangeAspect="1"/>
          </p:cNvPicPr>
          <p:nvPr/>
        </p:nvPicPr>
        <p:blipFill>
          <a:blip r:embed="rId2"/>
          <a:stretch>
            <a:fillRect/>
          </a:stretch>
        </p:blipFill>
        <p:spPr>
          <a:xfrm>
            <a:off x="3264939" y="3110023"/>
            <a:ext cx="5662122" cy="3747977"/>
          </a:xfrm>
          <a:prstGeom prst="rect">
            <a:avLst/>
          </a:prstGeom>
        </p:spPr>
      </p:pic>
    </p:spTree>
    <p:extLst>
      <p:ext uri="{BB962C8B-B14F-4D97-AF65-F5344CB8AC3E}">
        <p14:creationId xmlns:p14="http://schemas.microsoft.com/office/powerpoint/2010/main" val="438948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06EB79-A25F-688C-4B2B-E75BE8171629}"/>
              </a:ext>
            </a:extLst>
          </p:cNvPr>
          <p:cNvSpPr>
            <a:spLocks noGrp="1"/>
          </p:cNvSpPr>
          <p:nvPr>
            <p:ph type="title"/>
          </p:nvPr>
        </p:nvSpPr>
        <p:spPr/>
        <p:txBody>
          <a:bodyPr/>
          <a:lstStyle/>
          <a:p>
            <a:endParaRPr lang="en-GB"/>
          </a:p>
        </p:txBody>
      </p:sp>
      <p:sp>
        <p:nvSpPr>
          <p:cNvPr id="3" name="Symbol zastępczy zawartości 2">
            <a:extLst>
              <a:ext uri="{FF2B5EF4-FFF2-40B4-BE49-F238E27FC236}">
                <a16:creationId xmlns:a16="http://schemas.microsoft.com/office/drawing/2014/main" id="{2A1D066E-65A1-AB2F-5696-A1D7ABB9060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7715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AF300B-9574-A353-B9CA-8DBC09B4A7B3}"/>
              </a:ext>
            </a:extLst>
          </p:cNvPr>
          <p:cNvSpPr>
            <a:spLocks noGrp="1"/>
          </p:cNvSpPr>
          <p:nvPr>
            <p:ph type="title"/>
          </p:nvPr>
        </p:nvSpPr>
        <p:spPr>
          <a:xfrm>
            <a:off x="838200" y="365126"/>
            <a:ext cx="10515600" cy="1027740"/>
          </a:xfrm>
        </p:spPr>
        <p:txBody>
          <a:bodyPr>
            <a:normAutofit fontScale="90000"/>
          </a:bodyPr>
          <a:lstStyle/>
          <a:p>
            <a:r>
              <a:rPr lang="pl-PL" dirty="0" err="1"/>
              <a:t>Demand</a:t>
            </a:r>
            <a:r>
              <a:rPr lang="pl-PL" dirty="0"/>
              <a:t> </a:t>
            </a:r>
            <a:r>
              <a:rPr lang="pl-PL" dirty="0" err="1"/>
              <a:t>dependance</a:t>
            </a:r>
            <a:r>
              <a:rPr lang="pl-PL" dirty="0"/>
              <a:t> on </a:t>
            </a:r>
            <a:r>
              <a:rPr lang="pl-PL" dirty="0" err="1"/>
              <a:t>day</a:t>
            </a:r>
            <a:r>
              <a:rPr lang="pl-PL" dirty="0"/>
              <a:t> of </a:t>
            </a:r>
            <a:r>
              <a:rPr lang="pl-PL" dirty="0" err="1"/>
              <a:t>week</a:t>
            </a:r>
            <a:r>
              <a:rPr lang="pl-PL" dirty="0"/>
              <a:t> and </a:t>
            </a:r>
            <a:r>
              <a:rPr lang="pl-PL" dirty="0" err="1"/>
              <a:t>hour</a:t>
            </a:r>
            <a:r>
              <a:rPr lang="pl-PL" dirty="0"/>
              <a:t> – </a:t>
            </a:r>
            <a:r>
              <a:rPr lang="pl-PL" dirty="0" err="1"/>
              <a:t>additional</a:t>
            </a:r>
            <a:r>
              <a:rPr lang="pl-PL" dirty="0"/>
              <a:t> model</a:t>
            </a:r>
            <a:endParaRPr lang="en-GB" dirty="0"/>
          </a:p>
        </p:txBody>
      </p:sp>
      <p:sp>
        <p:nvSpPr>
          <p:cNvPr id="3" name="Symbol zastępczy zawartości 2">
            <a:extLst>
              <a:ext uri="{FF2B5EF4-FFF2-40B4-BE49-F238E27FC236}">
                <a16:creationId xmlns:a16="http://schemas.microsoft.com/office/drawing/2014/main" id="{91A88C7D-0C72-645F-4C2E-338A6202E128}"/>
              </a:ext>
            </a:extLst>
          </p:cNvPr>
          <p:cNvSpPr>
            <a:spLocks noGrp="1"/>
          </p:cNvSpPr>
          <p:nvPr>
            <p:ph idx="1"/>
          </p:nvPr>
        </p:nvSpPr>
        <p:spPr>
          <a:xfrm>
            <a:off x="875411" y="1446028"/>
            <a:ext cx="11054319" cy="1254731"/>
          </a:xfrm>
        </p:spPr>
        <p:txBody>
          <a:bodyPr>
            <a:normAutofit/>
          </a:bodyPr>
          <a:lstStyle/>
          <a:p>
            <a:r>
              <a:rPr lang="pl-PL" sz="2600" dirty="0" err="1"/>
              <a:t>Hourly</a:t>
            </a:r>
            <a:r>
              <a:rPr lang="pl-PL" sz="2600" dirty="0"/>
              <a:t> </a:t>
            </a:r>
            <a:r>
              <a:rPr lang="pl-PL" sz="2600" dirty="0" err="1"/>
              <a:t>demand</a:t>
            </a:r>
            <a:r>
              <a:rPr lang="pl-PL" sz="2600" dirty="0"/>
              <a:t> </a:t>
            </a:r>
            <a:r>
              <a:rPr lang="pl-PL" sz="2600" dirty="0" err="1"/>
              <a:t>distriution</a:t>
            </a:r>
            <a:r>
              <a:rPr lang="pl-PL" sz="2600" dirty="0"/>
              <a:t> </a:t>
            </a:r>
            <a:r>
              <a:rPr lang="pl-PL" sz="2600" dirty="0" err="1"/>
              <a:t>has</a:t>
            </a:r>
            <a:r>
              <a:rPr lang="pl-PL" sz="2600" dirty="0"/>
              <a:t> </a:t>
            </a:r>
            <a:r>
              <a:rPr lang="pl-PL" sz="2600" dirty="0" err="1"/>
              <a:t>been</a:t>
            </a:r>
            <a:r>
              <a:rPr lang="pl-PL" sz="2600" dirty="0"/>
              <a:t> </a:t>
            </a:r>
            <a:r>
              <a:rPr lang="pl-PL" sz="2600" dirty="0" err="1"/>
              <a:t>done</a:t>
            </a:r>
            <a:r>
              <a:rPr lang="pl-PL" sz="2600" dirty="0"/>
              <a:t> </a:t>
            </a:r>
            <a:r>
              <a:rPr lang="pl-PL" sz="2600" dirty="0" err="1"/>
              <a:t>separately</a:t>
            </a:r>
            <a:r>
              <a:rPr lang="pl-PL" sz="2600" dirty="0"/>
              <a:t> for </a:t>
            </a:r>
            <a:r>
              <a:rPr lang="pl-PL" sz="2600" dirty="0" err="1"/>
              <a:t>each</a:t>
            </a:r>
            <a:r>
              <a:rPr lang="pl-PL" sz="2600" dirty="0"/>
              <a:t> </a:t>
            </a:r>
            <a:r>
              <a:rPr lang="pl-PL" sz="2600" dirty="0" err="1"/>
              <a:t>weekday</a:t>
            </a:r>
            <a:endParaRPr lang="pl-PL" sz="2600" dirty="0"/>
          </a:p>
        </p:txBody>
      </p:sp>
      <p:pic>
        <p:nvPicPr>
          <p:cNvPr id="4" name="Obraz 3">
            <a:extLst>
              <a:ext uri="{FF2B5EF4-FFF2-40B4-BE49-F238E27FC236}">
                <a16:creationId xmlns:a16="http://schemas.microsoft.com/office/drawing/2014/main" id="{77B7A755-B1DF-CD03-23D7-56E7D80CBF22}"/>
              </a:ext>
            </a:extLst>
          </p:cNvPr>
          <p:cNvPicPr>
            <a:picLocks noChangeAspect="1"/>
          </p:cNvPicPr>
          <p:nvPr/>
        </p:nvPicPr>
        <p:blipFill>
          <a:blip r:embed="rId2"/>
          <a:stretch>
            <a:fillRect/>
          </a:stretch>
        </p:blipFill>
        <p:spPr>
          <a:xfrm>
            <a:off x="-9086" y="2647278"/>
            <a:ext cx="2795386" cy="1914082"/>
          </a:xfrm>
          <a:prstGeom prst="rect">
            <a:avLst/>
          </a:prstGeom>
        </p:spPr>
      </p:pic>
      <p:pic>
        <p:nvPicPr>
          <p:cNvPr id="5" name="Obraz 4">
            <a:extLst>
              <a:ext uri="{FF2B5EF4-FFF2-40B4-BE49-F238E27FC236}">
                <a16:creationId xmlns:a16="http://schemas.microsoft.com/office/drawing/2014/main" id="{B83046F5-A4E3-9021-1620-1C06E461F361}"/>
              </a:ext>
            </a:extLst>
          </p:cNvPr>
          <p:cNvPicPr>
            <a:picLocks noChangeAspect="1"/>
          </p:cNvPicPr>
          <p:nvPr/>
        </p:nvPicPr>
        <p:blipFill>
          <a:blip r:embed="rId3"/>
          <a:stretch>
            <a:fillRect/>
          </a:stretch>
        </p:blipFill>
        <p:spPr>
          <a:xfrm>
            <a:off x="3126262" y="2647275"/>
            <a:ext cx="2795386" cy="1914083"/>
          </a:xfrm>
          <a:prstGeom prst="rect">
            <a:avLst/>
          </a:prstGeom>
        </p:spPr>
      </p:pic>
      <p:pic>
        <p:nvPicPr>
          <p:cNvPr id="6" name="Obraz 5">
            <a:extLst>
              <a:ext uri="{FF2B5EF4-FFF2-40B4-BE49-F238E27FC236}">
                <a16:creationId xmlns:a16="http://schemas.microsoft.com/office/drawing/2014/main" id="{11A5BBBC-8890-6983-26DE-7AA53F8C23CD}"/>
              </a:ext>
            </a:extLst>
          </p:cNvPr>
          <p:cNvPicPr>
            <a:picLocks noChangeAspect="1"/>
          </p:cNvPicPr>
          <p:nvPr/>
        </p:nvPicPr>
        <p:blipFill>
          <a:blip r:embed="rId4"/>
          <a:stretch>
            <a:fillRect/>
          </a:stretch>
        </p:blipFill>
        <p:spPr>
          <a:xfrm>
            <a:off x="6261610" y="2647275"/>
            <a:ext cx="2795387" cy="1914082"/>
          </a:xfrm>
          <a:prstGeom prst="rect">
            <a:avLst/>
          </a:prstGeom>
        </p:spPr>
      </p:pic>
      <p:pic>
        <p:nvPicPr>
          <p:cNvPr id="7" name="Obraz 6">
            <a:extLst>
              <a:ext uri="{FF2B5EF4-FFF2-40B4-BE49-F238E27FC236}">
                <a16:creationId xmlns:a16="http://schemas.microsoft.com/office/drawing/2014/main" id="{5C1E5149-2BE0-5706-1422-860147E292AE}"/>
              </a:ext>
            </a:extLst>
          </p:cNvPr>
          <p:cNvPicPr>
            <a:picLocks noChangeAspect="1"/>
          </p:cNvPicPr>
          <p:nvPr/>
        </p:nvPicPr>
        <p:blipFill>
          <a:blip r:embed="rId5"/>
          <a:stretch>
            <a:fillRect/>
          </a:stretch>
        </p:blipFill>
        <p:spPr>
          <a:xfrm>
            <a:off x="9396959" y="2647275"/>
            <a:ext cx="2795387" cy="1914082"/>
          </a:xfrm>
          <a:prstGeom prst="rect">
            <a:avLst/>
          </a:prstGeom>
        </p:spPr>
      </p:pic>
      <p:pic>
        <p:nvPicPr>
          <p:cNvPr id="8" name="Obraz 7">
            <a:extLst>
              <a:ext uri="{FF2B5EF4-FFF2-40B4-BE49-F238E27FC236}">
                <a16:creationId xmlns:a16="http://schemas.microsoft.com/office/drawing/2014/main" id="{24407EAA-7521-F0F1-06C5-BD581E1F49B6}"/>
              </a:ext>
            </a:extLst>
          </p:cNvPr>
          <p:cNvPicPr>
            <a:picLocks noChangeAspect="1"/>
          </p:cNvPicPr>
          <p:nvPr/>
        </p:nvPicPr>
        <p:blipFill>
          <a:blip r:embed="rId6"/>
          <a:stretch>
            <a:fillRect/>
          </a:stretch>
        </p:blipFill>
        <p:spPr>
          <a:xfrm>
            <a:off x="-9086" y="4561357"/>
            <a:ext cx="2795386" cy="1914082"/>
          </a:xfrm>
          <a:prstGeom prst="rect">
            <a:avLst/>
          </a:prstGeom>
        </p:spPr>
      </p:pic>
      <p:pic>
        <p:nvPicPr>
          <p:cNvPr id="9" name="Obraz 8">
            <a:extLst>
              <a:ext uri="{FF2B5EF4-FFF2-40B4-BE49-F238E27FC236}">
                <a16:creationId xmlns:a16="http://schemas.microsoft.com/office/drawing/2014/main" id="{025C80D1-547F-6680-6FE2-00F3A0202DDD}"/>
              </a:ext>
            </a:extLst>
          </p:cNvPr>
          <p:cNvPicPr>
            <a:picLocks noChangeAspect="1"/>
          </p:cNvPicPr>
          <p:nvPr/>
        </p:nvPicPr>
        <p:blipFill>
          <a:blip r:embed="rId7"/>
          <a:stretch>
            <a:fillRect/>
          </a:stretch>
        </p:blipFill>
        <p:spPr>
          <a:xfrm>
            <a:off x="3126262" y="4561357"/>
            <a:ext cx="2795386" cy="1914082"/>
          </a:xfrm>
          <a:prstGeom prst="rect">
            <a:avLst/>
          </a:prstGeom>
        </p:spPr>
      </p:pic>
      <p:pic>
        <p:nvPicPr>
          <p:cNvPr id="10" name="Obraz 9">
            <a:extLst>
              <a:ext uri="{FF2B5EF4-FFF2-40B4-BE49-F238E27FC236}">
                <a16:creationId xmlns:a16="http://schemas.microsoft.com/office/drawing/2014/main" id="{41187EE3-2E75-4666-6683-3CC9CD0D3506}"/>
              </a:ext>
            </a:extLst>
          </p:cNvPr>
          <p:cNvPicPr>
            <a:picLocks noChangeAspect="1"/>
          </p:cNvPicPr>
          <p:nvPr/>
        </p:nvPicPr>
        <p:blipFill>
          <a:blip r:embed="rId8"/>
          <a:stretch>
            <a:fillRect/>
          </a:stretch>
        </p:blipFill>
        <p:spPr>
          <a:xfrm>
            <a:off x="6134451" y="4561357"/>
            <a:ext cx="2795387" cy="1914083"/>
          </a:xfrm>
          <a:prstGeom prst="rect">
            <a:avLst/>
          </a:prstGeom>
        </p:spPr>
      </p:pic>
      <p:pic>
        <p:nvPicPr>
          <p:cNvPr id="11" name="Obraz 10">
            <a:extLst>
              <a:ext uri="{FF2B5EF4-FFF2-40B4-BE49-F238E27FC236}">
                <a16:creationId xmlns:a16="http://schemas.microsoft.com/office/drawing/2014/main" id="{18A6850D-08F1-1F52-D536-578C6000631B}"/>
              </a:ext>
            </a:extLst>
          </p:cNvPr>
          <p:cNvPicPr>
            <a:picLocks noChangeAspect="1"/>
          </p:cNvPicPr>
          <p:nvPr/>
        </p:nvPicPr>
        <p:blipFill>
          <a:blip r:embed="rId9"/>
          <a:stretch>
            <a:fillRect/>
          </a:stretch>
        </p:blipFill>
        <p:spPr>
          <a:xfrm>
            <a:off x="9753600" y="4561357"/>
            <a:ext cx="2438400" cy="2305050"/>
          </a:xfrm>
          <a:prstGeom prst="rect">
            <a:avLst/>
          </a:prstGeom>
        </p:spPr>
      </p:pic>
    </p:spTree>
    <p:extLst>
      <p:ext uri="{BB962C8B-B14F-4D97-AF65-F5344CB8AC3E}">
        <p14:creationId xmlns:p14="http://schemas.microsoft.com/office/powerpoint/2010/main" val="230328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CAA98C-D1E7-7B5D-6DD5-5C25B73EDF06}"/>
              </a:ext>
            </a:extLst>
          </p:cNvPr>
          <p:cNvSpPr>
            <a:spLocks noGrp="1"/>
          </p:cNvSpPr>
          <p:nvPr>
            <p:ph type="title"/>
          </p:nvPr>
        </p:nvSpPr>
        <p:spPr/>
        <p:txBody>
          <a:bodyPr>
            <a:normAutofit fontScale="90000"/>
          </a:bodyPr>
          <a:lstStyle/>
          <a:p>
            <a:r>
              <a:rPr lang="pl-PL" dirty="0"/>
              <a:t>Problem </a:t>
            </a:r>
            <a:r>
              <a:rPr lang="pl-PL" dirty="0" err="1"/>
              <a:t>formulation</a:t>
            </a:r>
            <a:r>
              <a:rPr lang="pl-PL" dirty="0"/>
              <a:t> – </a:t>
            </a:r>
            <a:r>
              <a:rPr lang="pl-PL" dirty="0" err="1"/>
              <a:t>potencial</a:t>
            </a:r>
            <a:r>
              <a:rPr lang="pl-PL" dirty="0"/>
              <a:t> </a:t>
            </a:r>
            <a:r>
              <a:rPr lang="pl-PL" dirty="0" err="1"/>
              <a:t>use</a:t>
            </a:r>
            <a:r>
              <a:rPr lang="pl-PL" dirty="0"/>
              <a:t> </a:t>
            </a:r>
            <a:r>
              <a:rPr lang="pl-PL" dirty="0" err="1"/>
              <a:t>cases</a:t>
            </a:r>
            <a:endParaRPr lang="en-GB" dirty="0"/>
          </a:p>
        </p:txBody>
      </p:sp>
      <p:sp>
        <p:nvSpPr>
          <p:cNvPr id="3" name="Symbol zastępczy zawartości 2">
            <a:extLst>
              <a:ext uri="{FF2B5EF4-FFF2-40B4-BE49-F238E27FC236}">
                <a16:creationId xmlns:a16="http://schemas.microsoft.com/office/drawing/2014/main" id="{D4868854-F60E-6DBA-73DE-AFCE4D8C8DB5}"/>
              </a:ext>
            </a:extLst>
          </p:cNvPr>
          <p:cNvSpPr>
            <a:spLocks noGrp="1"/>
          </p:cNvSpPr>
          <p:nvPr>
            <p:ph idx="1"/>
          </p:nvPr>
        </p:nvSpPr>
        <p:spPr/>
        <p:txBody>
          <a:bodyPr>
            <a:normAutofit/>
          </a:bodyPr>
          <a:lstStyle/>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The statistical modelling of the energy market in Poland offers a wide range of potential use cases across different sectors. For energy companies, the model can assist in optimizing production levels, pricing strategies, and investment decisions by providing insights into demand patterns and market conditions. Regulators and policymakers can leverage the model to evaluate the effectiveness of existing policies, design new regulations, and identify areas for promoting renewable energy sources and energy efficiency. Investors can use the model to assess the financial viability and risks associated with energy projects, aiding in informed decision-making.</a:t>
            </a:r>
            <a:endParaRPr lang="pl-PL"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78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8A1A66-44BB-94A9-1B1B-761C5E23EB09}"/>
              </a:ext>
            </a:extLst>
          </p:cNvPr>
          <p:cNvSpPr>
            <a:spLocks noGrp="1"/>
          </p:cNvSpPr>
          <p:nvPr>
            <p:ph type="title"/>
          </p:nvPr>
        </p:nvSpPr>
        <p:spPr/>
        <p:txBody>
          <a:bodyPr/>
          <a:lstStyle/>
          <a:p>
            <a:r>
              <a:rPr lang="pl-PL" dirty="0"/>
              <a:t>Problem </a:t>
            </a:r>
            <a:r>
              <a:rPr lang="pl-PL" dirty="0" err="1"/>
              <a:t>formulation</a:t>
            </a:r>
            <a:r>
              <a:rPr lang="pl-PL" dirty="0"/>
              <a:t> – data </a:t>
            </a:r>
            <a:r>
              <a:rPr lang="pl-PL" dirty="0" err="1"/>
              <a:t>sources</a:t>
            </a:r>
            <a:endParaRPr lang="en-GB" dirty="0"/>
          </a:p>
        </p:txBody>
      </p:sp>
      <p:sp>
        <p:nvSpPr>
          <p:cNvPr id="3" name="Symbol zastępczy zawartości 2">
            <a:extLst>
              <a:ext uri="{FF2B5EF4-FFF2-40B4-BE49-F238E27FC236}">
                <a16:creationId xmlns:a16="http://schemas.microsoft.com/office/drawing/2014/main" id="{B97B9764-1A97-AEF5-0823-501FE7141AC9}"/>
              </a:ext>
            </a:extLst>
          </p:cNvPr>
          <p:cNvSpPr>
            <a:spLocks noGrp="1"/>
          </p:cNvSpPr>
          <p:nvPr>
            <p:ph idx="1"/>
          </p:nvPr>
        </p:nvSpPr>
        <p:spPr/>
        <p:txBody>
          <a:bodyPr/>
          <a:lstStyle/>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Data used in model comes from official databases. First database used in project is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PVgis</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which is tool released by European Commission. (</a:t>
            </a:r>
            <a:r>
              <a:rPr lang="en-GB"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https://re.jrc.ec.europa.eu/pvg_tools/en/</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It helps to plan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investitions</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 solar and wind energy sources. The data contains irradiance, wind speed, temperature. </a:t>
            </a:r>
            <a:endParaRPr lang="pl-PL"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The information about energy market such as energy prices and system load come from polish energy system operator (PSE). (</a:t>
            </a:r>
            <a:r>
              <a:rPr lang="en-GB"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https://www.pse.pl/obszary-dzialalnosci/rynek-energii/ceny-i-ilosc-energii-na-rynku-bilansujacym</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https://www.pse.pl/dane-systemowe/funkcjonowanie-kse/raporty-dobowe-z-pracy-kse/wielkosci-podstawowe</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pl-PL"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68608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FF49EF-C487-1623-0712-0AAE32AFE7F1}"/>
              </a:ext>
            </a:extLst>
          </p:cNvPr>
          <p:cNvSpPr>
            <a:spLocks noGrp="1"/>
          </p:cNvSpPr>
          <p:nvPr>
            <p:ph type="title"/>
          </p:nvPr>
        </p:nvSpPr>
        <p:spPr/>
        <p:txBody>
          <a:bodyPr>
            <a:normAutofit fontScale="90000"/>
          </a:bodyPr>
          <a:lstStyle/>
          <a:p>
            <a:r>
              <a:rPr lang="pl-PL" b="0" i="0" dirty="0">
                <a:solidFill>
                  <a:srgbClr val="050505"/>
                </a:solidFill>
                <a:effectLst/>
                <a:latin typeface="Segoe UI Historic" panose="020B0502040204020203" pitchFamily="34" charset="0"/>
              </a:rPr>
              <a:t>Problem </a:t>
            </a:r>
            <a:r>
              <a:rPr lang="pl-PL" b="0" i="0" dirty="0" err="1">
                <a:solidFill>
                  <a:srgbClr val="050505"/>
                </a:solidFill>
                <a:effectLst/>
                <a:latin typeface="Segoe UI Historic" panose="020B0502040204020203" pitchFamily="34" charset="0"/>
              </a:rPr>
              <a:t>formulation</a:t>
            </a:r>
            <a:r>
              <a:rPr lang="pl-PL" b="0" i="0" dirty="0">
                <a:solidFill>
                  <a:srgbClr val="050505"/>
                </a:solidFill>
                <a:effectLst/>
                <a:latin typeface="Segoe UI Historic" panose="020B0502040204020203" pitchFamily="34" charset="0"/>
              </a:rPr>
              <a:t>- </a:t>
            </a:r>
            <a:r>
              <a:rPr lang="pl-PL" b="0" i="0" dirty="0" err="1">
                <a:solidFill>
                  <a:srgbClr val="050505"/>
                </a:solidFill>
                <a:effectLst/>
                <a:latin typeface="Segoe UI Historic" panose="020B0502040204020203" pitchFamily="34" charset="0"/>
              </a:rPr>
              <a:t>Directed</a:t>
            </a:r>
            <a:r>
              <a:rPr lang="pl-PL" b="0" i="0" dirty="0">
                <a:solidFill>
                  <a:srgbClr val="050505"/>
                </a:solidFill>
                <a:effectLst/>
                <a:latin typeface="Segoe UI Historic" panose="020B0502040204020203" pitchFamily="34" charset="0"/>
              </a:rPr>
              <a:t> </a:t>
            </a:r>
            <a:r>
              <a:rPr lang="pl-PL" b="0" i="0" dirty="0" err="1">
                <a:solidFill>
                  <a:srgbClr val="050505"/>
                </a:solidFill>
                <a:effectLst/>
                <a:latin typeface="Segoe UI Historic" panose="020B0502040204020203" pitchFamily="34" charset="0"/>
              </a:rPr>
              <a:t>Acyclic</a:t>
            </a:r>
            <a:r>
              <a:rPr lang="pl-PL" b="0" i="0" dirty="0">
                <a:solidFill>
                  <a:srgbClr val="050505"/>
                </a:solidFill>
                <a:effectLst/>
                <a:latin typeface="Segoe UI Historic" panose="020B0502040204020203" pitchFamily="34" charset="0"/>
              </a:rPr>
              <a:t> Grap</a:t>
            </a:r>
            <a:endParaRPr lang="en-GB" dirty="0"/>
          </a:p>
        </p:txBody>
      </p:sp>
      <p:pic>
        <p:nvPicPr>
          <p:cNvPr id="6" name="Symbol zastępczy zawartości 5">
            <a:extLst>
              <a:ext uri="{FF2B5EF4-FFF2-40B4-BE49-F238E27FC236}">
                <a16:creationId xmlns:a16="http://schemas.microsoft.com/office/drawing/2014/main" id="{2C7A47BA-7728-1429-70F1-5F342CD064E6}"/>
              </a:ext>
            </a:extLst>
          </p:cNvPr>
          <p:cNvPicPr>
            <a:picLocks noGrp="1" noChangeAspect="1"/>
          </p:cNvPicPr>
          <p:nvPr>
            <p:ph idx="1"/>
          </p:nvPr>
        </p:nvPicPr>
        <p:blipFill>
          <a:blip r:embed="rId2"/>
          <a:stretch>
            <a:fillRect/>
          </a:stretch>
        </p:blipFill>
        <p:spPr>
          <a:xfrm>
            <a:off x="2328862" y="2329656"/>
            <a:ext cx="7534275" cy="3343275"/>
          </a:xfrm>
          <a:prstGeom prst="rect">
            <a:avLst/>
          </a:prstGeom>
        </p:spPr>
      </p:pic>
    </p:spTree>
    <p:extLst>
      <p:ext uri="{BB962C8B-B14F-4D97-AF65-F5344CB8AC3E}">
        <p14:creationId xmlns:p14="http://schemas.microsoft.com/office/powerpoint/2010/main" val="23878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1DE6878-721F-1D84-9637-56F066599565}"/>
              </a:ext>
            </a:extLst>
          </p:cNvPr>
          <p:cNvSpPr>
            <a:spLocks noGrp="1"/>
          </p:cNvSpPr>
          <p:nvPr>
            <p:ph type="title"/>
          </p:nvPr>
        </p:nvSpPr>
        <p:spPr/>
        <p:txBody>
          <a:bodyPr/>
          <a:lstStyle/>
          <a:p>
            <a:r>
              <a:rPr lang="pl-PL" dirty="0"/>
              <a:t>Problem </a:t>
            </a:r>
            <a:r>
              <a:rPr lang="pl-PL" dirty="0" err="1"/>
              <a:t>formulation</a:t>
            </a:r>
            <a:r>
              <a:rPr lang="pl-PL" dirty="0"/>
              <a:t> - </a:t>
            </a:r>
            <a:r>
              <a:rPr lang="pl-PL" b="0" i="0" dirty="0" err="1">
                <a:solidFill>
                  <a:srgbClr val="1F2328"/>
                </a:solidFill>
                <a:effectLst/>
                <a:latin typeface="-apple-system"/>
              </a:rPr>
              <a:t>confoundings</a:t>
            </a:r>
            <a:endParaRPr lang="en-GB" dirty="0"/>
          </a:p>
        </p:txBody>
      </p:sp>
      <p:sp>
        <p:nvSpPr>
          <p:cNvPr id="3" name="Symbol zastępczy zawartości 2">
            <a:extLst>
              <a:ext uri="{FF2B5EF4-FFF2-40B4-BE49-F238E27FC236}">
                <a16:creationId xmlns:a16="http://schemas.microsoft.com/office/drawing/2014/main" id="{02F60F7E-C463-E35D-179C-8FBC22D29E46}"/>
              </a:ext>
            </a:extLst>
          </p:cNvPr>
          <p:cNvSpPr>
            <a:spLocks noGrp="1"/>
          </p:cNvSpPr>
          <p:nvPr>
            <p:ph idx="1"/>
          </p:nvPr>
        </p:nvSpPr>
        <p:spPr/>
        <p:txBody>
          <a:bodyPr/>
          <a:lstStyle/>
          <a:p>
            <a:r>
              <a:rPr lang="en-GB" sz="3200" kern="100" dirty="0">
                <a:effectLst/>
                <a:latin typeface="Calibri" panose="020F0502020204030204" pitchFamily="34" charset="0"/>
                <a:ea typeface="Calibri" panose="020F0502020204030204" pitchFamily="34" charset="0"/>
                <a:cs typeface="Times New Roman" panose="02020603050405020304" pitchFamily="18" charset="0"/>
              </a:rPr>
              <a:t>There are few </a:t>
            </a:r>
            <a:r>
              <a:rPr lang="en-GB" sz="3200" kern="100" dirty="0" err="1">
                <a:effectLst/>
                <a:latin typeface="Calibri" panose="020F0502020204030204" pitchFamily="34" charset="0"/>
                <a:ea typeface="Calibri" panose="020F0502020204030204" pitchFamily="34" charset="0"/>
                <a:cs typeface="Times New Roman" panose="02020603050405020304" pitchFamily="18" charset="0"/>
              </a:rPr>
              <a:t>confoundings</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 detected in the model.</a:t>
            </a:r>
            <a:endParaRPr lang="pl-PL"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3200" kern="100" dirty="0">
                <a:effectLst/>
                <a:latin typeface="Calibri" panose="020F0502020204030204" pitchFamily="34" charset="0"/>
                <a:ea typeface="Calibri" panose="020F0502020204030204" pitchFamily="34" charset="0"/>
                <a:cs typeface="Times New Roman" panose="02020603050405020304" pitchFamily="18" charset="0"/>
              </a:rPr>
              <a:t> The pip</a:t>
            </a:r>
            <a:r>
              <a:rPr lang="pl-PL" sz="3200" kern="100" dirty="0">
                <a:effectLst/>
                <a:latin typeface="Calibri" panose="020F0502020204030204" pitchFamily="34" charset="0"/>
                <a:ea typeface="Calibri" panose="020F0502020204030204" pitchFamily="34" charset="0"/>
                <a:cs typeface="Times New Roman" panose="02020603050405020304" pitchFamily="18" charset="0"/>
              </a:rPr>
              <a:t>e</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 type is on relation of weather-&gt;generation-&gt;price. </a:t>
            </a:r>
            <a:endParaRPr lang="pl-PL"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3200" kern="100" dirty="0">
                <a:effectLst/>
                <a:latin typeface="Calibri" panose="020F0502020204030204" pitchFamily="34" charset="0"/>
                <a:ea typeface="Calibri" panose="020F0502020204030204" pitchFamily="34" charset="0"/>
                <a:cs typeface="Times New Roman" panose="02020603050405020304" pitchFamily="18" charset="0"/>
              </a:rPr>
              <a:t>There are also fork type </a:t>
            </a:r>
            <a:r>
              <a:rPr lang="en-GB" sz="3200" kern="100" dirty="0" err="1">
                <a:effectLst/>
                <a:latin typeface="Calibri" panose="020F0502020204030204" pitchFamily="34" charset="0"/>
                <a:ea typeface="Calibri" panose="020F0502020204030204" pitchFamily="34" charset="0"/>
                <a:cs typeface="Times New Roman" panose="02020603050405020304" pitchFamily="18" charset="0"/>
              </a:rPr>
              <a:t>confoundings</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pl-PL" sz="3200"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GB" kern="100" dirty="0">
                <a:effectLst/>
                <a:latin typeface="Calibri" panose="020F0502020204030204" pitchFamily="34" charset="0"/>
                <a:ea typeface="Calibri" panose="020F0502020204030204" pitchFamily="34" charset="0"/>
                <a:cs typeface="Times New Roman" panose="02020603050405020304" pitchFamily="18" charset="0"/>
              </a:rPr>
              <a:t>Hour -&gt; Load &lt;- Day of week </a:t>
            </a:r>
            <a:endParaRPr lang="pl-PL"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GB" kern="100" dirty="0">
                <a:effectLst/>
                <a:latin typeface="Calibri" panose="020F0502020204030204" pitchFamily="34" charset="0"/>
                <a:ea typeface="Calibri" panose="020F0502020204030204" pitchFamily="34" charset="0"/>
                <a:cs typeface="Times New Roman" panose="02020603050405020304" pitchFamily="18" charset="0"/>
              </a:rPr>
              <a:t>Generation -&gt; Price &lt;- Historical price </a:t>
            </a:r>
            <a:endParaRPr lang="pl-PL"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0137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EBA508-93CB-393B-F820-DCA8E8310268}"/>
              </a:ext>
            </a:extLst>
          </p:cNvPr>
          <p:cNvSpPr>
            <a:spLocks noGrp="1"/>
          </p:cNvSpPr>
          <p:nvPr>
            <p:ph type="title"/>
          </p:nvPr>
        </p:nvSpPr>
        <p:spPr/>
        <p:txBody>
          <a:bodyPr/>
          <a:lstStyle/>
          <a:p>
            <a:r>
              <a:rPr lang="pl-PL" dirty="0"/>
              <a:t>Data </a:t>
            </a:r>
            <a:r>
              <a:rPr lang="pl-PL" dirty="0" err="1"/>
              <a:t>preprocessing</a:t>
            </a:r>
            <a:endParaRPr lang="en-GB" dirty="0"/>
          </a:p>
        </p:txBody>
      </p:sp>
      <p:sp>
        <p:nvSpPr>
          <p:cNvPr id="3" name="Symbol zastępczy zawartości 2">
            <a:extLst>
              <a:ext uri="{FF2B5EF4-FFF2-40B4-BE49-F238E27FC236}">
                <a16:creationId xmlns:a16="http://schemas.microsoft.com/office/drawing/2014/main" id="{5543907C-A1DC-5336-8578-ABCFCC62FFF4}"/>
              </a:ext>
            </a:extLst>
          </p:cNvPr>
          <p:cNvSpPr>
            <a:spLocks noGrp="1"/>
          </p:cNvSpPr>
          <p:nvPr>
            <p:ph idx="1"/>
          </p:nvPr>
        </p:nvSpPr>
        <p:spPr>
          <a:xfrm>
            <a:off x="838200" y="1825624"/>
            <a:ext cx="5589181" cy="4771877"/>
          </a:xfrm>
        </p:spPr>
        <p:txBody>
          <a:bodyPr>
            <a:normAutofit fontScale="47500" lnSpcReduction="20000"/>
          </a:bodyPr>
          <a:lstStyle/>
          <a:p>
            <a:r>
              <a:rPr lang="en-GB" sz="3800" kern="100" dirty="0">
                <a:effectLst/>
                <a:latin typeface="Calibri" panose="020F0502020204030204" pitchFamily="34" charset="0"/>
                <a:ea typeface="Calibri" panose="020F0502020204030204" pitchFamily="34" charset="0"/>
                <a:cs typeface="Times New Roman" panose="02020603050405020304" pitchFamily="18" charset="0"/>
              </a:rPr>
              <a:t>The data about the weather was downloaded from </a:t>
            </a:r>
            <a:r>
              <a:rPr lang="en-GB" sz="3800" kern="100" dirty="0" err="1">
                <a:effectLst/>
                <a:latin typeface="Calibri" panose="020F0502020204030204" pitchFamily="34" charset="0"/>
                <a:ea typeface="Calibri" panose="020F0502020204030204" pitchFamily="34" charset="0"/>
                <a:cs typeface="Times New Roman" panose="02020603050405020304" pitchFamily="18" charset="0"/>
              </a:rPr>
              <a:t>PVgis</a:t>
            </a:r>
            <a:r>
              <a:rPr lang="en-GB" sz="3800" kern="100" dirty="0">
                <a:effectLst/>
                <a:latin typeface="Calibri" panose="020F0502020204030204" pitchFamily="34" charset="0"/>
                <a:ea typeface="Calibri" panose="020F0502020204030204" pitchFamily="34" charset="0"/>
                <a:cs typeface="Times New Roman" panose="02020603050405020304" pitchFamily="18" charset="0"/>
              </a:rPr>
              <a:t> database. Although it contains all the weather values that were useful for us, it allows only to collect data locally and we need information for the whole country. Because of that we have chosen 22 points in Poland and calculated mean value at the time. Points are shown on the map. Data is collected every hour and was downloaded separately for year 2019 and 2020.</a:t>
            </a:r>
            <a:endParaRPr lang="pl-PL" sz="3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3800" kern="100" dirty="0">
                <a:effectLst/>
                <a:latin typeface="Calibri" panose="020F0502020204030204" pitchFamily="34" charset="0"/>
                <a:ea typeface="Calibri" panose="020F0502020204030204" pitchFamily="34" charset="0"/>
                <a:cs typeface="Times New Roman" panose="02020603050405020304" pitchFamily="18" charset="0"/>
              </a:rPr>
              <a:t>The data about the energy market was downloaded from PSE polish energy system operator. It was downloaded for march 2019 and march 2020 separately. It contained information about the system load and balancing market energy prices. The data was slightly changed to allow easier operations on dates.</a:t>
            </a:r>
            <a:endParaRPr lang="pl-PL" sz="3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pl-PL" sz="3800" kern="100" dirty="0">
                <a:latin typeface="Calibri" panose="020F0502020204030204" pitchFamily="34" charset="0"/>
                <a:ea typeface="Calibri" panose="020F0502020204030204" pitchFamily="34" charset="0"/>
                <a:cs typeface="Times New Roman" panose="02020603050405020304" pitchFamily="18" charset="0"/>
              </a:rPr>
              <a:t>Data from 2019 was </a:t>
            </a:r>
            <a:r>
              <a:rPr lang="pl-PL" sz="3800" kern="100" dirty="0" err="1">
                <a:latin typeface="Calibri" panose="020F0502020204030204" pitchFamily="34" charset="0"/>
                <a:ea typeface="Calibri" panose="020F0502020204030204" pitchFamily="34" charset="0"/>
                <a:cs typeface="Times New Roman" panose="02020603050405020304" pitchFamily="18" charset="0"/>
              </a:rPr>
              <a:t>used</a:t>
            </a:r>
            <a:r>
              <a:rPr lang="pl-PL" sz="3800" kern="100" dirty="0">
                <a:latin typeface="Calibri" panose="020F0502020204030204" pitchFamily="34" charset="0"/>
                <a:ea typeface="Calibri" panose="020F0502020204030204" pitchFamily="34" charset="0"/>
                <a:cs typeface="Times New Roman" panose="02020603050405020304" pitchFamily="18" charset="0"/>
              </a:rPr>
              <a:t> for </a:t>
            </a:r>
            <a:r>
              <a:rPr lang="pl-PL" sz="3800" kern="100" dirty="0" err="1">
                <a:latin typeface="Calibri" panose="020F0502020204030204" pitchFamily="34" charset="0"/>
                <a:ea typeface="Calibri" panose="020F0502020204030204" pitchFamily="34" charset="0"/>
                <a:cs typeface="Times New Roman" panose="02020603050405020304" pitchFamily="18" charset="0"/>
              </a:rPr>
              <a:t>prior</a:t>
            </a:r>
            <a:r>
              <a:rPr lang="pl-PL" sz="3800" kern="100" dirty="0">
                <a:latin typeface="Calibri" panose="020F0502020204030204" pitchFamily="34" charset="0"/>
                <a:ea typeface="Calibri" panose="020F0502020204030204" pitchFamily="34" charset="0"/>
                <a:cs typeface="Times New Roman" panose="02020603050405020304" pitchFamily="18" charset="0"/>
              </a:rPr>
              <a:t> and from 2020 for </a:t>
            </a:r>
            <a:r>
              <a:rPr lang="pl-PL" sz="3800" kern="100" dirty="0" err="1">
                <a:latin typeface="Calibri" panose="020F0502020204030204" pitchFamily="34" charset="0"/>
                <a:ea typeface="Calibri" panose="020F0502020204030204" pitchFamily="34" charset="0"/>
                <a:cs typeface="Times New Roman" panose="02020603050405020304" pitchFamily="18" charset="0"/>
              </a:rPr>
              <a:t>posterior</a:t>
            </a:r>
            <a:endParaRPr lang="pl-PL" sz="3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Obraz 3" descr="Obraz zawierający mapa, tekst, atlas&#10;&#10;Opis wygenerowany automatycznie">
            <a:extLst>
              <a:ext uri="{FF2B5EF4-FFF2-40B4-BE49-F238E27FC236}">
                <a16:creationId xmlns:a16="http://schemas.microsoft.com/office/drawing/2014/main" id="{EF1C81C9-66CB-7449-0C97-F92261A457E5}"/>
              </a:ext>
            </a:extLst>
          </p:cNvPr>
          <p:cNvPicPr>
            <a:picLocks noChangeAspect="1"/>
          </p:cNvPicPr>
          <p:nvPr/>
        </p:nvPicPr>
        <p:blipFill>
          <a:blip r:embed="rId2"/>
          <a:stretch>
            <a:fillRect/>
          </a:stretch>
        </p:blipFill>
        <p:spPr>
          <a:xfrm>
            <a:off x="6499860" y="1027906"/>
            <a:ext cx="5692140" cy="5132070"/>
          </a:xfrm>
          <a:prstGeom prst="rect">
            <a:avLst/>
          </a:prstGeom>
        </p:spPr>
      </p:pic>
    </p:spTree>
    <p:extLst>
      <p:ext uri="{BB962C8B-B14F-4D97-AF65-F5344CB8AC3E}">
        <p14:creationId xmlns:p14="http://schemas.microsoft.com/office/powerpoint/2010/main" val="7977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E64511-F71D-B0FD-0A69-0ECD02B2E8B0}"/>
              </a:ext>
            </a:extLst>
          </p:cNvPr>
          <p:cNvSpPr>
            <a:spLocks noGrp="1"/>
          </p:cNvSpPr>
          <p:nvPr>
            <p:ph type="title"/>
          </p:nvPr>
        </p:nvSpPr>
        <p:spPr/>
        <p:txBody>
          <a:bodyPr/>
          <a:lstStyle/>
          <a:p>
            <a:r>
              <a:rPr lang="pl-PL" dirty="0"/>
              <a:t>Model 1 – </a:t>
            </a:r>
            <a:r>
              <a:rPr lang="pl-PL" dirty="0" err="1"/>
              <a:t>Demand</a:t>
            </a:r>
            <a:endParaRPr lang="en-GB" dirty="0"/>
          </a:p>
        </p:txBody>
      </p:sp>
      <p:sp>
        <p:nvSpPr>
          <p:cNvPr id="3" name="Symbol zastępczy zawartości 2">
            <a:extLst>
              <a:ext uri="{FF2B5EF4-FFF2-40B4-BE49-F238E27FC236}">
                <a16:creationId xmlns:a16="http://schemas.microsoft.com/office/drawing/2014/main" id="{A4800F41-1B88-0FCB-5C46-0CF9E569DFC0}"/>
              </a:ext>
            </a:extLst>
          </p:cNvPr>
          <p:cNvSpPr>
            <a:spLocks noGrp="1"/>
          </p:cNvSpPr>
          <p:nvPr>
            <p:ph idx="1"/>
          </p:nvPr>
        </p:nvSpPr>
        <p:spPr/>
        <p:txBody>
          <a:bodyPr/>
          <a:lstStyle/>
          <a:p>
            <a:r>
              <a:rPr lang="pl-PL" dirty="0"/>
              <a:t>The </a:t>
            </a:r>
            <a:r>
              <a:rPr lang="pl-PL" dirty="0" err="1"/>
              <a:t>load</a:t>
            </a:r>
            <a:r>
              <a:rPr lang="pl-PL" dirty="0"/>
              <a:t> </a:t>
            </a:r>
            <a:r>
              <a:rPr lang="pl-PL" dirty="0" err="1"/>
              <a:t>has</a:t>
            </a:r>
            <a:r>
              <a:rPr lang="pl-PL" dirty="0"/>
              <a:t> </a:t>
            </a:r>
            <a:r>
              <a:rPr lang="pl-PL" dirty="0" err="1"/>
              <a:t>been</a:t>
            </a:r>
            <a:r>
              <a:rPr lang="pl-PL" dirty="0"/>
              <a:t> </a:t>
            </a:r>
            <a:r>
              <a:rPr lang="pl-PL" dirty="0" err="1"/>
              <a:t>fitted</a:t>
            </a:r>
            <a:r>
              <a:rPr lang="pl-PL" dirty="0"/>
              <a:t> with 2nd </a:t>
            </a:r>
            <a:r>
              <a:rPr lang="pl-PL" dirty="0" err="1"/>
              <a:t>degree</a:t>
            </a:r>
            <a:r>
              <a:rPr lang="pl-PL" dirty="0"/>
              <a:t> </a:t>
            </a:r>
            <a:r>
              <a:rPr lang="pl-PL" dirty="0" err="1"/>
              <a:t>polynomial</a:t>
            </a:r>
            <a:r>
              <a:rPr lang="pl-PL" dirty="0"/>
              <a:t> for </a:t>
            </a:r>
            <a:r>
              <a:rPr lang="pl-PL" dirty="0" err="1"/>
              <a:t>each</a:t>
            </a:r>
            <a:r>
              <a:rPr lang="pl-PL" dirty="0"/>
              <a:t> </a:t>
            </a:r>
            <a:r>
              <a:rPr lang="pl-PL" dirty="0" err="1"/>
              <a:t>dependence</a:t>
            </a:r>
            <a:r>
              <a:rPr lang="pl-PL" dirty="0"/>
              <a:t> on </a:t>
            </a:r>
            <a:r>
              <a:rPr lang="pl-PL" dirty="0" err="1"/>
              <a:t>hour</a:t>
            </a:r>
            <a:r>
              <a:rPr lang="pl-PL" dirty="0"/>
              <a:t> and </a:t>
            </a:r>
            <a:r>
              <a:rPr lang="pl-PL" dirty="0" err="1"/>
              <a:t>day</a:t>
            </a:r>
            <a:r>
              <a:rPr lang="pl-PL" dirty="0"/>
              <a:t> of </a:t>
            </a:r>
            <a:r>
              <a:rPr lang="pl-PL" dirty="0" err="1"/>
              <a:t>week</a:t>
            </a:r>
            <a:endParaRPr lang="pl-PL" dirty="0"/>
          </a:p>
          <a:p>
            <a:endParaRPr lang="en-GB" dirty="0"/>
          </a:p>
        </p:txBody>
      </p:sp>
      <p:pic>
        <p:nvPicPr>
          <p:cNvPr id="2052" name="Picture 4">
            <a:extLst>
              <a:ext uri="{FF2B5EF4-FFF2-40B4-BE49-F238E27FC236}">
                <a16:creationId xmlns:a16="http://schemas.microsoft.com/office/drawing/2014/main" id="{C08B5F80-5861-F996-6549-393FF12A7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21" y="3198528"/>
            <a:ext cx="4038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45B6952E-F3E8-39A5-166A-95F87E6EF7D9}"/>
              </a:ext>
            </a:extLst>
          </p:cNvPr>
          <p:cNvPicPr>
            <a:picLocks noChangeAspect="1"/>
          </p:cNvPicPr>
          <p:nvPr/>
        </p:nvPicPr>
        <p:blipFill>
          <a:blip r:embed="rId3"/>
          <a:stretch>
            <a:fillRect/>
          </a:stretch>
        </p:blipFill>
        <p:spPr>
          <a:xfrm>
            <a:off x="6706153" y="3267647"/>
            <a:ext cx="3819525" cy="2647950"/>
          </a:xfrm>
          <a:prstGeom prst="rect">
            <a:avLst/>
          </a:prstGeom>
        </p:spPr>
      </p:pic>
    </p:spTree>
    <p:extLst>
      <p:ext uri="{BB962C8B-B14F-4D97-AF65-F5344CB8AC3E}">
        <p14:creationId xmlns:p14="http://schemas.microsoft.com/office/powerpoint/2010/main" val="48111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D16191-46D9-AD60-FC2A-1A0644E62CFC}"/>
              </a:ext>
            </a:extLst>
          </p:cNvPr>
          <p:cNvSpPr>
            <a:spLocks noGrp="1"/>
          </p:cNvSpPr>
          <p:nvPr>
            <p:ph type="title"/>
          </p:nvPr>
        </p:nvSpPr>
        <p:spPr/>
        <p:txBody>
          <a:bodyPr/>
          <a:lstStyle/>
          <a:p>
            <a:r>
              <a:rPr lang="pl-PL" dirty="0"/>
              <a:t>Model 1 – </a:t>
            </a:r>
            <a:r>
              <a:rPr lang="pl-PL" dirty="0" err="1"/>
              <a:t>Demand</a:t>
            </a:r>
            <a:r>
              <a:rPr lang="pl-PL" dirty="0"/>
              <a:t> - </a:t>
            </a:r>
            <a:r>
              <a:rPr lang="pl-PL" dirty="0" err="1"/>
              <a:t>Prior</a:t>
            </a:r>
            <a:endParaRPr lang="en-GB" dirty="0"/>
          </a:p>
        </p:txBody>
      </p:sp>
      <p:sp>
        <p:nvSpPr>
          <p:cNvPr id="3" name="Symbol zastępczy zawartości 2">
            <a:extLst>
              <a:ext uri="{FF2B5EF4-FFF2-40B4-BE49-F238E27FC236}">
                <a16:creationId xmlns:a16="http://schemas.microsoft.com/office/drawing/2014/main" id="{961FFB91-20F1-A4BB-477A-1A98952E1D46}"/>
              </a:ext>
            </a:extLst>
          </p:cNvPr>
          <p:cNvSpPr>
            <a:spLocks noGrp="1"/>
          </p:cNvSpPr>
          <p:nvPr>
            <p:ph idx="1"/>
          </p:nvPr>
        </p:nvSpPr>
        <p:spPr>
          <a:xfrm>
            <a:off x="838200" y="1533230"/>
            <a:ext cx="10515600" cy="4351338"/>
          </a:xfrm>
        </p:spPr>
        <p:txBody>
          <a:bodyPr>
            <a:normAutofit/>
          </a:bodyPr>
          <a:lstStyle/>
          <a:p>
            <a:r>
              <a:rPr lang="pl-PL" sz="2400" dirty="0" err="1"/>
              <a:t>Fitting</a:t>
            </a:r>
            <a:r>
              <a:rPr lang="pl-PL" sz="2400" dirty="0"/>
              <a:t> </a:t>
            </a:r>
            <a:r>
              <a:rPr lang="pl-PL" sz="2400" dirty="0" err="1"/>
              <a:t>time</a:t>
            </a:r>
            <a:r>
              <a:rPr lang="pl-PL" sz="2400" dirty="0"/>
              <a:t> data with 2nd </a:t>
            </a:r>
            <a:r>
              <a:rPr lang="pl-PL" sz="2400" dirty="0" err="1"/>
              <a:t>degree</a:t>
            </a:r>
            <a:r>
              <a:rPr lang="pl-PL" sz="2400" dirty="0"/>
              <a:t> </a:t>
            </a:r>
            <a:r>
              <a:rPr lang="pl-PL" sz="2400" dirty="0" err="1"/>
              <a:t>polynomial</a:t>
            </a:r>
            <a:r>
              <a:rPr lang="pl-PL" sz="2400" dirty="0"/>
              <a:t> </a:t>
            </a:r>
            <a:r>
              <a:rPr lang="pl-PL" sz="2400" dirty="0" err="1"/>
              <a:t>allowed</a:t>
            </a:r>
            <a:r>
              <a:rPr lang="pl-PL" sz="2400" dirty="0"/>
              <a:t> </a:t>
            </a:r>
            <a:r>
              <a:rPr lang="pl-PL" sz="2400" dirty="0" err="1"/>
              <a:t>us</a:t>
            </a:r>
            <a:r>
              <a:rPr lang="pl-PL" sz="2400" dirty="0"/>
              <a:t> to </a:t>
            </a:r>
            <a:r>
              <a:rPr lang="pl-PL" sz="2400" dirty="0" err="1"/>
              <a:t>get</a:t>
            </a:r>
            <a:r>
              <a:rPr lang="pl-PL" sz="2400" dirty="0"/>
              <a:t> </a:t>
            </a:r>
            <a:r>
              <a:rPr lang="pl-PL" sz="2400" dirty="0" err="1"/>
              <a:t>samples</a:t>
            </a:r>
            <a:r>
              <a:rPr lang="pl-PL" sz="2400" dirty="0"/>
              <a:t> with </a:t>
            </a:r>
            <a:r>
              <a:rPr lang="pl-PL" sz="2400" dirty="0" err="1"/>
              <a:t>distribution</a:t>
            </a:r>
            <a:r>
              <a:rPr lang="pl-PL" sz="2400" dirty="0"/>
              <a:t> </a:t>
            </a:r>
            <a:r>
              <a:rPr lang="pl-PL" sz="2400" dirty="0" err="1"/>
              <a:t>shown</a:t>
            </a:r>
            <a:r>
              <a:rPr lang="pl-PL" sz="2400" dirty="0"/>
              <a:t> </a:t>
            </a:r>
            <a:r>
              <a:rPr lang="pl-PL" sz="2400" dirty="0" err="1"/>
              <a:t>below</a:t>
            </a:r>
            <a:endParaRPr lang="pl-PL" sz="2400" dirty="0"/>
          </a:p>
          <a:p>
            <a:r>
              <a:rPr lang="pl-PL" sz="2400" dirty="0"/>
              <a:t>Value of error was: </a:t>
            </a:r>
            <a:br>
              <a:rPr lang="pl-PL" sz="2400" dirty="0"/>
            </a:br>
            <a:r>
              <a:rPr lang="fr-FR" sz="2400" dirty="0"/>
              <a:t>RMSE = 1352.998 / (max possible) 19982.844</a:t>
            </a:r>
            <a:endParaRPr lang="en-GB" sz="2400" dirty="0"/>
          </a:p>
        </p:txBody>
      </p:sp>
      <p:pic>
        <p:nvPicPr>
          <p:cNvPr id="3074" name="Picture 2">
            <a:extLst>
              <a:ext uri="{FF2B5EF4-FFF2-40B4-BE49-F238E27FC236}">
                <a16:creationId xmlns:a16="http://schemas.microsoft.com/office/drawing/2014/main" id="{92AD8561-E07F-3A3D-ACB6-B0D3FFE29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203" y="3386086"/>
            <a:ext cx="5386276" cy="355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48598"/>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4758</TotalTime>
  <Words>967</Words>
  <Application>Microsoft Office PowerPoint</Application>
  <PresentationFormat>Panoramiczny</PresentationFormat>
  <Paragraphs>62</Paragraphs>
  <Slides>24</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24</vt:i4>
      </vt:variant>
    </vt:vector>
  </HeadingPairs>
  <TitlesOfParts>
    <vt:vector size="32" baseType="lpstr">
      <vt:lpstr>-apple-system</vt:lpstr>
      <vt:lpstr>Arial</vt:lpstr>
      <vt:lpstr>Avenir Next LT Pro</vt:lpstr>
      <vt:lpstr>AvenirNext LT Pro Medium</vt:lpstr>
      <vt:lpstr>Calibri</vt:lpstr>
      <vt:lpstr>Posterama</vt:lpstr>
      <vt:lpstr>Segoe UI Historic</vt:lpstr>
      <vt:lpstr>ExploreVTI</vt:lpstr>
      <vt:lpstr>Data Analytics  Predicting electricity prices </vt:lpstr>
      <vt:lpstr>Problem formulation</vt:lpstr>
      <vt:lpstr>Problem formulation – potencial use cases</vt:lpstr>
      <vt:lpstr>Problem formulation – data sources</vt:lpstr>
      <vt:lpstr>Problem formulation- Directed Acyclic Grap</vt:lpstr>
      <vt:lpstr>Problem formulation - confoundings</vt:lpstr>
      <vt:lpstr>Data preprocessing</vt:lpstr>
      <vt:lpstr>Model 1 – Demand</vt:lpstr>
      <vt:lpstr>Model 1 – Demand - Prior</vt:lpstr>
      <vt:lpstr>Model 1 – Demand – Prior Summary</vt:lpstr>
      <vt:lpstr>Model 1 – Demand – Posterior </vt:lpstr>
      <vt:lpstr>Temperature’s influence on the load</vt:lpstr>
      <vt:lpstr>Model 1 - Generation</vt:lpstr>
      <vt:lpstr>Model 1 – Generation - Prior</vt:lpstr>
      <vt:lpstr>Model 1 – Generation – Prior summary </vt:lpstr>
      <vt:lpstr>Model 1 – Posterior </vt:lpstr>
      <vt:lpstr>Model 1 - Prices</vt:lpstr>
      <vt:lpstr>Model 1 - Prices</vt:lpstr>
      <vt:lpstr>Model 1 – Prices - Prior</vt:lpstr>
      <vt:lpstr>Model 1 – Prices – Prior summary</vt:lpstr>
      <vt:lpstr>Model 1 – Prices - Posterior</vt:lpstr>
      <vt:lpstr>Model 1 – Overall posterior</vt:lpstr>
      <vt:lpstr>Prezentacja programu PowerPoint</vt:lpstr>
      <vt:lpstr>Demand dependance on day of week and hour – additional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Predicting electricity prices </dc:title>
  <dc:creator>Mateusz Saternus</dc:creator>
  <cp:lastModifiedBy>Mateusz Saternus</cp:lastModifiedBy>
  <cp:revision>3</cp:revision>
  <dcterms:created xsi:type="dcterms:W3CDTF">2023-07-08T12:11:20Z</dcterms:created>
  <dcterms:modified xsi:type="dcterms:W3CDTF">2023-07-11T19:31:20Z</dcterms:modified>
</cp:coreProperties>
</file>