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FC60D-FA75-6924-D599-BF4FA8E62ABF}" v="81" dt="2024-02-24T22:01:04.396"/>
    <p1510:client id="{367737AD-3DD1-1939-1587-88644D922503}" v="14" dt="2024-02-25T17:38:28.129"/>
    <p1510:client id="{637ADD5F-687A-E6EE-1757-CC598FABB505}" v="569" dt="2024-02-25T17:23:20.680"/>
    <p1510:client id="{AE6B2A98-7CFF-4B7A-A37C-E83E8C92F72D}" v="1" dt="2024-02-25T17:32:53.293"/>
    <p1510:client id="{B035934B-F178-CF00-9F9A-9B6B7C961C25}" v="280" dt="2024-02-25T12:03:37.882"/>
    <p1510:client id="{C3B01519-C58C-1375-BC0C-2EDF6FA064B7}" v="492" dt="2024-02-25T18:25:39.120"/>
    <p1510:client id="{D9615FE9-6183-472A-8831-A66539219057}" v="181" dt="2024-02-24T15:56:15.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A39B48-1B6E-4F38-BFDB-1D8FC116537B}" type="doc">
      <dgm:prSet loTypeId="urn:microsoft.com/office/officeart/2005/8/layout/default" loCatId="list" qsTypeId="urn:microsoft.com/office/officeart/2005/8/quickstyle/simple5" qsCatId="simple" csTypeId="urn:microsoft.com/office/officeart/2005/8/colors/colorful1" csCatId="colorful"/>
      <dgm:spPr/>
      <dgm:t>
        <a:bodyPr/>
        <a:lstStyle/>
        <a:p>
          <a:endParaRPr lang="en-US"/>
        </a:p>
      </dgm:t>
    </dgm:pt>
    <dgm:pt modelId="{ECB36E81-45F0-47E7-B87D-92C5532D62E9}">
      <dgm:prSet/>
      <dgm:spPr/>
      <dgm:t>
        <a:bodyPr/>
        <a:lstStyle/>
        <a:p>
          <a:r>
            <a:rPr lang="en-US" dirty="0"/>
            <a:t>Trait Theory</a:t>
          </a:r>
        </a:p>
      </dgm:t>
    </dgm:pt>
    <dgm:pt modelId="{801B3FF3-FB5F-4F09-953C-CF4538593008}" type="parTrans" cxnId="{C188D3F7-09AE-42D4-832A-AC9A9BFABF21}">
      <dgm:prSet/>
      <dgm:spPr/>
      <dgm:t>
        <a:bodyPr/>
        <a:lstStyle/>
        <a:p>
          <a:endParaRPr lang="en-US"/>
        </a:p>
      </dgm:t>
    </dgm:pt>
    <dgm:pt modelId="{E9BBD379-2290-4798-BC3A-794625152592}" type="sibTrans" cxnId="{C188D3F7-09AE-42D4-832A-AC9A9BFABF21}">
      <dgm:prSet/>
      <dgm:spPr/>
      <dgm:t>
        <a:bodyPr/>
        <a:lstStyle/>
        <a:p>
          <a:endParaRPr lang="en-US"/>
        </a:p>
      </dgm:t>
    </dgm:pt>
    <dgm:pt modelId="{06208D7E-3F6B-45A6-9469-94D895E64696}">
      <dgm:prSet/>
      <dgm:spPr/>
      <dgm:t>
        <a:bodyPr/>
        <a:lstStyle/>
        <a:p>
          <a:r>
            <a:rPr lang="en-US" dirty="0"/>
            <a:t>Skills Theory</a:t>
          </a:r>
        </a:p>
      </dgm:t>
    </dgm:pt>
    <dgm:pt modelId="{56C6FCCD-8CC9-406D-950D-A42D49466A60}" type="parTrans" cxnId="{C9E700BF-5C92-4700-922E-4DC65A7EFD1C}">
      <dgm:prSet/>
      <dgm:spPr/>
      <dgm:t>
        <a:bodyPr/>
        <a:lstStyle/>
        <a:p>
          <a:endParaRPr lang="en-US"/>
        </a:p>
      </dgm:t>
    </dgm:pt>
    <dgm:pt modelId="{C99BF3ED-4638-4F8E-8AF4-1545F452B854}" type="sibTrans" cxnId="{C9E700BF-5C92-4700-922E-4DC65A7EFD1C}">
      <dgm:prSet/>
      <dgm:spPr/>
      <dgm:t>
        <a:bodyPr/>
        <a:lstStyle/>
        <a:p>
          <a:endParaRPr lang="en-US"/>
        </a:p>
      </dgm:t>
    </dgm:pt>
    <dgm:pt modelId="{EF0DB086-5E20-4FE1-8AE4-5101EBF1FEA3}">
      <dgm:prSet/>
      <dgm:spPr/>
      <dgm:t>
        <a:bodyPr/>
        <a:lstStyle/>
        <a:p>
          <a:r>
            <a:rPr lang="en-US" dirty="0"/>
            <a:t>Behavioral Theory</a:t>
          </a:r>
        </a:p>
      </dgm:t>
    </dgm:pt>
    <dgm:pt modelId="{1B8AFD8B-88EE-4459-9C5F-E313EBC21B2A}" type="parTrans" cxnId="{56DC8119-5DD1-4452-882C-5131C82E255A}">
      <dgm:prSet/>
      <dgm:spPr/>
      <dgm:t>
        <a:bodyPr/>
        <a:lstStyle/>
        <a:p>
          <a:endParaRPr lang="en-US"/>
        </a:p>
      </dgm:t>
    </dgm:pt>
    <dgm:pt modelId="{653F9EC8-0195-4D18-A9E6-4943B13F11EE}" type="sibTrans" cxnId="{56DC8119-5DD1-4452-882C-5131C82E255A}">
      <dgm:prSet/>
      <dgm:spPr/>
      <dgm:t>
        <a:bodyPr/>
        <a:lstStyle/>
        <a:p>
          <a:endParaRPr lang="en-US"/>
        </a:p>
      </dgm:t>
    </dgm:pt>
    <dgm:pt modelId="{3D645347-73A5-408F-BDEE-91EF81FB1CA7}">
      <dgm:prSet/>
      <dgm:spPr/>
      <dgm:t>
        <a:bodyPr/>
        <a:lstStyle/>
        <a:p>
          <a:r>
            <a:rPr lang="en-US" dirty="0"/>
            <a:t>Situational Theory</a:t>
          </a:r>
        </a:p>
      </dgm:t>
    </dgm:pt>
    <dgm:pt modelId="{1853B28C-39AF-41F0-B9EF-8323ADF5F125}" type="parTrans" cxnId="{471F408E-544B-4B37-99B5-824DFBA520DF}">
      <dgm:prSet/>
      <dgm:spPr/>
      <dgm:t>
        <a:bodyPr/>
        <a:lstStyle/>
        <a:p>
          <a:endParaRPr lang="en-US"/>
        </a:p>
      </dgm:t>
    </dgm:pt>
    <dgm:pt modelId="{4DD4457F-B369-4D87-B925-9EBAFF1CF00A}" type="sibTrans" cxnId="{471F408E-544B-4B37-99B5-824DFBA520DF}">
      <dgm:prSet/>
      <dgm:spPr/>
      <dgm:t>
        <a:bodyPr/>
        <a:lstStyle/>
        <a:p>
          <a:endParaRPr lang="en-US"/>
        </a:p>
      </dgm:t>
    </dgm:pt>
    <dgm:pt modelId="{9382BD2A-D3DD-47B2-BB93-F3A8D588E55A}">
      <dgm:prSet/>
      <dgm:spPr/>
      <dgm:t>
        <a:bodyPr/>
        <a:lstStyle/>
        <a:p>
          <a:r>
            <a:rPr lang="en-US" dirty="0"/>
            <a:t>Path-goal Theory</a:t>
          </a:r>
        </a:p>
      </dgm:t>
    </dgm:pt>
    <dgm:pt modelId="{0BDEFA9B-CC18-4FC4-87AC-769BF3C1FD17}" type="parTrans" cxnId="{A383F4DC-4369-4BAE-B846-269695FB48BB}">
      <dgm:prSet/>
      <dgm:spPr/>
      <dgm:t>
        <a:bodyPr/>
        <a:lstStyle/>
        <a:p>
          <a:endParaRPr lang="en-US"/>
        </a:p>
      </dgm:t>
    </dgm:pt>
    <dgm:pt modelId="{7C7A481B-C1CA-4350-B2E4-0087A663BEF8}" type="sibTrans" cxnId="{A383F4DC-4369-4BAE-B846-269695FB48BB}">
      <dgm:prSet/>
      <dgm:spPr/>
      <dgm:t>
        <a:bodyPr/>
        <a:lstStyle/>
        <a:p>
          <a:endParaRPr lang="en-US"/>
        </a:p>
      </dgm:t>
    </dgm:pt>
    <dgm:pt modelId="{A0B9E993-0256-4B7B-8597-14088BFB8933}" type="pres">
      <dgm:prSet presAssocID="{BFA39B48-1B6E-4F38-BFDB-1D8FC116537B}" presName="diagram" presStyleCnt="0">
        <dgm:presLayoutVars>
          <dgm:dir/>
          <dgm:resizeHandles val="exact"/>
        </dgm:presLayoutVars>
      </dgm:prSet>
      <dgm:spPr/>
    </dgm:pt>
    <dgm:pt modelId="{70D224B8-F065-4425-8B77-0DA4B6EA91B6}" type="pres">
      <dgm:prSet presAssocID="{ECB36E81-45F0-47E7-B87D-92C5532D62E9}" presName="node" presStyleLbl="node1" presStyleIdx="0" presStyleCnt="5">
        <dgm:presLayoutVars>
          <dgm:bulletEnabled val="1"/>
        </dgm:presLayoutVars>
      </dgm:prSet>
      <dgm:spPr/>
    </dgm:pt>
    <dgm:pt modelId="{1F4EEC4B-4A5E-454A-B700-B3B1F996BCDE}" type="pres">
      <dgm:prSet presAssocID="{E9BBD379-2290-4798-BC3A-794625152592}" presName="sibTrans" presStyleCnt="0"/>
      <dgm:spPr/>
    </dgm:pt>
    <dgm:pt modelId="{A52202EE-F06D-4967-AAB2-6526711FF82B}" type="pres">
      <dgm:prSet presAssocID="{06208D7E-3F6B-45A6-9469-94D895E64696}" presName="node" presStyleLbl="node1" presStyleIdx="1" presStyleCnt="5">
        <dgm:presLayoutVars>
          <dgm:bulletEnabled val="1"/>
        </dgm:presLayoutVars>
      </dgm:prSet>
      <dgm:spPr/>
    </dgm:pt>
    <dgm:pt modelId="{3500C988-27B6-4E52-B931-4D77AEF65E46}" type="pres">
      <dgm:prSet presAssocID="{C99BF3ED-4638-4F8E-8AF4-1545F452B854}" presName="sibTrans" presStyleCnt="0"/>
      <dgm:spPr/>
    </dgm:pt>
    <dgm:pt modelId="{AEBD33E4-CD5D-48AA-B5AA-4F54956956CA}" type="pres">
      <dgm:prSet presAssocID="{EF0DB086-5E20-4FE1-8AE4-5101EBF1FEA3}" presName="node" presStyleLbl="node1" presStyleIdx="2" presStyleCnt="5">
        <dgm:presLayoutVars>
          <dgm:bulletEnabled val="1"/>
        </dgm:presLayoutVars>
      </dgm:prSet>
      <dgm:spPr/>
    </dgm:pt>
    <dgm:pt modelId="{5EB42D8C-B4C5-4F9F-A3C2-F8A8FCA82A10}" type="pres">
      <dgm:prSet presAssocID="{653F9EC8-0195-4D18-A9E6-4943B13F11EE}" presName="sibTrans" presStyleCnt="0"/>
      <dgm:spPr/>
    </dgm:pt>
    <dgm:pt modelId="{6B0ACD08-27F9-4C49-81AF-FBC75764B87B}" type="pres">
      <dgm:prSet presAssocID="{3D645347-73A5-408F-BDEE-91EF81FB1CA7}" presName="node" presStyleLbl="node1" presStyleIdx="3" presStyleCnt="5">
        <dgm:presLayoutVars>
          <dgm:bulletEnabled val="1"/>
        </dgm:presLayoutVars>
      </dgm:prSet>
      <dgm:spPr/>
    </dgm:pt>
    <dgm:pt modelId="{DFFBC503-2AF8-4DB7-B937-23BB9A3C6004}" type="pres">
      <dgm:prSet presAssocID="{4DD4457F-B369-4D87-B925-9EBAFF1CF00A}" presName="sibTrans" presStyleCnt="0"/>
      <dgm:spPr/>
    </dgm:pt>
    <dgm:pt modelId="{F3DD73AC-F17B-4E19-91A8-06A3C015FFB1}" type="pres">
      <dgm:prSet presAssocID="{9382BD2A-D3DD-47B2-BB93-F3A8D588E55A}" presName="node" presStyleLbl="node1" presStyleIdx="4" presStyleCnt="5">
        <dgm:presLayoutVars>
          <dgm:bulletEnabled val="1"/>
        </dgm:presLayoutVars>
      </dgm:prSet>
      <dgm:spPr/>
    </dgm:pt>
  </dgm:ptLst>
  <dgm:cxnLst>
    <dgm:cxn modelId="{E3F7F914-9534-426D-9B2F-33667B9FDC76}" type="presOf" srcId="{EF0DB086-5E20-4FE1-8AE4-5101EBF1FEA3}" destId="{AEBD33E4-CD5D-48AA-B5AA-4F54956956CA}" srcOrd="0" destOrd="0" presId="urn:microsoft.com/office/officeart/2005/8/layout/default"/>
    <dgm:cxn modelId="{56DC8119-5DD1-4452-882C-5131C82E255A}" srcId="{BFA39B48-1B6E-4F38-BFDB-1D8FC116537B}" destId="{EF0DB086-5E20-4FE1-8AE4-5101EBF1FEA3}" srcOrd="2" destOrd="0" parTransId="{1B8AFD8B-88EE-4459-9C5F-E313EBC21B2A}" sibTransId="{653F9EC8-0195-4D18-A9E6-4943B13F11EE}"/>
    <dgm:cxn modelId="{89E4865B-EB0D-4379-887B-670C5FA9B590}" type="presOf" srcId="{BFA39B48-1B6E-4F38-BFDB-1D8FC116537B}" destId="{A0B9E993-0256-4B7B-8597-14088BFB8933}" srcOrd="0" destOrd="0" presId="urn:microsoft.com/office/officeart/2005/8/layout/default"/>
    <dgm:cxn modelId="{A5160860-A68A-474A-B0C5-31E3EDE56451}" type="presOf" srcId="{3D645347-73A5-408F-BDEE-91EF81FB1CA7}" destId="{6B0ACD08-27F9-4C49-81AF-FBC75764B87B}" srcOrd="0" destOrd="0" presId="urn:microsoft.com/office/officeart/2005/8/layout/default"/>
    <dgm:cxn modelId="{9B8CD37C-18AA-466C-98A1-4D70F26BB3BD}" type="presOf" srcId="{ECB36E81-45F0-47E7-B87D-92C5532D62E9}" destId="{70D224B8-F065-4425-8B77-0DA4B6EA91B6}" srcOrd="0" destOrd="0" presId="urn:microsoft.com/office/officeart/2005/8/layout/default"/>
    <dgm:cxn modelId="{471F408E-544B-4B37-99B5-824DFBA520DF}" srcId="{BFA39B48-1B6E-4F38-BFDB-1D8FC116537B}" destId="{3D645347-73A5-408F-BDEE-91EF81FB1CA7}" srcOrd="3" destOrd="0" parTransId="{1853B28C-39AF-41F0-B9EF-8323ADF5F125}" sibTransId="{4DD4457F-B369-4D87-B925-9EBAFF1CF00A}"/>
    <dgm:cxn modelId="{AA5C1599-7D83-41E9-A1B6-BCB352A515CB}" type="presOf" srcId="{9382BD2A-D3DD-47B2-BB93-F3A8D588E55A}" destId="{F3DD73AC-F17B-4E19-91A8-06A3C015FFB1}" srcOrd="0" destOrd="0" presId="urn:microsoft.com/office/officeart/2005/8/layout/default"/>
    <dgm:cxn modelId="{C9E700BF-5C92-4700-922E-4DC65A7EFD1C}" srcId="{BFA39B48-1B6E-4F38-BFDB-1D8FC116537B}" destId="{06208D7E-3F6B-45A6-9469-94D895E64696}" srcOrd="1" destOrd="0" parTransId="{56C6FCCD-8CC9-406D-950D-A42D49466A60}" sibTransId="{C99BF3ED-4638-4F8E-8AF4-1545F452B854}"/>
    <dgm:cxn modelId="{A383F4DC-4369-4BAE-B846-269695FB48BB}" srcId="{BFA39B48-1B6E-4F38-BFDB-1D8FC116537B}" destId="{9382BD2A-D3DD-47B2-BB93-F3A8D588E55A}" srcOrd="4" destOrd="0" parTransId="{0BDEFA9B-CC18-4FC4-87AC-769BF3C1FD17}" sibTransId="{7C7A481B-C1CA-4350-B2E4-0087A663BEF8}"/>
    <dgm:cxn modelId="{70FB8FEC-578B-4161-B14C-6E538FC6AD5D}" type="presOf" srcId="{06208D7E-3F6B-45A6-9469-94D895E64696}" destId="{A52202EE-F06D-4967-AAB2-6526711FF82B}" srcOrd="0" destOrd="0" presId="urn:microsoft.com/office/officeart/2005/8/layout/default"/>
    <dgm:cxn modelId="{C188D3F7-09AE-42D4-832A-AC9A9BFABF21}" srcId="{BFA39B48-1B6E-4F38-BFDB-1D8FC116537B}" destId="{ECB36E81-45F0-47E7-B87D-92C5532D62E9}" srcOrd="0" destOrd="0" parTransId="{801B3FF3-FB5F-4F09-953C-CF4538593008}" sibTransId="{E9BBD379-2290-4798-BC3A-794625152592}"/>
    <dgm:cxn modelId="{A3B77C59-7501-4E1F-9B45-4422D1F78350}" type="presParOf" srcId="{A0B9E993-0256-4B7B-8597-14088BFB8933}" destId="{70D224B8-F065-4425-8B77-0DA4B6EA91B6}" srcOrd="0" destOrd="0" presId="urn:microsoft.com/office/officeart/2005/8/layout/default"/>
    <dgm:cxn modelId="{CBA769EA-01C5-4541-B04F-511ED6FF4373}" type="presParOf" srcId="{A0B9E993-0256-4B7B-8597-14088BFB8933}" destId="{1F4EEC4B-4A5E-454A-B700-B3B1F996BCDE}" srcOrd="1" destOrd="0" presId="urn:microsoft.com/office/officeart/2005/8/layout/default"/>
    <dgm:cxn modelId="{C0E4D345-0D10-49B6-BDFA-E4C0913F4B23}" type="presParOf" srcId="{A0B9E993-0256-4B7B-8597-14088BFB8933}" destId="{A52202EE-F06D-4967-AAB2-6526711FF82B}" srcOrd="2" destOrd="0" presId="urn:microsoft.com/office/officeart/2005/8/layout/default"/>
    <dgm:cxn modelId="{75087466-FB4E-4D38-81A8-563A3CFF89FF}" type="presParOf" srcId="{A0B9E993-0256-4B7B-8597-14088BFB8933}" destId="{3500C988-27B6-4E52-B931-4D77AEF65E46}" srcOrd="3" destOrd="0" presId="urn:microsoft.com/office/officeart/2005/8/layout/default"/>
    <dgm:cxn modelId="{71AA45EA-3E40-4203-920E-7EE9D0BD9B07}" type="presParOf" srcId="{A0B9E993-0256-4B7B-8597-14088BFB8933}" destId="{AEBD33E4-CD5D-48AA-B5AA-4F54956956CA}" srcOrd="4" destOrd="0" presId="urn:microsoft.com/office/officeart/2005/8/layout/default"/>
    <dgm:cxn modelId="{3F941C10-47FE-4D76-902F-DD6B5F553235}" type="presParOf" srcId="{A0B9E993-0256-4B7B-8597-14088BFB8933}" destId="{5EB42D8C-B4C5-4F9F-A3C2-F8A8FCA82A10}" srcOrd="5" destOrd="0" presId="urn:microsoft.com/office/officeart/2005/8/layout/default"/>
    <dgm:cxn modelId="{3D697E09-0C22-4884-81A2-EEA0E10269EC}" type="presParOf" srcId="{A0B9E993-0256-4B7B-8597-14088BFB8933}" destId="{6B0ACD08-27F9-4C49-81AF-FBC75764B87B}" srcOrd="6" destOrd="0" presId="urn:microsoft.com/office/officeart/2005/8/layout/default"/>
    <dgm:cxn modelId="{4DFC7E55-5B4F-406C-9DBC-CCE932143DD9}" type="presParOf" srcId="{A0B9E993-0256-4B7B-8597-14088BFB8933}" destId="{DFFBC503-2AF8-4DB7-B937-23BB9A3C6004}" srcOrd="7" destOrd="0" presId="urn:microsoft.com/office/officeart/2005/8/layout/default"/>
    <dgm:cxn modelId="{96A0D2F7-814A-4C46-8FEA-1E3282AF940C}" type="presParOf" srcId="{A0B9E993-0256-4B7B-8597-14088BFB8933}" destId="{F3DD73AC-F17B-4E19-91A8-06A3C015FFB1}"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25A160-A287-459B-AF23-1EBB9BFB1FE6}"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F87516-1E48-4282-8372-8B46ADDFBA2E}">
      <dgm:prSet/>
      <dgm:spPr/>
      <dgm:t>
        <a:bodyPr/>
        <a:lstStyle/>
        <a:p>
          <a:r>
            <a:rPr lang="en-US" i="1" dirty="0"/>
            <a:t>Definition</a:t>
          </a:r>
          <a:r>
            <a:rPr lang="en-US" dirty="0"/>
            <a:t>: Identifies innate traits that contribute to effective leadership, such as personality attributes and values</a:t>
          </a:r>
        </a:p>
      </dgm:t>
    </dgm:pt>
    <dgm:pt modelId="{E062DAA6-7EBF-4AFE-9919-9A4C81B6468F}" type="parTrans" cxnId="{DDD8A6BC-F52D-449C-BD48-65D5301D5169}">
      <dgm:prSet/>
      <dgm:spPr/>
      <dgm:t>
        <a:bodyPr/>
        <a:lstStyle/>
        <a:p>
          <a:endParaRPr lang="en-US"/>
        </a:p>
      </dgm:t>
    </dgm:pt>
    <dgm:pt modelId="{BD9BA06F-797B-43E2-99F8-7EC68DDF9137}" type="sibTrans" cxnId="{DDD8A6BC-F52D-449C-BD48-65D5301D5169}">
      <dgm:prSet/>
      <dgm:spPr/>
      <dgm:t>
        <a:bodyPr/>
        <a:lstStyle/>
        <a:p>
          <a:endParaRPr lang="en-US"/>
        </a:p>
      </dgm:t>
    </dgm:pt>
    <dgm:pt modelId="{185D1E6E-4EED-4C9F-BC63-EB6ACCAEEEFD}">
      <dgm:prSet/>
      <dgm:spPr/>
      <dgm:t>
        <a:bodyPr/>
        <a:lstStyle/>
        <a:p>
          <a:r>
            <a:rPr lang="en-US" i="1" dirty="0"/>
            <a:t>Strengths</a:t>
          </a:r>
          <a:r>
            <a:rPr lang="en-US" dirty="0"/>
            <a:t>: Supports selecting and nurturing future leaders who naturally display congruent leadership traits</a:t>
          </a:r>
        </a:p>
      </dgm:t>
    </dgm:pt>
    <dgm:pt modelId="{DB209692-61CA-4927-B947-89E7B6B4197D}" type="parTrans" cxnId="{DCD73509-A91B-470C-8EFD-3301461D5A9D}">
      <dgm:prSet/>
      <dgm:spPr/>
      <dgm:t>
        <a:bodyPr/>
        <a:lstStyle/>
        <a:p>
          <a:endParaRPr lang="en-US"/>
        </a:p>
      </dgm:t>
    </dgm:pt>
    <dgm:pt modelId="{4B9685BC-6B06-4EA1-BF4B-FD98336806CF}" type="sibTrans" cxnId="{DCD73509-A91B-470C-8EFD-3301461D5A9D}">
      <dgm:prSet/>
      <dgm:spPr/>
      <dgm:t>
        <a:bodyPr/>
        <a:lstStyle/>
        <a:p>
          <a:endParaRPr lang="en-US"/>
        </a:p>
      </dgm:t>
    </dgm:pt>
    <dgm:pt modelId="{F4771E65-40AA-4F24-9AFD-4C06262BDFA1}">
      <dgm:prSet/>
      <dgm:spPr/>
      <dgm:t>
        <a:bodyPr/>
        <a:lstStyle/>
        <a:p>
          <a:r>
            <a:rPr lang="en-US" i="1" dirty="0"/>
            <a:t>Weaknesses</a:t>
          </a:r>
          <a:r>
            <a:rPr lang="en-US" dirty="0"/>
            <a:t>: Potentially overlooking skill development and favoring charismatic individuals without comprehensive leadership qualities.</a:t>
          </a:r>
        </a:p>
      </dgm:t>
    </dgm:pt>
    <dgm:pt modelId="{CC13BFB2-4455-4E96-BE3F-6AADB005E807}" type="parTrans" cxnId="{575DD3BA-5D10-4A07-9D20-A2AD858EC4CE}">
      <dgm:prSet/>
      <dgm:spPr/>
      <dgm:t>
        <a:bodyPr/>
        <a:lstStyle/>
        <a:p>
          <a:endParaRPr lang="en-US"/>
        </a:p>
      </dgm:t>
    </dgm:pt>
    <dgm:pt modelId="{74F8D1D5-C919-4CD3-A215-DC7FDE113D46}" type="sibTrans" cxnId="{575DD3BA-5D10-4A07-9D20-A2AD858EC4CE}">
      <dgm:prSet/>
      <dgm:spPr/>
      <dgm:t>
        <a:bodyPr/>
        <a:lstStyle/>
        <a:p>
          <a:endParaRPr lang="en-US"/>
        </a:p>
      </dgm:t>
    </dgm:pt>
    <dgm:pt modelId="{5B9B698E-A0E3-4811-9E6A-E343BD131AD1}">
      <dgm:prSet/>
      <dgm:spPr/>
      <dgm:t>
        <a:bodyPr/>
        <a:lstStyle/>
        <a:p>
          <a:r>
            <a:rPr lang="en-US" i="1" dirty="0"/>
            <a:t>Application</a:t>
          </a:r>
          <a:r>
            <a:rPr lang="en-US" dirty="0"/>
            <a:t>: Utilizes early identification and cultivation of leadership traits ensuring a steady flow of leaders who represent the Air Force's ideals.</a:t>
          </a:r>
        </a:p>
      </dgm:t>
    </dgm:pt>
    <dgm:pt modelId="{733333D0-164A-4CE9-95BD-811C5F1A042C}" type="parTrans" cxnId="{ED187D73-0C0B-4750-82A2-02086C01B5E0}">
      <dgm:prSet/>
      <dgm:spPr/>
      <dgm:t>
        <a:bodyPr/>
        <a:lstStyle/>
        <a:p>
          <a:endParaRPr lang="en-US"/>
        </a:p>
      </dgm:t>
    </dgm:pt>
    <dgm:pt modelId="{F028A82B-0AEC-45F5-B94B-3B9DFF0EE227}" type="sibTrans" cxnId="{ED187D73-0C0B-4750-82A2-02086C01B5E0}">
      <dgm:prSet/>
      <dgm:spPr/>
      <dgm:t>
        <a:bodyPr/>
        <a:lstStyle/>
        <a:p>
          <a:endParaRPr lang="en-US"/>
        </a:p>
      </dgm:t>
    </dgm:pt>
    <dgm:pt modelId="{F5749478-CAAF-4260-9132-D3CC9FB68048}" type="pres">
      <dgm:prSet presAssocID="{FA25A160-A287-459B-AF23-1EBB9BFB1FE6}" presName="matrix" presStyleCnt="0">
        <dgm:presLayoutVars>
          <dgm:chMax val="1"/>
          <dgm:dir/>
          <dgm:resizeHandles val="exact"/>
        </dgm:presLayoutVars>
      </dgm:prSet>
      <dgm:spPr/>
    </dgm:pt>
    <dgm:pt modelId="{397D1C30-3EA7-4954-A2E0-933A42CFA3B7}" type="pres">
      <dgm:prSet presAssocID="{FA25A160-A287-459B-AF23-1EBB9BFB1FE6}" presName="diamond" presStyleLbl="bgShp" presStyleIdx="0" presStyleCnt="1"/>
      <dgm:spPr/>
    </dgm:pt>
    <dgm:pt modelId="{21B51D44-44B7-4785-95A6-D3F1736C3956}" type="pres">
      <dgm:prSet presAssocID="{FA25A160-A287-459B-AF23-1EBB9BFB1FE6}" presName="quad1" presStyleLbl="node1" presStyleIdx="0" presStyleCnt="4">
        <dgm:presLayoutVars>
          <dgm:chMax val="0"/>
          <dgm:chPref val="0"/>
          <dgm:bulletEnabled val="1"/>
        </dgm:presLayoutVars>
      </dgm:prSet>
      <dgm:spPr/>
    </dgm:pt>
    <dgm:pt modelId="{DF771E10-B500-46FD-812E-25D4DFB4F5D2}" type="pres">
      <dgm:prSet presAssocID="{FA25A160-A287-459B-AF23-1EBB9BFB1FE6}" presName="quad2" presStyleLbl="node1" presStyleIdx="1" presStyleCnt="4">
        <dgm:presLayoutVars>
          <dgm:chMax val="0"/>
          <dgm:chPref val="0"/>
          <dgm:bulletEnabled val="1"/>
        </dgm:presLayoutVars>
      </dgm:prSet>
      <dgm:spPr/>
    </dgm:pt>
    <dgm:pt modelId="{5D0D9314-C12C-4595-B32C-3D469841E980}" type="pres">
      <dgm:prSet presAssocID="{FA25A160-A287-459B-AF23-1EBB9BFB1FE6}" presName="quad3" presStyleLbl="node1" presStyleIdx="2" presStyleCnt="4">
        <dgm:presLayoutVars>
          <dgm:chMax val="0"/>
          <dgm:chPref val="0"/>
          <dgm:bulletEnabled val="1"/>
        </dgm:presLayoutVars>
      </dgm:prSet>
      <dgm:spPr/>
    </dgm:pt>
    <dgm:pt modelId="{CDAED9B3-70A7-4B7E-BF3E-C4652D322D0F}" type="pres">
      <dgm:prSet presAssocID="{FA25A160-A287-459B-AF23-1EBB9BFB1FE6}" presName="quad4" presStyleLbl="node1" presStyleIdx="3" presStyleCnt="4">
        <dgm:presLayoutVars>
          <dgm:chMax val="0"/>
          <dgm:chPref val="0"/>
          <dgm:bulletEnabled val="1"/>
        </dgm:presLayoutVars>
      </dgm:prSet>
      <dgm:spPr/>
    </dgm:pt>
  </dgm:ptLst>
  <dgm:cxnLst>
    <dgm:cxn modelId="{DCD73509-A91B-470C-8EFD-3301461D5A9D}" srcId="{FA25A160-A287-459B-AF23-1EBB9BFB1FE6}" destId="{185D1E6E-4EED-4C9F-BC63-EB6ACCAEEEFD}" srcOrd="1" destOrd="0" parTransId="{DB209692-61CA-4927-B947-89E7B6B4197D}" sibTransId="{4B9685BC-6B06-4EA1-BF4B-FD98336806CF}"/>
    <dgm:cxn modelId="{C7690C49-9112-4366-A5A5-587D74DBA7EF}" type="presOf" srcId="{49F87516-1E48-4282-8372-8B46ADDFBA2E}" destId="{21B51D44-44B7-4785-95A6-D3F1736C3956}" srcOrd="0" destOrd="0" presId="urn:microsoft.com/office/officeart/2005/8/layout/matrix3"/>
    <dgm:cxn modelId="{62748469-BE49-4E40-B144-8ED4361AA3EF}" type="presOf" srcId="{F4771E65-40AA-4F24-9AFD-4C06262BDFA1}" destId="{5D0D9314-C12C-4595-B32C-3D469841E980}" srcOrd="0" destOrd="0" presId="urn:microsoft.com/office/officeart/2005/8/layout/matrix3"/>
    <dgm:cxn modelId="{ED187D73-0C0B-4750-82A2-02086C01B5E0}" srcId="{FA25A160-A287-459B-AF23-1EBB9BFB1FE6}" destId="{5B9B698E-A0E3-4811-9E6A-E343BD131AD1}" srcOrd="3" destOrd="0" parTransId="{733333D0-164A-4CE9-95BD-811C5F1A042C}" sibTransId="{F028A82B-0AEC-45F5-B94B-3B9DFF0EE227}"/>
    <dgm:cxn modelId="{898A30AF-DBE7-48A3-BA74-44FEA1F5C43F}" type="presOf" srcId="{FA25A160-A287-459B-AF23-1EBB9BFB1FE6}" destId="{F5749478-CAAF-4260-9132-D3CC9FB68048}" srcOrd="0" destOrd="0" presId="urn:microsoft.com/office/officeart/2005/8/layout/matrix3"/>
    <dgm:cxn modelId="{575DD3BA-5D10-4A07-9D20-A2AD858EC4CE}" srcId="{FA25A160-A287-459B-AF23-1EBB9BFB1FE6}" destId="{F4771E65-40AA-4F24-9AFD-4C06262BDFA1}" srcOrd="2" destOrd="0" parTransId="{CC13BFB2-4455-4E96-BE3F-6AADB005E807}" sibTransId="{74F8D1D5-C919-4CD3-A215-DC7FDE113D46}"/>
    <dgm:cxn modelId="{DDD8A6BC-F52D-449C-BD48-65D5301D5169}" srcId="{FA25A160-A287-459B-AF23-1EBB9BFB1FE6}" destId="{49F87516-1E48-4282-8372-8B46ADDFBA2E}" srcOrd="0" destOrd="0" parTransId="{E062DAA6-7EBF-4AFE-9919-9A4C81B6468F}" sibTransId="{BD9BA06F-797B-43E2-99F8-7EC68DDF9137}"/>
    <dgm:cxn modelId="{A07A49D0-E725-473E-AAFB-10A20B1EB94F}" type="presOf" srcId="{185D1E6E-4EED-4C9F-BC63-EB6ACCAEEEFD}" destId="{DF771E10-B500-46FD-812E-25D4DFB4F5D2}" srcOrd="0" destOrd="0" presId="urn:microsoft.com/office/officeart/2005/8/layout/matrix3"/>
    <dgm:cxn modelId="{6C5253DB-86DA-4C54-8E59-EDD1F26601C2}" type="presOf" srcId="{5B9B698E-A0E3-4811-9E6A-E343BD131AD1}" destId="{CDAED9B3-70A7-4B7E-BF3E-C4652D322D0F}" srcOrd="0" destOrd="0" presId="urn:microsoft.com/office/officeart/2005/8/layout/matrix3"/>
    <dgm:cxn modelId="{80C3A5A1-0F76-4A7F-8DCF-943CED221343}" type="presParOf" srcId="{F5749478-CAAF-4260-9132-D3CC9FB68048}" destId="{397D1C30-3EA7-4954-A2E0-933A42CFA3B7}" srcOrd="0" destOrd="0" presId="urn:microsoft.com/office/officeart/2005/8/layout/matrix3"/>
    <dgm:cxn modelId="{493919C9-428B-4EB9-BDD8-3605D10258E8}" type="presParOf" srcId="{F5749478-CAAF-4260-9132-D3CC9FB68048}" destId="{21B51D44-44B7-4785-95A6-D3F1736C3956}" srcOrd="1" destOrd="0" presId="urn:microsoft.com/office/officeart/2005/8/layout/matrix3"/>
    <dgm:cxn modelId="{FBE6737B-83AF-4227-AB2B-4DB2FE222B55}" type="presParOf" srcId="{F5749478-CAAF-4260-9132-D3CC9FB68048}" destId="{DF771E10-B500-46FD-812E-25D4DFB4F5D2}" srcOrd="2" destOrd="0" presId="urn:microsoft.com/office/officeart/2005/8/layout/matrix3"/>
    <dgm:cxn modelId="{736203B9-1780-4BE1-AD99-BED2C0D86255}" type="presParOf" srcId="{F5749478-CAAF-4260-9132-D3CC9FB68048}" destId="{5D0D9314-C12C-4595-B32C-3D469841E980}" srcOrd="3" destOrd="0" presId="urn:microsoft.com/office/officeart/2005/8/layout/matrix3"/>
    <dgm:cxn modelId="{DAC679FE-63D2-47C9-99BB-40895E7B69AC}" type="presParOf" srcId="{F5749478-CAAF-4260-9132-D3CC9FB68048}" destId="{CDAED9B3-70A7-4B7E-BF3E-C4652D322D0F}"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BB35D6-259D-4EEB-ADE9-6D17DA36386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4B7CF4D-F9BC-4F67-96FD-1ED79B294223}">
      <dgm:prSet/>
      <dgm:spPr/>
      <dgm:t>
        <a:bodyPr/>
        <a:lstStyle/>
        <a:p>
          <a:r>
            <a:rPr lang="en-US" b="0" i="1" dirty="0"/>
            <a:t>Definition</a:t>
          </a:r>
          <a:r>
            <a:rPr lang="en-US" dirty="0"/>
            <a:t>: Enhances leadership through skill development, emphasizing technical, human, and conceptual growth</a:t>
          </a:r>
        </a:p>
      </dgm:t>
    </dgm:pt>
    <dgm:pt modelId="{7D8594E8-D51D-4528-AAF6-AD06298BD4A0}" type="parTrans" cxnId="{400247FB-C3C9-4388-A3DF-4B4713D6944A}">
      <dgm:prSet/>
      <dgm:spPr/>
      <dgm:t>
        <a:bodyPr/>
        <a:lstStyle/>
        <a:p>
          <a:endParaRPr lang="en-US"/>
        </a:p>
      </dgm:t>
    </dgm:pt>
    <dgm:pt modelId="{77689C53-849E-40A7-8319-9509B5F4E867}" type="sibTrans" cxnId="{400247FB-C3C9-4388-A3DF-4B4713D6944A}">
      <dgm:prSet/>
      <dgm:spPr/>
      <dgm:t>
        <a:bodyPr/>
        <a:lstStyle/>
        <a:p>
          <a:endParaRPr lang="en-US"/>
        </a:p>
      </dgm:t>
    </dgm:pt>
    <dgm:pt modelId="{182A548B-78C4-4D0F-A154-7250B54E86FB}">
      <dgm:prSet/>
      <dgm:spPr/>
      <dgm:t>
        <a:bodyPr/>
        <a:lstStyle/>
        <a:p>
          <a:r>
            <a:rPr lang="en-US" b="0" i="1" dirty="0"/>
            <a:t>Strengths</a:t>
          </a:r>
          <a:r>
            <a:rPr lang="en-US" dirty="0"/>
            <a:t>: Advocates for accessible leadership growth through education and training</a:t>
          </a:r>
        </a:p>
      </dgm:t>
    </dgm:pt>
    <dgm:pt modelId="{1331F2FA-5C39-4DE1-9639-32764A12048A}" type="parTrans" cxnId="{1DE1F5DC-C641-471F-8229-A38FE970B103}">
      <dgm:prSet/>
      <dgm:spPr/>
      <dgm:t>
        <a:bodyPr/>
        <a:lstStyle/>
        <a:p>
          <a:endParaRPr lang="en-US"/>
        </a:p>
      </dgm:t>
    </dgm:pt>
    <dgm:pt modelId="{CA5AE7E3-BB02-4717-82FF-3C1EC5C175A1}" type="sibTrans" cxnId="{1DE1F5DC-C641-471F-8229-A38FE970B103}">
      <dgm:prSet/>
      <dgm:spPr/>
      <dgm:t>
        <a:bodyPr/>
        <a:lstStyle/>
        <a:p>
          <a:endParaRPr lang="en-US"/>
        </a:p>
      </dgm:t>
    </dgm:pt>
    <dgm:pt modelId="{7376BF28-44A7-42E7-929A-37631E276D6F}">
      <dgm:prSet/>
      <dgm:spPr/>
      <dgm:t>
        <a:bodyPr/>
        <a:lstStyle/>
        <a:p>
          <a:r>
            <a:rPr lang="en-US" i="1" dirty="0"/>
            <a:t>Weaknesses</a:t>
          </a:r>
          <a:r>
            <a:rPr lang="en-US" dirty="0"/>
            <a:t>: May overlook the significance of innate personality and the complexities of diverse leadership scenarios.</a:t>
          </a:r>
        </a:p>
      </dgm:t>
    </dgm:pt>
    <dgm:pt modelId="{4E88B12A-7833-47A9-A086-9B447BEC8313}" type="parTrans" cxnId="{3F091047-1DCE-4CEC-986D-18D9DF74FE63}">
      <dgm:prSet/>
      <dgm:spPr/>
      <dgm:t>
        <a:bodyPr/>
        <a:lstStyle/>
        <a:p>
          <a:endParaRPr lang="en-US"/>
        </a:p>
      </dgm:t>
    </dgm:pt>
    <dgm:pt modelId="{9D452CC9-E992-450F-88A7-2585D728CF19}" type="sibTrans" cxnId="{3F091047-1DCE-4CEC-986D-18D9DF74FE63}">
      <dgm:prSet/>
      <dgm:spPr/>
      <dgm:t>
        <a:bodyPr/>
        <a:lstStyle/>
        <a:p>
          <a:endParaRPr lang="en-US"/>
        </a:p>
      </dgm:t>
    </dgm:pt>
    <dgm:pt modelId="{AE39AC49-847D-48B6-8332-9C0E71BFBA12}">
      <dgm:prSet/>
      <dgm:spPr/>
      <dgm:t>
        <a:bodyPr/>
        <a:lstStyle/>
        <a:p>
          <a:r>
            <a:rPr lang="en-US" i="1" dirty="0"/>
            <a:t>Application</a:t>
          </a:r>
          <a:r>
            <a:rPr lang="en-US" dirty="0"/>
            <a:t>: Implemented via targeted development programs in the military, incorporating workshops and practical training to prepare leaders for operational and strategic challenges.</a:t>
          </a:r>
        </a:p>
      </dgm:t>
    </dgm:pt>
    <dgm:pt modelId="{A302F97A-235E-4580-A900-0DE6FAF8F0E5}" type="parTrans" cxnId="{0B0C374F-8226-408C-8377-D1EAFD22DF55}">
      <dgm:prSet/>
      <dgm:spPr/>
      <dgm:t>
        <a:bodyPr/>
        <a:lstStyle/>
        <a:p>
          <a:endParaRPr lang="en-US"/>
        </a:p>
      </dgm:t>
    </dgm:pt>
    <dgm:pt modelId="{89D9375E-9E2C-4889-BAF3-7038141796C5}" type="sibTrans" cxnId="{0B0C374F-8226-408C-8377-D1EAFD22DF55}">
      <dgm:prSet/>
      <dgm:spPr/>
      <dgm:t>
        <a:bodyPr/>
        <a:lstStyle/>
        <a:p>
          <a:endParaRPr lang="en-US"/>
        </a:p>
      </dgm:t>
    </dgm:pt>
    <dgm:pt modelId="{3B902110-5B62-4B50-884C-16C36C96F3A0}" type="pres">
      <dgm:prSet presAssocID="{04BB35D6-259D-4EEB-ADE9-6D17DA36386F}" presName="vert0" presStyleCnt="0">
        <dgm:presLayoutVars>
          <dgm:dir/>
          <dgm:animOne val="branch"/>
          <dgm:animLvl val="lvl"/>
        </dgm:presLayoutVars>
      </dgm:prSet>
      <dgm:spPr/>
    </dgm:pt>
    <dgm:pt modelId="{2C7542F9-81D6-4AAF-9E88-1D8D44D2D7E5}" type="pres">
      <dgm:prSet presAssocID="{44B7CF4D-F9BC-4F67-96FD-1ED79B294223}" presName="thickLine" presStyleLbl="alignNode1" presStyleIdx="0" presStyleCnt="4"/>
      <dgm:spPr/>
    </dgm:pt>
    <dgm:pt modelId="{F5615038-BDCB-43E7-8030-2713CE0DBACD}" type="pres">
      <dgm:prSet presAssocID="{44B7CF4D-F9BC-4F67-96FD-1ED79B294223}" presName="horz1" presStyleCnt="0"/>
      <dgm:spPr/>
    </dgm:pt>
    <dgm:pt modelId="{48E4055D-E3A0-4B54-B4F5-9ACF919E31E2}" type="pres">
      <dgm:prSet presAssocID="{44B7CF4D-F9BC-4F67-96FD-1ED79B294223}" presName="tx1" presStyleLbl="revTx" presStyleIdx="0" presStyleCnt="4"/>
      <dgm:spPr/>
    </dgm:pt>
    <dgm:pt modelId="{BA2C5AB1-919B-4897-9206-ADBEED51761C}" type="pres">
      <dgm:prSet presAssocID="{44B7CF4D-F9BC-4F67-96FD-1ED79B294223}" presName="vert1" presStyleCnt="0"/>
      <dgm:spPr/>
    </dgm:pt>
    <dgm:pt modelId="{331C8A7D-F79C-4168-B802-7DC61972EC14}" type="pres">
      <dgm:prSet presAssocID="{182A548B-78C4-4D0F-A154-7250B54E86FB}" presName="thickLine" presStyleLbl="alignNode1" presStyleIdx="1" presStyleCnt="4"/>
      <dgm:spPr/>
    </dgm:pt>
    <dgm:pt modelId="{34302D82-2531-4415-8C98-8C2203E6FD13}" type="pres">
      <dgm:prSet presAssocID="{182A548B-78C4-4D0F-A154-7250B54E86FB}" presName="horz1" presStyleCnt="0"/>
      <dgm:spPr/>
    </dgm:pt>
    <dgm:pt modelId="{46406D2C-43F5-4761-99E4-4B96B2B2D543}" type="pres">
      <dgm:prSet presAssocID="{182A548B-78C4-4D0F-A154-7250B54E86FB}" presName="tx1" presStyleLbl="revTx" presStyleIdx="1" presStyleCnt="4"/>
      <dgm:spPr/>
    </dgm:pt>
    <dgm:pt modelId="{043CC960-EA57-4C0A-A27E-486F4B819BB9}" type="pres">
      <dgm:prSet presAssocID="{182A548B-78C4-4D0F-A154-7250B54E86FB}" presName="vert1" presStyleCnt="0"/>
      <dgm:spPr/>
    </dgm:pt>
    <dgm:pt modelId="{2264672F-BCCD-491C-9F5F-14D1968D6DE3}" type="pres">
      <dgm:prSet presAssocID="{7376BF28-44A7-42E7-929A-37631E276D6F}" presName="thickLine" presStyleLbl="alignNode1" presStyleIdx="2" presStyleCnt="4"/>
      <dgm:spPr/>
    </dgm:pt>
    <dgm:pt modelId="{60FFE95F-23F2-4FDD-B21A-02734F9C6801}" type="pres">
      <dgm:prSet presAssocID="{7376BF28-44A7-42E7-929A-37631E276D6F}" presName="horz1" presStyleCnt="0"/>
      <dgm:spPr/>
    </dgm:pt>
    <dgm:pt modelId="{C80339A8-9AD6-4E6B-812E-CD0DE26304B7}" type="pres">
      <dgm:prSet presAssocID="{7376BF28-44A7-42E7-929A-37631E276D6F}" presName="tx1" presStyleLbl="revTx" presStyleIdx="2" presStyleCnt="4"/>
      <dgm:spPr/>
    </dgm:pt>
    <dgm:pt modelId="{FFE40682-D8CA-48B6-ACDA-03F56EB628E0}" type="pres">
      <dgm:prSet presAssocID="{7376BF28-44A7-42E7-929A-37631E276D6F}" presName="vert1" presStyleCnt="0"/>
      <dgm:spPr/>
    </dgm:pt>
    <dgm:pt modelId="{5E24186E-614C-4C72-B2D9-BCE9552F58AC}" type="pres">
      <dgm:prSet presAssocID="{AE39AC49-847D-48B6-8332-9C0E71BFBA12}" presName="thickLine" presStyleLbl="alignNode1" presStyleIdx="3" presStyleCnt="4"/>
      <dgm:spPr/>
    </dgm:pt>
    <dgm:pt modelId="{C41DB85D-284F-4F28-A3BA-984EFE1ACC15}" type="pres">
      <dgm:prSet presAssocID="{AE39AC49-847D-48B6-8332-9C0E71BFBA12}" presName="horz1" presStyleCnt="0"/>
      <dgm:spPr/>
    </dgm:pt>
    <dgm:pt modelId="{BA3C0CF4-8C88-4330-A9D0-BA0A65621FEC}" type="pres">
      <dgm:prSet presAssocID="{AE39AC49-847D-48B6-8332-9C0E71BFBA12}" presName="tx1" presStyleLbl="revTx" presStyleIdx="3" presStyleCnt="4"/>
      <dgm:spPr/>
    </dgm:pt>
    <dgm:pt modelId="{475C9EEF-AA4A-4851-8D0C-C2587720E6E2}" type="pres">
      <dgm:prSet presAssocID="{AE39AC49-847D-48B6-8332-9C0E71BFBA12}" presName="vert1" presStyleCnt="0"/>
      <dgm:spPr/>
    </dgm:pt>
  </dgm:ptLst>
  <dgm:cxnLst>
    <dgm:cxn modelId="{0F4B5413-85D5-40A5-B2FE-056C2B3E8364}" type="presOf" srcId="{7376BF28-44A7-42E7-929A-37631E276D6F}" destId="{C80339A8-9AD6-4E6B-812E-CD0DE26304B7}" srcOrd="0" destOrd="0" presId="urn:microsoft.com/office/officeart/2008/layout/LinedList"/>
    <dgm:cxn modelId="{91B7411D-A752-4B66-B211-F3573BB59D4E}" type="presOf" srcId="{AE39AC49-847D-48B6-8332-9C0E71BFBA12}" destId="{BA3C0CF4-8C88-4330-A9D0-BA0A65621FEC}" srcOrd="0" destOrd="0" presId="urn:microsoft.com/office/officeart/2008/layout/LinedList"/>
    <dgm:cxn modelId="{95B9C761-C8A2-4B45-A879-851FD03AEF6C}" type="presOf" srcId="{182A548B-78C4-4D0F-A154-7250B54E86FB}" destId="{46406D2C-43F5-4761-99E4-4B96B2B2D543}" srcOrd="0" destOrd="0" presId="urn:microsoft.com/office/officeart/2008/layout/LinedList"/>
    <dgm:cxn modelId="{2F1FE244-38D6-4632-99AE-6603C6D0EEEF}" type="presOf" srcId="{44B7CF4D-F9BC-4F67-96FD-1ED79B294223}" destId="{48E4055D-E3A0-4B54-B4F5-9ACF919E31E2}" srcOrd="0" destOrd="0" presId="urn:microsoft.com/office/officeart/2008/layout/LinedList"/>
    <dgm:cxn modelId="{3F091047-1DCE-4CEC-986D-18D9DF74FE63}" srcId="{04BB35D6-259D-4EEB-ADE9-6D17DA36386F}" destId="{7376BF28-44A7-42E7-929A-37631E276D6F}" srcOrd="2" destOrd="0" parTransId="{4E88B12A-7833-47A9-A086-9B447BEC8313}" sibTransId="{9D452CC9-E992-450F-88A7-2585D728CF19}"/>
    <dgm:cxn modelId="{0B0C374F-8226-408C-8377-D1EAFD22DF55}" srcId="{04BB35D6-259D-4EEB-ADE9-6D17DA36386F}" destId="{AE39AC49-847D-48B6-8332-9C0E71BFBA12}" srcOrd="3" destOrd="0" parTransId="{A302F97A-235E-4580-A900-0DE6FAF8F0E5}" sibTransId="{89D9375E-9E2C-4889-BAF3-7038141796C5}"/>
    <dgm:cxn modelId="{17CBA4B0-D690-4C15-9949-5B2309F5D987}" type="presOf" srcId="{04BB35D6-259D-4EEB-ADE9-6D17DA36386F}" destId="{3B902110-5B62-4B50-884C-16C36C96F3A0}" srcOrd="0" destOrd="0" presId="urn:microsoft.com/office/officeart/2008/layout/LinedList"/>
    <dgm:cxn modelId="{1DE1F5DC-C641-471F-8229-A38FE970B103}" srcId="{04BB35D6-259D-4EEB-ADE9-6D17DA36386F}" destId="{182A548B-78C4-4D0F-A154-7250B54E86FB}" srcOrd="1" destOrd="0" parTransId="{1331F2FA-5C39-4DE1-9639-32764A12048A}" sibTransId="{CA5AE7E3-BB02-4717-82FF-3C1EC5C175A1}"/>
    <dgm:cxn modelId="{400247FB-C3C9-4388-A3DF-4B4713D6944A}" srcId="{04BB35D6-259D-4EEB-ADE9-6D17DA36386F}" destId="{44B7CF4D-F9BC-4F67-96FD-1ED79B294223}" srcOrd="0" destOrd="0" parTransId="{7D8594E8-D51D-4528-AAF6-AD06298BD4A0}" sibTransId="{77689C53-849E-40A7-8319-9509B5F4E867}"/>
    <dgm:cxn modelId="{07849DCD-EF40-4D9E-8676-798DD1AA5711}" type="presParOf" srcId="{3B902110-5B62-4B50-884C-16C36C96F3A0}" destId="{2C7542F9-81D6-4AAF-9E88-1D8D44D2D7E5}" srcOrd="0" destOrd="0" presId="urn:microsoft.com/office/officeart/2008/layout/LinedList"/>
    <dgm:cxn modelId="{34130105-7477-456C-A8E2-FDABA9D41F06}" type="presParOf" srcId="{3B902110-5B62-4B50-884C-16C36C96F3A0}" destId="{F5615038-BDCB-43E7-8030-2713CE0DBACD}" srcOrd="1" destOrd="0" presId="urn:microsoft.com/office/officeart/2008/layout/LinedList"/>
    <dgm:cxn modelId="{1E8A1C02-7CEE-4954-890B-534B05240540}" type="presParOf" srcId="{F5615038-BDCB-43E7-8030-2713CE0DBACD}" destId="{48E4055D-E3A0-4B54-B4F5-9ACF919E31E2}" srcOrd="0" destOrd="0" presId="urn:microsoft.com/office/officeart/2008/layout/LinedList"/>
    <dgm:cxn modelId="{01C25DD7-A405-408C-963E-92E809E7B2F5}" type="presParOf" srcId="{F5615038-BDCB-43E7-8030-2713CE0DBACD}" destId="{BA2C5AB1-919B-4897-9206-ADBEED51761C}" srcOrd="1" destOrd="0" presId="urn:microsoft.com/office/officeart/2008/layout/LinedList"/>
    <dgm:cxn modelId="{154C21EA-38E3-42B2-AEA2-83113BA49D98}" type="presParOf" srcId="{3B902110-5B62-4B50-884C-16C36C96F3A0}" destId="{331C8A7D-F79C-4168-B802-7DC61972EC14}" srcOrd="2" destOrd="0" presId="urn:microsoft.com/office/officeart/2008/layout/LinedList"/>
    <dgm:cxn modelId="{F72DEFBB-4B1F-440C-A906-65696D324B5A}" type="presParOf" srcId="{3B902110-5B62-4B50-884C-16C36C96F3A0}" destId="{34302D82-2531-4415-8C98-8C2203E6FD13}" srcOrd="3" destOrd="0" presId="urn:microsoft.com/office/officeart/2008/layout/LinedList"/>
    <dgm:cxn modelId="{D60CE5C5-5954-4E8D-8C0C-1DE0E7C5F59B}" type="presParOf" srcId="{34302D82-2531-4415-8C98-8C2203E6FD13}" destId="{46406D2C-43F5-4761-99E4-4B96B2B2D543}" srcOrd="0" destOrd="0" presId="urn:microsoft.com/office/officeart/2008/layout/LinedList"/>
    <dgm:cxn modelId="{1D24D541-26E1-4226-B2A6-846BCD95A395}" type="presParOf" srcId="{34302D82-2531-4415-8C98-8C2203E6FD13}" destId="{043CC960-EA57-4C0A-A27E-486F4B819BB9}" srcOrd="1" destOrd="0" presId="urn:microsoft.com/office/officeart/2008/layout/LinedList"/>
    <dgm:cxn modelId="{806DCCF3-C36F-4C28-8F55-CD2B9898D66D}" type="presParOf" srcId="{3B902110-5B62-4B50-884C-16C36C96F3A0}" destId="{2264672F-BCCD-491C-9F5F-14D1968D6DE3}" srcOrd="4" destOrd="0" presId="urn:microsoft.com/office/officeart/2008/layout/LinedList"/>
    <dgm:cxn modelId="{4FA12011-BF00-4323-954C-2157CE7436E3}" type="presParOf" srcId="{3B902110-5B62-4B50-884C-16C36C96F3A0}" destId="{60FFE95F-23F2-4FDD-B21A-02734F9C6801}" srcOrd="5" destOrd="0" presId="urn:microsoft.com/office/officeart/2008/layout/LinedList"/>
    <dgm:cxn modelId="{893D8468-BF0A-4619-A00B-F52896774961}" type="presParOf" srcId="{60FFE95F-23F2-4FDD-B21A-02734F9C6801}" destId="{C80339A8-9AD6-4E6B-812E-CD0DE26304B7}" srcOrd="0" destOrd="0" presId="urn:microsoft.com/office/officeart/2008/layout/LinedList"/>
    <dgm:cxn modelId="{2AB0B1C0-7B3F-42D1-B7DE-330B0048A816}" type="presParOf" srcId="{60FFE95F-23F2-4FDD-B21A-02734F9C6801}" destId="{FFE40682-D8CA-48B6-ACDA-03F56EB628E0}" srcOrd="1" destOrd="0" presId="urn:microsoft.com/office/officeart/2008/layout/LinedList"/>
    <dgm:cxn modelId="{AE9B1089-2E6D-4CA9-8F0C-CA0B94060C08}" type="presParOf" srcId="{3B902110-5B62-4B50-884C-16C36C96F3A0}" destId="{5E24186E-614C-4C72-B2D9-BCE9552F58AC}" srcOrd="6" destOrd="0" presId="urn:microsoft.com/office/officeart/2008/layout/LinedList"/>
    <dgm:cxn modelId="{BCC8622A-35AD-4E57-913F-3608ACD5348D}" type="presParOf" srcId="{3B902110-5B62-4B50-884C-16C36C96F3A0}" destId="{C41DB85D-284F-4F28-A3BA-984EFE1ACC15}" srcOrd="7" destOrd="0" presId="urn:microsoft.com/office/officeart/2008/layout/LinedList"/>
    <dgm:cxn modelId="{92A709E6-0D6A-4F3C-8DA3-160E0857413D}" type="presParOf" srcId="{C41DB85D-284F-4F28-A3BA-984EFE1ACC15}" destId="{BA3C0CF4-8C88-4330-A9D0-BA0A65621FEC}" srcOrd="0" destOrd="0" presId="urn:microsoft.com/office/officeart/2008/layout/LinedList"/>
    <dgm:cxn modelId="{6FD5A43F-6BD6-44E5-9D71-E785854A705B}" type="presParOf" srcId="{C41DB85D-284F-4F28-A3BA-984EFE1ACC15}" destId="{475C9EEF-AA4A-4851-8D0C-C2587720E6E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DCB20E-CE09-41A8-9D9C-53872359D5D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5F39CF2-31A0-4A25-9AD3-C5A58C9AAC0D}">
      <dgm:prSet/>
      <dgm:spPr/>
      <dgm:t>
        <a:bodyPr/>
        <a:lstStyle/>
        <a:p>
          <a:r>
            <a:rPr lang="en-US" i="1" dirty="0"/>
            <a:t>Definition</a:t>
          </a:r>
          <a:r>
            <a:rPr lang="en-US" dirty="0"/>
            <a:t>: Focuses on leaders' actions, advocating a balance between task completion and employee well-being.</a:t>
          </a:r>
        </a:p>
      </dgm:t>
    </dgm:pt>
    <dgm:pt modelId="{1156BE36-758C-4BB8-8859-F1EE2BB56424}" type="parTrans" cxnId="{7FD260F2-A9DF-4797-9F81-B5D585D5F3DE}">
      <dgm:prSet/>
      <dgm:spPr/>
      <dgm:t>
        <a:bodyPr/>
        <a:lstStyle/>
        <a:p>
          <a:endParaRPr lang="en-US"/>
        </a:p>
      </dgm:t>
    </dgm:pt>
    <dgm:pt modelId="{5DA19957-B712-4F7B-96FC-F2CAD3E8D4A0}" type="sibTrans" cxnId="{7FD260F2-A9DF-4797-9F81-B5D585D5F3DE}">
      <dgm:prSet/>
      <dgm:spPr/>
      <dgm:t>
        <a:bodyPr/>
        <a:lstStyle/>
        <a:p>
          <a:endParaRPr lang="en-US"/>
        </a:p>
      </dgm:t>
    </dgm:pt>
    <dgm:pt modelId="{BEFD63C0-B6EC-4588-AE88-38F62EA5E103}">
      <dgm:prSet/>
      <dgm:spPr/>
      <dgm:t>
        <a:bodyPr/>
        <a:lstStyle/>
        <a:p>
          <a:r>
            <a:rPr lang="en-US" i="1" dirty="0"/>
            <a:t>Strengths</a:t>
          </a:r>
          <a:r>
            <a:rPr lang="en-US" dirty="0"/>
            <a:t>: Highlights leadership as observable and teachable actions</a:t>
          </a:r>
        </a:p>
      </dgm:t>
    </dgm:pt>
    <dgm:pt modelId="{4A05E9B0-0584-4A09-A554-DED33D793426}" type="parTrans" cxnId="{19D1E5AB-BDD3-4B86-AADF-E92E0F17A974}">
      <dgm:prSet/>
      <dgm:spPr/>
      <dgm:t>
        <a:bodyPr/>
        <a:lstStyle/>
        <a:p>
          <a:endParaRPr lang="en-US"/>
        </a:p>
      </dgm:t>
    </dgm:pt>
    <dgm:pt modelId="{D367A90E-CFA6-46E5-8C17-47A65AFFE3DE}" type="sibTrans" cxnId="{19D1E5AB-BDD3-4B86-AADF-E92E0F17A974}">
      <dgm:prSet/>
      <dgm:spPr/>
      <dgm:t>
        <a:bodyPr/>
        <a:lstStyle/>
        <a:p>
          <a:endParaRPr lang="en-US"/>
        </a:p>
      </dgm:t>
    </dgm:pt>
    <dgm:pt modelId="{414403E0-A330-4946-8EBF-8E9150AB1762}">
      <dgm:prSet/>
      <dgm:spPr/>
      <dgm:t>
        <a:bodyPr/>
        <a:lstStyle/>
        <a:p>
          <a:r>
            <a:rPr lang="en-US" i="1" dirty="0"/>
            <a:t>Weaknesses</a:t>
          </a:r>
          <a:r>
            <a:rPr lang="en-US" dirty="0"/>
            <a:t>: May oversimplify leadership, overlooking situational complexities and individual differences, potentially leading to ineffective one-size-fits-all solutions in diverse military operations.</a:t>
          </a:r>
        </a:p>
      </dgm:t>
    </dgm:pt>
    <dgm:pt modelId="{FA98F5BA-144D-4EA8-813B-8360022984DF}" type="parTrans" cxnId="{DA67DFF7-1997-45BE-BE3C-AE1A154125B2}">
      <dgm:prSet/>
      <dgm:spPr/>
      <dgm:t>
        <a:bodyPr/>
        <a:lstStyle/>
        <a:p>
          <a:endParaRPr lang="en-US"/>
        </a:p>
      </dgm:t>
    </dgm:pt>
    <dgm:pt modelId="{E97F00FB-00A8-4154-AD86-527DF87C4E77}" type="sibTrans" cxnId="{DA67DFF7-1997-45BE-BE3C-AE1A154125B2}">
      <dgm:prSet/>
      <dgm:spPr/>
      <dgm:t>
        <a:bodyPr/>
        <a:lstStyle/>
        <a:p>
          <a:endParaRPr lang="en-US"/>
        </a:p>
      </dgm:t>
    </dgm:pt>
    <dgm:pt modelId="{8AF9FC70-0834-427D-87E1-B7E922008ADB}">
      <dgm:prSet/>
      <dgm:spPr/>
      <dgm:t>
        <a:bodyPr/>
        <a:lstStyle/>
        <a:p>
          <a:r>
            <a:rPr lang="en-US" i="1" dirty="0"/>
            <a:t>Application</a:t>
          </a:r>
          <a:r>
            <a:rPr lang="en-US" dirty="0"/>
            <a:t>: Encourages leaders to adapt behaviors for both task success and team welfare, utilizing behavioral assessments, feedback, and scenario training to cultivate adaptable and balanced leadership.</a:t>
          </a:r>
        </a:p>
      </dgm:t>
    </dgm:pt>
    <dgm:pt modelId="{9164ECD8-CDD9-4A2B-A451-5CB607A4E7E9}" type="parTrans" cxnId="{9E628818-79A8-4A96-B7BD-63A5F43F7D2D}">
      <dgm:prSet/>
      <dgm:spPr/>
      <dgm:t>
        <a:bodyPr/>
        <a:lstStyle/>
        <a:p>
          <a:endParaRPr lang="en-US"/>
        </a:p>
      </dgm:t>
    </dgm:pt>
    <dgm:pt modelId="{58779C70-DA84-4120-B37D-5BE3B7EDD126}" type="sibTrans" cxnId="{9E628818-79A8-4A96-B7BD-63A5F43F7D2D}">
      <dgm:prSet/>
      <dgm:spPr/>
      <dgm:t>
        <a:bodyPr/>
        <a:lstStyle/>
        <a:p>
          <a:endParaRPr lang="en-US"/>
        </a:p>
      </dgm:t>
    </dgm:pt>
    <dgm:pt modelId="{60CFF5E6-6D68-4DCB-B0B1-B290C583FEF6}" type="pres">
      <dgm:prSet presAssocID="{F4DCB20E-CE09-41A8-9D9C-53872359D5DB}" presName="root" presStyleCnt="0">
        <dgm:presLayoutVars>
          <dgm:dir/>
          <dgm:resizeHandles val="exact"/>
        </dgm:presLayoutVars>
      </dgm:prSet>
      <dgm:spPr/>
    </dgm:pt>
    <dgm:pt modelId="{CB24A252-592A-4275-9F7B-3AB1CC47FBFF}" type="pres">
      <dgm:prSet presAssocID="{25F39CF2-31A0-4A25-9AD3-C5A58C9AAC0D}" presName="compNode" presStyleCnt="0"/>
      <dgm:spPr/>
    </dgm:pt>
    <dgm:pt modelId="{7268A434-562A-47FE-A809-F8E8DEE2176B}" type="pres">
      <dgm:prSet presAssocID="{25F39CF2-31A0-4A25-9AD3-C5A58C9AAC0D}" presName="bgRect" presStyleLbl="bgShp" presStyleIdx="0" presStyleCnt="4"/>
      <dgm:spPr/>
    </dgm:pt>
    <dgm:pt modelId="{EB6076A3-0AF7-4404-A601-3115EE5CAA7C}" type="pres">
      <dgm:prSet presAssocID="{25F39CF2-31A0-4A25-9AD3-C5A58C9AAC0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49E13285-4FDF-4AF7-A942-F737E86E4BA3}" type="pres">
      <dgm:prSet presAssocID="{25F39CF2-31A0-4A25-9AD3-C5A58C9AAC0D}" presName="spaceRect" presStyleCnt="0"/>
      <dgm:spPr/>
    </dgm:pt>
    <dgm:pt modelId="{91090276-8767-4729-827D-5890B10EE0E1}" type="pres">
      <dgm:prSet presAssocID="{25F39CF2-31A0-4A25-9AD3-C5A58C9AAC0D}" presName="parTx" presStyleLbl="revTx" presStyleIdx="0" presStyleCnt="4">
        <dgm:presLayoutVars>
          <dgm:chMax val="0"/>
          <dgm:chPref val="0"/>
        </dgm:presLayoutVars>
      </dgm:prSet>
      <dgm:spPr/>
    </dgm:pt>
    <dgm:pt modelId="{7AA4E58D-4CB1-46EA-BF23-9A0095150FF3}" type="pres">
      <dgm:prSet presAssocID="{5DA19957-B712-4F7B-96FC-F2CAD3E8D4A0}" presName="sibTrans" presStyleCnt="0"/>
      <dgm:spPr/>
    </dgm:pt>
    <dgm:pt modelId="{626AC580-9435-4689-9EAB-09DFECA99573}" type="pres">
      <dgm:prSet presAssocID="{BEFD63C0-B6EC-4588-AE88-38F62EA5E103}" presName="compNode" presStyleCnt="0"/>
      <dgm:spPr/>
    </dgm:pt>
    <dgm:pt modelId="{451A233A-12BD-4B4F-B7DB-0583A6981B4A}" type="pres">
      <dgm:prSet presAssocID="{BEFD63C0-B6EC-4588-AE88-38F62EA5E103}" presName="bgRect" presStyleLbl="bgShp" presStyleIdx="1" presStyleCnt="4"/>
      <dgm:spPr/>
    </dgm:pt>
    <dgm:pt modelId="{EBDFC3E4-B365-47FA-982F-8CA870793FC2}" type="pres">
      <dgm:prSet presAssocID="{BEFD63C0-B6EC-4588-AE88-38F62EA5E1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B9CF4A87-799B-4A52-B4AF-697A3C2B6D6D}" type="pres">
      <dgm:prSet presAssocID="{BEFD63C0-B6EC-4588-AE88-38F62EA5E103}" presName="spaceRect" presStyleCnt="0"/>
      <dgm:spPr/>
    </dgm:pt>
    <dgm:pt modelId="{94B62E59-5720-4A8D-8C9D-8111CA290ED7}" type="pres">
      <dgm:prSet presAssocID="{BEFD63C0-B6EC-4588-AE88-38F62EA5E103}" presName="parTx" presStyleLbl="revTx" presStyleIdx="1" presStyleCnt="4">
        <dgm:presLayoutVars>
          <dgm:chMax val="0"/>
          <dgm:chPref val="0"/>
        </dgm:presLayoutVars>
      </dgm:prSet>
      <dgm:spPr/>
    </dgm:pt>
    <dgm:pt modelId="{245ABBE0-26D1-40CF-BBDB-8C46F0B9F09E}" type="pres">
      <dgm:prSet presAssocID="{D367A90E-CFA6-46E5-8C17-47A65AFFE3DE}" presName="sibTrans" presStyleCnt="0"/>
      <dgm:spPr/>
    </dgm:pt>
    <dgm:pt modelId="{4B07D28B-2A0D-4189-A34D-CDA88D30719D}" type="pres">
      <dgm:prSet presAssocID="{414403E0-A330-4946-8EBF-8E9150AB1762}" presName="compNode" presStyleCnt="0"/>
      <dgm:spPr/>
    </dgm:pt>
    <dgm:pt modelId="{A741B1AC-D796-4C78-B4F5-D67854DB7770}" type="pres">
      <dgm:prSet presAssocID="{414403E0-A330-4946-8EBF-8E9150AB1762}" presName="bgRect" presStyleLbl="bgShp" presStyleIdx="2" presStyleCnt="4"/>
      <dgm:spPr/>
    </dgm:pt>
    <dgm:pt modelId="{2DB7357C-9E7B-4E12-B998-A561AA209F04}" type="pres">
      <dgm:prSet presAssocID="{414403E0-A330-4946-8EBF-8E9150AB17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BCA053C2-6E22-42F7-BEF0-899AC648301F}" type="pres">
      <dgm:prSet presAssocID="{414403E0-A330-4946-8EBF-8E9150AB1762}" presName="spaceRect" presStyleCnt="0"/>
      <dgm:spPr/>
    </dgm:pt>
    <dgm:pt modelId="{18572C78-9D1D-4B0F-B441-74F691266103}" type="pres">
      <dgm:prSet presAssocID="{414403E0-A330-4946-8EBF-8E9150AB1762}" presName="parTx" presStyleLbl="revTx" presStyleIdx="2" presStyleCnt="4">
        <dgm:presLayoutVars>
          <dgm:chMax val="0"/>
          <dgm:chPref val="0"/>
        </dgm:presLayoutVars>
      </dgm:prSet>
      <dgm:spPr/>
    </dgm:pt>
    <dgm:pt modelId="{F53851D1-C078-4686-BE76-8A74FFB96889}" type="pres">
      <dgm:prSet presAssocID="{E97F00FB-00A8-4154-AD86-527DF87C4E77}" presName="sibTrans" presStyleCnt="0"/>
      <dgm:spPr/>
    </dgm:pt>
    <dgm:pt modelId="{C266AACD-0314-49FA-9910-43AE2C0110F3}" type="pres">
      <dgm:prSet presAssocID="{8AF9FC70-0834-427D-87E1-B7E922008ADB}" presName="compNode" presStyleCnt="0"/>
      <dgm:spPr/>
    </dgm:pt>
    <dgm:pt modelId="{03AB1A4B-F5CA-4023-8A0F-B30B4A45F3C8}" type="pres">
      <dgm:prSet presAssocID="{8AF9FC70-0834-427D-87E1-B7E922008ADB}" presName="bgRect" presStyleLbl="bgShp" presStyleIdx="3" presStyleCnt="4"/>
      <dgm:spPr/>
    </dgm:pt>
    <dgm:pt modelId="{18C2EE1C-4006-4BFB-954F-431FC453F41C}" type="pres">
      <dgm:prSet presAssocID="{8AF9FC70-0834-427D-87E1-B7E922008AD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ing Diagram"/>
        </a:ext>
      </dgm:extLst>
    </dgm:pt>
    <dgm:pt modelId="{03CEE6BA-3B03-452B-AAC0-5E7068604AB4}" type="pres">
      <dgm:prSet presAssocID="{8AF9FC70-0834-427D-87E1-B7E922008ADB}" presName="spaceRect" presStyleCnt="0"/>
      <dgm:spPr/>
    </dgm:pt>
    <dgm:pt modelId="{68AAFA46-960E-4264-AA67-F534E294A65D}" type="pres">
      <dgm:prSet presAssocID="{8AF9FC70-0834-427D-87E1-B7E922008ADB}" presName="parTx" presStyleLbl="revTx" presStyleIdx="3" presStyleCnt="4">
        <dgm:presLayoutVars>
          <dgm:chMax val="0"/>
          <dgm:chPref val="0"/>
        </dgm:presLayoutVars>
      </dgm:prSet>
      <dgm:spPr/>
    </dgm:pt>
  </dgm:ptLst>
  <dgm:cxnLst>
    <dgm:cxn modelId="{FA12CA17-869C-4694-919C-467FF4C6698A}" type="presOf" srcId="{BEFD63C0-B6EC-4588-AE88-38F62EA5E103}" destId="{94B62E59-5720-4A8D-8C9D-8111CA290ED7}" srcOrd="0" destOrd="0" presId="urn:microsoft.com/office/officeart/2018/2/layout/IconVerticalSolidList"/>
    <dgm:cxn modelId="{9E628818-79A8-4A96-B7BD-63A5F43F7D2D}" srcId="{F4DCB20E-CE09-41A8-9D9C-53872359D5DB}" destId="{8AF9FC70-0834-427D-87E1-B7E922008ADB}" srcOrd="3" destOrd="0" parTransId="{9164ECD8-CDD9-4A2B-A451-5CB607A4E7E9}" sibTransId="{58779C70-DA84-4120-B37D-5BE3B7EDD126}"/>
    <dgm:cxn modelId="{200B7F2B-5F01-4469-9758-A61DE4810E57}" type="presOf" srcId="{F4DCB20E-CE09-41A8-9D9C-53872359D5DB}" destId="{60CFF5E6-6D68-4DCB-B0B1-B290C583FEF6}" srcOrd="0" destOrd="0" presId="urn:microsoft.com/office/officeart/2018/2/layout/IconVerticalSolidList"/>
    <dgm:cxn modelId="{BA56E43E-CF91-4FD2-9F8A-F7EFD37A7F18}" type="presOf" srcId="{8AF9FC70-0834-427D-87E1-B7E922008ADB}" destId="{68AAFA46-960E-4264-AA67-F534E294A65D}" srcOrd="0" destOrd="0" presId="urn:microsoft.com/office/officeart/2018/2/layout/IconVerticalSolidList"/>
    <dgm:cxn modelId="{5FADE26E-EDE4-480A-91A8-3DB0B970A8D7}" type="presOf" srcId="{414403E0-A330-4946-8EBF-8E9150AB1762}" destId="{18572C78-9D1D-4B0F-B441-74F691266103}" srcOrd="0" destOrd="0" presId="urn:microsoft.com/office/officeart/2018/2/layout/IconVerticalSolidList"/>
    <dgm:cxn modelId="{9BD58A58-30AE-465D-AED2-414CAF035B5C}" type="presOf" srcId="{25F39CF2-31A0-4A25-9AD3-C5A58C9AAC0D}" destId="{91090276-8767-4729-827D-5890B10EE0E1}" srcOrd="0" destOrd="0" presId="urn:microsoft.com/office/officeart/2018/2/layout/IconVerticalSolidList"/>
    <dgm:cxn modelId="{19D1E5AB-BDD3-4B86-AADF-E92E0F17A974}" srcId="{F4DCB20E-CE09-41A8-9D9C-53872359D5DB}" destId="{BEFD63C0-B6EC-4588-AE88-38F62EA5E103}" srcOrd="1" destOrd="0" parTransId="{4A05E9B0-0584-4A09-A554-DED33D793426}" sibTransId="{D367A90E-CFA6-46E5-8C17-47A65AFFE3DE}"/>
    <dgm:cxn modelId="{7FD260F2-A9DF-4797-9F81-B5D585D5F3DE}" srcId="{F4DCB20E-CE09-41A8-9D9C-53872359D5DB}" destId="{25F39CF2-31A0-4A25-9AD3-C5A58C9AAC0D}" srcOrd="0" destOrd="0" parTransId="{1156BE36-758C-4BB8-8859-F1EE2BB56424}" sibTransId="{5DA19957-B712-4F7B-96FC-F2CAD3E8D4A0}"/>
    <dgm:cxn modelId="{DA67DFF7-1997-45BE-BE3C-AE1A154125B2}" srcId="{F4DCB20E-CE09-41A8-9D9C-53872359D5DB}" destId="{414403E0-A330-4946-8EBF-8E9150AB1762}" srcOrd="2" destOrd="0" parTransId="{FA98F5BA-144D-4EA8-813B-8360022984DF}" sibTransId="{E97F00FB-00A8-4154-AD86-527DF87C4E77}"/>
    <dgm:cxn modelId="{DB0EEBFF-604B-42EF-9FC9-B36369D51F02}" type="presParOf" srcId="{60CFF5E6-6D68-4DCB-B0B1-B290C583FEF6}" destId="{CB24A252-592A-4275-9F7B-3AB1CC47FBFF}" srcOrd="0" destOrd="0" presId="urn:microsoft.com/office/officeart/2018/2/layout/IconVerticalSolidList"/>
    <dgm:cxn modelId="{F3EDC6CC-7C9A-4BA3-A2CE-3756EB0B00C3}" type="presParOf" srcId="{CB24A252-592A-4275-9F7B-3AB1CC47FBFF}" destId="{7268A434-562A-47FE-A809-F8E8DEE2176B}" srcOrd="0" destOrd="0" presId="urn:microsoft.com/office/officeart/2018/2/layout/IconVerticalSolidList"/>
    <dgm:cxn modelId="{29DA64DE-A13A-4B61-A83F-084C7E174179}" type="presParOf" srcId="{CB24A252-592A-4275-9F7B-3AB1CC47FBFF}" destId="{EB6076A3-0AF7-4404-A601-3115EE5CAA7C}" srcOrd="1" destOrd="0" presId="urn:microsoft.com/office/officeart/2018/2/layout/IconVerticalSolidList"/>
    <dgm:cxn modelId="{C91AEC75-7F89-49CA-A78E-BCA5A659FEC1}" type="presParOf" srcId="{CB24A252-592A-4275-9F7B-3AB1CC47FBFF}" destId="{49E13285-4FDF-4AF7-A942-F737E86E4BA3}" srcOrd="2" destOrd="0" presId="urn:microsoft.com/office/officeart/2018/2/layout/IconVerticalSolidList"/>
    <dgm:cxn modelId="{0E045DAD-A9BD-4C66-ABD0-1876D4C49721}" type="presParOf" srcId="{CB24A252-592A-4275-9F7B-3AB1CC47FBFF}" destId="{91090276-8767-4729-827D-5890B10EE0E1}" srcOrd="3" destOrd="0" presId="urn:microsoft.com/office/officeart/2018/2/layout/IconVerticalSolidList"/>
    <dgm:cxn modelId="{C872C614-46C1-4E43-967E-9627B5F09858}" type="presParOf" srcId="{60CFF5E6-6D68-4DCB-B0B1-B290C583FEF6}" destId="{7AA4E58D-4CB1-46EA-BF23-9A0095150FF3}" srcOrd="1" destOrd="0" presId="urn:microsoft.com/office/officeart/2018/2/layout/IconVerticalSolidList"/>
    <dgm:cxn modelId="{A48735E8-0303-45BF-937C-F6C99B84EC2D}" type="presParOf" srcId="{60CFF5E6-6D68-4DCB-B0B1-B290C583FEF6}" destId="{626AC580-9435-4689-9EAB-09DFECA99573}" srcOrd="2" destOrd="0" presId="urn:microsoft.com/office/officeart/2018/2/layout/IconVerticalSolidList"/>
    <dgm:cxn modelId="{1BBCADC2-73FA-4C91-909F-57CAB9F19026}" type="presParOf" srcId="{626AC580-9435-4689-9EAB-09DFECA99573}" destId="{451A233A-12BD-4B4F-B7DB-0583A6981B4A}" srcOrd="0" destOrd="0" presId="urn:microsoft.com/office/officeart/2018/2/layout/IconVerticalSolidList"/>
    <dgm:cxn modelId="{A7678C70-E617-4163-A98D-43412F4BECB0}" type="presParOf" srcId="{626AC580-9435-4689-9EAB-09DFECA99573}" destId="{EBDFC3E4-B365-47FA-982F-8CA870793FC2}" srcOrd="1" destOrd="0" presId="urn:microsoft.com/office/officeart/2018/2/layout/IconVerticalSolidList"/>
    <dgm:cxn modelId="{30AD35A3-6359-4348-9C4C-08DEDB8A9D5E}" type="presParOf" srcId="{626AC580-9435-4689-9EAB-09DFECA99573}" destId="{B9CF4A87-799B-4A52-B4AF-697A3C2B6D6D}" srcOrd="2" destOrd="0" presId="urn:microsoft.com/office/officeart/2018/2/layout/IconVerticalSolidList"/>
    <dgm:cxn modelId="{CB922E71-1A4C-45F5-ADBA-A6B7DB8CC15E}" type="presParOf" srcId="{626AC580-9435-4689-9EAB-09DFECA99573}" destId="{94B62E59-5720-4A8D-8C9D-8111CA290ED7}" srcOrd="3" destOrd="0" presId="urn:microsoft.com/office/officeart/2018/2/layout/IconVerticalSolidList"/>
    <dgm:cxn modelId="{293375AA-517B-4459-8289-D86AE94DC116}" type="presParOf" srcId="{60CFF5E6-6D68-4DCB-B0B1-B290C583FEF6}" destId="{245ABBE0-26D1-40CF-BBDB-8C46F0B9F09E}" srcOrd="3" destOrd="0" presId="urn:microsoft.com/office/officeart/2018/2/layout/IconVerticalSolidList"/>
    <dgm:cxn modelId="{EB985EE6-8BEE-400F-9D11-83474FEA1437}" type="presParOf" srcId="{60CFF5E6-6D68-4DCB-B0B1-B290C583FEF6}" destId="{4B07D28B-2A0D-4189-A34D-CDA88D30719D}" srcOrd="4" destOrd="0" presId="urn:microsoft.com/office/officeart/2018/2/layout/IconVerticalSolidList"/>
    <dgm:cxn modelId="{E0C7CA1F-495E-4B3F-88CD-425B3FADB7F3}" type="presParOf" srcId="{4B07D28B-2A0D-4189-A34D-CDA88D30719D}" destId="{A741B1AC-D796-4C78-B4F5-D67854DB7770}" srcOrd="0" destOrd="0" presId="urn:microsoft.com/office/officeart/2018/2/layout/IconVerticalSolidList"/>
    <dgm:cxn modelId="{13471CFD-5CA6-441C-97DF-7C0ADC0EA168}" type="presParOf" srcId="{4B07D28B-2A0D-4189-A34D-CDA88D30719D}" destId="{2DB7357C-9E7B-4E12-B998-A561AA209F04}" srcOrd="1" destOrd="0" presId="urn:microsoft.com/office/officeart/2018/2/layout/IconVerticalSolidList"/>
    <dgm:cxn modelId="{896DE4B8-40E8-4C69-BA6F-191DB4D4F6BB}" type="presParOf" srcId="{4B07D28B-2A0D-4189-A34D-CDA88D30719D}" destId="{BCA053C2-6E22-42F7-BEF0-899AC648301F}" srcOrd="2" destOrd="0" presId="urn:microsoft.com/office/officeart/2018/2/layout/IconVerticalSolidList"/>
    <dgm:cxn modelId="{958B03BC-9414-4422-9A1F-D58E5B01A1AE}" type="presParOf" srcId="{4B07D28B-2A0D-4189-A34D-CDA88D30719D}" destId="{18572C78-9D1D-4B0F-B441-74F691266103}" srcOrd="3" destOrd="0" presId="urn:microsoft.com/office/officeart/2018/2/layout/IconVerticalSolidList"/>
    <dgm:cxn modelId="{65AAA20C-BA20-42F8-8CC5-1A4EDD7692F0}" type="presParOf" srcId="{60CFF5E6-6D68-4DCB-B0B1-B290C583FEF6}" destId="{F53851D1-C078-4686-BE76-8A74FFB96889}" srcOrd="5" destOrd="0" presId="urn:microsoft.com/office/officeart/2018/2/layout/IconVerticalSolidList"/>
    <dgm:cxn modelId="{C9DF5DC0-D91E-495E-8F36-915DD622120B}" type="presParOf" srcId="{60CFF5E6-6D68-4DCB-B0B1-B290C583FEF6}" destId="{C266AACD-0314-49FA-9910-43AE2C0110F3}" srcOrd="6" destOrd="0" presId="urn:microsoft.com/office/officeart/2018/2/layout/IconVerticalSolidList"/>
    <dgm:cxn modelId="{AA041C11-112E-423A-A419-775C0F551B91}" type="presParOf" srcId="{C266AACD-0314-49FA-9910-43AE2C0110F3}" destId="{03AB1A4B-F5CA-4023-8A0F-B30B4A45F3C8}" srcOrd="0" destOrd="0" presId="urn:microsoft.com/office/officeart/2018/2/layout/IconVerticalSolidList"/>
    <dgm:cxn modelId="{1161537F-5004-43EE-9958-66B907243B08}" type="presParOf" srcId="{C266AACD-0314-49FA-9910-43AE2C0110F3}" destId="{18C2EE1C-4006-4BFB-954F-431FC453F41C}" srcOrd="1" destOrd="0" presId="urn:microsoft.com/office/officeart/2018/2/layout/IconVerticalSolidList"/>
    <dgm:cxn modelId="{B980F823-2045-4AD8-A470-6B06A516B626}" type="presParOf" srcId="{C266AACD-0314-49FA-9910-43AE2C0110F3}" destId="{03CEE6BA-3B03-452B-AAC0-5E7068604AB4}" srcOrd="2" destOrd="0" presId="urn:microsoft.com/office/officeart/2018/2/layout/IconVerticalSolidList"/>
    <dgm:cxn modelId="{5AB39ACE-E489-49A7-9D93-BD84E57784FF}" type="presParOf" srcId="{C266AACD-0314-49FA-9910-43AE2C0110F3}" destId="{68AAFA46-960E-4264-AA67-F534E294A65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E734EC-37F9-43A9-A2A9-FBD286D24FC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AC983DD-F5B0-4664-A869-BF4798041665}">
      <dgm:prSet/>
      <dgm:spPr/>
      <dgm:t>
        <a:bodyPr/>
        <a:lstStyle/>
        <a:p>
          <a:r>
            <a:rPr lang="en-US" i="1" dirty="0"/>
            <a:t>Definition</a:t>
          </a:r>
          <a:r>
            <a:rPr lang="en-US" dirty="0"/>
            <a:t>: Highlights leadership adaptability to match the situation and follower maturity, ranging from directive to supportive styles.</a:t>
          </a:r>
        </a:p>
      </dgm:t>
    </dgm:pt>
    <dgm:pt modelId="{A6898248-69DA-4206-959F-A7347E581BC4}" type="parTrans" cxnId="{461E4EBC-6941-40FE-B7D9-D7822A47B31C}">
      <dgm:prSet/>
      <dgm:spPr/>
      <dgm:t>
        <a:bodyPr/>
        <a:lstStyle/>
        <a:p>
          <a:endParaRPr lang="en-US"/>
        </a:p>
      </dgm:t>
    </dgm:pt>
    <dgm:pt modelId="{14BFFDAA-AF33-46F6-8D4C-697DA09D1931}" type="sibTrans" cxnId="{461E4EBC-6941-40FE-B7D9-D7822A47B31C}">
      <dgm:prSet/>
      <dgm:spPr/>
      <dgm:t>
        <a:bodyPr/>
        <a:lstStyle/>
        <a:p>
          <a:endParaRPr lang="en-US"/>
        </a:p>
      </dgm:t>
    </dgm:pt>
    <dgm:pt modelId="{2DFC5480-3ACE-4A6C-BABC-A9E917D264EF}">
      <dgm:prSet/>
      <dgm:spPr/>
      <dgm:t>
        <a:bodyPr/>
        <a:lstStyle/>
        <a:p>
          <a:r>
            <a:rPr lang="en-US" i="1" dirty="0"/>
            <a:t>Strengths</a:t>
          </a:r>
          <a:r>
            <a:rPr lang="en-US" dirty="0"/>
            <a:t>: Offers flexibility, acknowledging no single style suits all situations, encouraging leader responsiveness to team and task needs.</a:t>
          </a:r>
        </a:p>
      </dgm:t>
    </dgm:pt>
    <dgm:pt modelId="{A06121F3-54A7-4C93-BD5D-BF7B7B3AFF1D}" type="parTrans" cxnId="{02263B26-3C7A-491D-B2CC-EF11D69DBE87}">
      <dgm:prSet/>
      <dgm:spPr/>
      <dgm:t>
        <a:bodyPr/>
        <a:lstStyle/>
        <a:p>
          <a:endParaRPr lang="en-US"/>
        </a:p>
      </dgm:t>
    </dgm:pt>
    <dgm:pt modelId="{84E4D163-B162-40F3-B5E1-116BF1684B0D}" type="sibTrans" cxnId="{02263B26-3C7A-491D-B2CC-EF11D69DBE87}">
      <dgm:prSet/>
      <dgm:spPr/>
      <dgm:t>
        <a:bodyPr/>
        <a:lstStyle/>
        <a:p>
          <a:endParaRPr lang="en-US"/>
        </a:p>
      </dgm:t>
    </dgm:pt>
    <dgm:pt modelId="{C4D46549-EDC0-43A8-8222-8CD64419AAAD}">
      <dgm:prSet/>
      <dgm:spPr/>
      <dgm:t>
        <a:bodyPr/>
        <a:lstStyle/>
        <a:p>
          <a:r>
            <a:rPr lang="en-US" i="1" dirty="0"/>
            <a:t>Weaknesses</a:t>
          </a:r>
          <a:r>
            <a:rPr lang="en-US" dirty="0"/>
            <a:t>: Application complexity arises from needing to assess situational nuances and follower readiness, which may be challenging under rapid changes.</a:t>
          </a:r>
        </a:p>
      </dgm:t>
    </dgm:pt>
    <dgm:pt modelId="{BC96D50E-6460-4302-9ACE-2C574F1D12FF}" type="parTrans" cxnId="{74998C39-9213-43B1-97EA-EE54A7AC1BD4}">
      <dgm:prSet/>
      <dgm:spPr/>
      <dgm:t>
        <a:bodyPr/>
        <a:lstStyle/>
        <a:p>
          <a:endParaRPr lang="en-US"/>
        </a:p>
      </dgm:t>
    </dgm:pt>
    <dgm:pt modelId="{EC3A664B-4C79-4C87-8D57-06B1CBDE1322}" type="sibTrans" cxnId="{74998C39-9213-43B1-97EA-EE54A7AC1BD4}">
      <dgm:prSet/>
      <dgm:spPr/>
      <dgm:t>
        <a:bodyPr/>
        <a:lstStyle/>
        <a:p>
          <a:endParaRPr lang="en-US"/>
        </a:p>
      </dgm:t>
    </dgm:pt>
    <dgm:pt modelId="{E5154341-3D9F-461C-9AB0-3F38AD664AC7}">
      <dgm:prSet/>
      <dgm:spPr/>
      <dgm:t>
        <a:bodyPr/>
        <a:lstStyle/>
        <a:p>
          <a:r>
            <a:rPr lang="en-US" i="1" dirty="0"/>
            <a:t>Application</a:t>
          </a:r>
          <a:r>
            <a:rPr lang="en-US" dirty="0"/>
            <a:t>: Emphasizes training for situational assessment and readiness evaluation, aiming for leadership that adapts for optimal team performance</a:t>
          </a:r>
        </a:p>
      </dgm:t>
    </dgm:pt>
    <dgm:pt modelId="{99CD82C8-8C45-4651-820D-C9102F8201A4}" type="parTrans" cxnId="{C6BD8791-9286-4CD6-A5AF-7690AF1595F6}">
      <dgm:prSet/>
      <dgm:spPr/>
      <dgm:t>
        <a:bodyPr/>
        <a:lstStyle/>
        <a:p>
          <a:endParaRPr lang="en-US"/>
        </a:p>
      </dgm:t>
    </dgm:pt>
    <dgm:pt modelId="{A9275767-23A9-4F81-8588-A4D7FA8DFC85}" type="sibTrans" cxnId="{C6BD8791-9286-4CD6-A5AF-7690AF1595F6}">
      <dgm:prSet/>
      <dgm:spPr/>
      <dgm:t>
        <a:bodyPr/>
        <a:lstStyle/>
        <a:p>
          <a:endParaRPr lang="en-US"/>
        </a:p>
      </dgm:t>
    </dgm:pt>
    <dgm:pt modelId="{66C9CA1A-6AC0-4CD2-BAB6-95FC2BB59F0F}" type="pres">
      <dgm:prSet presAssocID="{FFE734EC-37F9-43A9-A2A9-FBD286D24FCF}" presName="root" presStyleCnt="0">
        <dgm:presLayoutVars>
          <dgm:dir/>
          <dgm:resizeHandles val="exact"/>
        </dgm:presLayoutVars>
      </dgm:prSet>
      <dgm:spPr/>
    </dgm:pt>
    <dgm:pt modelId="{2FC34FDE-AECA-4B9D-A502-740F1D2C803D}" type="pres">
      <dgm:prSet presAssocID="{EAC983DD-F5B0-4664-A869-BF4798041665}" presName="compNode" presStyleCnt="0"/>
      <dgm:spPr/>
    </dgm:pt>
    <dgm:pt modelId="{9229FDCF-F6F0-4B46-AF68-C241DD14CDFE}" type="pres">
      <dgm:prSet presAssocID="{EAC983DD-F5B0-4664-A869-BF47980416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cturer"/>
        </a:ext>
      </dgm:extLst>
    </dgm:pt>
    <dgm:pt modelId="{600A6BA5-D916-4D04-B84A-D666D0209FBD}" type="pres">
      <dgm:prSet presAssocID="{EAC983DD-F5B0-4664-A869-BF4798041665}" presName="spaceRect" presStyleCnt="0"/>
      <dgm:spPr/>
    </dgm:pt>
    <dgm:pt modelId="{D04A2C7D-01D7-45A5-BD15-688ABB3B270C}" type="pres">
      <dgm:prSet presAssocID="{EAC983DD-F5B0-4664-A869-BF4798041665}" presName="textRect" presStyleLbl="revTx" presStyleIdx="0" presStyleCnt="4">
        <dgm:presLayoutVars>
          <dgm:chMax val="1"/>
          <dgm:chPref val="1"/>
        </dgm:presLayoutVars>
      </dgm:prSet>
      <dgm:spPr/>
    </dgm:pt>
    <dgm:pt modelId="{AE1A3DDA-48ED-4996-BA4B-AF00485D7912}" type="pres">
      <dgm:prSet presAssocID="{14BFFDAA-AF33-46F6-8D4C-697DA09D1931}" presName="sibTrans" presStyleCnt="0"/>
      <dgm:spPr/>
    </dgm:pt>
    <dgm:pt modelId="{F6419094-0D07-4CDA-AD29-9DB4A6986413}" type="pres">
      <dgm:prSet presAssocID="{2DFC5480-3ACE-4A6C-BABC-A9E917D264EF}" presName="compNode" presStyleCnt="0"/>
      <dgm:spPr/>
    </dgm:pt>
    <dgm:pt modelId="{28B92867-F7F7-44E0-B986-99A06C49FD1F}" type="pres">
      <dgm:prSet presAssocID="{2DFC5480-3ACE-4A6C-BABC-A9E917D264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B0C896E8-7A49-433E-B5FF-41061816CE57}" type="pres">
      <dgm:prSet presAssocID="{2DFC5480-3ACE-4A6C-BABC-A9E917D264EF}" presName="spaceRect" presStyleCnt="0"/>
      <dgm:spPr/>
    </dgm:pt>
    <dgm:pt modelId="{1EFEDE72-FC29-47BB-B160-FE4CDB9AD011}" type="pres">
      <dgm:prSet presAssocID="{2DFC5480-3ACE-4A6C-BABC-A9E917D264EF}" presName="textRect" presStyleLbl="revTx" presStyleIdx="1" presStyleCnt="4">
        <dgm:presLayoutVars>
          <dgm:chMax val="1"/>
          <dgm:chPref val="1"/>
        </dgm:presLayoutVars>
      </dgm:prSet>
      <dgm:spPr/>
    </dgm:pt>
    <dgm:pt modelId="{A8B7A422-E85D-4ECF-BF6B-61213BB9F6FB}" type="pres">
      <dgm:prSet presAssocID="{84E4D163-B162-40F3-B5E1-116BF1684B0D}" presName="sibTrans" presStyleCnt="0"/>
      <dgm:spPr/>
    </dgm:pt>
    <dgm:pt modelId="{AFADE5E3-6F01-4034-80CA-F0FCCD6A2222}" type="pres">
      <dgm:prSet presAssocID="{C4D46549-EDC0-43A8-8222-8CD64419AAAD}" presName="compNode" presStyleCnt="0"/>
      <dgm:spPr/>
    </dgm:pt>
    <dgm:pt modelId="{5AD0061C-61A5-4427-AEB1-DCA9D099A4E3}" type="pres">
      <dgm:prSet presAssocID="{C4D46549-EDC0-43A8-8222-8CD64419AA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7AE8EE7D-ABFB-410B-AFCA-48F837911FB6}" type="pres">
      <dgm:prSet presAssocID="{C4D46549-EDC0-43A8-8222-8CD64419AAAD}" presName="spaceRect" presStyleCnt="0"/>
      <dgm:spPr/>
    </dgm:pt>
    <dgm:pt modelId="{464D00FE-69AD-4DF4-8530-1A26AEBF43A9}" type="pres">
      <dgm:prSet presAssocID="{C4D46549-EDC0-43A8-8222-8CD64419AAAD}" presName="textRect" presStyleLbl="revTx" presStyleIdx="2" presStyleCnt="4">
        <dgm:presLayoutVars>
          <dgm:chMax val="1"/>
          <dgm:chPref val="1"/>
        </dgm:presLayoutVars>
      </dgm:prSet>
      <dgm:spPr/>
    </dgm:pt>
    <dgm:pt modelId="{A070689B-C0B9-478C-A16B-EDA631439F55}" type="pres">
      <dgm:prSet presAssocID="{EC3A664B-4C79-4C87-8D57-06B1CBDE1322}" presName="sibTrans" presStyleCnt="0"/>
      <dgm:spPr/>
    </dgm:pt>
    <dgm:pt modelId="{D534959F-A9CA-4876-801C-765F486CEAAA}" type="pres">
      <dgm:prSet presAssocID="{E5154341-3D9F-461C-9AB0-3F38AD664AC7}" presName="compNode" presStyleCnt="0"/>
      <dgm:spPr/>
    </dgm:pt>
    <dgm:pt modelId="{93BCD21F-0E8F-47CE-8FBF-BA349116A7F2}" type="pres">
      <dgm:prSet presAssocID="{E5154341-3D9F-461C-9AB0-3F38AD664A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DABFA8CC-3FA6-4502-A464-ABC04CC9FD5F}" type="pres">
      <dgm:prSet presAssocID="{E5154341-3D9F-461C-9AB0-3F38AD664AC7}" presName="spaceRect" presStyleCnt="0"/>
      <dgm:spPr/>
    </dgm:pt>
    <dgm:pt modelId="{FBD807B5-4A46-4273-9FE8-3B232DF661FF}" type="pres">
      <dgm:prSet presAssocID="{E5154341-3D9F-461C-9AB0-3F38AD664AC7}" presName="textRect" presStyleLbl="revTx" presStyleIdx="3" presStyleCnt="4">
        <dgm:presLayoutVars>
          <dgm:chMax val="1"/>
          <dgm:chPref val="1"/>
        </dgm:presLayoutVars>
      </dgm:prSet>
      <dgm:spPr/>
    </dgm:pt>
  </dgm:ptLst>
  <dgm:cxnLst>
    <dgm:cxn modelId="{BA0BE410-5F92-456F-B988-8C5C330933D8}" type="presOf" srcId="{FFE734EC-37F9-43A9-A2A9-FBD286D24FCF}" destId="{66C9CA1A-6AC0-4CD2-BAB6-95FC2BB59F0F}" srcOrd="0" destOrd="0" presId="urn:microsoft.com/office/officeart/2018/2/layout/IconLabelList"/>
    <dgm:cxn modelId="{02263B26-3C7A-491D-B2CC-EF11D69DBE87}" srcId="{FFE734EC-37F9-43A9-A2A9-FBD286D24FCF}" destId="{2DFC5480-3ACE-4A6C-BABC-A9E917D264EF}" srcOrd="1" destOrd="0" parTransId="{A06121F3-54A7-4C93-BD5D-BF7B7B3AFF1D}" sibTransId="{84E4D163-B162-40F3-B5E1-116BF1684B0D}"/>
    <dgm:cxn modelId="{74998C39-9213-43B1-97EA-EE54A7AC1BD4}" srcId="{FFE734EC-37F9-43A9-A2A9-FBD286D24FCF}" destId="{C4D46549-EDC0-43A8-8222-8CD64419AAAD}" srcOrd="2" destOrd="0" parTransId="{BC96D50E-6460-4302-9ACE-2C574F1D12FF}" sibTransId="{EC3A664B-4C79-4C87-8D57-06B1CBDE1322}"/>
    <dgm:cxn modelId="{634A9D89-F499-4359-B455-D81CE96C871C}" type="presOf" srcId="{C4D46549-EDC0-43A8-8222-8CD64419AAAD}" destId="{464D00FE-69AD-4DF4-8530-1A26AEBF43A9}" srcOrd="0" destOrd="0" presId="urn:microsoft.com/office/officeart/2018/2/layout/IconLabelList"/>
    <dgm:cxn modelId="{C6BD8791-9286-4CD6-A5AF-7690AF1595F6}" srcId="{FFE734EC-37F9-43A9-A2A9-FBD286D24FCF}" destId="{E5154341-3D9F-461C-9AB0-3F38AD664AC7}" srcOrd="3" destOrd="0" parTransId="{99CD82C8-8C45-4651-820D-C9102F8201A4}" sibTransId="{A9275767-23A9-4F81-8588-A4D7FA8DFC85}"/>
    <dgm:cxn modelId="{3D6EE494-D94D-4B51-B8B5-10AEC360221E}" type="presOf" srcId="{EAC983DD-F5B0-4664-A869-BF4798041665}" destId="{D04A2C7D-01D7-45A5-BD15-688ABB3B270C}" srcOrd="0" destOrd="0" presId="urn:microsoft.com/office/officeart/2018/2/layout/IconLabelList"/>
    <dgm:cxn modelId="{F1BCEFAB-D937-4A06-BC65-12E287957EEA}" type="presOf" srcId="{2DFC5480-3ACE-4A6C-BABC-A9E917D264EF}" destId="{1EFEDE72-FC29-47BB-B160-FE4CDB9AD011}" srcOrd="0" destOrd="0" presId="urn:microsoft.com/office/officeart/2018/2/layout/IconLabelList"/>
    <dgm:cxn modelId="{461E4EBC-6941-40FE-B7D9-D7822A47B31C}" srcId="{FFE734EC-37F9-43A9-A2A9-FBD286D24FCF}" destId="{EAC983DD-F5B0-4664-A869-BF4798041665}" srcOrd="0" destOrd="0" parTransId="{A6898248-69DA-4206-959F-A7347E581BC4}" sibTransId="{14BFFDAA-AF33-46F6-8D4C-697DA09D1931}"/>
    <dgm:cxn modelId="{395378F2-6E47-4F5D-885E-90D077D25171}" type="presOf" srcId="{E5154341-3D9F-461C-9AB0-3F38AD664AC7}" destId="{FBD807B5-4A46-4273-9FE8-3B232DF661FF}" srcOrd="0" destOrd="0" presId="urn:microsoft.com/office/officeart/2018/2/layout/IconLabelList"/>
    <dgm:cxn modelId="{F371FCCF-3625-41A8-A870-E786D9C953E9}" type="presParOf" srcId="{66C9CA1A-6AC0-4CD2-BAB6-95FC2BB59F0F}" destId="{2FC34FDE-AECA-4B9D-A502-740F1D2C803D}" srcOrd="0" destOrd="0" presId="urn:microsoft.com/office/officeart/2018/2/layout/IconLabelList"/>
    <dgm:cxn modelId="{71127387-F35C-42B4-ACC2-7F7DDB9D8999}" type="presParOf" srcId="{2FC34FDE-AECA-4B9D-A502-740F1D2C803D}" destId="{9229FDCF-F6F0-4B46-AF68-C241DD14CDFE}" srcOrd="0" destOrd="0" presId="urn:microsoft.com/office/officeart/2018/2/layout/IconLabelList"/>
    <dgm:cxn modelId="{95A4960B-EFAE-4890-A6D4-EFCBADA60CE6}" type="presParOf" srcId="{2FC34FDE-AECA-4B9D-A502-740F1D2C803D}" destId="{600A6BA5-D916-4D04-B84A-D666D0209FBD}" srcOrd="1" destOrd="0" presId="urn:microsoft.com/office/officeart/2018/2/layout/IconLabelList"/>
    <dgm:cxn modelId="{9218A9C8-3F17-41C5-9628-6E291A0F546B}" type="presParOf" srcId="{2FC34FDE-AECA-4B9D-A502-740F1D2C803D}" destId="{D04A2C7D-01D7-45A5-BD15-688ABB3B270C}" srcOrd="2" destOrd="0" presId="urn:microsoft.com/office/officeart/2018/2/layout/IconLabelList"/>
    <dgm:cxn modelId="{7EB9C62F-2F84-4A40-971E-390F0A22AC68}" type="presParOf" srcId="{66C9CA1A-6AC0-4CD2-BAB6-95FC2BB59F0F}" destId="{AE1A3DDA-48ED-4996-BA4B-AF00485D7912}" srcOrd="1" destOrd="0" presId="urn:microsoft.com/office/officeart/2018/2/layout/IconLabelList"/>
    <dgm:cxn modelId="{84DE23FA-3A3A-4871-9668-93DF1693A803}" type="presParOf" srcId="{66C9CA1A-6AC0-4CD2-BAB6-95FC2BB59F0F}" destId="{F6419094-0D07-4CDA-AD29-9DB4A6986413}" srcOrd="2" destOrd="0" presId="urn:microsoft.com/office/officeart/2018/2/layout/IconLabelList"/>
    <dgm:cxn modelId="{C9E28B6E-E375-4A23-A6E2-D9D207882C0F}" type="presParOf" srcId="{F6419094-0D07-4CDA-AD29-9DB4A6986413}" destId="{28B92867-F7F7-44E0-B986-99A06C49FD1F}" srcOrd="0" destOrd="0" presId="urn:microsoft.com/office/officeart/2018/2/layout/IconLabelList"/>
    <dgm:cxn modelId="{B4A911CA-585B-45A8-8955-762D77757540}" type="presParOf" srcId="{F6419094-0D07-4CDA-AD29-9DB4A6986413}" destId="{B0C896E8-7A49-433E-B5FF-41061816CE57}" srcOrd="1" destOrd="0" presId="urn:microsoft.com/office/officeart/2018/2/layout/IconLabelList"/>
    <dgm:cxn modelId="{FA447349-B0DA-46BC-BA39-61D700895432}" type="presParOf" srcId="{F6419094-0D07-4CDA-AD29-9DB4A6986413}" destId="{1EFEDE72-FC29-47BB-B160-FE4CDB9AD011}" srcOrd="2" destOrd="0" presId="urn:microsoft.com/office/officeart/2018/2/layout/IconLabelList"/>
    <dgm:cxn modelId="{94AA5936-1EEA-4B97-9EC1-C7E95F889D0C}" type="presParOf" srcId="{66C9CA1A-6AC0-4CD2-BAB6-95FC2BB59F0F}" destId="{A8B7A422-E85D-4ECF-BF6B-61213BB9F6FB}" srcOrd="3" destOrd="0" presId="urn:microsoft.com/office/officeart/2018/2/layout/IconLabelList"/>
    <dgm:cxn modelId="{EBB40D98-C564-47A8-AA0F-13401B4E1E61}" type="presParOf" srcId="{66C9CA1A-6AC0-4CD2-BAB6-95FC2BB59F0F}" destId="{AFADE5E3-6F01-4034-80CA-F0FCCD6A2222}" srcOrd="4" destOrd="0" presId="urn:microsoft.com/office/officeart/2018/2/layout/IconLabelList"/>
    <dgm:cxn modelId="{0FAB886D-375C-4649-85C3-CB079D049C1D}" type="presParOf" srcId="{AFADE5E3-6F01-4034-80CA-F0FCCD6A2222}" destId="{5AD0061C-61A5-4427-AEB1-DCA9D099A4E3}" srcOrd="0" destOrd="0" presId="urn:microsoft.com/office/officeart/2018/2/layout/IconLabelList"/>
    <dgm:cxn modelId="{0C2B1523-0F91-4F1B-8B96-7955A65E389A}" type="presParOf" srcId="{AFADE5E3-6F01-4034-80CA-F0FCCD6A2222}" destId="{7AE8EE7D-ABFB-410B-AFCA-48F837911FB6}" srcOrd="1" destOrd="0" presId="urn:microsoft.com/office/officeart/2018/2/layout/IconLabelList"/>
    <dgm:cxn modelId="{1E059FA1-674B-4362-ADD2-61E0555353D5}" type="presParOf" srcId="{AFADE5E3-6F01-4034-80CA-F0FCCD6A2222}" destId="{464D00FE-69AD-4DF4-8530-1A26AEBF43A9}" srcOrd="2" destOrd="0" presId="urn:microsoft.com/office/officeart/2018/2/layout/IconLabelList"/>
    <dgm:cxn modelId="{7076CD9B-BE5C-430D-A9F9-4435E750E650}" type="presParOf" srcId="{66C9CA1A-6AC0-4CD2-BAB6-95FC2BB59F0F}" destId="{A070689B-C0B9-478C-A16B-EDA631439F55}" srcOrd="5" destOrd="0" presId="urn:microsoft.com/office/officeart/2018/2/layout/IconLabelList"/>
    <dgm:cxn modelId="{BE3C507A-A02B-42CD-A7F8-B58E8583C8CB}" type="presParOf" srcId="{66C9CA1A-6AC0-4CD2-BAB6-95FC2BB59F0F}" destId="{D534959F-A9CA-4876-801C-765F486CEAAA}" srcOrd="6" destOrd="0" presId="urn:microsoft.com/office/officeart/2018/2/layout/IconLabelList"/>
    <dgm:cxn modelId="{DA98E582-1292-4793-BFEA-884AF5C50AD2}" type="presParOf" srcId="{D534959F-A9CA-4876-801C-765F486CEAAA}" destId="{93BCD21F-0E8F-47CE-8FBF-BA349116A7F2}" srcOrd="0" destOrd="0" presId="urn:microsoft.com/office/officeart/2018/2/layout/IconLabelList"/>
    <dgm:cxn modelId="{60A2A5E2-7C3A-49D8-8E98-F17BCF368EA8}" type="presParOf" srcId="{D534959F-A9CA-4876-801C-765F486CEAAA}" destId="{DABFA8CC-3FA6-4502-A464-ABC04CC9FD5F}" srcOrd="1" destOrd="0" presId="urn:microsoft.com/office/officeart/2018/2/layout/IconLabelList"/>
    <dgm:cxn modelId="{CA6CC20B-B4C5-4635-AD90-5D8680F80C1D}" type="presParOf" srcId="{D534959F-A9CA-4876-801C-765F486CEAAA}" destId="{FBD807B5-4A46-4273-9FE8-3B232DF661F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959A50-6B7E-410C-ADD1-5FA490324FD1}"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EE0C4B-58CD-49A6-BA8E-A6BEA9BD84EE}">
      <dgm:prSet/>
      <dgm:spPr/>
      <dgm:t>
        <a:bodyPr/>
        <a:lstStyle/>
        <a:p>
          <a:r>
            <a:rPr lang="en-US" i="1"/>
            <a:t>Trait Theory:</a:t>
          </a:r>
          <a:r>
            <a:rPr lang="en-US"/>
            <a:t> Innate qualities make natural leaders.</a:t>
          </a:r>
        </a:p>
      </dgm:t>
    </dgm:pt>
    <dgm:pt modelId="{B9CADA67-CB0A-4526-B76A-7CC07A2F990D}" type="parTrans" cxnId="{C13596B2-D23E-4786-9475-EC86A68E0DB7}">
      <dgm:prSet/>
      <dgm:spPr/>
      <dgm:t>
        <a:bodyPr/>
        <a:lstStyle/>
        <a:p>
          <a:endParaRPr lang="en-US"/>
        </a:p>
      </dgm:t>
    </dgm:pt>
    <dgm:pt modelId="{14CA8C86-D753-496A-93D8-A7FB6A625A03}" type="sibTrans" cxnId="{C13596B2-D23E-4786-9475-EC86A68E0DB7}">
      <dgm:prSet/>
      <dgm:spPr/>
      <dgm:t>
        <a:bodyPr/>
        <a:lstStyle/>
        <a:p>
          <a:endParaRPr lang="en-US"/>
        </a:p>
      </dgm:t>
    </dgm:pt>
    <dgm:pt modelId="{E0EA0E2D-3E35-44C0-9723-A21D9748CFD4}">
      <dgm:prSet/>
      <dgm:spPr/>
      <dgm:t>
        <a:bodyPr/>
        <a:lstStyle/>
        <a:p>
          <a:r>
            <a:rPr lang="en-US" i="1"/>
            <a:t>Skills Theory: </a:t>
          </a:r>
          <a:r>
            <a:rPr lang="en-US"/>
            <a:t>Leadership through learned skills and knowledge.</a:t>
          </a:r>
        </a:p>
      </dgm:t>
    </dgm:pt>
    <dgm:pt modelId="{B26D3C93-01C3-4FBC-B33F-F688419B40DB}" type="parTrans" cxnId="{ADFE2D91-29C7-4FED-AF8C-9A11CEBC99BA}">
      <dgm:prSet/>
      <dgm:spPr/>
      <dgm:t>
        <a:bodyPr/>
        <a:lstStyle/>
        <a:p>
          <a:endParaRPr lang="en-US"/>
        </a:p>
      </dgm:t>
    </dgm:pt>
    <dgm:pt modelId="{1AFC3E6E-352B-4541-B5CB-7CF1C9AFA757}" type="sibTrans" cxnId="{ADFE2D91-29C7-4FED-AF8C-9A11CEBC99BA}">
      <dgm:prSet/>
      <dgm:spPr/>
      <dgm:t>
        <a:bodyPr/>
        <a:lstStyle/>
        <a:p>
          <a:endParaRPr lang="en-US"/>
        </a:p>
      </dgm:t>
    </dgm:pt>
    <dgm:pt modelId="{295A6ED0-BD06-4EA5-98EC-80EFEFFA67A3}">
      <dgm:prSet/>
      <dgm:spPr/>
      <dgm:t>
        <a:bodyPr/>
        <a:lstStyle/>
        <a:p>
          <a:r>
            <a:rPr lang="en-US" i="1"/>
            <a:t>Behavioral Theory:</a:t>
          </a:r>
          <a:r>
            <a:rPr lang="en-US"/>
            <a:t> Focuses on leader's actions and balance between tasks and team care.</a:t>
          </a:r>
        </a:p>
      </dgm:t>
    </dgm:pt>
    <dgm:pt modelId="{BB3BB6B3-0E86-44DA-BA49-4FA49C28FB65}" type="parTrans" cxnId="{4E4F4C98-1C34-4C28-AD0C-91754EDC94AB}">
      <dgm:prSet/>
      <dgm:spPr/>
      <dgm:t>
        <a:bodyPr/>
        <a:lstStyle/>
        <a:p>
          <a:endParaRPr lang="en-US"/>
        </a:p>
      </dgm:t>
    </dgm:pt>
    <dgm:pt modelId="{03536AAB-5B6A-4673-A792-1DC16928B5D9}" type="sibTrans" cxnId="{4E4F4C98-1C34-4C28-AD0C-91754EDC94AB}">
      <dgm:prSet/>
      <dgm:spPr/>
      <dgm:t>
        <a:bodyPr/>
        <a:lstStyle/>
        <a:p>
          <a:endParaRPr lang="en-US"/>
        </a:p>
      </dgm:t>
    </dgm:pt>
    <dgm:pt modelId="{8E0C4286-E27F-4930-B614-AD7C3FE7DCD6}">
      <dgm:prSet/>
      <dgm:spPr/>
      <dgm:t>
        <a:bodyPr/>
        <a:lstStyle/>
        <a:p>
          <a:r>
            <a:rPr lang="en-US" i="1"/>
            <a:t>Situational Theory: </a:t>
          </a:r>
          <a:r>
            <a:rPr lang="en-US"/>
            <a:t>Leadership style adapts to environment and team needs.</a:t>
          </a:r>
        </a:p>
      </dgm:t>
    </dgm:pt>
    <dgm:pt modelId="{1CC8A601-FE86-4024-95FC-5DA6F806E776}" type="parTrans" cxnId="{C12A8F08-0E65-4108-B48E-F0D4F6019212}">
      <dgm:prSet/>
      <dgm:spPr/>
      <dgm:t>
        <a:bodyPr/>
        <a:lstStyle/>
        <a:p>
          <a:endParaRPr lang="en-US"/>
        </a:p>
      </dgm:t>
    </dgm:pt>
    <dgm:pt modelId="{18153ED5-5A55-47F5-8C54-008B3E5E1DCF}" type="sibTrans" cxnId="{C12A8F08-0E65-4108-B48E-F0D4F6019212}">
      <dgm:prSet/>
      <dgm:spPr/>
      <dgm:t>
        <a:bodyPr/>
        <a:lstStyle/>
        <a:p>
          <a:endParaRPr lang="en-US"/>
        </a:p>
      </dgm:t>
    </dgm:pt>
    <dgm:pt modelId="{51FBF339-3E19-401C-8873-7DB5E78FFF58}">
      <dgm:prSet/>
      <dgm:spPr/>
      <dgm:t>
        <a:bodyPr/>
        <a:lstStyle/>
        <a:p>
          <a:r>
            <a:rPr lang="en-US" i="1"/>
            <a:t>Path-Goal Theory:</a:t>
          </a:r>
          <a:r>
            <a:rPr lang="en-US"/>
            <a:t> Leaders clear paths to goals, supporting team success.</a:t>
          </a:r>
        </a:p>
      </dgm:t>
    </dgm:pt>
    <dgm:pt modelId="{4ED51122-E3F9-4483-859A-F3FC3490C143}" type="parTrans" cxnId="{7974C70F-FD0C-45C1-9BE6-DB9FD1D35A9F}">
      <dgm:prSet/>
      <dgm:spPr/>
      <dgm:t>
        <a:bodyPr/>
        <a:lstStyle/>
        <a:p>
          <a:endParaRPr lang="en-US"/>
        </a:p>
      </dgm:t>
    </dgm:pt>
    <dgm:pt modelId="{A8B9A734-8E1D-4F98-952F-CC41A5C45CB4}" type="sibTrans" cxnId="{7974C70F-FD0C-45C1-9BE6-DB9FD1D35A9F}">
      <dgm:prSet/>
      <dgm:spPr/>
      <dgm:t>
        <a:bodyPr/>
        <a:lstStyle/>
        <a:p>
          <a:endParaRPr lang="en-US"/>
        </a:p>
      </dgm:t>
    </dgm:pt>
    <dgm:pt modelId="{D7C76322-D8DA-4CEA-9F95-0B12E9730A88}" type="pres">
      <dgm:prSet presAssocID="{22959A50-6B7E-410C-ADD1-5FA490324FD1}" presName="root" presStyleCnt="0">
        <dgm:presLayoutVars>
          <dgm:dir/>
          <dgm:resizeHandles val="exact"/>
        </dgm:presLayoutVars>
      </dgm:prSet>
      <dgm:spPr/>
    </dgm:pt>
    <dgm:pt modelId="{6B99EE93-DCD7-4495-813A-C7CB868334FA}" type="pres">
      <dgm:prSet presAssocID="{22959A50-6B7E-410C-ADD1-5FA490324FD1}" presName="container" presStyleCnt="0">
        <dgm:presLayoutVars>
          <dgm:dir/>
          <dgm:resizeHandles val="exact"/>
        </dgm:presLayoutVars>
      </dgm:prSet>
      <dgm:spPr/>
    </dgm:pt>
    <dgm:pt modelId="{D048B5C6-2CF8-4B90-A7D9-B4A42C9B7CE1}" type="pres">
      <dgm:prSet presAssocID="{49EE0C4B-58CD-49A6-BA8E-A6BEA9BD84EE}" presName="compNode" presStyleCnt="0"/>
      <dgm:spPr/>
    </dgm:pt>
    <dgm:pt modelId="{DA87B280-78DA-4110-9B06-D53C20600F8E}" type="pres">
      <dgm:prSet presAssocID="{49EE0C4B-58CD-49A6-BA8E-A6BEA9BD84EE}" presName="iconBgRect" presStyleLbl="bgShp" presStyleIdx="0" presStyleCnt="5"/>
      <dgm:spPr/>
    </dgm:pt>
    <dgm:pt modelId="{8673F95F-DD40-4376-8822-B105E1C6A563}" type="pres">
      <dgm:prSet presAssocID="{49EE0C4B-58CD-49A6-BA8E-A6BEA9BD84E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cturer"/>
        </a:ext>
      </dgm:extLst>
    </dgm:pt>
    <dgm:pt modelId="{1E36F2B0-9980-4DCF-82DC-8D12D4E106A2}" type="pres">
      <dgm:prSet presAssocID="{49EE0C4B-58CD-49A6-BA8E-A6BEA9BD84EE}" presName="spaceRect" presStyleCnt="0"/>
      <dgm:spPr/>
    </dgm:pt>
    <dgm:pt modelId="{B869A2C6-A5AA-4DF5-80F7-95FA8332C780}" type="pres">
      <dgm:prSet presAssocID="{49EE0C4B-58CD-49A6-BA8E-A6BEA9BD84EE}" presName="textRect" presStyleLbl="revTx" presStyleIdx="0" presStyleCnt="5">
        <dgm:presLayoutVars>
          <dgm:chMax val="1"/>
          <dgm:chPref val="1"/>
        </dgm:presLayoutVars>
      </dgm:prSet>
      <dgm:spPr/>
    </dgm:pt>
    <dgm:pt modelId="{A008ABD5-82E2-4275-B01E-91AB92594F07}" type="pres">
      <dgm:prSet presAssocID="{14CA8C86-D753-496A-93D8-A7FB6A625A03}" presName="sibTrans" presStyleLbl="sibTrans2D1" presStyleIdx="0" presStyleCnt="0"/>
      <dgm:spPr/>
    </dgm:pt>
    <dgm:pt modelId="{E83EB561-409E-49E9-9F28-3554EBA10136}" type="pres">
      <dgm:prSet presAssocID="{E0EA0E2D-3E35-44C0-9723-A21D9748CFD4}" presName="compNode" presStyleCnt="0"/>
      <dgm:spPr/>
    </dgm:pt>
    <dgm:pt modelId="{2B5DC85C-EE61-45AB-881C-85CA8F5C8321}" type="pres">
      <dgm:prSet presAssocID="{E0EA0E2D-3E35-44C0-9723-A21D9748CFD4}" presName="iconBgRect" presStyleLbl="bgShp" presStyleIdx="1" presStyleCnt="5"/>
      <dgm:spPr/>
    </dgm:pt>
    <dgm:pt modelId="{7A6A235D-E362-4258-BFEA-84B66E94D513}" type="pres">
      <dgm:prSet presAssocID="{E0EA0E2D-3E35-44C0-9723-A21D9748CF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99C7FE2-4B46-43DC-9520-7C86516E4470}" type="pres">
      <dgm:prSet presAssocID="{E0EA0E2D-3E35-44C0-9723-A21D9748CFD4}" presName="spaceRect" presStyleCnt="0"/>
      <dgm:spPr/>
    </dgm:pt>
    <dgm:pt modelId="{CBA76E7F-E292-4A2F-880B-3871BB9251DD}" type="pres">
      <dgm:prSet presAssocID="{E0EA0E2D-3E35-44C0-9723-A21D9748CFD4}" presName="textRect" presStyleLbl="revTx" presStyleIdx="1" presStyleCnt="5">
        <dgm:presLayoutVars>
          <dgm:chMax val="1"/>
          <dgm:chPref val="1"/>
        </dgm:presLayoutVars>
      </dgm:prSet>
      <dgm:spPr/>
    </dgm:pt>
    <dgm:pt modelId="{6F434493-5698-4703-9581-6645E622CB4C}" type="pres">
      <dgm:prSet presAssocID="{1AFC3E6E-352B-4541-B5CB-7CF1C9AFA757}" presName="sibTrans" presStyleLbl="sibTrans2D1" presStyleIdx="0" presStyleCnt="0"/>
      <dgm:spPr/>
    </dgm:pt>
    <dgm:pt modelId="{192AF596-5159-4A2F-82FE-69C5B12C2206}" type="pres">
      <dgm:prSet presAssocID="{295A6ED0-BD06-4EA5-98EC-80EFEFFA67A3}" presName="compNode" presStyleCnt="0"/>
      <dgm:spPr/>
    </dgm:pt>
    <dgm:pt modelId="{4E9E6C70-D170-4A4F-878F-28CC56518202}" type="pres">
      <dgm:prSet presAssocID="{295A6ED0-BD06-4EA5-98EC-80EFEFFA67A3}" presName="iconBgRect" presStyleLbl="bgShp" presStyleIdx="2" presStyleCnt="5"/>
      <dgm:spPr/>
    </dgm:pt>
    <dgm:pt modelId="{D5AEA7DA-918C-4B5C-A059-A3F1A990E2B0}" type="pres">
      <dgm:prSet presAssocID="{295A6ED0-BD06-4EA5-98EC-80EFEFFA67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D92EBDE3-2352-45C2-9233-690749DD668D}" type="pres">
      <dgm:prSet presAssocID="{295A6ED0-BD06-4EA5-98EC-80EFEFFA67A3}" presName="spaceRect" presStyleCnt="0"/>
      <dgm:spPr/>
    </dgm:pt>
    <dgm:pt modelId="{2E6EB22B-A214-4E6D-9CD3-57DE3D89B329}" type="pres">
      <dgm:prSet presAssocID="{295A6ED0-BD06-4EA5-98EC-80EFEFFA67A3}" presName="textRect" presStyleLbl="revTx" presStyleIdx="2" presStyleCnt="5">
        <dgm:presLayoutVars>
          <dgm:chMax val="1"/>
          <dgm:chPref val="1"/>
        </dgm:presLayoutVars>
      </dgm:prSet>
      <dgm:spPr/>
    </dgm:pt>
    <dgm:pt modelId="{0AA20729-3F8B-40A4-8A3E-F569663FB9C6}" type="pres">
      <dgm:prSet presAssocID="{03536AAB-5B6A-4673-A792-1DC16928B5D9}" presName="sibTrans" presStyleLbl="sibTrans2D1" presStyleIdx="0" presStyleCnt="0"/>
      <dgm:spPr/>
    </dgm:pt>
    <dgm:pt modelId="{F9201B20-51AE-4171-B058-3FCBADDBBBE3}" type="pres">
      <dgm:prSet presAssocID="{8E0C4286-E27F-4930-B614-AD7C3FE7DCD6}" presName="compNode" presStyleCnt="0"/>
      <dgm:spPr/>
    </dgm:pt>
    <dgm:pt modelId="{FA3A4855-ED07-4DD8-B8F2-4EE4A01C28B3}" type="pres">
      <dgm:prSet presAssocID="{8E0C4286-E27F-4930-B614-AD7C3FE7DCD6}" presName="iconBgRect" presStyleLbl="bgShp" presStyleIdx="3" presStyleCnt="5"/>
      <dgm:spPr/>
    </dgm:pt>
    <dgm:pt modelId="{976CB1BB-7412-4BFC-9E01-FDE7E3221B7F}" type="pres">
      <dgm:prSet presAssocID="{8E0C4286-E27F-4930-B614-AD7C3FE7DCD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A574A756-86D4-4532-A6CD-1E3C796B5CEC}" type="pres">
      <dgm:prSet presAssocID="{8E0C4286-E27F-4930-B614-AD7C3FE7DCD6}" presName="spaceRect" presStyleCnt="0"/>
      <dgm:spPr/>
    </dgm:pt>
    <dgm:pt modelId="{2FF89D76-C022-41E7-9319-6BE20A396B51}" type="pres">
      <dgm:prSet presAssocID="{8E0C4286-E27F-4930-B614-AD7C3FE7DCD6}" presName="textRect" presStyleLbl="revTx" presStyleIdx="3" presStyleCnt="5">
        <dgm:presLayoutVars>
          <dgm:chMax val="1"/>
          <dgm:chPref val="1"/>
        </dgm:presLayoutVars>
      </dgm:prSet>
      <dgm:spPr/>
    </dgm:pt>
    <dgm:pt modelId="{5DA07E63-796C-418A-88FF-F9098DAB780C}" type="pres">
      <dgm:prSet presAssocID="{18153ED5-5A55-47F5-8C54-008B3E5E1DCF}" presName="sibTrans" presStyleLbl="sibTrans2D1" presStyleIdx="0" presStyleCnt="0"/>
      <dgm:spPr/>
    </dgm:pt>
    <dgm:pt modelId="{91937888-55E2-45E2-AFE6-85C6BB55B2EA}" type="pres">
      <dgm:prSet presAssocID="{51FBF339-3E19-401C-8873-7DB5E78FFF58}" presName="compNode" presStyleCnt="0"/>
      <dgm:spPr/>
    </dgm:pt>
    <dgm:pt modelId="{CF514886-8627-4982-A3AE-A2F05EBAD678}" type="pres">
      <dgm:prSet presAssocID="{51FBF339-3E19-401C-8873-7DB5E78FFF58}" presName="iconBgRect" presStyleLbl="bgShp" presStyleIdx="4" presStyleCnt="5"/>
      <dgm:spPr/>
    </dgm:pt>
    <dgm:pt modelId="{B728054C-2910-46C1-A623-D03D70944D08}" type="pres">
      <dgm:prSet presAssocID="{51FBF339-3E19-401C-8873-7DB5E78FFF5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odium"/>
        </a:ext>
      </dgm:extLst>
    </dgm:pt>
    <dgm:pt modelId="{546496EB-A646-4902-83A0-DF5D0466473C}" type="pres">
      <dgm:prSet presAssocID="{51FBF339-3E19-401C-8873-7DB5E78FFF58}" presName="spaceRect" presStyleCnt="0"/>
      <dgm:spPr/>
    </dgm:pt>
    <dgm:pt modelId="{97EEB78F-A713-44A1-9E3A-A702EF474620}" type="pres">
      <dgm:prSet presAssocID="{51FBF339-3E19-401C-8873-7DB5E78FFF58}" presName="textRect" presStyleLbl="revTx" presStyleIdx="4" presStyleCnt="5">
        <dgm:presLayoutVars>
          <dgm:chMax val="1"/>
          <dgm:chPref val="1"/>
        </dgm:presLayoutVars>
      </dgm:prSet>
      <dgm:spPr/>
    </dgm:pt>
  </dgm:ptLst>
  <dgm:cxnLst>
    <dgm:cxn modelId="{C12A8F08-0E65-4108-B48E-F0D4F6019212}" srcId="{22959A50-6B7E-410C-ADD1-5FA490324FD1}" destId="{8E0C4286-E27F-4930-B614-AD7C3FE7DCD6}" srcOrd="3" destOrd="0" parTransId="{1CC8A601-FE86-4024-95FC-5DA6F806E776}" sibTransId="{18153ED5-5A55-47F5-8C54-008B3E5E1DCF}"/>
    <dgm:cxn modelId="{D4432C0D-6CD3-40A0-A997-B7E7857F7EC2}" type="presOf" srcId="{03536AAB-5B6A-4673-A792-1DC16928B5D9}" destId="{0AA20729-3F8B-40A4-8A3E-F569663FB9C6}" srcOrd="0" destOrd="0" presId="urn:microsoft.com/office/officeart/2018/2/layout/IconCircleList"/>
    <dgm:cxn modelId="{7974C70F-FD0C-45C1-9BE6-DB9FD1D35A9F}" srcId="{22959A50-6B7E-410C-ADD1-5FA490324FD1}" destId="{51FBF339-3E19-401C-8873-7DB5E78FFF58}" srcOrd="4" destOrd="0" parTransId="{4ED51122-E3F9-4483-859A-F3FC3490C143}" sibTransId="{A8B9A734-8E1D-4F98-952F-CC41A5C45CB4}"/>
    <dgm:cxn modelId="{6D128C4D-9DE8-414C-BA04-807668AE698B}" type="presOf" srcId="{1AFC3E6E-352B-4541-B5CB-7CF1C9AFA757}" destId="{6F434493-5698-4703-9581-6645E622CB4C}" srcOrd="0" destOrd="0" presId="urn:microsoft.com/office/officeart/2018/2/layout/IconCircleList"/>
    <dgm:cxn modelId="{5576A46E-1278-4D42-8054-476A5FD5E4DC}" type="presOf" srcId="{E0EA0E2D-3E35-44C0-9723-A21D9748CFD4}" destId="{CBA76E7F-E292-4A2F-880B-3871BB9251DD}" srcOrd="0" destOrd="0" presId="urn:microsoft.com/office/officeart/2018/2/layout/IconCircleList"/>
    <dgm:cxn modelId="{461D4C59-981E-48DC-A857-FAA723DD4E3E}" type="presOf" srcId="{22959A50-6B7E-410C-ADD1-5FA490324FD1}" destId="{D7C76322-D8DA-4CEA-9F95-0B12E9730A88}" srcOrd="0" destOrd="0" presId="urn:microsoft.com/office/officeart/2018/2/layout/IconCircleList"/>
    <dgm:cxn modelId="{084CDB8F-CD2C-4236-A80C-D777467A4646}" type="presOf" srcId="{18153ED5-5A55-47F5-8C54-008B3E5E1DCF}" destId="{5DA07E63-796C-418A-88FF-F9098DAB780C}" srcOrd="0" destOrd="0" presId="urn:microsoft.com/office/officeart/2018/2/layout/IconCircleList"/>
    <dgm:cxn modelId="{ADFE2D91-29C7-4FED-AF8C-9A11CEBC99BA}" srcId="{22959A50-6B7E-410C-ADD1-5FA490324FD1}" destId="{E0EA0E2D-3E35-44C0-9723-A21D9748CFD4}" srcOrd="1" destOrd="0" parTransId="{B26D3C93-01C3-4FBC-B33F-F688419B40DB}" sibTransId="{1AFC3E6E-352B-4541-B5CB-7CF1C9AFA757}"/>
    <dgm:cxn modelId="{4E4F4C98-1C34-4C28-AD0C-91754EDC94AB}" srcId="{22959A50-6B7E-410C-ADD1-5FA490324FD1}" destId="{295A6ED0-BD06-4EA5-98EC-80EFEFFA67A3}" srcOrd="2" destOrd="0" parTransId="{BB3BB6B3-0E86-44DA-BA49-4FA49C28FB65}" sibTransId="{03536AAB-5B6A-4673-A792-1DC16928B5D9}"/>
    <dgm:cxn modelId="{F23E36AE-70D6-48B6-B957-CCB411592126}" type="presOf" srcId="{8E0C4286-E27F-4930-B614-AD7C3FE7DCD6}" destId="{2FF89D76-C022-41E7-9319-6BE20A396B51}" srcOrd="0" destOrd="0" presId="urn:microsoft.com/office/officeart/2018/2/layout/IconCircleList"/>
    <dgm:cxn modelId="{C13596B2-D23E-4786-9475-EC86A68E0DB7}" srcId="{22959A50-6B7E-410C-ADD1-5FA490324FD1}" destId="{49EE0C4B-58CD-49A6-BA8E-A6BEA9BD84EE}" srcOrd="0" destOrd="0" parTransId="{B9CADA67-CB0A-4526-B76A-7CC07A2F990D}" sibTransId="{14CA8C86-D753-496A-93D8-A7FB6A625A03}"/>
    <dgm:cxn modelId="{428287C3-05B4-4658-B18C-0FC2C0C8B5A8}" type="presOf" srcId="{51FBF339-3E19-401C-8873-7DB5E78FFF58}" destId="{97EEB78F-A713-44A1-9E3A-A702EF474620}" srcOrd="0" destOrd="0" presId="urn:microsoft.com/office/officeart/2018/2/layout/IconCircleList"/>
    <dgm:cxn modelId="{92299DC8-1439-4BE6-8BCC-F3A49208D65E}" type="presOf" srcId="{49EE0C4B-58CD-49A6-BA8E-A6BEA9BD84EE}" destId="{B869A2C6-A5AA-4DF5-80F7-95FA8332C780}" srcOrd="0" destOrd="0" presId="urn:microsoft.com/office/officeart/2018/2/layout/IconCircleList"/>
    <dgm:cxn modelId="{899BDAD8-BFBB-4A0F-9FF0-AFECD58769F4}" type="presOf" srcId="{14CA8C86-D753-496A-93D8-A7FB6A625A03}" destId="{A008ABD5-82E2-4275-B01E-91AB92594F07}" srcOrd="0" destOrd="0" presId="urn:microsoft.com/office/officeart/2018/2/layout/IconCircleList"/>
    <dgm:cxn modelId="{48022FE5-31AD-4968-8BEA-9E9A966196B6}" type="presOf" srcId="{295A6ED0-BD06-4EA5-98EC-80EFEFFA67A3}" destId="{2E6EB22B-A214-4E6D-9CD3-57DE3D89B329}" srcOrd="0" destOrd="0" presId="urn:microsoft.com/office/officeart/2018/2/layout/IconCircleList"/>
    <dgm:cxn modelId="{BD08A7AD-5008-439B-A4AC-B6AACC828F12}" type="presParOf" srcId="{D7C76322-D8DA-4CEA-9F95-0B12E9730A88}" destId="{6B99EE93-DCD7-4495-813A-C7CB868334FA}" srcOrd="0" destOrd="0" presId="urn:microsoft.com/office/officeart/2018/2/layout/IconCircleList"/>
    <dgm:cxn modelId="{BB03A81F-2AAA-4AC0-BA90-0CB5E8CE94B7}" type="presParOf" srcId="{6B99EE93-DCD7-4495-813A-C7CB868334FA}" destId="{D048B5C6-2CF8-4B90-A7D9-B4A42C9B7CE1}" srcOrd="0" destOrd="0" presId="urn:microsoft.com/office/officeart/2018/2/layout/IconCircleList"/>
    <dgm:cxn modelId="{CCB9CFFC-C1CD-4C0B-9229-3C53BE583C65}" type="presParOf" srcId="{D048B5C6-2CF8-4B90-A7D9-B4A42C9B7CE1}" destId="{DA87B280-78DA-4110-9B06-D53C20600F8E}" srcOrd="0" destOrd="0" presId="urn:microsoft.com/office/officeart/2018/2/layout/IconCircleList"/>
    <dgm:cxn modelId="{65F76F07-71E3-4D41-943C-674BF2813B35}" type="presParOf" srcId="{D048B5C6-2CF8-4B90-A7D9-B4A42C9B7CE1}" destId="{8673F95F-DD40-4376-8822-B105E1C6A563}" srcOrd="1" destOrd="0" presId="urn:microsoft.com/office/officeart/2018/2/layout/IconCircleList"/>
    <dgm:cxn modelId="{85CE0002-42EF-48B9-8081-B5079E04EDD6}" type="presParOf" srcId="{D048B5C6-2CF8-4B90-A7D9-B4A42C9B7CE1}" destId="{1E36F2B0-9980-4DCF-82DC-8D12D4E106A2}" srcOrd="2" destOrd="0" presId="urn:microsoft.com/office/officeart/2018/2/layout/IconCircleList"/>
    <dgm:cxn modelId="{EB91BD87-763B-4B2C-B984-A731BF8A3227}" type="presParOf" srcId="{D048B5C6-2CF8-4B90-A7D9-B4A42C9B7CE1}" destId="{B869A2C6-A5AA-4DF5-80F7-95FA8332C780}" srcOrd="3" destOrd="0" presId="urn:microsoft.com/office/officeart/2018/2/layout/IconCircleList"/>
    <dgm:cxn modelId="{169E1CA3-E107-4ABE-A6D0-DC08FE50C228}" type="presParOf" srcId="{6B99EE93-DCD7-4495-813A-C7CB868334FA}" destId="{A008ABD5-82E2-4275-B01E-91AB92594F07}" srcOrd="1" destOrd="0" presId="urn:microsoft.com/office/officeart/2018/2/layout/IconCircleList"/>
    <dgm:cxn modelId="{0924AFC4-7EFC-483E-9655-BE5601B43DC6}" type="presParOf" srcId="{6B99EE93-DCD7-4495-813A-C7CB868334FA}" destId="{E83EB561-409E-49E9-9F28-3554EBA10136}" srcOrd="2" destOrd="0" presId="urn:microsoft.com/office/officeart/2018/2/layout/IconCircleList"/>
    <dgm:cxn modelId="{5A7BB181-E569-44F5-876D-078C12BD1EE3}" type="presParOf" srcId="{E83EB561-409E-49E9-9F28-3554EBA10136}" destId="{2B5DC85C-EE61-45AB-881C-85CA8F5C8321}" srcOrd="0" destOrd="0" presId="urn:microsoft.com/office/officeart/2018/2/layout/IconCircleList"/>
    <dgm:cxn modelId="{A5ACE87C-6AC6-46CA-ABCC-2D312551A5A3}" type="presParOf" srcId="{E83EB561-409E-49E9-9F28-3554EBA10136}" destId="{7A6A235D-E362-4258-BFEA-84B66E94D513}" srcOrd="1" destOrd="0" presId="urn:microsoft.com/office/officeart/2018/2/layout/IconCircleList"/>
    <dgm:cxn modelId="{D130DFF0-80A2-4EB4-B93D-370869ED29A9}" type="presParOf" srcId="{E83EB561-409E-49E9-9F28-3554EBA10136}" destId="{B99C7FE2-4B46-43DC-9520-7C86516E4470}" srcOrd="2" destOrd="0" presId="urn:microsoft.com/office/officeart/2018/2/layout/IconCircleList"/>
    <dgm:cxn modelId="{C1802B00-59B8-48E1-9956-D671F5E8DA61}" type="presParOf" srcId="{E83EB561-409E-49E9-9F28-3554EBA10136}" destId="{CBA76E7F-E292-4A2F-880B-3871BB9251DD}" srcOrd="3" destOrd="0" presId="urn:microsoft.com/office/officeart/2018/2/layout/IconCircleList"/>
    <dgm:cxn modelId="{F23505BC-F575-4AF0-BDD6-ADEDF3266735}" type="presParOf" srcId="{6B99EE93-DCD7-4495-813A-C7CB868334FA}" destId="{6F434493-5698-4703-9581-6645E622CB4C}" srcOrd="3" destOrd="0" presId="urn:microsoft.com/office/officeart/2018/2/layout/IconCircleList"/>
    <dgm:cxn modelId="{1CE1DB47-1AE9-4B82-8476-AC8DA64195B4}" type="presParOf" srcId="{6B99EE93-DCD7-4495-813A-C7CB868334FA}" destId="{192AF596-5159-4A2F-82FE-69C5B12C2206}" srcOrd="4" destOrd="0" presId="urn:microsoft.com/office/officeart/2018/2/layout/IconCircleList"/>
    <dgm:cxn modelId="{EDC88815-AFA7-4EBD-9955-18A9C5F8BE7F}" type="presParOf" srcId="{192AF596-5159-4A2F-82FE-69C5B12C2206}" destId="{4E9E6C70-D170-4A4F-878F-28CC56518202}" srcOrd="0" destOrd="0" presId="urn:microsoft.com/office/officeart/2018/2/layout/IconCircleList"/>
    <dgm:cxn modelId="{58AB74D0-4F19-4CC9-B32E-587099A1B252}" type="presParOf" srcId="{192AF596-5159-4A2F-82FE-69C5B12C2206}" destId="{D5AEA7DA-918C-4B5C-A059-A3F1A990E2B0}" srcOrd="1" destOrd="0" presId="urn:microsoft.com/office/officeart/2018/2/layout/IconCircleList"/>
    <dgm:cxn modelId="{0F2C4A0C-B207-4EDC-9349-66D7781D100A}" type="presParOf" srcId="{192AF596-5159-4A2F-82FE-69C5B12C2206}" destId="{D92EBDE3-2352-45C2-9233-690749DD668D}" srcOrd="2" destOrd="0" presId="urn:microsoft.com/office/officeart/2018/2/layout/IconCircleList"/>
    <dgm:cxn modelId="{12A18701-F8FF-45A4-88EB-ADAC89701DAD}" type="presParOf" srcId="{192AF596-5159-4A2F-82FE-69C5B12C2206}" destId="{2E6EB22B-A214-4E6D-9CD3-57DE3D89B329}" srcOrd="3" destOrd="0" presId="urn:microsoft.com/office/officeart/2018/2/layout/IconCircleList"/>
    <dgm:cxn modelId="{4685D932-3413-4F9C-A5E6-C92F5155C3EB}" type="presParOf" srcId="{6B99EE93-DCD7-4495-813A-C7CB868334FA}" destId="{0AA20729-3F8B-40A4-8A3E-F569663FB9C6}" srcOrd="5" destOrd="0" presId="urn:microsoft.com/office/officeart/2018/2/layout/IconCircleList"/>
    <dgm:cxn modelId="{15E9054A-04A5-4629-BE09-787E758E80CB}" type="presParOf" srcId="{6B99EE93-DCD7-4495-813A-C7CB868334FA}" destId="{F9201B20-51AE-4171-B058-3FCBADDBBBE3}" srcOrd="6" destOrd="0" presId="urn:microsoft.com/office/officeart/2018/2/layout/IconCircleList"/>
    <dgm:cxn modelId="{69F035EB-0CF0-4A03-BC0D-4CFC874B0B1C}" type="presParOf" srcId="{F9201B20-51AE-4171-B058-3FCBADDBBBE3}" destId="{FA3A4855-ED07-4DD8-B8F2-4EE4A01C28B3}" srcOrd="0" destOrd="0" presId="urn:microsoft.com/office/officeart/2018/2/layout/IconCircleList"/>
    <dgm:cxn modelId="{5F6D448F-9F23-4C99-BA64-09BCCC339080}" type="presParOf" srcId="{F9201B20-51AE-4171-B058-3FCBADDBBBE3}" destId="{976CB1BB-7412-4BFC-9E01-FDE7E3221B7F}" srcOrd="1" destOrd="0" presId="urn:microsoft.com/office/officeart/2018/2/layout/IconCircleList"/>
    <dgm:cxn modelId="{985D66B2-8970-47C0-83DD-28E5A61630B0}" type="presParOf" srcId="{F9201B20-51AE-4171-B058-3FCBADDBBBE3}" destId="{A574A756-86D4-4532-A6CD-1E3C796B5CEC}" srcOrd="2" destOrd="0" presId="urn:microsoft.com/office/officeart/2018/2/layout/IconCircleList"/>
    <dgm:cxn modelId="{4962E467-C64B-487F-AED6-D3BC825B86F1}" type="presParOf" srcId="{F9201B20-51AE-4171-B058-3FCBADDBBBE3}" destId="{2FF89D76-C022-41E7-9319-6BE20A396B51}" srcOrd="3" destOrd="0" presId="urn:microsoft.com/office/officeart/2018/2/layout/IconCircleList"/>
    <dgm:cxn modelId="{0862F4B6-E589-4A05-91AA-98560A89F0AC}" type="presParOf" srcId="{6B99EE93-DCD7-4495-813A-C7CB868334FA}" destId="{5DA07E63-796C-418A-88FF-F9098DAB780C}" srcOrd="7" destOrd="0" presId="urn:microsoft.com/office/officeart/2018/2/layout/IconCircleList"/>
    <dgm:cxn modelId="{25787FD7-0A5E-46B8-A31A-4429E52217DC}" type="presParOf" srcId="{6B99EE93-DCD7-4495-813A-C7CB868334FA}" destId="{91937888-55E2-45E2-AFE6-85C6BB55B2EA}" srcOrd="8" destOrd="0" presId="urn:microsoft.com/office/officeart/2018/2/layout/IconCircleList"/>
    <dgm:cxn modelId="{6C804722-B186-461C-93C5-B8C1EDB149CE}" type="presParOf" srcId="{91937888-55E2-45E2-AFE6-85C6BB55B2EA}" destId="{CF514886-8627-4982-A3AE-A2F05EBAD678}" srcOrd="0" destOrd="0" presId="urn:microsoft.com/office/officeart/2018/2/layout/IconCircleList"/>
    <dgm:cxn modelId="{24CBF65C-FAD9-4228-B08E-CCE94E02B15D}" type="presParOf" srcId="{91937888-55E2-45E2-AFE6-85C6BB55B2EA}" destId="{B728054C-2910-46C1-A623-D03D70944D08}" srcOrd="1" destOrd="0" presId="urn:microsoft.com/office/officeart/2018/2/layout/IconCircleList"/>
    <dgm:cxn modelId="{C1BBB06A-5FAC-4B13-AA43-D95E9D3595A1}" type="presParOf" srcId="{91937888-55E2-45E2-AFE6-85C6BB55B2EA}" destId="{546496EB-A646-4902-83A0-DF5D0466473C}" srcOrd="2" destOrd="0" presId="urn:microsoft.com/office/officeart/2018/2/layout/IconCircleList"/>
    <dgm:cxn modelId="{A1FD3EF1-376D-4088-912D-AE3CC892AD4E}" type="presParOf" srcId="{91937888-55E2-45E2-AFE6-85C6BB55B2EA}" destId="{97EEB78F-A713-44A1-9E3A-A702EF47462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07879B-FD5E-4AA9-A8B4-76B224A81BCE}"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07545301-42F2-4640-AE9D-458398904F01}">
      <dgm:prSet/>
      <dgm:spPr/>
      <dgm:t>
        <a:bodyPr/>
        <a:lstStyle/>
        <a:p>
          <a:r>
            <a:rPr lang="en-US" i="1"/>
            <a:t>Trait Theory:</a:t>
          </a:r>
          <a:r>
            <a:rPr lang="en-US"/>
            <a:t> Leverage inherent qualities like integrity and courage to inspire trust. Recognize these traits early in subordinates but avoid bias against other essential leadership qualities. </a:t>
          </a:r>
        </a:p>
      </dgm:t>
    </dgm:pt>
    <dgm:pt modelId="{DEBE3374-E0A8-4313-B42A-C76F773115F7}" type="parTrans" cxnId="{91426FC5-3895-4D57-B055-4CAB7FFF4EDA}">
      <dgm:prSet/>
      <dgm:spPr/>
      <dgm:t>
        <a:bodyPr/>
        <a:lstStyle/>
        <a:p>
          <a:endParaRPr lang="en-US"/>
        </a:p>
      </dgm:t>
    </dgm:pt>
    <dgm:pt modelId="{FFA72676-BD17-497E-9DE3-673AB670A5B6}" type="sibTrans" cxnId="{91426FC5-3895-4D57-B055-4CAB7FFF4EDA}">
      <dgm:prSet phldrT="1" phldr="0"/>
      <dgm:spPr/>
      <dgm:t>
        <a:bodyPr/>
        <a:lstStyle/>
        <a:p>
          <a:r>
            <a:rPr lang="en-US"/>
            <a:t>1</a:t>
          </a:r>
        </a:p>
      </dgm:t>
    </dgm:pt>
    <dgm:pt modelId="{228EB7DD-49CE-43CA-9F82-7C346A52A83E}">
      <dgm:prSet/>
      <dgm:spPr/>
      <dgm:t>
        <a:bodyPr/>
        <a:lstStyle/>
        <a:p>
          <a:r>
            <a:rPr lang="en-US" i="1"/>
            <a:t>Skills Theory:</a:t>
          </a:r>
          <a:r>
            <a:rPr lang="en-US"/>
            <a:t> Continuously develop technical, conceptual, and human skills for strategic planning, effective communication, and team management. </a:t>
          </a:r>
        </a:p>
      </dgm:t>
    </dgm:pt>
    <dgm:pt modelId="{963AA031-E33F-4B0C-B617-48992D1CA01D}" type="parTrans" cxnId="{0B285DB7-9227-4E9C-AC5C-13430CE412F0}">
      <dgm:prSet/>
      <dgm:spPr/>
      <dgm:t>
        <a:bodyPr/>
        <a:lstStyle/>
        <a:p>
          <a:endParaRPr lang="en-US"/>
        </a:p>
      </dgm:t>
    </dgm:pt>
    <dgm:pt modelId="{5D244C9A-3AA1-4916-8267-BAB21A488F79}" type="sibTrans" cxnId="{0B285DB7-9227-4E9C-AC5C-13430CE412F0}">
      <dgm:prSet phldrT="2" phldr="0"/>
      <dgm:spPr/>
      <dgm:t>
        <a:bodyPr/>
        <a:lstStyle/>
        <a:p>
          <a:r>
            <a:rPr lang="en-US"/>
            <a:t>2</a:t>
          </a:r>
        </a:p>
      </dgm:t>
    </dgm:pt>
    <dgm:pt modelId="{20E829D6-DA55-4989-95D5-71C5CE264C8F}">
      <dgm:prSet/>
      <dgm:spPr/>
      <dgm:t>
        <a:bodyPr/>
        <a:lstStyle/>
        <a:p>
          <a:r>
            <a:rPr lang="en-US" i="1"/>
            <a:t>Behavioral Theory:</a:t>
          </a:r>
          <a:r>
            <a:rPr lang="en-US"/>
            <a:t> Maintain a balanced focus on task completion and team welfare to ensure operational success and high morale. </a:t>
          </a:r>
        </a:p>
      </dgm:t>
    </dgm:pt>
    <dgm:pt modelId="{947AA258-8201-43EE-9D32-4B15B2F5C72E}" type="parTrans" cxnId="{1AD1307F-D13B-44C0-A58A-AD9563684076}">
      <dgm:prSet/>
      <dgm:spPr/>
      <dgm:t>
        <a:bodyPr/>
        <a:lstStyle/>
        <a:p>
          <a:endParaRPr lang="en-US"/>
        </a:p>
      </dgm:t>
    </dgm:pt>
    <dgm:pt modelId="{EB63FC00-76F4-4238-ADFC-A5A8D9DA84C9}" type="sibTrans" cxnId="{1AD1307F-D13B-44C0-A58A-AD9563684076}">
      <dgm:prSet phldrT="3" phldr="0"/>
      <dgm:spPr/>
      <dgm:t>
        <a:bodyPr/>
        <a:lstStyle/>
        <a:p>
          <a:r>
            <a:rPr lang="en-US"/>
            <a:t>3</a:t>
          </a:r>
        </a:p>
      </dgm:t>
    </dgm:pt>
    <dgm:pt modelId="{F915D461-5C3B-4DE3-900A-BEA11B72ACC8}">
      <dgm:prSet/>
      <dgm:spPr/>
      <dgm:t>
        <a:bodyPr/>
        <a:lstStyle/>
        <a:p>
          <a:r>
            <a:rPr lang="en-US" i="1"/>
            <a:t>Situational Theory:</a:t>
          </a:r>
          <a:r>
            <a:rPr lang="en-US"/>
            <a:t> Adapt leadership styles to match operational demands and team readiness, ensuring flexibility and responsiveness. </a:t>
          </a:r>
        </a:p>
      </dgm:t>
    </dgm:pt>
    <dgm:pt modelId="{1D849C2B-222B-4814-B4C4-54AEC8A83AEF}" type="parTrans" cxnId="{64A4BECE-C6DE-45D1-ADC9-862A580CCA40}">
      <dgm:prSet/>
      <dgm:spPr/>
      <dgm:t>
        <a:bodyPr/>
        <a:lstStyle/>
        <a:p>
          <a:endParaRPr lang="en-US"/>
        </a:p>
      </dgm:t>
    </dgm:pt>
    <dgm:pt modelId="{CA3AF77E-985D-4AD7-ACE6-1E444B6B9CF4}" type="sibTrans" cxnId="{64A4BECE-C6DE-45D1-ADC9-862A580CCA40}">
      <dgm:prSet phldrT="4" phldr="0"/>
      <dgm:spPr/>
      <dgm:t>
        <a:bodyPr/>
        <a:lstStyle/>
        <a:p>
          <a:r>
            <a:rPr lang="en-US"/>
            <a:t>4</a:t>
          </a:r>
        </a:p>
      </dgm:t>
    </dgm:pt>
    <dgm:pt modelId="{A39EAA3B-3E1D-499A-854E-9C92379B9A0A}">
      <dgm:prSet/>
      <dgm:spPr/>
      <dgm:t>
        <a:bodyPr/>
        <a:lstStyle/>
        <a:p>
          <a:r>
            <a:rPr lang="en-US" i="1"/>
            <a:t>Path-Goal Theory:</a:t>
          </a:r>
          <a:r>
            <a:rPr lang="en-US"/>
            <a:t> Facilitate team progress by removing obstacles, providing support, and aligning goals with the mission to boost motivation and performance.</a:t>
          </a:r>
        </a:p>
      </dgm:t>
    </dgm:pt>
    <dgm:pt modelId="{BB93EF76-72C7-4BDC-AA8B-E416F03E20CB}" type="parTrans" cxnId="{88C41BA4-F94B-4FFA-A345-BDA288CDF0BC}">
      <dgm:prSet/>
      <dgm:spPr/>
      <dgm:t>
        <a:bodyPr/>
        <a:lstStyle/>
        <a:p>
          <a:endParaRPr lang="en-US"/>
        </a:p>
      </dgm:t>
    </dgm:pt>
    <dgm:pt modelId="{51C7BCB4-FD50-46C5-95F6-4F04AAA6E2E5}" type="sibTrans" cxnId="{88C41BA4-F94B-4FFA-A345-BDA288CDF0BC}">
      <dgm:prSet phldrT="5" phldr="0"/>
      <dgm:spPr/>
      <dgm:t>
        <a:bodyPr/>
        <a:lstStyle/>
        <a:p>
          <a:r>
            <a:rPr lang="en-US"/>
            <a:t>5</a:t>
          </a:r>
        </a:p>
      </dgm:t>
    </dgm:pt>
    <dgm:pt modelId="{31C2E309-152C-484D-B225-89D4721E09A1}" type="pres">
      <dgm:prSet presAssocID="{2107879B-FD5E-4AA9-A8B4-76B224A81BCE}" presName="linearFlow" presStyleCnt="0">
        <dgm:presLayoutVars>
          <dgm:dir/>
          <dgm:animLvl val="lvl"/>
          <dgm:resizeHandles val="exact"/>
        </dgm:presLayoutVars>
      </dgm:prSet>
      <dgm:spPr/>
    </dgm:pt>
    <dgm:pt modelId="{2EAEA93B-A442-478E-890D-6A2B7632CC16}" type="pres">
      <dgm:prSet presAssocID="{07545301-42F2-4640-AE9D-458398904F01}" presName="compositeNode" presStyleCnt="0"/>
      <dgm:spPr/>
    </dgm:pt>
    <dgm:pt modelId="{4D97BCCB-958A-4011-9D3C-B73594456D6E}" type="pres">
      <dgm:prSet presAssocID="{07545301-42F2-4640-AE9D-458398904F01}" presName="parTx" presStyleLbl="node1" presStyleIdx="0" presStyleCnt="0">
        <dgm:presLayoutVars>
          <dgm:chMax val="0"/>
          <dgm:chPref val="0"/>
          <dgm:bulletEnabled val="1"/>
        </dgm:presLayoutVars>
      </dgm:prSet>
      <dgm:spPr/>
    </dgm:pt>
    <dgm:pt modelId="{E62F1B01-8755-4B27-A65D-11B34A570043}" type="pres">
      <dgm:prSet presAssocID="{07545301-42F2-4640-AE9D-458398904F01}" presName="parSh" presStyleCnt="0"/>
      <dgm:spPr/>
    </dgm:pt>
    <dgm:pt modelId="{40121E71-9F0E-43F8-A8AF-65D0A8E07AD5}" type="pres">
      <dgm:prSet presAssocID="{07545301-42F2-4640-AE9D-458398904F01}" presName="lineNode" presStyleLbl="alignAccFollowNode1" presStyleIdx="0" presStyleCnt="15"/>
      <dgm:spPr/>
    </dgm:pt>
    <dgm:pt modelId="{D64B8E65-BDAA-4F8C-AEDB-CADC37982E9A}" type="pres">
      <dgm:prSet presAssocID="{07545301-42F2-4640-AE9D-458398904F01}" presName="lineArrowNode" presStyleLbl="alignAccFollowNode1" presStyleIdx="1" presStyleCnt="15"/>
      <dgm:spPr/>
    </dgm:pt>
    <dgm:pt modelId="{3377A7F0-A6F3-4DF4-93EE-B865D3A3BF75}" type="pres">
      <dgm:prSet presAssocID="{FFA72676-BD17-497E-9DE3-673AB670A5B6}" presName="sibTransNodeCircle" presStyleLbl="alignNode1" presStyleIdx="0" presStyleCnt="5">
        <dgm:presLayoutVars>
          <dgm:chMax val="0"/>
          <dgm:bulletEnabled/>
        </dgm:presLayoutVars>
      </dgm:prSet>
      <dgm:spPr/>
    </dgm:pt>
    <dgm:pt modelId="{69125FC9-0E1C-4642-860F-450108CC724D}" type="pres">
      <dgm:prSet presAssocID="{FFA72676-BD17-497E-9DE3-673AB670A5B6}" presName="spacerBetweenCircleAndCallout" presStyleCnt="0">
        <dgm:presLayoutVars/>
      </dgm:prSet>
      <dgm:spPr/>
    </dgm:pt>
    <dgm:pt modelId="{CB03B0EA-A324-4900-B0ED-D2CAB80957F1}" type="pres">
      <dgm:prSet presAssocID="{07545301-42F2-4640-AE9D-458398904F01}" presName="nodeText" presStyleLbl="alignAccFollowNode1" presStyleIdx="2" presStyleCnt="15">
        <dgm:presLayoutVars>
          <dgm:bulletEnabled val="1"/>
        </dgm:presLayoutVars>
      </dgm:prSet>
      <dgm:spPr/>
    </dgm:pt>
    <dgm:pt modelId="{C5DA8CCF-F93F-431B-9EEF-9DDCE4A62054}" type="pres">
      <dgm:prSet presAssocID="{FFA72676-BD17-497E-9DE3-673AB670A5B6}" presName="sibTransComposite" presStyleCnt="0"/>
      <dgm:spPr/>
    </dgm:pt>
    <dgm:pt modelId="{4E05BC79-D1AB-49DB-8DCB-43D7902CA7C0}" type="pres">
      <dgm:prSet presAssocID="{228EB7DD-49CE-43CA-9F82-7C346A52A83E}" presName="compositeNode" presStyleCnt="0"/>
      <dgm:spPr/>
    </dgm:pt>
    <dgm:pt modelId="{3328FD6E-01CC-431E-AECE-437C0AF313A5}" type="pres">
      <dgm:prSet presAssocID="{228EB7DD-49CE-43CA-9F82-7C346A52A83E}" presName="parTx" presStyleLbl="node1" presStyleIdx="0" presStyleCnt="0">
        <dgm:presLayoutVars>
          <dgm:chMax val="0"/>
          <dgm:chPref val="0"/>
          <dgm:bulletEnabled val="1"/>
        </dgm:presLayoutVars>
      </dgm:prSet>
      <dgm:spPr/>
    </dgm:pt>
    <dgm:pt modelId="{1306FACC-A5ED-4008-834E-CFB4E810D713}" type="pres">
      <dgm:prSet presAssocID="{228EB7DD-49CE-43CA-9F82-7C346A52A83E}" presName="parSh" presStyleCnt="0"/>
      <dgm:spPr/>
    </dgm:pt>
    <dgm:pt modelId="{8B992041-F1C9-4515-93C7-6E8825C61956}" type="pres">
      <dgm:prSet presAssocID="{228EB7DD-49CE-43CA-9F82-7C346A52A83E}" presName="lineNode" presStyleLbl="alignAccFollowNode1" presStyleIdx="3" presStyleCnt="15"/>
      <dgm:spPr/>
    </dgm:pt>
    <dgm:pt modelId="{99AB79D8-7A67-44EE-B80B-9F0C9AA85DAE}" type="pres">
      <dgm:prSet presAssocID="{228EB7DD-49CE-43CA-9F82-7C346A52A83E}" presName="lineArrowNode" presStyleLbl="alignAccFollowNode1" presStyleIdx="4" presStyleCnt="15"/>
      <dgm:spPr/>
    </dgm:pt>
    <dgm:pt modelId="{797F2232-F704-4D04-B1F8-5967754CAB8B}" type="pres">
      <dgm:prSet presAssocID="{5D244C9A-3AA1-4916-8267-BAB21A488F79}" presName="sibTransNodeCircle" presStyleLbl="alignNode1" presStyleIdx="1" presStyleCnt="5">
        <dgm:presLayoutVars>
          <dgm:chMax val="0"/>
          <dgm:bulletEnabled/>
        </dgm:presLayoutVars>
      </dgm:prSet>
      <dgm:spPr/>
    </dgm:pt>
    <dgm:pt modelId="{ED542075-E47D-4213-B5CB-B310387E8248}" type="pres">
      <dgm:prSet presAssocID="{5D244C9A-3AA1-4916-8267-BAB21A488F79}" presName="spacerBetweenCircleAndCallout" presStyleCnt="0">
        <dgm:presLayoutVars/>
      </dgm:prSet>
      <dgm:spPr/>
    </dgm:pt>
    <dgm:pt modelId="{D4B8B257-D175-4883-9E04-327FA7962368}" type="pres">
      <dgm:prSet presAssocID="{228EB7DD-49CE-43CA-9F82-7C346A52A83E}" presName="nodeText" presStyleLbl="alignAccFollowNode1" presStyleIdx="5" presStyleCnt="15">
        <dgm:presLayoutVars>
          <dgm:bulletEnabled val="1"/>
        </dgm:presLayoutVars>
      </dgm:prSet>
      <dgm:spPr/>
    </dgm:pt>
    <dgm:pt modelId="{EC908044-4FBC-4C00-A0F6-A7F71C2AA327}" type="pres">
      <dgm:prSet presAssocID="{5D244C9A-3AA1-4916-8267-BAB21A488F79}" presName="sibTransComposite" presStyleCnt="0"/>
      <dgm:spPr/>
    </dgm:pt>
    <dgm:pt modelId="{B4EEC8DE-2B92-46C1-A192-4968FD110833}" type="pres">
      <dgm:prSet presAssocID="{20E829D6-DA55-4989-95D5-71C5CE264C8F}" presName="compositeNode" presStyleCnt="0"/>
      <dgm:spPr/>
    </dgm:pt>
    <dgm:pt modelId="{52E56960-AAA8-42D8-A71E-6C2CAB7DC420}" type="pres">
      <dgm:prSet presAssocID="{20E829D6-DA55-4989-95D5-71C5CE264C8F}" presName="parTx" presStyleLbl="node1" presStyleIdx="0" presStyleCnt="0">
        <dgm:presLayoutVars>
          <dgm:chMax val="0"/>
          <dgm:chPref val="0"/>
          <dgm:bulletEnabled val="1"/>
        </dgm:presLayoutVars>
      </dgm:prSet>
      <dgm:spPr/>
    </dgm:pt>
    <dgm:pt modelId="{464E0D7D-4FBD-4F6F-B734-B5E88E0FD127}" type="pres">
      <dgm:prSet presAssocID="{20E829D6-DA55-4989-95D5-71C5CE264C8F}" presName="parSh" presStyleCnt="0"/>
      <dgm:spPr/>
    </dgm:pt>
    <dgm:pt modelId="{AF890174-B635-480C-B704-8E7438067261}" type="pres">
      <dgm:prSet presAssocID="{20E829D6-DA55-4989-95D5-71C5CE264C8F}" presName="lineNode" presStyleLbl="alignAccFollowNode1" presStyleIdx="6" presStyleCnt="15"/>
      <dgm:spPr/>
    </dgm:pt>
    <dgm:pt modelId="{E118EA83-520B-4174-95FE-C4DBD9969386}" type="pres">
      <dgm:prSet presAssocID="{20E829D6-DA55-4989-95D5-71C5CE264C8F}" presName="lineArrowNode" presStyleLbl="alignAccFollowNode1" presStyleIdx="7" presStyleCnt="15"/>
      <dgm:spPr/>
    </dgm:pt>
    <dgm:pt modelId="{36665560-8607-4E4F-BCAB-0499C1BC514D}" type="pres">
      <dgm:prSet presAssocID="{EB63FC00-76F4-4238-ADFC-A5A8D9DA84C9}" presName="sibTransNodeCircle" presStyleLbl="alignNode1" presStyleIdx="2" presStyleCnt="5">
        <dgm:presLayoutVars>
          <dgm:chMax val="0"/>
          <dgm:bulletEnabled/>
        </dgm:presLayoutVars>
      </dgm:prSet>
      <dgm:spPr/>
    </dgm:pt>
    <dgm:pt modelId="{B0E5FFE8-CB07-4A20-A145-9DDF24F5E626}" type="pres">
      <dgm:prSet presAssocID="{EB63FC00-76F4-4238-ADFC-A5A8D9DA84C9}" presName="spacerBetweenCircleAndCallout" presStyleCnt="0">
        <dgm:presLayoutVars/>
      </dgm:prSet>
      <dgm:spPr/>
    </dgm:pt>
    <dgm:pt modelId="{D5571393-9EA1-4B49-A614-D4549F8D3ABC}" type="pres">
      <dgm:prSet presAssocID="{20E829D6-DA55-4989-95D5-71C5CE264C8F}" presName="nodeText" presStyleLbl="alignAccFollowNode1" presStyleIdx="8" presStyleCnt="15">
        <dgm:presLayoutVars>
          <dgm:bulletEnabled val="1"/>
        </dgm:presLayoutVars>
      </dgm:prSet>
      <dgm:spPr/>
    </dgm:pt>
    <dgm:pt modelId="{3A36A5E4-7E6C-4CB6-B4B2-07485A02D1C9}" type="pres">
      <dgm:prSet presAssocID="{EB63FC00-76F4-4238-ADFC-A5A8D9DA84C9}" presName="sibTransComposite" presStyleCnt="0"/>
      <dgm:spPr/>
    </dgm:pt>
    <dgm:pt modelId="{B35AAD88-DE44-4815-91FB-332727B38E1D}" type="pres">
      <dgm:prSet presAssocID="{F915D461-5C3B-4DE3-900A-BEA11B72ACC8}" presName="compositeNode" presStyleCnt="0"/>
      <dgm:spPr/>
    </dgm:pt>
    <dgm:pt modelId="{81ACBE6F-7DC8-405A-A7F1-1174A24BF13B}" type="pres">
      <dgm:prSet presAssocID="{F915D461-5C3B-4DE3-900A-BEA11B72ACC8}" presName="parTx" presStyleLbl="node1" presStyleIdx="0" presStyleCnt="0">
        <dgm:presLayoutVars>
          <dgm:chMax val="0"/>
          <dgm:chPref val="0"/>
          <dgm:bulletEnabled val="1"/>
        </dgm:presLayoutVars>
      </dgm:prSet>
      <dgm:spPr/>
    </dgm:pt>
    <dgm:pt modelId="{D8F76102-B16C-423B-BF56-E8D1AC0F0E63}" type="pres">
      <dgm:prSet presAssocID="{F915D461-5C3B-4DE3-900A-BEA11B72ACC8}" presName="parSh" presStyleCnt="0"/>
      <dgm:spPr/>
    </dgm:pt>
    <dgm:pt modelId="{27D94E39-BE5C-445A-8347-4732F6F9D52F}" type="pres">
      <dgm:prSet presAssocID="{F915D461-5C3B-4DE3-900A-BEA11B72ACC8}" presName="lineNode" presStyleLbl="alignAccFollowNode1" presStyleIdx="9" presStyleCnt="15"/>
      <dgm:spPr/>
    </dgm:pt>
    <dgm:pt modelId="{CD137E8E-71EF-4552-8F72-ABA3D1636C6F}" type="pres">
      <dgm:prSet presAssocID="{F915D461-5C3B-4DE3-900A-BEA11B72ACC8}" presName="lineArrowNode" presStyleLbl="alignAccFollowNode1" presStyleIdx="10" presStyleCnt="15"/>
      <dgm:spPr/>
    </dgm:pt>
    <dgm:pt modelId="{9A71E320-917E-4016-846F-CD483FC3A97B}" type="pres">
      <dgm:prSet presAssocID="{CA3AF77E-985D-4AD7-ACE6-1E444B6B9CF4}" presName="sibTransNodeCircle" presStyleLbl="alignNode1" presStyleIdx="3" presStyleCnt="5">
        <dgm:presLayoutVars>
          <dgm:chMax val="0"/>
          <dgm:bulletEnabled/>
        </dgm:presLayoutVars>
      </dgm:prSet>
      <dgm:spPr/>
    </dgm:pt>
    <dgm:pt modelId="{21FD2CEA-B4C8-45D4-9660-2B79C101688F}" type="pres">
      <dgm:prSet presAssocID="{CA3AF77E-985D-4AD7-ACE6-1E444B6B9CF4}" presName="spacerBetweenCircleAndCallout" presStyleCnt="0">
        <dgm:presLayoutVars/>
      </dgm:prSet>
      <dgm:spPr/>
    </dgm:pt>
    <dgm:pt modelId="{D99CA70E-CD2A-4EB6-93CF-795589932E8F}" type="pres">
      <dgm:prSet presAssocID="{F915D461-5C3B-4DE3-900A-BEA11B72ACC8}" presName="nodeText" presStyleLbl="alignAccFollowNode1" presStyleIdx="11" presStyleCnt="15">
        <dgm:presLayoutVars>
          <dgm:bulletEnabled val="1"/>
        </dgm:presLayoutVars>
      </dgm:prSet>
      <dgm:spPr/>
    </dgm:pt>
    <dgm:pt modelId="{1CD6AA2E-92F7-4868-962F-FFB76849F67E}" type="pres">
      <dgm:prSet presAssocID="{CA3AF77E-985D-4AD7-ACE6-1E444B6B9CF4}" presName="sibTransComposite" presStyleCnt="0"/>
      <dgm:spPr/>
    </dgm:pt>
    <dgm:pt modelId="{86B21DF4-B2D3-44DA-8DBC-60AA8307B2F9}" type="pres">
      <dgm:prSet presAssocID="{A39EAA3B-3E1D-499A-854E-9C92379B9A0A}" presName="compositeNode" presStyleCnt="0"/>
      <dgm:spPr/>
    </dgm:pt>
    <dgm:pt modelId="{87F8B68A-05D7-4067-8609-CB74539D0DCA}" type="pres">
      <dgm:prSet presAssocID="{A39EAA3B-3E1D-499A-854E-9C92379B9A0A}" presName="parTx" presStyleLbl="node1" presStyleIdx="0" presStyleCnt="0">
        <dgm:presLayoutVars>
          <dgm:chMax val="0"/>
          <dgm:chPref val="0"/>
          <dgm:bulletEnabled val="1"/>
        </dgm:presLayoutVars>
      </dgm:prSet>
      <dgm:spPr/>
    </dgm:pt>
    <dgm:pt modelId="{09BF0599-5ACE-4C4D-A1A5-674814B78B21}" type="pres">
      <dgm:prSet presAssocID="{A39EAA3B-3E1D-499A-854E-9C92379B9A0A}" presName="parSh" presStyleCnt="0"/>
      <dgm:spPr/>
    </dgm:pt>
    <dgm:pt modelId="{1E365D39-A31F-41C9-A78B-1DBD4B47A531}" type="pres">
      <dgm:prSet presAssocID="{A39EAA3B-3E1D-499A-854E-9C92379B9A0A}" presName="lineNode" presStyleLbl="alignAccFollowNode1" presStyleIdx="12" presStyleCnt="15"/>
      <dgm:spPr/>
    </dgm:pt>
    <dgm:pt modelId="{C39E3236-ADB3-472A-9699-BE8FC9290C4A}" type="pres">
      <dgm:prSet presAssocID="{A39EAA3B-3E1D-499A-854E-9C92379B9A0A}" presName="lineArrowNode" presStyleLbl="alignAccFollowNode1" presStyleIdx="13" presStyleCnt="15"/>
      <dgm:spPr/>
    </dgm:pt>
    <dgm:pt modelId="{1F0B8F6A-3281-46BD-91B6-6024B5B061A1}" type="pres">
      <dgm:prSet presAssocID="{51C7BCB4-FD50-46C5-95F6-4F04AAA6E2E5}" presName="sibTransNodeCircle" presStyleLbl="alignNode1" presStyleIdx="4" presStyleCnt="5">
        <dgm:presLayoutVars>
          <dgm:chMax val="0"/>
          <dgm:bulletEnabled/>
        </dgm:presLayoutVars>
      </dgm:prSet>
      <dgm:spPr/>
    </dgm:pt>
    <dgm:pt modelId="{EFB851DE-A7CC-4490-9539-C1A8678E6D43}" type="pres">
      <dgm:prSet presAssocID="{51C7BCB4-FD50-46C5-95F6-4F04AAA6E2E5}" presName="spacerBetweenCircleAndCallout" presStyleCnt="0">
        <dgm:presLayoutVars/>
      </dgm:prSet>
      <dgm:spPr/>
    </dgm:pt>
    <dgm:pt modelId="{F7D6E8A7-231C-413C-A253-1E678FCC37A7}" type="pres">
      <dgm:prSet presAssocID="{A39EAA3B-3E1D-499A-854E-9C92379B9A0A}" presName="nodeText" presStyleLbl="alignAccFollowNode1" presStyleIdx="14" presStyleCnt="15">
        <dgm:presLayoutVars>
          <dgm:bulletEnabled val="1"/>
        </dgm:presLayoutVars>
      </dgm:prSet>
      <dgm:spPr/>
    </dgm:pt>
  </dgm:ptLst>
  <dgm:cxnLst>
    <dgm:cxn modelId="{C9206200-DC2A-4AF7-B1BC-0BC60D8740CC}" type="presOf" srcId="{EB63FC00-76F4-4238-ADFC-A5A8D9DA84C9}" destId="{36665560-8607-4E4F-BCAB-0499C1BC514D}" srcOrd="0" destOrd="0" presId="urn:microsoft.com/office/officeart/2016/7/layout/LinearArrowProcessNumbered"/>
    <dgm:cxn modelId="{ECCD510D-ECF7-4429-9D5C-EAC62D2EFC99}" type="presOf" srcId="{CA3AF77E-985D-4AD7-ACE6-1E444B6B9CF4}" destId="{9A71E320-917E-4016-846F-CD483FC3A97B}" srcOrd="0" destOrd="0" presId="urn:microsoft.com/office/officeart/2016/7/layout/LinearArrowProcessNumbered"/>
    <dgm:cxn modelId="{2C6F7A1A-7163-4064-A0F1-CF47E0383555}" type="presOf" srcId="{F915D461-5C3B-4DE3-900A-BEA11B72ACC8}" destId="{D99CA70E-CD2A-4EB6-93CF-795589932E8F}" srcOrd="0" destOrd="0" presId="urn:microsoft.com/office/officeart/2016/7/layout/LinearArrowProcessNumbered"/>
    <dgm:cxn modelId="{B8A3EA40-E41E-45E6-95A3-355787EDC9FC}" type="presOf" srcId="{07545301-42F2-4640-AE9D-458398904F01}" destId="{CB03B0EA-A324-4900-B0ED-D2CAB80957F1}" srcOrd="0" destOrd="0" presId="urn:microsoft.com/office/officeart/2016/7/layout/LinearArrowProcessNumbered"/>
    <dgm:cxn modelId="{31752066-6D09-42B6-933B-F87AB0D5137B}" type="presOf" srcId="{228EB7DD-49CE-43CA-9F82-7C346A52A83E}" destId="{D4B8B257-D175-4883-9E04-327FA7962368}" srcOrd="0" destOrd="0" presId="urn:microsoft.com/office/officeart/2016/7/layout/LinearArrowProcessNumbered"/>
    <dgm:cxn modelId="{8066D956-C715-4AE9-89E8-2685E68F7EED}" type="presOf" srcId="{20E829D6-DA55-4989-95D5-71C5CE264C8F}" destId="{D5571393-9EA1-4B49-A614-D4549F8D3ABC}" srcOrd="0" destOrd="0" presId="urn:microsoft.com/office/officeart/2016/7/layout/LinearArrowProcessNumbered"/>
    <dgm:cxn modelId="{1AD1307F-D13B-44C0-A58A-AD9563684076}" srcId="{2107879B-FD5E-4AA9-A8B4-76B224A81BCE}" destId="{20E829D6-DA55-4989-95D5-71C5CE264C8F}" srcOrd="2" destOrd="0" parTransId="{947AA258-8201-43EE-9D32-4B15B2F5C72E}" sibTransId="{EB63FC00-76F4-4238-ADFC-A5A8D9DA84C9}"/>
    <dgm:cxn modelId="{88C41BA4-F94B-4FFA-A345-BDA288CDF0BC}" srcId="{2107879B-FD5E-4AA9-A8B4-76B224A81BCE}" destId="{A39EAA3B-3E1D-499A-854E-9C92379B9A0A}" srcOrd="4" destOrd="0" parTransId="{BB93EF76-72C7-4BDC-AA8B-E416F03E20CB}" sibTransId="{51C7BCB4-FD50-46C5-95F6-4F04AAA6E2E5}"/>
    <dgm:cxn modelId="{C6773FA5-8543-4E76-B3AA-82184067FB8E}" type="presOf" srcId="{51C7BCB4-FD50-46C5-95F6-4F04AAA6E2E5}" destId="{1F0B8F6A-3281-46BD-91B6-6024B5B061A1}" srcOrd="0" destOrd="0" presId="urn:microsoft.com/office/officeart/2016/7/layout/LinearArrowProcessNumbered"/>
    <dgm:cxn modelId="{5A41AEA6-6F3C-4899-B1C2-F4D5EDBFDEE8}" type="presOf" srcId="{FFA72676-BD17-497E-9DE3-673AB670A5B6}" destId="{3377A7F0-A6F3-4DF4-93EE-B865D3A3BF75}" srcOrd="0" destOrd="0" presId="urn:microsoft.com/office/officeart/2016/7/layout/LinearArrowProcessNumbered"/>
    <dgm:cxn modelId="{88853DB0-4BE2-4C72-95CF-7EF9D555D318}" type="presOf" srcId="{2107879B-FD5E-4AA9-A8B4-76B224A81BCE}" destId="{31C2E309-152C-484D-B225-89D4721E09A1}" srcOrd="0" destOrd="0" presId="urn:microsoft.com/office/officeart/2016/7/layout/LinearArrowProcessNumbered"/>
    <dgm:cxn modelId="{F5BEE0B0-2E06-4A6F-BBA9-1D8A22380AB3}" type="presOf" srcId="{A39EAA3B-3E1D-499A-854E-9C92379B9A0A}" destId="{F7D6E8A7-231C-413C-A253-1E678FCC37A7}" srcOrd="0" destOrd="0" presId="urn:microsoft.com/office/officeart/2016/7/layout/LinearArrowProcessNumbered"/>
    <dgm:cxn modelId="{0B285DB7-9227-4E9C-AC5C-13430CE412F0}" srcId="{2107879B-FD5E-4AA9-A8B4-76B224A81BCE}" destId="{228EB7DD-49CE-43CA-9F82-7C346A52A83E}" srcOrd="1" destOrd="0" parTransId="{963AA031-E33F-4B0C-B617-48992D1CA01D}" sibTransId="{5D244C9A-3AA1-4916-8267-BAB21A488F79}"/>
    <dgm:cxn modelId="{CF5FC7B9-7F82-404F-BAD9-2D7C47A0F585}" type="presOf" srcId="{5D244C9A-3AA1-4916-8267-BAB21A488F79}" destId="{797F2232-F704-4D04-B1F8-5967754CAB8B}" srcOrd="0" destOrd="0" presId="urn:microsoft.com/office/officeart/2016/7/layout/LinearArrowProcessNumbered"/>
    <dgm:cxn modelId="{91426FC5-3895-4D57-B055-4CAB7FFF4EDA}" srcId="{2107879B-FD5E-4AA9-A8B4-76B224A81BCE}" destId="{07545301-42F2-4640-AE9D-458398904F01}" srcOrd="0" destOrd="0" parTransId="{DEBE3374-E0A8-4313-B42A-C76F773115F7}" sibTransId="{FFA72676-BD17-497E-9DE3-673AB670A5B6}"/>
    <dgm:cxn modelId="{64A4BECE-C6DE-45D1-ADC9-862A580CCA40}" srcId="{2107879B-FD5E-4AA9-A8B4-76B224A81BCE}" destId="{F915D461-5C3B-4DE3-900A-BEA11B72ACC8}" srcOrd="3" destOrd="0" parTransId="{1D849C2B-222B-4814-B4C4-54AEC8A83AEF}" sibTransId="{CA3AF77E-985D-4AD7-ACE6-1E444B6B9CF4}"/>
    <dgm:cxn modelId="{E1242BB8-DFF9-4441-9F65-BAF28F481C93}" type="presParOf" srcId="{31C2E309-152C-484D-B225-89D4721E09A1}" destId="{2EAEA93B-A442-478E-890D-6A2B7632CC16}" srcOrd="0" destOrd="0" presId="urn:microsoft.com/office/officeart/2016/7/layout/LinearArrowProcessNumbered"/>
    <dgm:cxn modelId="{8C5643B8-0CC1-46B2-B30A-B7092AE4DFF2}" type="presParOf" srcId="{2EAEA93B-A442-478E-890D-6A2B7632CC16}" destId="{4D97BCCB-958A-4011-9D3C-B73594456D6E}" srcOrd="0" destOrd="0" presId="urn:microsoft.com/office/officeart/2016/7/layout/LinearArrowProcessNumbered"/>
    <dgm:cxn modelId="{C0F48112-775F-45A7-980F-EF25CA5BFEDB}" type="presParOf" srcId="{2EAEA93B-A442-478E-890D-6A2B7632CC16}" destId="{E62F1B01-8755-4B27-A65D-11B34A570043}" srcOrd="1" destOrd="0" presId="urn:microsoft.com/office/officeart/2016/7/layout/LinearArrowProcessNumbered"/>
    <dgm:cxn modelId="{F6385041-38E6-47BE-89DF-9E8CEE563FEB}" type="presParOf" srcId="{E62F1B01-8755-4B27-A65D-11B34A570043}" destId="{40121E71-9F0E-43F8-A8AF-65D0A8E07AD5}" srcOrd="0" destOrd="0" presId="urn:microsoft.com/office/officeart/2016/7/layout/LinearArrowProcessNumbered"/>
    <dgm:cxn modelId="{C2CD46D9-4ACC-4CB6-BF6B-3503ED9EBBCF}" type="presParOf" srcId="{E62F1B01-8755-4B27-A65D-11B34A570043}" destId="{D64B8E65-BDAA-4F8C-AEDB-CADC37982E9A}" srcOrd="1" destOrd="0" presId="urn:microsoft.com/office/officeart/2016/7/layout/LinearArrowProcessNumbered"/>
    <dgm:cxn modelId="{B91350BD-C9DC-42D4-A3CE-F8A376949B1D}" type="presParOf" srcId="{E62F1B01-8755-4B27-A65D-11B34A570043}" destId="{3377A7F0-A6F3-4DF4-93EE-B865D3A3BF75}" srcOrd="2" destOrd="0" presId="urn:microsoft.com/office/officeart/2016/7/layout/LinearArrowProcessNumbered"/>
    <dgm:cxn modelId="{44C0696E-CCAA-499E-B253-ECF95FC85C99}" type="presParOf" srcId="{E62F1B01-8755-4B27-A65D-11B34A570043}" destId="{69125FC9-0E1C-4642-860F-450108CC724D}" srcOrd="3" destOrd="0" presId="urn:microsoft.com/office/officeart/2016/7/layout/LinearArrowProcessNumbered"/>
    <dgm:cxn modelId="{0480AC57-0B1B-4F74-9EAD-1E8620E3DBFA}" type="presParOf" srcId="{2EAEA93B-A442-478E-890D-6A2B7632CC16}" destId="{CB03B0EA-A324-4900-B0ED-D2CAB80957F1}" srcOrd="2" destOrd="0" presId="urn:microsoft.com/office/officeart/2016/7/layout/LinearArrowProcessNumbered"/>
    <dgm:cxn modelId="{F8E25970-8FCE-474E-A7BD-D5EF194EFC73}" type="presParOf" srcId="{31C2E309-152C-484D-B225-89D4721E09A1}" destId="{C5DA8CCF-F93F-431B-9EEF-9DDCE4A62054}" srcOrd="1" destOrd="0" presId="urn:microsoft.com/office/officeart/2016/7/layout/LinearArrowProcessNumbered"/>
    <dgm:cxn modelId="{7195567E-AB7A-4747-9C61-0D5EC439EC19}" type="presParOf" srcId="{31C2E309-152C-484D-B225-89D4721E09A1}" destId="{4E05BC79-D1AB-49DB-8DCB-43D7902CA7C0}" srcOrd="2" destOrd="0" presId="urn:microsoft.com/office/officeart/2016/7/layout/LinearArrowProcessNumbered"/>
    <dgm:cxn modelId="{A3C49C07-2058-4352-AD56-7EE50E5CE153}" type="presParOf" srcId="{4E05BC79-D1AB-49DB-8DCB-43D7902CA7C0}" destId="{3328FD6E-01CC-431E-AECE-437C0AF313A5}" srcOrd="0" destOrd="0" presId="urn:microsoft.com/office/officeart/2016/7/layout/LinearArrowProcessNumbered"/>
    <dgm:cxn modelId="{FC98876E-E8EB-4B4E-BBCA-027D5FEC55FE}" type="presParOf" srcId="{4E05BC79-D1AB-49DB-8DCB-43D7902CA7C0}" destId="{1306FACC-A5ED-4008-834E-CFB4E810D713}" srcOrd="1" destOrd="0" presId="urn:microsoft.com/office/officeart/2016/7/layout/LinearArrowProcessNumbered"/>
    <dgm:cxn modelId="{4EA3AA04-0894-4DA4-8D14-AFE65443F23F}" type="presParOf" srcId="{1306FACC-A5ED-4008-834E-CFB4E810D713}" destId="{8B992041-F1C9-4515-93C7-6E8825C61956}" srcOrd="0" destOrd="0" presId="urn:microsoft.com/office/officeart/2016/7/layout/LinearArrowProcessNumbered"/>
    <dgm:cxn modelId="{86D6DB0E-7125-4744-BA86-60A619C28DB2}" type="presParOf" srcId="{1306FACC-A5ED-4008-834E-CFB4E810D713}" destId="{99AB79D8-7A67-44EE-B80B-9F0C9AA85DAE}" srcOrd="1" destOrd="0" presId="urn:microsoft.com/office/officeart/2016/7/layout/LinearArrowProcessNumbered"/>
    <dgm:cxn modelId="{AF6E5D1F-98E7-406C-94DC-D375444BF3A2}" type="presParOf" srcId="{1306FACC-A5ED-4008-834E-CFB4E810D713}" destId="{797F2232-F704-4D04-B1F8-5967754CAB8B}" srcOrd="2" destOrd="0" presId="urn:microsoft.com/office/officeart/2016/7/layout/LinearArrowProcessNumbered"/>
    <dgm:cxn modelId="{0C8ACA10-55B3-47AB-8BB1-367E1C3A1415}" type="presParOf" srcId="{1306FACC-A5ED-4008-834E-CFB4E810D713}" destId="{ED542075-E47D-4213-B5CB-B310387E8248}" srcOrd="3" destOrd="0" presId="urn:microsoft.com/office/officeart/2016/7/layout/LinearArrowProcessNumbered"/>
    <dgm:cxn modelId="{1CC85536-0023-421F-9BA8-6B8466B226A1}" type="presParOf" srcId="{4E05BC79-D1AB-49DB-8DCB-43D7902CA7C0}" destId="{D4B8B257-D175-4883-9E04-327FA7962368}" srcOrd="2" destOrd="0" presId="urn:microsoft.com/office/officeart/2016/7/layout/LinearArrowProcessNumbered"/>
    <dgm:cxn modelId="{301AD053-8AA5-47DE-95C8-1E26AA7D791F}" type="presParOf" srcId="{31C2E309-152C-484D-B225-89D4721E09A1}" destId="{EC908044-4FBC-4C00-A0F6-A7F71C2AA327}" srcOrd="3" destOrd="0" presId="urn:microsoft.com/office/officeart/2016/7/layout/LinearArrowProcessNumbered"/>
    <dgm:cxn modelId="{FF6C9AA1-BCF8-4BAC-BB6B-A26A8A9415E8}" type="presParOf" srcId="{31C2E309-152C-484D-B225-89D4721E09A1}" destId="{B4EEC8DE-2B92-46C1-A192-4968FD110833}" srcOrd="4" destOrd="0" presId="urn:microsoft.com/office/officeart/2016/7/layout/LinearArrowProcessNumbered"/>
    <dgm:cxn modelId="{B4A138F9-910B-4D59-90BB-27A6867EB6B8}" type="presParOf" srcId="{B4EEC8DE-2B92-46C1-A192-4968FD110833}" destId="{52E56960-AAA8-42D8-A71E-6C2CAB7DC420}" srcOrd="0" destOrd="0" presId="urn:microsoft.com/office/officeart/2016/7/layout/LinearArrowProcessNumbered"/>
    <dgm:cxn modelId="{6ED849A9-172B-435C-A3BA-185B506EF6CF}" type="presParOf" srcId="{B4EEC8DE-2B92-46C1-A192-4968FD110833}" destId="{464E0D7D-4FBD-4F6F-B734-B5E88E0FD127}" srcOrd="1" destOrd="0" presId="urn:microsoft.com/office/officeart/2016/7/layout/LinearArrowProcessNumbered"/>
    <dgm:cxn modelId="{A86FEF12-B7F3-4489-A54A-6F5B51862447}" type="presParOf" srcId="{464E0D7D-4FBD-4F6F-B734-B5E88E0FD127}" destId="{AF890174-B635-480C-B704-8E7438067261}" srcOrd="0" destOrd="0" presId="urn:microsoft.com/office/officeart/2016/7/layout/LinearArrowProcessNumbered"/>
    <dgm:cxn modelId="{BF70D78D-77A7-4600-BC93-42E128B8A3C2}" type="presParOf" srcId="{464E0D7D-4FBD-4F6F-B734-B5E88E0FD127}" destId="{E118EA83-520B-4174-95FE-C4DBD9969386}" srcOrd="1" destOrd="0" presId="urn:microsoft.com/office/officeart/2016/7/layout/LinearArrowProcessNumbered"/>
    <dgm:cxn modelId="{BBFF4522-E20F-49F5-A018-B4C58B360BE2}" type="presParOf" srcId="{464E0D7D-4FBD-4F6F-B734-B5E88E0FD127}" destId="{36665560-8607-4E4F-BCAB-0499C1BC514D}" srcOrd="2" destOrd="0" presId="urn:microsoft.com/office/officeart/2016/7/layout/LinearArrowProcessNumbered"/>
    <dgm:cxn modelId="{5C9B9799-D9DC-42E9-B01C-2830B9563CF8}" type="presParOf" srcId="{464E0D7D-4FBD-4F6F-B734-B5E88E0FD127}" destId="{B0E5FFE8-CB07-4A20-A145-9DDF24F5E626}" srcOrd="3" destOrd="0" presId="urn:microsoft.com/office/officeart/2016/7/layout/LinearArrowProcessNumbered"/>
    <dgm:cxn modelId="{64BF7C3B-0F3E-423F-AC92-5B8DA3CA17B2}" type="presParOf" srcId="{B4EEC8DE-2B92-46C1-A192-4968FD110833}" destId="{D5571393-9EA1-4B49-A614-D4549F8D3ABC}" srcOrd="2" destOrd="0" presId="urn:microsoft.com/office/officeart/2016/7/layout/LinearArrowProcessNumbered"/>
    <dgm:cxn modelId="{8A64E559-7B0F-4641-A49D-1CF79BA68F00}" type="presParOf" srcId="{31C2E309-152C-484D-B225-89D4721E09A1}" destId="{3A36A5E4-7E6C-4CB6-B4B2-07485A02D1C9}" srcOrd="5" destOrd="0" presId="urn:microsoft.com/office/officeart/2016/7/layout/LinearArrowProcessNumbered"/>
    <dgm:cxn modelId="{3D04942C-09B8-4E65-87F5-154BC0473B48}" type="presParOf" srcId="{31C2E309-152C-484D-B225-89D4721E09A1}" destId="{B35AAD88-DE44-4815-91FB-332727B38E1D}" srcOrd="6" destOrd="0" presId="urn:microsoft.com/office/officeart/2016/7/layout/LinearArrowProcessNumbered"/>
    <dgm:cxn modelId="{FAB9B6C6-CA9C-4C52-9F34-2ADB6748ED68}" type="presParOf" srcId="{B35AAD88-DE44-4815-91FB-332727B38E1D}" destId="{81ACBE6F-7DC8-405A-A7F1-1174A24BF13B}" srcOrd="0" destOrd="0" presId="urn:microsoft.com/office/officeart/2016/7/layout/LinearArrowProcessNumbered"/>
    <dgm:cxn modelId="{307A58E5-1F4E-4D55-9859-E897BC540C44}" type="presParOf" srcId="{B35AAD88-DE44-4815-91FB-332727B38E1D}" destId="{D8F76102-B16C-423B-BF56-E8D1AC0F0E63}" srcOrd="1" destOrd="0" presId="urn:microsoft.com/office/officeart/2016/7/layout/LinearArrowProcessNumbered"/>
    <dgm:cxn modelId="{CECAE9F6-9821-47F4-B1D9-052796C8437D}" type="presParOf" srcId="{D8F76102-B16C-423B-BF56-E8D1AC0F0E63}" destId="{27D94E39-BE5C-445A-8347-4732F6F9D52F}" srcOrd="0" destOrd="0" presId="urn:microsoft.com/office/officeart/2016/7/layout/LinearArrowProcessNumbered"/>
    <dgm:cxn modelId="{E55E4207-5E2D-4BE2-B712-20EEFFD87C48}" type="presParOf" srcId="{D8F76102-B16C-423B-BF56-E8D1AC0F0E63}" destId="{CD137E8E-71EF-4552-8F72-ABA3D1636C6F}" srcOrd="1" destOrd="0" presId="urn:microsoft.com/office/officeart/2016/7/layout/LinearArrowProcessNumbered"/>
    <dgm:cxn modelId="{401A7394-07A8-4B23-9466-8B03CBA0E491}" type="presParOf" srcId="{D8F76102-B16C-423B-BF56-E8D1AC0F0E63}" destId="{9A71E320-917E-4016-846F-CD483FC3A97B}" srcOrd="2" destOrd="0" presId="urn:microsoft.com/office/officeart/2016/7/layout/LinearArrowProcessNumbered"/>
    <dgm:cxn modelId="{4D0839BC-4A89-42E9-B449-5683E1DF92F9}" type="presParOf" srcId="{D8F76102-B16C-423B-BF56-E8D1AC0F0E63}" destId="{21FD2CEA-B4C8-45D4-9660-2B79C101688F}" srcOrd="3" destOrd="0" presId="urn:microsoft.com/office/officeart/2016/7/layout/LinearArrowProcessNumbered"/>
    <dgm:cxn modelId="{151741D7-B876-4C3D-A857-E1D232FC78F1}" type="presParOf" srcId="{B35AAD88-DE44-4815-91FB-332727B38E1D}" destId="{D99CA70E-CD2A-4EB6-93CF-795589932E8F}" srcOrd="2" destOrd="0" presId="urn:microsoft.com/office/officeart/2016/7/layout/LinearArrowProcessNumbered"/>
    <dgm:cxn modelId="{B01FB72B-6385-4ABD-BAAD-E0474FDA9758}" type="presParOf" srcId="{31C2E309-152C-484D-B225-89D4721E09A1}" destId="{1CD6AA2E-92F7-4868-962F-FFB76849F67E}" srcOrd="7" destOrd="0" presId="urn:microsoft.com/office/officeart/2016/7/layout/LinearArrowProcessNumbered"/>
    <dgm:cxn modelId="{90CF8310-FB04-4210-B37C-9E1ED7A9B0C3}" type="presParOf" srcId="{31C2E309-152C-484D-B225-89D4721E09A1}" destId="{86B21DF4-B2D3-44DA-8DBC-60AA8307B2F9}" srcOrd="8" destOrd="0" presId="urn:microsoft.com/office/officeart/2016/7/layout/LinearArrowProcessNumbered"/>
    <dgm:cxn modelId="{9E2184BE-A41F-41B7-9B05-958D735863E9}" type="presParOf" srcId="{86B21DF4-B2D3-44DA-8DBC-60AA8307B2F9}" destId="{87F8B68A-05D7-4067-8609-CB74539D0DCA}" srcOrd="0" destOrd="0" presId="urn:microsoft.com/office/officeart/2016/7/layout/LinearArrowProcessNumbered"/>
    <dgm:cxn modelId="{F242F3EE-6785-48AB-9CE3-07EFA116EB34}" type="presParOf" srcId="{86B21DF4-B2D3-44DA-8DBC-60AA8307B2F9}" destId="{09BF0599-5ACE-4C4D-A1A5-674814B78B21}" srcOrd="1" destOrd="0" presId="urn:microsoft.com/office/officeart/2016/7/layout/LinearArrowProcessNumbered"/>
    <dgm:cxn modelId="{47BC17ED-8EEA-4B61-9753-9DACF42297B9}" type="presParOf" srcId="{09BF0599-5ACE-4C4D-A1A5-674814B78B21}" destId="{1E365D39-A31F-41C9-A78B-1DBD4B47A531}" srcOrd="0" destOrd="0" presId="urn:microsoft.com/office/officeart/2016/7/layout/LinearArrowProcessNumbered"/>
    <dgm:cxn modelId="{24FD2485-FA4F-47A2-BD84-D2E3374960B9}" type="presParOf" srcId="{09BF0599-5ACE-4C4D-A1A5-674814B78B21}" destId="{C39E3236-ADB3-472A-9699-BE8FC9290C4A}" srcOrd="1" destOrd="0" presId="urn:microsoft.com/office/officeart/2016/7/layout/LinearArrowProcessNumbered"/>
    <dgm:cxn modelId="{3E196358-BD3B-4BBF-9ABE-596225C9E0CA}" type="presParOf" srcId="{09BF0599-5ACE-4C4D-A1A5-674814B78B21}" destId="{1F0B8F6A-3281-46BD-91B6-6024B5B061A1}" srcOrd="2" destOrd="0" presId="urn:microsoft.com/office/officeart/2016/7/layout/LinearArrowProcessNumbered"/>
    <dgm:cxn modelId="{94DECFFA-27FF-4DF6-BE40-8D4C9FA94A04}" type="presParOf" srcId="{09BF0599-5ACE-4C4D-A1A5-674814B78B21}" destId="{EFB851DE-A7CC-4490-9539-C1A8678E6D43}" srcOrd="3" destOrd="0" presId="urn:microsoft.com/office/officeart/2016/7/layout/LinearArrowProcessNumbered"/>
    <dgm:cxn modelId="{AB0DC4D1-1F99-48CA-81D9-C6A297F1FF93}" type="presParOf" srcId="{86B21DF4-B2D3-44DA-8DBC-60AA8307B2F9}" destId="{F7D6E8A7-231C-413C-A253-1E678FCC37A7}"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FE2997F-F0B5-404D-A039-5D138381E34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D84345-24A0-456E-A0C8-2A2A99EC5C8B}">
      <dgm:prSet/>
      <dgm:spPr/>
      <dgm:t>
        <a:bodyPr/>
        <a:lstStyle/>
        <a:p>
          <a:pPr rtl="0"/>
          <a:r>
            <a:rPr lang="en-US" i="1" dirty="0"/>
            <a:t>Trait Theory:</a:t>
          </a:r>
          <a:r>
            <a:rPr lang="en-US" dirty="0"/>
            <a:t> Foundational for all ranks, focusing on inherent qualities like integrity and resilience to inspire trust and establish credibility.</a:t>
          </a:r>
          <a:r>
            <a:rPr lang="en-US" dirty="0">
              <a:latin typeface="Calibri Light" panose="020F0302020204030204"/>
            </a:rPr>
            <a:t> </a:t>
          </a:r>
          <a:endParaRPr lang="en-US" dirty="0"/>
        </a:p>
      </dgm:t>
    </dgm:pt>
    <dgm:pt modelId="{F9AE87A7-B5E4-4239-BD7B-B93076D85594}" type="parTrans" cxnId="{DBC59B37-DD06-4741-A899-9C280DECA482}">
      <dgm:prSet/>
      <dgm:spPr/>
      <dgm:t>
        <a:bodyPr/>
        <a:lstStyle/>
        <a:p>
          <a:endParaRPr lang="en-US"/>
        </a:p>
      </dgm:t>
    </dgm:pt>
    <dgm:pt modelId="{46E52E65-3099-4515-B9BF-2DCC24412D08}" type="sibTrans" cxnId="{DBC59B37-DD06-4741-A899-9C280DECA482}">
      <dgm:prSet/>
      <dgm:spPr/>
      <dgm:t>
        <a:bodyPr/>
        <a:lstStyle/>
        <a:p>
          <a:endParaRPr lang="en-US"/>
        </a:p>
      </dgm:t>
    </dgm:pt>
    <dgm:pt modelId="{3551BEEF-475E-40C4-9C16-F4631C966F9E}">
      <dgm:prSet/>
      <dgm:spPr/>
      <dgm:t>
        <a:bodyPr/>
        <a:lstStyle/>
        <a:p>
          <a:pPr rtl="0"/>
          <a:r>
            <a:rPr lang="en-US" i="1" dirty="0"/>
            <a:t>Skills Theory:</a:t>
          </a:r>
          <a:r>
            <a:rPr lang="en-US" dirty="0"/>
            <a:t> Vital for officers, emphasizing the development of technical, strategic, and interpersonal skills to guide organizational direction and culture.</a:t>
          </a:r>
          <a:r>
            <a:rPr lang="en-US" dirty="0">
              <a:latin typeface="Calibri Light" panose="020F0302020204030204"/>
            </a:rPr>
            <a:t> </a:t>
          </a:r>
          <a:endParaRPr lang="en-US" dirty="0"/>
        </a:p>
      </dgm:t>
    </dgm:pt>
    <dgm:pt modelId="{981D1CA2-13B9-4134-B564-3F89EBB06E8C}" type="parTrans" cxnId="{193E5A53-5209-4CF7-BC43-8087258CA39B}">
      <dgm:prSet/>
      <dgm:spPr/>
      <dgm:t>
        <a:bodyPr/>
        <a:lstStyle/>
        <a:p>
          <a:endParaRPr lang="en-US"/>
        </a:p>
      </dgm:t>
    </dgm:pt>
    <dgm:pt modelId="{9D8A65BD-432F-4932-9529-716CDD129378}" type="sibTrans" cxnId="{193E5A53-5209-4CF7-BC43-8087258CA39B}">
      <dgm:prSet/>
      <dgm:spPr/>
      <dgm:t>
        <a:bodyPr/>
        <a:lstStyle/>
        <a:p>
          <a:endParaRPr lang="en-US"/>
        </a:p>
      </dgm:t>
    </dgm:pt>
    <dgm:pt modelId="{92261BE4-071D-4242-84EC-E312F974F836}">
      <dgm:prSet/>
      <dgm:spPr/>
      <dgm:t>
        <a:bodyPr/>
        <a:lstStyle/>
        <a:p>
          <a:pPr rtl="0"/>
          <a:r>
            <a:rPr lang="en-US" i="1" dirty="0"/>
            <a:t>Behavioral Theory:</a:t>
          </a:r>
          <a:r>
            <a:rPr lang="en-US" dirty="0"/>
            <a:t> Relevant for NCOs, balancing task achievement with team welfare, crucial for operational success and morale.</a:t>
          </a:r>
          <a:r>
            <a:rPr lang="en-US" dirty="0">
              <a:latin typeface="Calibri Light" panose="020F0302020204030204"/>
            </a:rPr>
            <a:t> </a:t>
          </a:r>
          <a:endParaRPr lang="en-US" dirty="0"/>
        </a:p>
      </dgm:t>
    </dgm:pt>
    <dgm:pt modelId="{EA9779A9-8EBE-46BF-BDEA-3787EB6BA95B}" type="parTrans" cxnId="{59B3FB87-879C-41DA-B121-7D3EDD37458B}">
      <dgm:prSet/>
      <dgm:spPr/>
      <dgm:t>
        <a:bodyPr/>
        <a:lstStyle/>
        <a:p>
          <a:endParaRPr lang="en-US"/>
        </a:p>
      </dgm:t>
    </dgm:pt>
    <dgm:pt modelId="{A8724017-829B-4BA6-8F3B-5DAC34F620E6}" type="sibTrans" cxnId="{59B3FB87-879C-41DA-B121-7D3EDD37458B}">
      <dgm:prSet/>
      <dgm:spPr/>
      <dgm:t>
        <a:bodyPr/>
        <a:lstStyle/>
        <a:p>
          <a:endParaRPr lang="en-US"/>
        </a:p>
      </dgm:t>
    </dgm:pt>
    <dgm:pt modelId="{2584968F-4AC8-463B-AFEC-19F8DDB70CAA}">
      <dgm:prSet/>
      <dgm:spPr/>
      <dgm:t>
        <a:bodyPr/>
        <a:lstStyle/>
        <a:p>
          <a:pPr rtl="0"/>
          <a:r>
            <a:rPr lang="en-US" i="1" dirty="0"/>
            <a:t>Situational Theory:</a:t>
          </a:r>
          <a:r>
            <a:rPr lang="en-US" dirty="0"/>
            <a:t> Essential for NCOs, advocating adaptive leadership to match mission needs and team conditions, enhancing flexibility.</a:t>
          </a:r>
          <a:r>
            <a:rPr lang="en-US" dirty="0">
              <a:latin typeface="Calibri Light" panose="020F0302020204030204"/>
            </a:rPr>
            <a:t> </a:t>
          </a:r>
          <a:endParaRPr lang="en-US" dirty="0"/>
        </a:p>
      </dgm:t>
    </dgm:pt>
    <dgm:pt modelId="{FD6B16B1-99A3-4A6B-A132-86907F592E2B}" type="parTrans" cxnId="{8AD136C0-72FD-469D-B423-5F40F9694E3B}">
      <dgm:prSet/>
      <dgm:spPr/>
      <dgm:t>
        <a:bodyPr/>
        <a:lstStyle/>
        <a:p>
          <a:endParaRPr lang="en-US"/>
        </a:p>
      </dgm:t>
    </dgm:pt>
    <dgm:pt modelId="{482D8C00-E0D5-42BF-87EB-80CCF8397CE8}" type="sibTrans" cxnId="{8AD136C0-72FD-469D-B423-5F40F9694E3B}">
      <dgm:prSet/>
      <dgm:spPr/>
      <dgm:t>
        <a:bodyPr/>
        <a:lstStyle/>
        <a:p>
          <a:endParaRPr lang="en-US"/>
        </a:p>
      </dgm:t>
    </dgm:pt>
    <dgm:pt modelId="{9CFF7371-1630-472E-B555-D10D3913B3A7}">
      <dgm:prSet/>
      <dgm:spPr/>
      <dgm:t>
        <a:bodyPr/>
        <a:lstStyle/>
        <a:p>
          <a:r>
            <a:rPr lang="en-US" i="1" dirty="0"/>
            <a:t>Path-Goal Theory:</a:t>
          </a:r>
          <a:r>
            <a:rPr lang="en-US" dirty="0"/>
            <a:t> Useful across ranks, focusing on leaders clarifying objectives, removing obstacles, and supporting teams, aligning efforts with mission goals.</a:t>
          </a:r>
        </a:p>
      </dgm:t>
    </dgm:pt>
    <dgm:pt modelId="{D723AD53-84A1-4BE8-A24B-FB6070EB6A59}" type="parTrans" cxnId="{B2D65CAC-8912-4954-B419-1B0F8333A7F5}">
      <dgm:prSet/>
      <dgm:spPr/>
      <dgm:t>
        <a:bodyPr/>
        <a:lstStyle/>
        <a:p>
          <a:endParaRPr lang="en-US"/>
        </a:p>
      </dgm:t>
    </dgm:pt>
    <dgm:pt modelId="{5A0337BC-6C4B-447B-9207-75446A1ABBD8}" type="sibTrans" cxnId="{B2D65CAC-8912-4954-B419-1B0F8333A7F5}">
      <dgm:prSet/>
      <dgm:spPr/>
      <dgm:t>
        <a:bodyPr/>
        <a:lstStyle/>
        <a:p>
          <a:endParaRPr lang="en-US"/>
        </a:p>
      </dgm:t>
    </dgm:pt>
    <dgm:pt modelId="{5B96B485-130F-493D-B515-66F1EA850F57}" type="pres">
      <dgm:prSet presAssocID="{2FE2997F-F0B5-404D-A039-5D138381E344}" presName="linear" presStyleCnt="0">
        <dgm:presLayoutVars>
          <dgm:animLvl val="lvl"/>
          <dgm:resizeHandles val="exact"/>
        </dgm:presLayoutVars>
      </dgm:prSet>
      <dgm:spPr/>
    </dgm:pt>
    <dgm:pt modelId="{56E46F4E-319E-4B28-9251-DAD43803BB47}" type="pres">
      <dgm:prSet presAssocID="{0ED84345-24A0-456E-A0C8-2A2A99EC5C8B}" presName="parentText" presStyleLbl="node1" presStyleIdx="0" presStyleCnt="5">
        <dgm:presLayoutVars>
          <dgm:chMax val="0"/>
          <dgm:bulletEnabled val="1"/>
        </dgm:presLayoutVars>
      </dgm:prSet>
      <dgm:spPr/>
    </dgm:pt>
    <dgm:pt modelId="{D6F11A95-2FB5-433E-923B-9D437E4AC659}" type="pres">
      <dgm:prSet presAssocID="{46E52E65-3099-4515-B9BF-2DCC24412D08}" presName="spacer" presStyleCnt="0"/>
      <dgm:spPr/>
    </dgm:pt>
    <dgm:pt modelId="{57CE1CA1-2231-440B-9D53-14A632495984}" type="pres">
      <dgm:prSet presAssocID="{3551BEEF-475E-40C4-9C16-F4631C966F9E}" presName="parentText" presStyleLbl="node1" presStyleIdx="1" presStyleCnt="5">
        <dgm:presLayoutVars>
          <dgm:chMax val="0"/>
          <dgm:bulletEnabled val="1"/>
        </dgm:presLayoutVars>
      </dgm:prSet>
      <dgm:spPr/>
    </dgm:pt>
    <dgm:pt modelId="{E79A6685-29BC-44AB-B409-40DCC6F6DDD3}" type="pres">
      <dgm:prSet presAssocID="{9D8A65BD-432F-4932-9529-716CDD129378}" presName="spacer" presStyleCnt="0"/>
      <dgm:spPr/>
    </dgm:pt>
    <dgm:pt modelId="{E13773C6-E469-44E1-95FD-F701A5240C30}" type="pres">
      <dgm:prSet presAssocID="{92261BE4-071D-4242-84EC-E312F974F836}" presName="parentText" presStyleLbl="node1" presStyleIdx="2" presStyleCnt="5">
        <dgm:presLayoutVars>
          <dgm:chMax val="0"/>
          <dgm:bulletEnabled val="1"/>
        </dgm:presLayoutVars>
      </dgm:prSet>
      <dgm:spPr/>
    </dgm:pt>
    <dgm:pt modelId="{8E843535-F3F5-464B-8CF2-A541F1BBCCF8}" type="pres">
      <dgm:prSet presAssocID="{A8724017-829B-4BA6-8F3B-5DAC34F620E6}" presName="spacer" presStyleCnt="0"/>
      <dgm:spPr/>
    </dgm:pt>
    <dgm:pt modelId="{9705EB58-BB55-488C-83FE-41EF1BA82F97}" type="pres">
      <dgm:prSet presAssocID="{2584968F-4AC8-463B-AFEC-19F8DDB70CAA}" presName="parentText" presStyleLbl="node1" presStyleIdx="3" presStyleCnt="5">
        <dgm:presLayoutVars>
          <dgm:chMax val="0"/>
          <dgm:bulletEnabled val="1"/>
        </dgm:presLayoutVars>
      </dgm:prSet>
      <dgm:spPr/>
    </dgm:pt>
    <dgm:pt modelId="{F1F803CA-33A9-42D0-A623-27BCD9A6C25B}" type="pres">
      <dgm:prSet presAssocID="{482D8C00-E0D5-42BF-87EB-80CCF8397CE8}" presName="spacer" presStyleCnt="0"/>
      <dgm:spPr/>
    </dgm:pt>
    <dgm:pt modelId="{7B5C0BFA-12D7-4BCD-93BD-9F737FFEE5AA}" type="pres">
      <dgm:prSet presAssocID="{9CFF7371-1630-472E-B555-D10D3913B3A7}" presName="parentText" presStyleLbl="node1" presStyleIdx="4" presStyleCnt="5">
        <dgm:presLayoutVars>
          <dgm:chMax val="0"/>
          <dgm:bulletEnabled val="1"/>
        </dgm:presLayoutVars>
      </dgm:prSet>
      <dgm:spPr/>
    </dgm:pt>
  </dgm:ptLst>
  <dgm:cxnLst>
    <dgm:cxn modelId="{DBC59B37-DD06-4741-A899-9C280DECA482}" srcId="{2FE2997F-F0B5-404D-A039-5D138381E344}" destId="{0ED84345-24A0-456E-A0C8-2A2A99EC5C8B}" srcOrd="0" destOrd="0" parTransId="{F9AE87A7-B5E4-4239-BD7B-B93076D85594}" sibTransId="{46E52E65-3099-4515-B9BF-2DCC24412D08}"/>
    <dgm:cxn modelId="{3FF16E3C-5842-4050-A579-E09D45F34814}" type="presOf" srcId="{2584968F-4AC8-463B-AFEC-19F8DDB70CAA}" destId="{9705EB58-BB55-488C-83FE-41EF1BA82F97}" srcOrd="0" destOrd="0" presId="urn:microsoft.com/office/officeart/2005/8/layout/vList2"/>
    <dgm:cxn modelId="{193E5A53-5209-4CF7-BC43-8087258CA39B}" srcId="{2FE2997F-F0B5-404D-A039-5D138381E344}" destId="{3551BEEF-475E-40C4-9C16-F4631C966F9E}" srcOrd="1" destOrd="0" parTransId="{981D1CA2-13B9-4134-B564-3F89EBB06E8C}" sibTransId="{9D8A65BD-432F-4932-9529-716CDD129378}"/>
    <dgm:cxn modelId="{59B3FB87-879C-41DA-B121-7D3EDD37458B}" srcId="{2FE2997F-F0B5-404D-A039-5D138381E344}" destId="{92261BE4-071D-4242-84EC-E312F974F836}" srcOrd="2" destOrd="0" parTransId="{EA9779A9-8EBE-46BF-BDEA-3787EB6BA95B}" sibTransId="{A8724017-829B-4BA6-8F3B-5DAC34F620E6}"/>
    <dgm:cxn modelId="{1A10E58A-1D78-4A0F-AE8D-67222A24735A}" type="presOf" srcId="{0ED84345-24A0-456E-A0C8-2A2A99EC5C8B}" destId="{56E46F4E-319E-4B28-9251-DAD43803BB47}" srcOrd="0" destOrd="0" presId="urn:microsoft.com/office/officeart/2005/8/layout/vList2"/>
    <dgm:cxn modelId="{B2D65CAC-8912-4954-B419-1B0F8333A7F5}" srcId="{2FE2997F-F0B5-404D-A039-5D138381E344}" destId="{9CFF7371-1630-472E-B555-D10D3913B3A7}" srcOrd="4" destOrd="0" parTransId="{D723AD53-84A1-4BE8-A24B-FB6070EB6A59}" sibTransId="{5A0337BC-6C4B-447B-9207-75446A1ABBD8}"/>
    <dgm:cxn modelId="{8AD136C0-72FD-469D-B423-5F40F9694E3B}" srcId="{2FE2997F-F0B5-404D-A039-5D138381E344}" destId="{2584968F-4AC8-463B-AFEC-19F8DDB70CAA}" srcOrd="3" destOrd="0" parTransId="{FD6B16B1-99A3-4A6B-A132-86907F592E2B}" sibTransId="{482D8C00-E0D5-42BF-87EB-80CCF8397CE8}"/>
    <dgm:cxn modelId="{FB8BB6C5-6DCE-4C32-ACFF-7FBAE7187A2C}" type="presOf" srcId="{92261BE4-071D-4242-84EC-E312F974F836}" destId="{E13773C6-E469-44E1-95FD-F701A5240C30}" srcOrd="0" destOrd="0" presId="urn:microsoft.com/office/officeart/2005/8/layout/vList2"/>
    <dgm:cxn modelId="{FECDA2C9-85D5-4205-AC37-AB4A95423602}" type="presOf" srcId="{2FE2997F-F0B5-404D-A039-5D138381E344}" destId="{5B96B485-130F-493D-B515-66F1EA850F57}" srcOrd="0" destOrd="0" presId="urn:microsoft.com/office/officeart/2005/8/layout/vList2"/>
    <dgm:cxn modelId="{2F7CEEC9-7FC2-4BC2-834F-21C07449D3D1}" type="presOf" srcId="{3551BEEF-475E-40C4-9C16-F4631C966F9E}" destId="{57CE1CA1-2231-440B-9D53-14A632495984}" srcOrd="0" destOrd="0" presId="urn:microsoft.com/office/officeart/2005/8/layout/vList2"/>
    <dgm:cxn modelId="{24AD52DC-0720-426C-A041-B1074950FBC1}" type="presOf" srcId="{9CFF7371-1630-472E-B555-D10D3913B3A7}" destId="{7B5C0BFA-12D7-4BCD-93BD-9F737FFEE5AA}" srcOrd="0" destOrd="0" presId="urn:microsoft.com/office/officeart/2005/8/layout/vList2"/>
    <dgm:cxn modelId="{7601769D-1C6B-4C70-86D5-6172FC3094F0}" type="presParOf" srcId="{5B96B485-130F-493D-B515-66F1EA850F57}" destId="{56E46F4E-319E-4B28-9251-DAD43803BB47}" srcOrd="0" destOrd="0" presId="urn:microsoft.com/office/officeart/2005/8/layout/vList2"/>
    <dgm:cxn modelId="{2C13F18A-26AF-4D03-9619-2D14EFFE9C46}" type="presParOf" srcId="{5B96B485-130F-493D-B515-66F1EA850F57}" destId="{D6F11A95-2FB5-433E-923B-9D437E4AC659}" srcOrd="1" destOrd="0" presId="urn:microsoft.com/office/officeart/2005/8/layout/vList2"/>
    <dgm:cxn modelId="{A4119714-B900-48E8-B2A1-8FBAF5F23229}" type="presParOf" srcId="{5B96B485-130F-493D-B515-66F1EA850F57}" destId="{57CE1CA1-2231-440B-9D53-14A632495984}" srcOrd="2" destOrd="0" presId="urn:microsoft.com/office/officeart/2005/8/layout/vList2"/>
    <dgm:cxn modelId="{B39DB66C-1320-4D68-BFB7-BB3EC18D50F9}" type="presParOf" srcId="{5B96B485-130F-493D-B515-66F1EA850F57}" destId="{E79A6685-29BC-44AB-B409-40DCC6F6DDD3}" srcOrd="3" destOrd="0" presId="urn:microsoft.com/office/officeart/2005/8/layout/vList2"/>
    <dgm:cxn modelId="{1C512737-10C9-4022-A488-13E3259A85DB}" type="presParOf" srcId="{5B96B485-130F-493D-B515-66F1EA850F57}" destId="{E13773C6-E469-44E1-95FD-F701A5240C30}" srcOrd="4" destOrd="0" presId="urn:microsoft.com/office/officeart/2005/8/layout/vList2"/>
    <dgm:cxn modelId="{EEBDB8B4-AEA4-493D-8145-8A4672671C45}" type="presParOf" srcId="{5B96B485-130F-493D-B515-66F1EA850F57}" destId="{8E843535-F3F5-464B-8CF2-A541F1BBCCF8}" srcOrd="5" destOrd="0" presId="urn:microsoft.com/office/officeart/2005/8/layout/vList2"/>
    <dgm:cxn modelId="{001C7F89-48DA-4EEF-ADCE-42F0CDBDFBDE}" type="presParOf" srcId="{5B96B485-130F-493D-B515-66F1EA850F57}" destId="{9705EB58-BB55-488C-83FE-41EF1BA82F97}" srcOrd="6" destOrd="0" presId="urn:microsoft.com/office/officeart/2005/8/layout/vList2"/>
    <dgm:cxn modelId="{958B92E8-2F38-42C8-8C34-A007A74B8BD9}" type="presParOf" srcId="{5B96B485-130F-493D-B515-66F1EA850F57}" destId="{F1F803CA-33A9-42D0-A623-27BCD9A6C25B}" srcOrd="7" destOrd="0" presId="urn:microsoft.com/office/officeart/2005/8/layout/vList2"/>
    <dgm:cxn modelId="{B6897A7A-A43E-4CCD-ABB5-A679529BBCE1}" type="presParOf" srcId="{5B96B485-130F-493D-B515-66F1EA850F57}" destId="{7B5C0BFA-12D7-4BCD-93BD-9F737FFEE5A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1B9EC6-259E-4275-91A2-A94C4C97BEDD}"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9175D526-4924-49D4-BEE3-5A617774C2D4}">
      <dgm:prSet/>
      <dgm:spPr/>
      <dgm:t>
        <a:bodyPr/>
        <a:lstStyle/>
        <a:p>
          <a:pPr rtl="0"/>
          <a:r>
            <a:rPr lang="en-US" i="1" dirty="0"/>
            <a:t>Integrate Theories:</a:t>
          </a:r>
          <a:r>
            <a:rPr lang="en-US" dirty="0"/>
            <a:t> Apply Trait, Skills, Behavioral, Situational, and Path-Goal Theories to address leadership challenges.</a:t>
          </a:r>
          <a:r>
            <a:rPr lang="en-US" dirty="0">
              <a:latin typeface="Calibri Light" panose="020F0302020204030204"/>
            </a:rPr>
            <a:t> </a:t>
          </a:r>
          <a:endParaRPr lang="en-US" dirty="0"/>
        </a:p>
      </dgm:t>
    </dgm:pt>
    <dgm:pt modelId="{40DFA489-2397-4D33-9863-F56EA759271E}" type="parTrans" cxnId="{26A292BB-3A68-4D3E-BCF8-7D1948106E55}">
      <dgm:prSet/>
      <dgm:spPr/>
      <dgm:t>
        <a:bodyPr/>
        <a:lstStyle/>
        <a:p>
          <a:endParaRPr lang="en-US"/>
        </a:p>
      </dgm:t>
    </dgm:pt>
    <dgm:pt modelId="{27E466E3-F255-4013-8F7E-9A39680F3A44}" type="sibTrans" cxnId="{26A292BB-3A68-4D3E-BCF8-7D1948106E55}">
      <dgm:prSet/>
      <dgm:spPr/>
      <dgm:t>
        <a:bodyPr/>
        <a:lstStyle/>
        <a:p>
          <a:endParaRPr lang="en-US"/>
        </a:p>
      </dgm:t>
    </dgm:pt>
    <dgm:pt modelId="{A00AEB08-8053-4C3E-8DF2-25F2B103F303}">
      <dgm:prSet/>
      <dgm:spPr/>
      <dgm:t>
        <a:bodyPr/>
        <a:lstStyle/>
        <a:p>
          <a:pPr rtl="0"/>
          <a:r>
            <a:rPr lang="en-US" i="1" dirty="0"/>
            <a:t>Continuous Learning:</a:t>
          </a:r>
          <a:r>
            <a:rPr lang="en-US" dirty="0"/>
            <a:t> Embrace ongoing development to enhance leadership skills.</a:t>
          </a:r>
          <a:r>
            <a:rPr lang="en-US" dirty="0">
              <a:latin typeface="Calibri Light" panose="020F0302020204030204"/>
            </a:rPr>
            <a:t> </a:t>
          </a:r>
          <a:endParaRPr lang="en-US" dirty="0"/>
        </a:p>
      </dgm:t>
    </dgm:pt>
    <dgm:pt modelId="{EBE628E9-A349-464B-890E-7060E0BC9756}" type="parTrans" cxnId="{86BE4B95-E1A2-49BF-89A5-807935E9BF4E}">
      <dgm:prSet/>
      <dgm:spPr/>
      <dgm:t>
        <a:bodyPr/>
        <a:lstStyle/>
        <a:p>
          <a:endParaRPr lang="en-US"/>
        </a:p>
      </dgm:t>
    </dgm:pt>
    <dgm:pt modelId="{A1BBF0C4-71D4-44CF-81AF-543FCB10A70E}" type="sibTrans" cxnId="{86BE4B95-E1A2-49BF-89A5-807935E9BF4E}">
      <dgm:prSet/>
      <dgm:spPr/>
      <dgm:t>
        <a:bodyPr/>
        <a:lstStyle/>
        <a:p>
          <a:endParaRPr lang="en-US"/>
        </a:p>
      </dgm:t>
    </dgm:pt>
    <dgm:pt modelId="{FD35F3DB-75CE-4ADA-A6A5-4B38BA237F78}">
      <dgm:prSet/>
      <dgm:spPr/>
      <dgm:t>
        <a:bodyPr/>
        <a:lstStyle/>
        <a:p>
          <a:pPr rtl="0"/>
          <a:r>
            <a:rPr lang="en-US" dirty="0"/>
            <a:t>Adaptability: Be flexible in leadership approaches to meet mission and team needs.</a:t>
          </a:r>
          <a:r>
            <a:rPr lang="en-US" dirty="0">
              <a:latin typeface="Calibri Light" panose="020F0302020204030204"/>
            </a:rPr>
            <a:t> </a:t>
          </a:r>
          <a:endParaRPr lang="en-US" dirty="0"/>
        </a:p>
      </dgm:t>
    </dgm:pt>
    <dgm:pt modelId="{BF266C33-BD11-48FB-889C-C0D7DAC8D444}" type="parTrans" cxnId="{1C4B949F-EF67-49F8-ADD3-44C74652A9FD}">
      <dgm:prSet/>
      <dgm:spPr/>
      <dgm:t>
        <a:bodyPr/>
        <a:lstStyle/>
        <a:p>
          <a:endParaRPr lang="en-US"/>
        </a:p>
      </dgm:t>
    </dgm:pt>
    <dgm:pt modelId="{00A8BC46-0AFF-4B5E-9A40-CFC3ABE2EAC4}" type="sibTrans" cxnId="{1C4B949F-EF67-49F8-ADD3-44C74652A9FD}">
      <dgm:prSet/>
      <dgm:spPr/>
      <dgm:t>
        <a:bodyPr/>
        <a:lstStyle/>
        <a:p>
          <a:endParaRPr lang="en-US"/>
        </a:p>
      </dgm:t>
    </dgm:pt>
    <dgm:pt modelId="{84242230-1112-4C6E-8A44-7D2DD7C2FE80}">
      <dgm:prSet/>
      <dgm:spPr/>
      <dgm:t>
        <a:bodyPr/>
        <a:lstStyle/>
        <a:p>
          <a:pPr rtl="0"/>
          <a:r>
            <a:rPr lang="en-US" i="1" dirty="0"/>
            <a:t>Reflect and Apply:</a:t>
          </a:r>
          <a:r>
            <a:rPr lang="en-US" dirty="0"/>
            <a:t> Use personal and observed experiences to refine leadership practices. </a:t>
          </a:r>
          <a:endParaRPr lang="en-US" dirty="0">
            <a:latin typeface="Calibri Light" panose="020F0302020204030204"/>
          </a:endParaRPr>
        </a:p>
      </dgm:t>
    </dgm:pt>
    <dgm:pt modelId="{C7C80B38-ADA6-4F86-B039-5891984F4B20}" type="parTrans" cxnId="{A157869D-06C7-4EFC-B758-2B04A03950EC}">
      <dgm:prSet/>
      <dgm:spPr/>
      <dgm:t>
        <a:bodyPr/>
        <a:lstStyle/>
        <a:p>
          <a:endParaRPr lang="en-US"/>
        </a:p>
      </dgm:t>
    </dgm:pt>
    <dgm:pt modelId="{52CAC045-497D-4A96-A5EC-B177FCD5C825}" type="sibTrans" cxnId="{A157869D-06C7-4EFC-B758-2B04A03950EC}">
      <dgm:prSet/>
      <dgm:spPr/>
      <dgm:t>
        <a:bodyPr/>
        <a:lstStyle/>
        <a:p>
          <a:endParaRPr lang="en-US"/>
        </a:p>
      </dgm:t>
    </dgm:pt>
    <dgm:pt modelId="{8F09F6B8-1D50-453F-B992-37610E4CFA02}">
      <dgm:prSet phldr="0"/>
      <dgm:spPr/>
      <dgm:t>
        <a:bodyPr/>
        <a:lstStyle/>
        <a:p>
          <a:pPr rtl="0"/>
          <a:r>
            <a:rPr lang="en-US" i="1" dirty="0"/>
            <a:t>Commit to Excellence:</a:t>
          </a:r>
          <a:r>
            <a:rPr lang="en-US" dirty="0"/>
            <a:t> </a:t>
          </a:r>
          <a:r>
            <a:rPr lang="en-US" dirty="0">
              <a:latin typeface="Calibri Light" panose="020F0302020204030204"/>
            </a:rPr>
            <a:t>Your people count on you. Remember </a:t>
          </a:r>
          <a:r>
            <a:rPr lang="en-US" dirty="0"/>
            <a:t>"the qualities the individual brings to the job are...important for [the] development of skills and leadership abilities and in determining who will be selected for advancement" (Air Force Instruction 1-1: Air Force Standards, 2023</a:t>
          </a:r>
          <a:r>
            <a:rPr lang="en-US" dirty="0">
              <a:latin typeface="Calibri Light"/>
              <a:cs typeface="Calibri Light"/>
            </a:rPr>
            <a:t>).</a:t>
          </a:r>
          <a:endParaRPr lang="en-US" dirty="0"/>
        </a:p>
      </dgm:t>
    </dgm:pt>
    <dgm:pt modelId="{CD247B04-9B5A-4BBF-BC55-859774E3454B}" type="parTrans" cxnId="{02847B6A-1ECB-4007-8032-BD96E4397D96}">
      <dgm:prSet/>
      <dgm:spPr/>
    </dgm:pt>
    <dgm:pt modelId="{4B089B9D-43CC-4652-B126-B262E33B5A8A}" type="sibTrans" cxnId="{02847B6A-1ECB-4007-8032-BD96E4397D96}">
      <dgm:prSet/>
      <dgm:spPr/>
    </dgm:pt>
    <dgm:pt modelId="{B93EB873-4FB1-45BB-BBFF-372F379079F1}" type="pres">
      <dgm:prSet presAssocID="{F41B9EC6-259E-4275-91A2-A94C4C97BEDD}" presName="Name0" presStyleCnt="0">
        <dgm:presLayoutVars>
          <dgm:dir/>
          <dgm:resizeHandles val="exact"/>
        </dgm:presLayoutVars>
      </dgm:prSet>
      <dgm:spPr/>
    </dgm:pt>
    <dgm:pt modelId="{0FD09E1A-81E8-479D-B12D-8874F319AE71}" type="pres">
      <dgm:prSet presAssocID="{9175D526-4924-49D4-BEE3-5A617774C2D4}" presName="node" presStyleLbl="node1" presStyleIdx="0" presStyleCnt="5">
        <dgm:presLayoutVars>
          <dgm:bulletEnabled val="1"/>
        </dgm:presLayoutVars>
      </dgm:prSet>
      <dgm:spPr/>
    </dgm:pt>
    <dgm:pt modelId="{E4921DC2-1BE1-432A-B60D-22B9C07B6581}" type="pres">
      <dgm:prSet presAssocID="{27E466E3-F255-4013-8F7E-9A39680F3A44}" presName="sibTrans" presStyleLbl="sibTrans1D1" presStyleIdx="0" presStyleCnt="4"/>
      <dgm:spPr/>
    </dgm:pt>
    <dgm:pt modelId="{A5122847-39A3-4303-9E4D-1FC7DFD21765}" type="pres">
      <dgm:prSet presAssocID="{27E466E3-F255-4013-8F7E-9A39680F3A44}" presName="connectorText" presStyleLbl="sibTrans1D1" presStyleIdx="0" presStyleCnt="4"/>
      <dgm:spPr/>
    </dgm:pt>
    <dgm:pt modelId="{A445DEC9-4EE0-4B9D-91DB-511F166CEB84}" type="pres">
      <dgm:prSet presAssocID="{A00AEB08-8053-4C3E-8DF2-25F2B103F303}" presName="node" presStyleLbl="node1" presStyleIdx="1" presStyleCnt="5">
        <dgm:presLayoutVars>
          <dgm:bulletEnabled val="1"/>
        </dgm:presLayoutVars>
      </dgm:prSet>
      <dgm:spPr/>
    </dgm:pt>
    <dgm:pt modelId="{C7AA4FFE-307D-4291-AEC6-E2710A917ED3}" type="pres">
      <dgm:prSet presAssocID="{A1BBF0C4-71D4-44CF-81AF-543FCB10A70E}" presName="sibTrans" presStyleLbl="sibTrans1D1" presStyleIdx="1" presStyleCnt="4"/>
      <dgm:spPr/>
    </dgm:pt>
    <dgm:pt modelId="{BC6EFCFC-511C-4CCC-B13C-E4B90E65237F}" type="pres">
      <dgm:prSet presAssocID="{A1BBF0C4-71D4-44CF-81AF-543FCB10A70E}" presName="connectorText" presStyleLbl="sibTrans1D1" presStyleIdx="1" presStyleCnt="4"/>
      <dgm:spPr/>
    </dgm:pt>
    <dgm:pt modelId="{6B1D6480-FDF9-4BE2-B447-C2F2F2395EB8}" type="pres">
      <dgm:prSet presAssocID="{FD35F3DB-75CE-4ADA-A6A5-4B38BA237F78}" presName="node" presStyleLbl="node1" presStyleIdx="2" presStyleCnt="5">
        <dgm:presLayoutVars>
          <dgm:bulletEnabled val="1"/>
        </dgm:presLayoutVars>
      </dgm:prSet>
      <dgm:spPr/>
    </dgm:pt>
    <dgm:pt modelId="{C33AE9EE-CCEB-4372-81D9-8BBAA572BA1A}" type="pres">
      <dgm:prSet presAssocID="{00A8BC46-0AFF-4B5E-9A40-CFC3ABE2EAC4}" presName="sibTrans" presStyleLbl="sibTrans1D1" presStyleIdx="2" presStyleCnt="4"/>
      <dgm:spPr/>
    </dgm:pt>
    <dgm:pt modelId="{23573A30-AC52-42C4-9C53-6A86A9C1D879}" type="pres">
      <dgm:prSet presAssocID="{00A8BC46-0AFF-4B5E-9A40-CFC3ABE2EAC4}" presName="connectorText" presStyleLbl="sibTrans1D1" presStyleIdx="2" presStyleCnt="4"/>
      <dgm:spPr/>
    </dgm:pt>
    <dgm:pt modelId="{290C4E75-254B-4245-9E7A-46FEDA60D855}" type="pres">
      <dgm:prSet presAssocID="{84242230-1112-4C6E-8A44-7D2DD7C2FE80}" presName="node" presStyleLbl="node1" presStyleIdx="3" presStyleCnt="5">
        <dgm:presLayoutVars>
          <dgm:bulletEnabled val="1"/>
        </dgm:presLayoutVars>
      </dgm:prSet>
      <dgm:spPr/>
    </dgm:pt>
    <dgm:pt modelId="{BAC2E9B3-F26C-4606-85DD-5ED44B30B0EC}" type="pres">
      <dgm:prSet presAssocID="{52CAC045-497D-4A96-A5EC-B177FCD5C825}" presName="sibTrans" presStyleLbl="sibTrans1D1" presStyleIdx="3" presStyleCnt="4"/>
      <dgm:spPr/>
    </dgm:pt>
    <dgm:pt modelId="{A0CAF41A-80B2-4325-9033-41EA685FB7B9}" type="pres">
      <dgm:prSet presAssocID="{52CAC045-497D-4A96-A5EC-B177FCD5C825}" presName="connectorText" presStyleLbl="sibTrans1D1" presStyleIdx="3" presStyleCnt="4"/>
      <dgm:spPr/>
    </dgm:pt>
    <dgm:pt modelId="{BBB224B0-46F9-444D-BCF9-5C6DBD62CA36}" type="pres">
      <dgm:prSet presAssocID="{8F09F6B8-1D50-453F-B992-37610E4CFA02}" presName="node" presStyleLbl="node1" presStyleIdx="4" presStyleCnt="5">
        <dgm:presLayoutVars>
          <dgm:bulletEnabled val="1"/>
        </dgm:presLayoutVars>
      </dgm:prSet>
      <dgm:spPr/>
    </dgm:pt>
  </dgm:ptLst>
  <dgm:cxnLst>
    <dgm:cxn modelId="{B0F9DA04-C530-487B-B7A3-6F7811A122A7}" type="presOf" srcId="{00A8BC46-0AFF-4B5E-9A40-CFC3ABE2EAC4}" destId="{23573A30-AC52-42C4-9C53-6A86A9C1D879}" srcOrd="1" destOrd="0" presId="urn:microsoft.com/office/officeart/2016/7/layout/RepeatingBendingProcessNew"/>
    <dgm:cxn modelId="{3453DF05-05EA-4721-8897-95341880708C}" type="presOf" srcId="{00A8BC46-0AFF-4B5E-9A40-CFC3ABE2EAC4}" destId="{C33AE9EE-CCEB-4372-81D9-8BBAA572BA1A}" srcOrd="0" destOrd="0" presId="urn:microsoft.com/office/officeart/2016/7/layout/RepeatingBendingProcessNew"/>
    <dgm:cxn modelId="{793A6018-0778-479E-9526-CE161450AD26}" type="presOf" srcId="{8F09F6B8-1D50-453F-B992-37610E4CFA02}" destId="{BBB224B0-46F9-444D-BCF9-5C6DBD62CA36}" srcOrd="0" destOrd="0" presId="urn:microsoft.com/office/officeart/2016/7/layout/RepeatingBendingProcessNew"/>
    <dgm:cxn modelId="{A9526C33-14EB-4063-9F4E-78A75F62C9F9}" type="presOf" srcId="{27E466E3-F255-4013-8F7E-9A39680F3A44}" destId="{E4921DC2-1BE1-432A-B60D-22B9C07B6581}" srcOrd="0" destOrd="0" presId="urn:microsoft.com/office/officeart/2016/7/layout/RepeatingBendingProcessNew"/>
    <dgm:cxn modelId="{258BEC3A-C654-48F1-B237-78CF30B6429D}" type="presOf" srcId="{FD35F3DB-75CE-4ADA-A6A5-4B38BA237F78}" destId="{6B1D6480-FDF9-4BE2-B447-C2F2F2395EB8}" srcOrd="0" destOrd="0" presId="urn:microsoft.com/office/officeart/2016/7/layout/RepeatingBendingProcessNew"/>
    <dgm:cxn modelId="{F89BC65E-9A3B-49CE-AF3A-2F69CA3DFB79}" type="presOf" srcId="{52CAC045-497D-4A96-A5EC-B177FCD5C825}" destId="{BAC2E9B3-F26C-4606-85DD-5ED44B30B0EC}" srcOrd="0" destOrd="0" presId="urn:microsoft.com/office/officeart/2016/7/layout/RepeatingBendingProcessNew"/>
    <dgm:cxn modelId="{02847B6A-1ECB-4007-8032-BD96E4397D96}" srcId="{F41B9EC6-259E-4275-91A2-A94C4C97BEDD}" destId="{8F09F6B8-1D50-453F-B992-37610E4CFA02}" srcOrd="4" destOrd="0" parTransId="{CD247B04-9B5A-4BBF-BC55-859774E3454B}" sibTransId="{4B089B9D-43CC-4652-B126-B262E33B5A8A}"/>
    <dgm:cxn modelId="{3037BD56-1870-4E0F-B775-D75385C31BF4}" type="presOf" srcId="{9175D526-4924-49D4-BEE3-5A617774C2D4}" destId="{0FD09E1A-81E8-479D-B12D-8874F319AE71}" srcOrd="0" destOrd="0" presId="urn:microsoft.com/office/officeart/2016/7/layout/RepeatingBendingProcessNew"/>
    <dgm:cxn modelId="{86BE4B95-E1A2-49BF-89A5-807935E9BF4E}" srcId="{F41B9EC6-259E-4275-91A2-A94C4C97BEDD}" destId="{A00AEB08-8053-4C3E-8DF2-25F2B103F303}" srcOrd="1" destOrd="0" parTransId="{EBE628E9-A349-464B-890E-7060E0BC9756}" sibTransId="{A1BBF0C4-71D4-44CF-81AF-543FCB10A70E}"/>
    <dgm:cxn modelId="{A157869D-06C7-4EFC-B758-2B04A03950EC}" srcId="{F41B9EC6-259E-4275-91A2-A94C4C97BEDD}" destId="{84242230-1112-4C6E-8A44-7D2DD7C2FE80}" srcOrd="3" destOrd="0" parTransId="{C7C80B38-ADA6-4F86-B039-5891984F4B20}" sibTransId="{52CAC045-497D-4A96-A5EC-B177FCD5C825}"/>
    <dgm:cxn modelId="{1C4B949F-EF67-49F8-ADD3-44C74652A9FD}" srcId="{F41B9EC6-259E-4275-91A2-A94C4C97BEDD}" destId="{FD35F3DB-75CE-4ADA-A6A5-4B38BA237F78}" srcOrd="2" destOrd="0" parTransId="{BF266C33-BD11-48FB-889C-C0D7DAC8D444}" sibTransId="{00A8BC46-0AFF-4B5E-9A40-CFC3ABE2EAC4}"/>
    <dgm:cxn modelId="{236474A6-05D7-4241-973D-CBC62EEFFD94}" type="presOf" srcId="{27E466E3-F255-4013-8F7E-9A39680F3A44}" destId="{A5122847-39A3-4303-9E4D-1FC7DFD21765}" srcOrd="1" destOrd="0" presId="urn:microsoft.com/office/officeart/2016/7/layout/RepeatingBendingProcessNew"/>
    <dgm:cxn modelId="{332333A7-CC57-40E2-80B6-8B81D4BB9DAE}" type="presOf" srcId="{84242230-1112-4C6E-8A44-7D2DD7C2FE80}" destId="{290C4E75-254B-4245-9E7A-46FEDA60D855}" srcOrd="0" destOrd="0" presId="urn:microsoft.com/office/officeart/2016/7/layout/RepeatingBendingProcessNew"/>
    <dgm:cxn modelId="{FA0DC7B0-9DBE-42F0-88FF-2448DCA591B3}" type="presOf" srcId="{52CAC045-497D-4A96-A5EC-B177FCD5C825}" destId="{A0CAF41A-80B2-4325-9033-41EA685FB7B9}" srcOrd="1" destOrd="0" presId="urn:microsoft.com/office/officeart/2016/7/layout/RepeatingBendingProcessNew"/>
    <dgm:cxn modelId="{26A292BB-3A68-4D3E-BCF8-7D1948106E55}" srcId="{F41B9EC6-259E-4275-91A2-A94C4C97BEDD}" destId="{9175D526-4924-49D4-BEE3-5A617774C2D4}" srcOrd="0" destOrd="0" parTransId="{40DFA489-2397-4D33-9863-F56EA759271E}" sibTransId="{27E466E3-F255-4013-8F7E-9A39680F3A44}"/>
    <dgm:cxn modelId="{AF0562D4-4FA8-4A66-91C2-3059F96571DA}" type="presOf" srcId="{A1BBF0C4-71D4-44CF-81AF-543FCB10A70E}" destId="{BC6EFCFC-511C-4CCC-B13C-E4B90E65237F}" srcOrd="1" destOrd="0" presId="urn:microsoft.com/office/officeart/2016/7/layout/RepeatingBendingProcessNew"/>
    <dgm:cxn modelId="{59CE8AEE-4C92-4469-921C-110D6A95E051}" type="presOf" srcId="{A00AEB08-8053-4C3E-8DF2-25F2B103F303}" destId="{A445DEC9-4EE0-4B9D-91DB-511F166CEB84}" srcOrd="0" destOrd="0" presId="urn:microsoft.com/office/officeart/2016/7/layout/RepeatingBendingProcessNew"/>
    <dgm:cxn modelId="{DDF382F7-C740-49F2-AFE9-B702B203F83F}" type="presOf" srcId="{F41B9EC6-259E-4275-91A2-A94C4C97BEDD}" destId="{B93EB873-4FB1-45BB-BBFF-372F379079F1}" srcOrd="0" destOrd="0" presId="urn:microsoft.com/office/officeart/2016/7/layout/RepeatingBendingProcessNew"/>
    <dgm:cxn modelId="{89B17AFA-A98C-41D1-A934-8CE6785674F4}" type="presOf" srcId="{A1BBF0C4-71D4-44CF-81AF-543FCB10A70E}" destId="{C7AA4FFE-307D-4291-AEC6-E2710A917ED3}" srcOrd="0" destOrd="0" presId="urn:microsoft.com/office/officeart/2016/7/layout/RepeatingBendingProcessNew"/>
    <dgm:cxn modelId="{D6A0096B-3818-48F4-A802-37B5CAD7C9CD}" type="presParOf" srcId="{B93EB873-4FB1-45BB-BBFF-372F379079F1}" destId="{0FD09E1A-81E8-479D-B12D-8874F319AE71}" srcOrd="0" destOrd="0" presId="urn:microsoft.com/office/officeart/2016/7/layout/RepeatingBendingProcessNew"/>
    <dgm:cxn modelId="{7FF0BBB2-B3CB-4810-832A-58485B19E2F5}" type="presParOf" srcId="{B93EB873-4FB1-45BB-BBFF-372F379079F1}" destId="{E4921DC2-1BE1-432A-B60D-22B9C07B6581}" srcOrd="1" destOrd="0" presId="urn:microsoft.com/office/officeart/2016/7/layout/RepeatingBendingProcessNew"/>
    <dgm:cxn modelId="{DDD73D9A-79ED-45BA-ADDF-28CD86DD15E9}" type="presParOf" srcId="{E4921DC2-1BE1-432A-B60D-22B9C07B6581}" destId="{A5122847-39A3-4303-9E4D-1FC7DFD21765}" srcOrd="0" destOrd="0" presId="urn:microsoft.com/office/officeart/2016/7/layout/RepeatingBendingProcessNew"/>
    <dgm:cxn modelId="{72567015-ED55-4488-9148-BEF96D806C30}" type="presParOf" srcId="{B93EB873-4FB1-45BB-BBFF-372F379079F1}" destId="{A445DEC9-4EE0-4B9D-91DB-511F166CEB84}" srcOrd="2" destOrd="0" presId="urn:microsoft.com/office/officeart/2016/7/layout/RepeatingBendingProcessNew"/>
    <dgm:cxn modelId="{91977627-F780-4B87-A2C5-19C01C522480}" type="presParOf" srcId="{B93EB873-4FB1-45BB-BBFF-372F379079F1}" destId="{C7AA4FFE-307D-4291-AEC6-E2710A917ED3}" srcOrd="3" destOrd="0" presId="urn:microsoft.com/office/officeart/2016/7/layout/RepeatingBendingProcessNew"/>
    <dgm:cxn modelId="{65FAB0A2-609B-4D59-804E-8EA49DBE8F8E}" type="presParOf" srcId="{C7AA4FFE-307D-4291-AEC6-E2710A917ED3}" destId="{BC6EFCFC-511C-4CCC-B13C-E4B90E65237F}" srcOrd="0" destOrd="0" presId="urn:microsoft.com/office/officeart/2016/7/layout/RepeatingBendingProcessNew"/>
    <dgm:cxn modelId="{35AE69C3-E30B-4B50-9EF8-0101E8360BD5}" type="presParOf" srcId="{B93EB873-4FB1-45BB-BBFF-372F379079F1}" destId="{6B1D6480-FDF9-4BE2-B447-C2F2F2395EB8}" srcOrd="4" destOrd="0" presId="urn:microsoft.com/office/officeart/2016/7/layout/RepeatingBendingProcessNew"/>
    <dgm:cxn modelId="{DE346F24-B808-4DAD-8C9B-8167D76D804B}" type="presParOf" srcId="{B93EB873-4FB1-45BB-BBFF-372F379079F1}" destId="{C33AE9EE-CCEB-4372-81D9-8BBAA572BA1A}" srcOrd="5" destOrd="0" presId="urn:microsoft.com/office/officeart/2016/7/layout/RepeatingBendingProcessNew"/>
    <dgm:cxn modelId="{0873149F-1923-4BE0-8D01-E226A4AAEA22}" type="presParOf" srcId="{C33AE9EE-CCEB-4372-81D9-8BBAA572BA1A}" destId="{23573A30-AC52-42C4-9C53-6A86A9C1D879}" srcOrd="0" destOrd="0" presId="urn:microsoft.com/office/officeart/2016/7/layout/RepeatingBendingProcessNew"/>
    <dgm:cxn modelId="{C14E38A3-0406-49B7-801A-816C51414437}" type="presParOf" srcId="{B93EB873-4FB1-45BB-BBFF-372F379079F1}" destId="{290C4E75-254B-4245-9E7A-46FEDA60D855}" srcOrd="6" destOrd="0" presId="urn:microsoft.com/office/officeart/2016/7/layout/RepeatingBendingProcessNew"/>
    <dgm:cxn modelId="{A8C591C8-238A-4CE2-8C74-4AF3BAD91AD4}" type="presParOf" srcId="{B93EB873-4FB1-45BB-BBFF-372F379079F1}" destId="{BAC2E9B3-F26C-4606-85DD-5ED44B30B0EC}" srcOrd="7" destOrd="0" presId="urn:microsoft.com/office/officeart/2016/7/layout/RepeatingBendingProcessNew"/>
    <dgm:cxn modelId="{EC02D8F0-5CA5-4581-88A6-A711868C53E5}" type="presParOf" srcId="{BAC2E9B3-F26C-4606-85DD-5ED44B30B0EC}" destId="{A0CAF41A-80B2-4325-9033-41EA685FB7B9}" srcOrd="0" destOrd="0" presId="urn:microsoft.com/office/officeart/2016/7/layout/RepeatingBendingProcessNew"/>
    <dgm:cxn modelId="{7856EF46-F82C-4E40-810A-2BCC0A068BD6}" type="presParOf" srcId="{B93EB873-4FB1-45BB-BBFF-372F379079F1}" destId="{BBB224B0-46F9-444D-BCF9-5C6DBD62CA36}"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224B8-F065-4425-8B77-0DA4B6EA91B6}">
      <dsp:nvSpPr>
        <dsp:cNvPr id="0" name=""/>
        <dsp:cNvSpPr/>
      </dsp:nvSpPr>
      <dsp:spPr>
        <a:xfrm>
          <a:off x="232171" y="2084"/>
          <a:ext cx="2500312" cy="15001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Trait Theory</a:t>
          </a:r>
        </a:p>
      </dsp:txBody>
      <dsp:txXfrm>
        <a:off x="232171" y="2084"/>
        <a:ext cx="2500312" cy="1500187"/>
      </dsp:txXfrm>
    </dsp:sp>
    <dsp:sp modelId="{A52202EE-F06D-4967-AAB2-6526711FF82B}">
      <dsp:nvSpPr>
        <dsp:cNvPr id="0" name=""/>
        <dsp:cNvSpPr/>
      </dsp:nvSpPr>
      <dsp:spPr>
        <a:xfrm>
          <a:off x="2982515" y="2084"/>
          <a:ext cx="2500312" cy="150018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Skills Theory</a:t>
          </a:r>
        </a:p>
      </dsp:txBody>
      <dsp:txXfrm>
        <a:off x="2982515" y="2084"/>
        <a:ext cx="2500312" cy="1500187"/>
      </dsp:txXfrm>
    </dsp:sp>
    <dsp:sp modelId="{AEBD33E4-CD5D-48AA-B5AA-4F54956956CA}">
      <dsp:nvSpPr>
        <dsp:cNvPr id="0" name=""/>
        <dsp:cNvSpPr/>
      </dsp:nvSpPr>
      <dsp:spPr>
        <a:xfrm>
          <a:off x="232171" y="1752303"/>
          <a:ext cx="2500312" cy="150018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Behavioral Theory</a:t>
          </a:r>
        </a:p>
      </dsp:txBody>
      <dsp:txXfrm>
        <a:off x="232171" y="1752303"/>
        <a:ext cx="2500312" cy="1500187"/>
      </dsp:txXfrm>
    </dsp:sp>
    <dsp:sp modelId="{6B0ACD08-27F9-4C49-81AF-FBC75764B87B}">
      <dsp:nvSpPr>
        <dsp:cNvPr id="0" name=""/>
        <dsp:cNvSpPr/>
      </dsp:nvSpPr>
      <dsp:spPr>
        <a:xfrm>
          <a:off x="2982515" y="1752303"/>
          <a:ext cx="2500312" cy="150018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Situational Theory</a:t>
          </a:r>
        </a:p>
      </dsp:txBody>
      <dsp:txXfrm>
        <a:off x="2982515" y="1752303"/>
        <a:ext cx="2500312" cy="1500187"/>
      </dsp:txXfrm>
    </dsp:sp>
    <dsp:sp modelId="{F3DD73AC-F17B-4E19-91A8-06A3C015FFB1}">
      <dsp:nvSpPr>
        <dsp:cNvPr id="0" name=""/>
        <dsp:cNvSpPr/>
      </dsp:nvSpPr>
      <dsp:spPr>
        <a:xfrm>
          <a:off x="1607343" y="3502522"/>
          <a:ext cx="2500312" cy="150018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Path-goal Theory</a:t>
          </a:r>
        </a:p>
      </dsp:txBody>
      <dsp:txXfrm>
        <a:off x="1607343" y="3502522"/>
        <a:ext cx="2500312" cy="1500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D1C30-3EA7-4954-A2E0-933A42CFA3B7}">
      <dsp:nvSpPr>
        <dsp:cNvPr id="0" name=""/>
        <dsp:cNvSpPr/>
      </dsp:nvSpPr>
      <dsp:spPr>
        <a:xfrm>
          <a:off x="2973274" y="0"/>
          <a:ext cx="4569052" cy="456905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B51D44-44B7-4785-95A6-D3F1736C3956}">
      <dsp:nvSpPr>
        <dsp:cNvPr id="0" name=""/>
        <dsp:cNvSpPr/>
      </dsp:nvSpPr>
      <dsp:spPr>
        <a:xfrm>
          <a:off x="3407333" y="434059"/>
          <a:ext cx="1781930" cy="1781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Definition</a:t>
          </a:r>
          <a:r>
            <a:rPr lang="en-US" sz="1200" kern="1200" dirty="0"/>
            <a:t>: Identifies innate traits that contribute to effective leadership, such as personality attributes and values</a:t>
          </a:r>
        </a:p>
      </dsp:txBody>
      <dsp:txXfrm>
        <a:off x="3494320" y="521046"/>
        <a:ext cx="1607956" cy="1607956"/>
      </dsp:txXfrm>
    </dsp:sp>
    <dsp:sp modelId="{DF771E10-B500-46FD-812E-25D4DFB4F5D2}">
      <dsp:nvSpPr>
        <dsp:cNvPr id="0" name=""/>
        <dsp:cNvSpPr/>
      </dsp:nvSpPr>
      <dsp:spPr>
        <a:xfrm>
          <a:off x="5326335" y="434059"/>
          <a:ext cx="1781930" cy="1781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Strengths</a:t>
          </a:r>
          <a:r>
            <a:rPr lang="en-US" sz="1200" kern="1200" dirty="0"/>
            <a:t>: Supports selecting and nurturing future leaders who naturally display congruent leadership traits</a:t>
          </a:r>
        </a:p>
      </dsp:txBody>
      <dsp:txXfrm>
        <a:off x="5413322" y="521046"/>
        <a:ext cx="1607956" cy="1607956"/>
      </dsp:txXfrm>
    </dsp:sp>
    <dsp:sp modelId="{5D0D9314-C12C-4595-B32C-3D469841E980}">
      <dsp:nvSpPr>
        <dsp:cNvPr id="0" name=""/>
        <dsp:cNvSpPr/>
      </dsp:nvSpPr>
      <dsp:spPr>
        <a:xfrm>
          <a:off x="3407333" y="2353061"/>
          <a:ext cx="1781930" cy="1781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Weaknesses</a:t>
          </a:r>
          <a:r>
            <a:rPr lang="en-US" sz="1200" kern="1200" dirty="0"/>
            <a:t>: Potentially overlooking skill development and favoring charismatic individuals without comprehensive leadership qualities.</a:t>
          </a:r>
        </a:p>
      </dsp:txBody>
      <dsp:txXfrm>
        <a:off x="3494320" y="2440048"/>
        <a:ext cx="1607956" cy="1607956"/>
      </dsp:txXfrm>
    </dsp:sp>
    <dsp:sp modelId="{CDAED9B3-70A7-4B7E-BF3E-C4652D322D0F}">
      <dsp:nvSpPr>
        <dsp:cNvPr id="0" name=""/>
        <dsp:cNvSpPr/>
      </dsp:nvSpPr>
      <dsp:spPr>
        <a:xfrm>
          <a:off x="5326335" y="2353061"/>
          <a:ext cx="1781930" cy="1781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Application</a:t>
          </a:r>
          <a:r>
            <a:rPr lang="en-US" sz="1200" kern="1200" dirty="0"/>
            <a:t>: Utilizes early identification and cultivation of leadership traits ensuring a steady flow of leaders who represent the Air Force's ideals.</a:t>
          </a:r>
        </a:p>
      </dsp:txBody>
      <dsp:txXfrm>
        <a:off x="5413322" y="2440048"/>
        <a:ext cx="1607956" cy="1607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542F9-81D6-4AAF-9E88-1D8D44D2D7E5}">
      <dsp:nvSpPr>
        <dsp:cNvPr id="0" name=""/>
        <dsp:cNvSpPr/>
      </dsp:nvSpPr>
      <dsp:spPr>
        <a:xfrm>
          <a:off x="0" y="0"/>
          <a:ext cx="68781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4055D-E3A0-4B54-B4F5-9ACF919E31E2}">
      <dsp:nvSpPr>
        <dsp:cNvPr id="0" name=""/>
        <dsp:cNvSpPr/>
      </dsp:nvSpPr>
      <dsp:spPr>
        <a:xfrm>
          <a:off x="0" y="0"/>
          <a:ext cx="6878147" cy="1090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1" kern="1200" dirty="0"/>
            <a:t>Definition</a:t>
          </a:r>
          <a:r>
            <a:rPr lang="en-US" sz="2000" kern="1200" dirty="0"/>
            <a:t>: Enhances leadership through skill development, emphasizing technical, human, and conceptual growth</a:t>
          </a:r>
        </a:p>
      </dsp:txBody>
      <dsp:txXfrm>
        <a:off x="0" y="0"/>
        <a:ext cx="6878147" cy="1090961"/>
      </dsp:txXfrm>
    </dsp:sp>
    <dsp:sp modelId="{331C8A7D-F79C-4168-B802-7DC61972EC14}">
      <dsp:nvSpPr>
        <dsp:cNvPr id="0" name=""/>
        <dsp:cNvSpPr/>
      </dsp:nvSpPr>
      <dsp:spPr>
        <a:xfrm>
          <a:off x="0" y="1090960"/>
          <a:ext cx="68781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06D2C-43F5-4761-99E4-4B96B2B2D543}">
      <dsp:nvSpPr>
        <dsp:cNvPr id="0" name=""/>
        <dsp:cNvSpPr/>
      </dsp:nvSpPr>
      <dsp:spPr>
        <a:xfrm>
          <a:off x="0" y="1090961"/>
          <a:ext cx="6878147" cy="1090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1" kern="1200" dirty="0"/>
            <a:t>Strengths</a:t>
          </a:r>
          <a:r>
            <a:rPr lang="en-US" sz="2000" kern="1200" dirty="0"/>
            <a:t>: Advocates for accessible leadership growth through education and training</a:t>
          </a:r>
        </a:p>
      </dsp:txBody>
      <dsp:txXfrm>
        <a:off x="0" y="1090961"/>
        <a:ext cx="6878147" cy="1090961"/>
      </dsp:txXfrm>
    </dsp:sp>
    <dsp:sp modelId="{2264672F-BCCD-491C-9F5F-14D1968D6DE3}">
      <dsp:nvSpPr>
        <dsp:cNvPr id="0" name=""/>
        <dsp:cNvSpPr/>
      </dsp:nvSpPr>
      <dsp:spPr>
        <a:xfrm>
          <a:off x="0" y="2181921"/>
          <a:ext cx="68781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339A8-9AD6-4E6B-812E-CD0DE26304B7}">
      <dsp:nvSpPr>
        <dsp:cNvPr id="0" name=""/>
        <dsp:cNvSpPr/>
      </dsp:nvSpPr>
      <dsp:spPr>
        <a:xfrm>
          <a:off x="0" y="2181922"/>
          <a:ext cx="6878147" cy="1090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i="1" kern="1200" dirty="0"/>
            <a:t>Weaknesses</a:t>
          </a:r>
          <a:r>
            <a:rPr lang="en-US" sz="2000" kern="1200" dirty="0"/>
            <a:t>: May overlook the significance of innate personality and the complexities of diverse leadership scenarios.</a:t>
          </a:r>
        </a:p>
      </dsp:txBody>
      <dsp:txXfrm>
        <a:off x="0" y="2181922"/>
        <a:ext cx="6878147" cy="1090961"/>
      </dsp:txXfrm>
    </dsp:sp>
    <dsp:sp modelId="{5E24186E-614C-4C72-B2D9-BCE9552F58AC}">
      <dsp:nvSpPr>
        <dsp:cNvPr id="0" name=""/>
        <dsp:cNvSpPr/>
      </dsp:nvSpPr>
      <dsp:spPr>
        <a:xfrm>
          <a:off x="0" y="3272882"/>
          <a:ext cx="687814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C0CF4-8C88-4330-A9D0-BA0A65621FEC}">
      <dsp:nvSpPr>
        <dsp:cNvPr id="0" name=""/>
        <dsp:cNvSpPr/>
      </dsp:nvSpPr>
      <dsp:spPr>
        <a:xfrm>
          <a:off x="0" y="3272883"/>
          <a:ext cx="6878147" cy="1090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i="1" kern="1200" dirty="0"/>
            <a:t>Application</a:t>
          </a:r>
          <a:r>
            <a:rPr lang="en-US" sz="2000" kern="1200" dirty="0"/>
            <a:t>: Implemented via targeted development programs in the military, incorporating workshops and practical training to prepare leaders for operational and strategic challenges.</a:t>
          </a:r>
        </a:p>
      </dsp:txBody>
      <dsp:txXfrm>
        <a:off x="0" y="3272883"/>
        <a:ext cx="6878147" cy="10909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8A434-562A-47FE-A809-F8E8DEE2176B}">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076A3-0AF7-4404-A601-3115EE5CAA7C}">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090276-8767-4729-827D-5890B10EE0E1}">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i="1" kern="1200" dirty="0"/>
            <a:t>Definition</a:t>
          </a:r>
          <a:r>
            <a:rPr lang="en-US" sz="1700" kern="1200" dirty="0"/>
            <a:t>: Focuses on leaders' actions, advocating a balance between task completion and employee well-being.</a:t>
          </a:r>
        </a:p>
      </dsp:txBody>
      <dsp:txXfrm>
        <a:off x="1058686" y="1808"/>
        <a:ext cx="9456913" cy="916611"/>
      </dsp:txXfrm>
    </dsp:sp>
    <dsp:sp modelId="{451A233A-12BD-4B4F-B7DB-0583A6981B4A}">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DFC3E4-B365-47FA-982F-8CA870793FC2}">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B62E59-5720-4A8D-8C9D-8111CA290ED7}">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i="1" kern="1200" dirty="0"/>
            <a:t>Strengths</a:t>
          </a:r>
          <a:r>
            <a:rPr lang="en-US" sz="1700" kern="1200" dirty="0"/>
            <a:t>: Highlights leadership as observable and teachable actions</a:t>
          </a:r>
        </a:p>
      </dsp:txBody>
      <dsp:txXfrm>
        <a:off x="1058686" y="1147573"/>
        <a:ext cx="9456913" cy="916611"/>
      </dsp:txXfrm>
    </dsp:sp>
    <dsp:sp modelId="{A741B1AC-D796-4C78-B4F5-D67854DB7770}">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7357C-9E7B-4E12-B998-A561AA209F04}">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72C78-9D1D-4B0F-B441-74F691266103}">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i="1" kern="1200" dirty="0"/>
            <a:t>Weaknesses</a:t>
          </a:r>
          <a:r>
            <a:rPr lang="en-US" sz="1700" kern="1200" dirty="0"/>
            <a:t>: May oversimplify leadership, overlooking situational complexities and individual differences, potentially leading to ineffective one-size-fits-all solutions in diverse military operations.</a:t>
          </a:r>
        </a:p>
      </dsp:txBody>
      <dsp:txXfrm>
        <a:off x="1058686" y="2293338"/>
        <a:ext cx="9456913" cy="916611"/>
      </dsp:txXfrm>
    </dsp:sp>
    <dsp:sp modelId="{03AB1A4B-F5CA-4023-8A0F-B30B4A45F3C8}">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C2EE1C-4006-4BFB-954F-431FC453F41C}">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AAFA46-960E-4264-AA67-F534E294A65D}">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i="1" kern="1200" dirty="0"/>
            <a:t>Application</a:t>
          </a:r>
          <a:r>
            <a:rPr lang="en-US" sz="1700" kern="1200" dirty="0"/>
            <a:t>: Encourages leaders to adapt behaviors for both task success and team welfare, utilizing behavioral assessments, feedback, and scenario training to cultivate adaptable and balanced leadership.</a:t>
          </a:r>
        </a:p>
      </dsp:txBody>
      <dsp:txXfrm>
        <a:off x="1058686" y="3439103"/>
        <a:ext cx="9456913" cy="9166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9FDCF-F6F0-4B46-AF68-C241DD14CDFE}">
      <dsp:nvSpPr>
        <dsp:cNvPr id="0" name=""/>
        <dsp:cNvSpPr/>
      </dsp:nvSpPr>
      <dsp:spPr>
        <a:xfrm>
          <a:off x="916192" y="1582453"/>
          <a:ext cx="1078966" cy="10789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4A2C7D-01D7-45A5-BD15-688ABB3B270C}">
      <dsp:nvSpPr>
        <dsp:cNvPr id="0" name=""/>
        <dsp:cNvSpPr/>
      </dsp:nvSpPr>
      <dsp:spPr>
        <a:xfrm>
          <a:off x="256824" y="2978920"/>
          <a:ext cx="239770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i="1" kern="1200" dirty="0"/>
            <a:t>Definition</a:t>
          </a:r>
          <a:r>
            <a:rPr lang="en-US" sz="1100" kern="1200" dirty="0"/>
            <a:t>: Highlights leadership adaptability to match the situation and follower maturity, ranging from directive to supportive styles.</a:t>
          </a:r>
        </a:p>
      </dsp:txBody>
      <dsp:txXfrm>
        <a:off x="256824" y="2978920"/>
        <a:ext cx="2397703" cy="720000"/>
      </dsp:txXfrm>
    </dsp:sp>
    <dsp:sp modelId="{28B92867-F7F7-44E0-B986-99A06C49FD1F}">
      <dsp:nvSpPr>
        <dsp:cNvPr id="0" name=""/>
        <dsp:cNvSpPr/>
      </dsp:nvSpPr>
      <dsp:spPr>
        <a:xfrm>
          <a:off x="3733494" y="1582453"/>
          <a:ext cx="1078966" cy="10789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FEDE72-FC29-47BB-B160-FE4CDB9AD011}">
      <dsp:nvSpPr>
        <dsp:cNvPr id="0" name=""/>
        <dsp:cNvSpPr/>
      </dsp:nvSpPr>
      <dsp:spPr>
        <a:xfrm>
          <a:off x="3074125" y="2978920"/>
          <a:ext cx="239770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i="1" kern="1200" dirty="0"/>
            <a:t>Strengths</a:t>
          </a:r>
          <a:r>
            <a:rPr lang="en-US" sz="1100" kern="1200" dirty="0"/>
            <a:t>: Offers flexibility, acknowledging no single style suits all situations, encouraging leader responsiveness to team and task needs.</a:t>
          </a:r>
        </a:p>
      </dsp:txBody>
      <dsp:txXfrm>
        <a:off x="3074125" y="2978920"/>
        <a:ext cx="2397703" cy="720000"/>
      </dsp:txXfrm>
    </dsp:sp>
    <dsp:sp modelId="{5AD0061C-61A5-4427-AEB1-DCA9D099A4E3}">
      <dsp:nvSpPr>
        <dsp:cNvPr id="0" name=""/>
        <dsp:cNvSpPr/>
      </dsp:nvSpPr>
      <dsp:spPr>
        <a:xfrm>
          <a:off x="6550796" y="1582453"/>
          <a:ext cx="1078966" cy="10789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4D00FE-69AD-4DF4-8530-1A26AEBF43A9}">
      <dsp:nvSpPr>
        <dsp:cNvPr id="0" name=""/>
        <dsp:cNvSpPr/>
      </dsp:nvSpPr>
      <dsp:spPr>
        <a:xfrm>
          <a:off x="5891427" y="2978920"/>
          <a:ext cx="239770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i="1" kern="1200" dirty="0"/>
            <a:t>Weaknesses</a:t>
          </a:r>
          <a:r>
            <a:rPr lang="en-US" sz="1100" kern="1200" dirty="0"/>
            <a:t>: Application complexity arises from needing to assess situational nuances and follower readiness, which may be challenging under rapid changes.</a:t>
          </a:r>
        </a:p>
      </dsp:txBody>
      <dsp:txXfrm>
        <a:off x="5891427" y="2978920"/>
        <a:ext cx="2397703" cy="720000"/>
      </dsp:txXfrm>
    </dsp:sp>
    <dsp:sp modelId="{93BCD21F-0E8F-47CE-8FBF-BA349116A7F2}">
      <dsp:nvSpPr>
        <dsp:cNvPr id="0" name=""/>
        <dsp:cNvSpPr/>
      </dsp:nvSpPr>
      <dsp:spPr>
        <a:xfrm>
          <a:off x="9368097" y="1582453"/>
          <a:ext cx="1078966" cy="10789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D807B5-4A46-4273-9FE8-3B232DF661FF}">
      <dsp:nvSpPr>
        <dsp:cNvPr id="0" name=""/>
        <dsp:cNvSpPr/>
      </dsp:nvSpPr>
      <dsp:spPr>
        <a:xfrm>
          <a:off x="8708729" y="2978920"/>
          <a:ext cx="239770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i="1" kern="1200" dirty="0"/>
            <a:t>Application</a:t>
          </a:r>
          <a:r>
            <a:rPr lang="en-US" sz="1100" kern="1200" dirty="0"/>
            <a:t>: Emphasizes training for situational assessment and readiness evaluation, aiming for leadership that adapts for optimal team performance</a:t>
          </a:r>
        </a:p>
      </dsp:txBody>
      <dsp:txXfrm>
        <a:off x="8708729" y="2978920"/>
        <a:ext cx="2397703"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7B280-78DA-4110-9B06-D53C20600F8E}">
      <dsp:nvSpPr>
        <dsp:cNvPr id="0" name=""/>
        <dsp:cNvSpPr/>
      </dsp:nvSpPr>
      <dsp:spPr>
        <a:xfrm>
          <a:off x="205509" y="619429"/>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3F95F-DD40-4376-8822-B105E1C6A563}">
      <dsp:nvSpPr>
        <dsp:cNvPr id="0" name=""/>
        <dsp:cNvSpPr/>
      </dsp:nvSpPr>
      <dsp:spPr>
        <a:xfrm>
          <a:off x="396960" y="810880"/>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69A2C6-A5AA-4DF5-80F7-95FA8332C780}">
      <dsp:nvSpPr>
        <dsp:cNvPr id="0" name=""/>
        <dsp:cNvSpPr/>
      </dsp:nvSpPr>
      <dsp:spPr>
        <a:xfrm>
          <a:off x="1312541" y="619429"/>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i="1" kern="1200"/>
            <a:t>Trait Theory:</a:t>
          </a:r>
          <a:r>
            <a:rPr lang="en-US" sz="1500" kern="1200"/>
            <a:t> Innate qualities make natural leaders.</a:t>
          </a:r>
        </a:p>
      </dsp:txBody>
      <dsp:txXfrm>
        <a:off x="1312541" y="619429"/>
        <a:ext cx="2148945" cy="911674"/>
      </dsp:txXfrm>
    </dsp:sp>
    <dsp:sp modelId="{2B5DC85C-EE61-45AB-881C-85CA8F5C8321}">
      <dsp:nvSpPr>
        <dsp:cNvPr id="0" name=""/>
        <dsp:cNvSpPr/>
      </dsp:nvSpPr>
      <dsp:spPr>
        <a:xfrm>
          <a:off x="3835925" y="619429"/>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6A235D-E362-4258-BFEA-84B66E94D513}">
      <dsp:nvSpPr>
        <dsp:cNvPr id="0" name=""/>
        <dsp:cNvSpPr/>
      </dsp:nvSpPr>
      <dsp:spPr>
        <a:xfrm>
          <a:off x="4027376" y="810880"/>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76E7F-E292-4A2F-880B-3871BB9251DD}">
      <dsp:nvSpPr>
        <dsp:cNvPr id="0" name=""/>
        <dsp:cNvSpPr/>
      </dsp:nvSpPr>
      <dsp:spPr>
        <a:xfrm>
          <a:off x="4942957" y="619429"/>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i="1" kern="1200"/>
            <a:t>Skills Theory: </a:t>
          </a:r>
          <a:r>
            <a:rPr lang="en-US" sz="1500" kern="1200"/>
            <a:t>Leadership through learned skills and knowledge.</a:t>
          </a:r>
        </a:p>
      </dsp:txBody>
      <dsp:txXfrm>
        <a:off x="4942957" y="619429"/>
        <a:ext cx="2148945" cy="911674"/>
      </dsp:txXfrm>
    </dsp:sp>
    <dsp:sp modelId="{4E9E6C70-D170-4A4F-878F-28CC56518202}">
      <dsp:nvSpPr>
        <dsp:cNvPr id="0" name=""/>
        <dsp:cNvSpPr/>
      </dsp:nvSpPr>
      <dsp:spPr>
        <a:xfrm>
          <a:off x="7466341" y="619429"/>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EA7DA-918C-4B5C-A059-A3F1A990E2B0}">
      <dsp:nvSpPr>
        <dsp:cNvPr id="0" name=""/>
        <dsp:cNvSpPr/>
      </dsp:nvSpPr>
      <dsp:spPr>
        <a:xfrm>
          <a:off x="7657792" y="810880"/>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6EB22B-A214-4E6D-9CD3-57DE3D89B329}">
      <dsp:nvSpPr>
        <dsp:cNvPr id="0" name=""/>
        <dsp:cNvSpPr/>
      </dsp:nvSpPr>
      <dsp:spPr>
        <a:xfrm>
          <a:off x="8573374" y="619429"/>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i="1" kern="1200"/>
            <a:t>Behavioral Theory:</a:t>
          </a:r>
          <a:r>
            <a:rPr lang="en-US" sz="1500" kern="1200"/>
            <a:t> Focuses on leader's actions and balance between tasks and team care.</a:t>
          </a:r>
        </a:p>
      </dsp:txBody>
      <dsp:txXfrm>
        <a:off x="8573374" y="619429"/>
        <a:ext cx="2148945" cy="911674"/>
      </dsp:txXfrm>
    </dsp:sp>
    <dsp:sp modelId="{FA3A4855-ED07-4DD8-B8F2-4EE4A01C28B3}">
      <dsp:nvSpPr>
        <dsp:cNvPr id="0" name=""/>
        <dsp:cNvSpPr/>
      </dsp:nvSpPr>
      <dsp:spPr>
        <a:xfrm>
          <a:off x="205509" y="2158301"/>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6CB1BB-7412-4BFC-9E01-FDE7E3221B7F}">
      <dsp:nvSpPr>
        <dsp:cNvPr id="0" name=""/>
        <dsp:cNvSpPr/>
      </dsp:nvSpPr>
      <dsp:spPr>
        <a:xfrm>
          <a:off x="396960" y="2349753"/>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F89D76-C022-41E7-9319-6BE20A396B51}">
      <dsp:nvSpPr>
        <dsp:cNvPr id="0" name=""/>
        <dsp:cNvSpPr/>
      </dsp:nvSpPr>
      <dsp:spPr>
        <a:xfrm>
          <a:off x="1312541" y="2158301"/>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i="1" kern="1200"/>
            <a:t>Situational Theory: </a:t>
          </a:r>
          <a:r>
            <a:rPr lang="en-US" sz="1500" kern="1200"/>
            <a:t>Leadership style adapts to environment and team needs.</a:t>
          </a:r>
        </a:p>
      </dsp:txBody>
      <dsp:txXfrm>
        <a:off x="1312541" y="2158301"/>
        <a:ext cx="2148945" cy="911674"/>
      </dsp:txXfrm>
    </dsp:sp>
    <dsp:sp modelId="{CF514886-8627-4982-A3AE-A2F05EBAD678}">
      <dsp:nvSpPr>
        <dsp:cNvPr id="0" name=""/>
        <dsp:cNvSpPr/>
      </dsp:nvSpPr>
      <dsp:spPr>
        <a:xfrm>
          <a:off x="3835925" y="2158301"/>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28054C-2910-46C1-A623-D03D70944D08}">
      <dsp:nvSpPr>
        <dsp:cNvPr id="0" name=""/>
        <dsp:cNvSpPr/>
      </dsp:nvSpPr>
      <dsp:spPr>
        <a:xfrm>
          <a:off x="4027376" y="2349753"/>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EEB78F-A713-44A1-9E3A-A702EF474620}">
      <dsp:nvSpPr>
        <dsp:cNvPr id="0" name=""/>
        <dsp:cNvSpPr/>
      </dsp:nvSpPr>
      <dsp:spPr>
        <a:xfrm>
          <a:off x="4942957" y="2158301"/>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i="1" kern="1200"/>
            <a:t>Path-Goal Theory:</a:t>
          </a:r>
          <a:r>
            <a:rPr lang="en-US" sz="1500" kern="1200"/>
            <a:t> Leaders clear paths to goals, supporting team success.</a:t>
          </a:r>
        </a:p>
      </dsp:txBody>
      <dsp:txXfrm>
        <a:off x="4942957" y="2158301"/>
        <a:ext cx="2148945" cy="9116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21E71-9F0E-43F8-A8AF-65D0A8E07AD5}">
      <dsp:nvSpPr>
        <dsp:cNvPr id="0" name=""/>
        <dsp:cNvSpPr/>
      </dsp:nvSpPr>
      <dsp:spPr>
        <a:xfrm>
          <a:off x="1093850" y="779066"/>
          <a:ext cx="874012"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4B8E65-BDAA-4F8C-AEDB-CADC37982E9A}">
      <dsp:nvSpPr>
        <dsp:cNvPr id="0" name=""/>
        <dsp:cNvSpPr/>
      </dsp:nvSpPr>
      <dsp:spPr>
        <a:xfrm>
          <a:off x="2020303" y="705685"/>
          <a:ext cx="100511" cy="188786"/>
        </a:xfrm>
        <a:prstGeom prst="chevron">
          <a:avLst>
            <a:gd name="adj" fmla="val 90000"/>
          </a:avLst>
        </a:prstGeom>
        <a:solidFill>
          <a:schemeClr val="accent5">
            <a:tint val="40000"/>
            <a:alpha val="90000"/>
            <a:hueOff val="80105"/>
            <a:satOff val="620"/>
            <a:lumOff val="58"/>
            <a:alphaOff val="0"/>
          </a:schemeClr>
        </a:solidFill>
        <a:ln w="12700" cap="flat" cmpd="sng" algn="ctr">
          <a:solidFill>
            <a:schemeClr val="accent5">
              <a:tint val="40000"/>
              <a:alpha val="90000"/>
              <a:hueOff val="80105"/>
              <a:satOff val="620"/>
              <a:lumOff val="5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77A7F0-A6F3-4DF4-93EE-B865D3A3BF75}">
      <dsp:nvSpPr>
        <dsp:cNvPr id="0" name=""/>
        <dsp:cNvSpPr/>
      </dsp:nvSpPr>
      <dsp:spPr>
        <a:xfrm>
          <a:off x="542990" y="337494"/>
          <a:ext cx="883215" cy="88321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74" tIns="34274" rIns="34274" bIns="34274"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72334" y="466838"/>
        <a:ext cx="624527" cy="624527"/>
      </dsp:txXfrm>
    </dsp:sp>
    <dsp:sp modelId="{CB03B0EA-A324-4900-B0ED-D2CAB80957F1}">
      <dsp:nvSpPr>
        <dsp:cNvPr id="0" name=""/>
        <dsp:cNvSpPr/>
      </dsp:nvSpPr>
      <dsp:spPr>
        <a:xfrm>
          <a:off x="1333" y="1386310"/>
          <a:ext cx="1966528" cy="1965600"/>
        </a:xfrm>
        <a:prstGeom prst="upArrowCallout">
          <a:avLst>
            <a:gd name="adj1" fmla="val 50000"/>
            <a:gd name="adj2" fmla="val 20000"/>
            <a:gd name="adj3" fmla="val 20000"/>
            <a:gd name="adj4" fmla="val 100000"/>
          </a:avLst>
        </a:prstGeom>
        <a:solidFill>
          <a:schemeClr val="accent5">
            <a:tint val="40000"/>
            <a:alpha val="90000"/>
            <a:hueOff val="160210"/>
            <a:satOff val="1239"/>
            <a:lumOff val="116"/>
            <a:alphaOff val="0"/>
          </a:schemeClr>
        </a:solidFill>
        <a:ln w="12700" cap="flat" cmpd="sng" algn="ctr">
          <a:solidFill>
            <a:schemeClr val="accent5">
              <a:tint val="40000"/>
              <a:alpha val="90000"/>
              <a:hueOff val="160210"/>
              <a:satOff val="1239"/>
              <a:lumOff val="1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122" tIns="165100" rIns="155122" bIns="165100" numCol="1" spcCol="1270" anchor="t" anchorCtr="0">
          <a:noAutofit/>
        </a:bodyPr>
        <a:lstStyle/>
        <a:p>
          <a:pPr marL="0" lvl="0" indent="0" algn="l" defTabSz="488950">
            <a:lnSpc>
              <a:spcPct val="90000"/>
            </a:lnSpc>
            <a:spcBef>
              <a:spcPct val="0"/>
            </a:spcBef>
            <a:spcAft>
              <a:spcPct val="35000"/>
            </a:spcAft>
            <a:buNone/>
          </a:pPr>
          <a:r>
            <a:rPr lang="en-US" sz="1100" i="1" kern="1200"/>
            <a:t>Trait Theory:</a:t>
          </a:r>
          <a:r>
            <a:rPr lang="en-US" sz="1100" kern="1200"/>
            <a:t> Leverage inherent qualities like integrity and courage to inspire trust. Recognize these traits early in subordinates but avoid bias against other essential leadership qualities. </a:t>
          </a:r>
        </a:p>
      </dsp:txBody>
      <dsp:txXfrm>
        <a:off x="1333" y="1779430"/>
        <a:ext cx="1966528" cy="1572480"/>
      </dsp:txXfrm>
    </dsp:sp>
    <dsp:sp modelId="{8B992041-F1C9-4515-93C7-6E8825C61956}">
      <dsp:nvSpPr>
        <dsp:cNvPr id="0" name=""/>
        <dsp:cNvSpPr/>
      </dsp:nvSpPr>
      <dsp:spPr>
        <a:xfrm>
          <a:off x="2186366" y="779066"/>
          <a:ext cx="1966528" cy="72"/>
        </a:xfrm>
        <a:prstGeom prst="rect">
          <a:avLst/>
        </a:prstGeom>
        <a:solidFill>
          <a:schemeClr val="accent5">
            <a:tint val="40000"/>
            <a:alpha val="90000"/>
            <a:hueOff val="240314"/>
            <a:satOff val="1859"/>
            <a:lumOff val="174"/>
            <a:alphaOff val="0"/>
          </a:schemeClr>
        </a:solidFill>
        <a:ln w="12700" cap="flat" cmpd="sng" algn="ctr">
          <a:solidFill>
            <a:schemeClr val="accent5">
              <a:tint val="40000"/>
              <a:alpha val="90000"/>
              <a:hueOff val="240314"/>
              <a:satOff val="1859"/>
              <a:lumOff val="174"/>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AB79D8-7A67-44EE-B80B-9F0C9AA85DAE}">
      <dsp:nvSpPr>
        <dsp:cNvPr id="0" name=""/>
        <dsp:cNvSpPr/>
      </dsp:nvSpPr>
      <dsp:spPr>
        <a:xfrm>
          <a:off x="4205335" y="705685"/>
          <a:ext cx="100511" cy="188786"/>
        </a:xfrm>
        <a:prstGeom prst="chevron">
          <a:avLst>
            <a:gd name="adj" fmla="val 90000"/>
          </a:avLst>
        </a:prstGeom>
        <a:solidFill>
          <a:schemeClr val="accent5">
            <a:tint val="40000"/>
            <a:alpha val="90000"/>
            <a:hueOff val="320419"/>
            <a:satOff val="2479"/>
            <a:lumOff val="232"/>
            <a:alphaOff val="0"/>
          </a:schemeClr>
        </a:solidFill>
        <a:ln w="12700" cap="flat" cmpd="sng" algn="ctr">
          <a:solidFill>
            <a:schemeClr val="accent5">
              <a:tint val="40000"/>
              <a:alpha val="90000"/>
              <a:hueOff val="320419"/>
              <a:satOff val="2479"/>
              <a:lumOff val="23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7F2232-F704-4D04-B1F8-5967754CAB8B}">
      <dsp:nvSpPr>
        <dsp:cNvPr id="0" name=""/>
        <dsp:cNvSpPr/>
      </dsp:nvSpPr>
      <dsp:spPr>
        <a:xfrm>
          <a:off x="2728022" y="337494"/>
          <a:ext cx="883215" cy="883215"/>
        </a:xfrm>
        <a:prstGeom prst="ellipse">
          <a:avLst/>
        </a:prstGeom>
        <a:solidFill>
          <a:schemeClr val="accent5">
            <a:hueOff val="340346"/>
            <a:satOff val="614"/>
            <a:lumOff val="686"/>
            <a:alphaOff val="0"/>
          </a:schemeClr>
        </a:solidFill>
        <a:ln w="12700" cap="flat" cmpd="sng" algn="ctr">
          <a:solidFill>
            <a:schemeClr val="accent5">
              <a:hueOff val="340346"/>
              <a:satOff val="614"/>
              <a:lumOff val="6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74" tIns="34274" rIns="34274" bIns="34274"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57366" y="466838"/>
        <a:ext cx="624527" cy="624527"/>
      </dsp:txXfrm>
    </dsp:sp>
    <dsp:sp modelId="{D4B8B257-D175-4883-9E04-327FA7962368}">
      <dsp:nvSpPr>
        <dsp:cNvPr id="0" name=""/>
        <dsp:cNvSpPr/>
      </dsp:nvSpPr>
      <dsp:spPr>
        <a:xfrm>
          <a:off x="2186366" y="1386310"/>
          <a:ext cx="1966528" cy="1965600"/>
        </a:xfrm>
        <a:prstGeom prst="upArrowCallout">
          <a:avLst>
            <a:gd name="adj1" fmla="val 50000"/>
            <a:gd name="adj2" fmla="val 20000"/>
            <a:gd name="adj3" fmla="val 20000"/>
            <a:gd name="adj4" fmla="val 100000"/>
          </a:avLst>
        </a:prstGeom>
        <a:solidFill>
          <a:schemeClr val="accent5">
            <a:tint val="40000"/>
            <a:alpha val="90000"/>
            <a:hueOff val="400524"/>
            <a:satOff val="3098"/>
            <a:lumOff val="290"/>
            <a:alphaOff val="0"/>
          </a:schemeClr>
        </a:solidFill>
        <a:ln w="12700" cap="flat" cmpd="sng" algn="ctr">
          <a:solidFill>
            <a:schemeClr val="accent5">
              <a:tint val="40000"/>
              <a:alpha val="90000"/>
              <a:hueOff val="400524"/>
              <a:satOff val="3098"/>
              <a:lumOff val="2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122" tIns="165100" rIns="155122" bIns="165100" numCol="1" spcCol="1270" anchor="t" anchorCtr="0">
          <a:noAutofit/>
        </a:bodyPr>
        <a:lstStyle/>
        <a:p>
          <a:pPr marL="0" lvl="0" indent="0" algn="l" defTabSz="488950">
            <a:lnSpc>
              <a:spcPct val="90000"/>
            </a:lnSpc>
            <a:spcBef>
              <a:spcPct val="0"/>
            </a:spcBef>
            <a:spcAft>
              <a:spcPct val="35000"/>
            </a:spcAft>
            <a:buNone/>
          </a:pPr>
          <a:r>
            <a:rPr lang="en-US" sz="1100" i="1" kern="1200"/>
            <a:t>Skills Theory:</a:t>
          </a:r>
          <a:r>
            <a:rPr lang="en-US" sz="1100" kern="1200"/>
            <a:t> Continuously develop technical, conceptual, and human skills for strategic planning, effective communication, and team management. </a:t>
          </a:r>
        </a:p>
      </dsp:txBody>
      <dsp:txXfrm>
        <a:off x="2186366" y="1779430"/>
        <a:ext cx="1966528" cy="1572480"/>
      </dsp:txXfrm>
    </dsp:sp>
    <dsp:sp modelId="{AF890174-B635-480C-B704-8E7438067261}">
      <dsp:nvSpPr>
        <dsp:cNvPr id="0" name=""/>
        <dsp:cNvSpPr/>
      </dsp:nvSpPr>
      <dsp:spPr>
        <a:xfrm>
          <a:off x="4371398" y="779066"/>
          <a:ext cx="1966528" cy="72"/>
        </a:xfrm>
        <a:prstGeom prst="rect">
          <a:avLst/>
        </a:prstGeom>
        <a:solidFill>
          <a:schemeClr val="accent5">
            <a:tint val="40000"/>
            <a:alpha val="90000"/>
            <a:hueOff val="480629"/>
            <a:satOff val="3718"/>
            <a:lumOff val="348"/>
            <a:alphaOff val="0"/>
          </a:schemeClr>
        </a:solidFill>
        <a:ln w="12700" cap="flat" cmpd="sng" algn="ctr">
          <a:solidFill>
            <a:schemeClr val="accent5">
              <a:tint val="40000"/>
              <a:alpha val="90000"/>
              <a:hueOff val="480629"/>
              <a:satOff val="3718"/>
              <a:lumOff val="34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18EA83-520B-4174-95FE-C4DBD9969386}">
      <dsp:nvSpPr>
        <dsp:cNvPr id="0" name=""/>
        <dsp:cNvSpPr/>
      </dsp:nvSpPr>
      <dsp:spPr>
        <a:xfrm>
          <a:off x="6390368" y="705685"/>
          <a:ext cx="100511" cy="188786"/>
        </a:xfrm>
        <a:prstGeom prst="chevron">
          <a:avLst>
            <a:gd name="adj" fmla="val 90000"/>
          </a:avLst>
        </a:prstGeom>
        <a:solidFill>
          <a:schemeClr val="accent5">
            <a:tint val="40000"/>
            <a:alpha val="90000"/>
            <a:hueOff val="560733"/>
            <a:satOff val="4338"/>
            <a:lumOff val="405"/>
            <a:alphaOff val="0"/>
          </a:schemeClr>
        </a:solidFill>
        <a:ln w="12700" cap="flat" cmpd="sng" algn="ctr">
          <a:solidFill>
            <a:schemeClr val="accent5">
              <a:tint val="40000"/>
              <a:alpha val="90000"/>
              <a:hueOff val="560733"/>
              <a:satOff val="4338"/>
              <a:lumOff val="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665560-8607-4E4F-BCAB-0499C1BC514D}">
      <dsp:nvSpPr>
        <dsp:cNvPr id="0" name=""/>
        <dsp:cNvSpPr/>
      </dsp:nvSpPr>
      <dsp:spPr>
        <a:xfrm>
          <a:off x="4913055" y="337494"/>
          <a:ext cx="883215" cy="883215"/>
        </a:xfrm>
        <a:prstGeom prst="ellipse">
          <a:avLst/>
        </a:prstGeom>
        <a:solidFill>
          <a:schemeClr val="accent5">
            <a:hueOff val="680693"/>
            <a:satOff val="1227"/>
            <a:lumOff val="1372"/>
            <a:alphaOff val="0"/>
          </a:schemeClr>
        </a:solidFill>
        <a:ln w="12700" cap="flat" cmpd="sng" algn="ctr">
          <a:solidFill>
            <a:schemeClr val="accent5">
              <a:hueOff val="680693"/>
              <a:satOff val="1227"/>
              <a:lumOff val="13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74" tIns="34274" rIns="34274" bIns="34274"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42399" y="466838"/>
        <a:ext cx="624527" cy="624527"/>
      </dsp:txXfrm>
    </dsp:sp>
    <dsp:sp modelId="{D5571393-9EA1-4B49-A614-D4549F8D3ABC}">
      <dsp:nvSpPr>
        <dsp:cNvPr id="0" name=""/>
        <dsp:cNvSpPr/>
      </dsp:nvSpPr>
      <dsp:spPr>
        <a:xfrm>
          <a:off x="4371398" y="1386310"/>
          <a:ext cx="1966528" cy="1965600"/>
        </a:xfrm>
        <a:prstGeom prst="upArrowCallout">
          <a:avLst>
            <a:gd name="adj1" fmla="val 50000"/>
            <a:gd name="adj2" fmla="val 20000"/>
            <a:gd name="adj3" fmla="val 20000"/>
            <a:gd name="adj4" fmla="val 100000"/>
          </a:avLst>
        </a:prstGeom>
        <a:solidFill>
          <a:schemeClr val="accent5">
            <a:tint val="40000"/>
            <a:alpha val="90000"/>
            <a:hueOff val="640838"/>
            <a:satOff val="4957"/>
            <a:lumOff val="463"/>
            <a:alphaOff val="0"/>
          </a:schemeClr>
        </a:solidFill>
        <a:ln w="12700" cap="flat" cmpd="sng" algn="ctr">
          <a:solidFill>
            <a:schemeClr val="accent5">
              <a:tint val="40000"/>
              <a:alpha val="90000"/>
              <a:hueOff val="640838"/>
              <a:satOff val="4957"/>
              <a:lumOff val="46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122" tIns="165100" rIns="155122" bIns="165100" numCol="1" spcCol="1270" anchor="t" anchorCtr="0">
          <a:noAutofit/>
        </a:bodyPr>
        <a:lstStyle/>
        <a:p>
          <a:pPr marL="0" lvl="0" indent="0" algn="l" defTabSz="488950">
            <a:lnSpc>
              <a:spcPct val="90000"/>
            </a:lnSpc>
            <a:spcBef>
              <a:spcPct val="0"/>
            </a:spcBef>
            <a:spcAft>
              <a:spcPct val="35000"/>
            </a:spcAft>
            <a:buNone/>
          </a:pPr>
          <a:r>
            <a:rPr lang="en-US" sz="1100" i="1" kern="1200"/>
            <a:t>Behavioral Theory:</a:t>
          </a:r>
          <a:r>
            <a:rPr lang="en-US" sz="1100" kern="1200"/>
            <a:t> Maintain a balanced focus on task completion and team welfare to ensure operational success and high morale. </a:t>
          </a:r>
        </a:p>
      </dsp:txBody>
      <dsp:txXfrm>
        <a:off x="4371398" y="1779430"/>
        <a:ext cx="1966528" cy="1572480"/>
      </dsp:txXfrm>
    </dsp:sp>
    <dsp:sp modelId="{27D94E39-BE5C-445A-8347-4732F6F9D52F}">
      <dsp:nvSpPr>
        <dsp:cNvPr id="0" name=""/>
        <dsp:cNvSpPr/>
      </dsp:nvSpPr>
      <dsp:spPr>
        <a:xfrm>
          <a:off x="6556430" y="779066"/>
          <a:ext cx="1966528" cy="72"/>
        </a:xfrm>
        <a:prstGeom prst="rect">
          <a:avLst/>
        </a:prstGeom>
        <a:solidFill>
          <a:schemeClr val="accent5">
            <a:tint val="40000"/>
            <a:alpha val="90000"/>
            <a:hueOff val="720943"/>
            <a:satOff val="5577"/>
            <a:lumOff val="521"/>
            <a:alphaOff val="0"/>
          </a:schemeClr>
        </a:solidFill>
        <a:ln w="12700" cap="flat" cmpd="sng" algn="ctr">
          <a:solidFill>
            <a:schemeClr val="accent5">
              <a:tint val="40000"/>
              <a:alpha val="90000"/>
              <a:hueOff val="720943"/>
              <a:satOff val="5577"/>
              <a:lumOff val="52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137E8E-71EF-4552-8F72-ABA3D1636C6F}">
      <dsp:nvSpPr>
        <dsp:cNvPr id="0" name=""/>
        <dsp:cNvSpPr/>
      </dsp:nvSpPr>
      <dsp:spPr>
        <a:xfrm>
          <a:off x="8575400" y="705685"/>
          <a:ext cx="100511" cy="188786"/>
        </a:xfrm>
        <a:prstGeom prst="chevron">
          <a:avLst>
            <a:gd name="adj" fmla="val 90000"/>
          </a:avLst>
        </a:prstGeom>
        <a:solidFill>
          <a:schemeClr val="accent5">
            <a:tint val="40000"/>
            <a:alpha val="90000"/>
            <a:hueOff val="801048"/>
            <a:satOff val="6196"/>
            <a:lumOff val="579"/>
            <a:alphaOff val="0"/>
          </a:schemeClr>
        </a:solidFill>
        <a:ln w="12700" cap="flat" cmpd="sng" algn="ctr">
          <a:solidFill>
            <a:schemeClr val="accent5">
              <a:tint val="40000"/>
              <a:alpha val="90000"/>
              <a:hueOff val="801048"/>
              <a:satOff val="6196"/>
              <a:lumOff val="57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71E320-917E-4016-846F-CD483FC3A97B}">
      <dsp:nvSpPr>
        <dsp:cNvPr id="0" name=""/>
        <dsp:cNvSpPr/>
      </dsp:nvSpPr>
      <dsp:spPr>
        <a:xfrm>
          <a:off x="7098087" y="337494"/>
          <a:ext cx="883215" cy="883215"/>
        </a:xfrm>
        <a:prstGeom prst="ellipse">
          <a:avLst/>
        </a:prstGeom>
        <a:solidFill>
          <a:schemeClr val="accent5">
            <a:hueOff val="1021039"/>
            <a:satOff val="1841"/>
            <a:lumOff val="2058"/>
            <a:alphaOff val="0"/>
          </a:schemeClr>
        </a:solidFill>
        <a:ln w="12700" cap="flat" cmpd="sng" algn="ctr">
          <a:solidFill>
            <a:schemeClr val="accent5">
              <a:hueOff val="1021039"/>
              <a:satOff val="1841"/>
              <a:lumOff val="2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74" tIns="34274" rIns="34274" bIns="34274"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227431" y="466838"/>
        <a:ext cx="624527" cy="624527"/>
      </dsp:txXfrm>
    </dsp:sp>
    <dsp:sp modelId="{D99CA70E-CD2A-4EB6-93CF-795589932E8F}">
      <dsp:nvSpPr>
        <dsp:cNvPr id="0" name=""/>
        <dsp:cNvSpPr/>
      </dsp:nvSpPr>
      <dsp:spPr>
        <a:xfrm>
          <a:off x="6556430" y="1386310"/>
          <a:ext cx="1966528" cy="1965600"/>
        </a:xfrm>
        <a:prstGeom prst="upArrowCallout">
          <a:avLst>
            <a:gd name="adj1" fmla="val 50000"/>
            <a:gd name="adj2" fmla="val 20000"/>
            <a:gd name="adj3" fmla="val 20000"/>
            <a:gd name="adj4" fmla="val 100000"/>
          </a:avLst>
        </a:prstGeom>
        <a:solidFill>
          <a:schemeClr val="accent5">
            <a:tint val="40000"/>
            <a:alpha val="90000"/>
            <a:hueOff val="881153"/>
            <a:satOff val="6816"/>
            <a:lumOff val="637"/>
            <a:alphaOff val="0"/>
          </a:schemeClr>
        </a:solidFill>
        <a:ln w="12700" cap="flat" cmpd="sng" algn="ctr">
          <a:solidFill>
            <a:schemeClr val="accent5">
              <a:tint val="40000"/>
              <a:alpha val="90000"/>
              <a:hueOff val="881153"/>
              <a:satOff val="6816"/>
              <a:lumOff val="6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122" tIns="165100" rIns="155122" bIns="165100" numCol="1" spcCol="1270" anchor="t" anchorCtr="0">
          <a:noAutofit/>
        </a:bodyPr>
        <a:lstStyle/>
        <a:p>
          <a:pPr marL="0" lvl="0" indent="0" algn="l" defTabSz="488950">
            <a:lnSpc>
              <a:spcPct val="90000"/>
            </a:lnSpc>
            <a:spcBef>
              <a:spcPct val="0"/>
            </a:spcBef>
            <a:spcAft>
              <a:spcPct val="35000"/>
            </a:spcAft>
            <a:buNone/>
          </a:pPr>
          <a:r>
            <a:rPr lang="en-US" sz="1100" i="1" kern="1200"/>
            <a:t>Situational Theory:</a:t>
          </a:r>
          <a:r>
            <a:rPr lang="en-US" sz="1100" kern="1200"/>
            <a:t> Adapt leadership styles to match operational demands and team readiness, ensuring flexibility and responsiveness. </a:t>
          </a:r>
        </a:p>
      </dsp:txBody>
      <dsp:txXfrm>
        <a:off x="6556430" y="1779430"/>
        <a:ext cx="1966528" cy="1572480"/>
      </dsp:txXfrm>
    </dsp:sp>
    <dsp:sp modelId="{1E365D39-A31F-41C9-A78B-1DBD4B47A531}">
      <dsp:nvSpPr>
        <dsp:cNvPr id="0" name=""/>
        <dsp:cNvSpPr/>
      </dsp:nvSpPr>
      <dsp:spPr>
        <a:xfrm>
          <a:off x="8741462" y="779066"/>
          <a:ext cx="983264" cy="72"/>
        </a:xfrm>
        <a:prstGeom prst="rect">
          <a:avLst/>
        </a:prstGeom>
        <a:solidFill>
          <a:schemeClr val="accent5">
            <a:tint val="40000"/>
            <a:alpha val="90000"/>
            <a:hueOff val="961257"/>
            <a:satOff val="7436"/>
            <a:lumOff val="695"/>
            <a:alphaOff val="0"/>
          </a:schemeClr>
        </a:solidFill>
        <a:ln w="12700" cap="flat" cmpd="sng" algn="ctr">
          <a:solidFill>
            <a:schemeClr val="accent5">
              <a:tint val="40000"/>
              <a:alpha val="90000"/>
              <a:hueOff val="961257"/>
              <a:satOff val="7436"/>
              <a:lumOff val="6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0B8F6A-3281-46BD-91B6-6024B5B061A1}">
      <dsp:nvSpPr>
        <dsp:cNvPr id="0" name=""/>
        <dsp:cNvSpPr/>
      </dsp:nvSpPr>
      <dsp:spPr>
        <a:xfrm>
          <a:off x="9283119" y="337494"/>
          <a:ext cx="883215" cy="883215"/>
        </a:xfrm>
        <a:prstGeom prst="ellipse">
          <a:avLst/>
        </a:prstGeom>
        <a:solidFill>
          <a:schemeClr val="accent5">
            <a:hueOff val="1361386"/>
            <a:satOff val="2454"/>
            <a:lumOff val="2744"/>
            <a:alphaOff val="0"/>
          </a:schemeClr>
        </a:solidFill>
        <a:ln w="12700" cap="flat" cmpd="sng" algn="ctr">
          <a:solidFill>
            <a:schemeClr val="accent5">
              <a:hueOff val="1361386"/>
              <a:satOff val="2454"/>
              <a:lumOff val="27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74" tIns="34274" rIns="34274" bIns="34274"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412463" y="466838"/>
        <a:ext cx="624527" cy="624527"/>
      </dsp:txXfrm>
    </dsp:sp>
    <dsp:sp modelId="{F7D6E8A7-231C-413C-A253-1E678FCC37A7}">
      <dsp:nvSpPr>
        <dsp:cNvPr id="0" name=""/>
        <dsp:cNvSpPr/>
      </dsp:nvSpPr>
      <dsp:spPr>
        <a:xfrm>
          <a:off x="8741462" y="1386310"/>
          <a:ext cx="1966528" cy="1965600"/>
        </a:xfrm>
        <a:prstGeom prst="upArrowCallout">
          <a:avLst>
            <a:gd name="adj1" fmla="val 50000"/>
            <a:gd name="adj2" fmla="val 20000"/>
            <a:gd name="adj3" fmla="val 20000"/>
            <a:gd name="adj4" fmla="val 100000"/>
          </a:avLst>
        </a:prstGeom>
        <a:solidFill>
          <a:schemeClr val="accent5">
            <a:tint val="40000"/>
            <a:alpha val="90000"/>
            <a:hueOff val="1121467"/>
            <a:satOff val="8675"/>
            <a:lumOff val="811"/>
            <a:alphaOff val="0"/>
          </a:schemeClr>
        </a:solidFill>
        <a:ln w="12700" cap="flat" cmpd="sng" algn="ctr">
          <a:solidFill>
            <a:schemeClr val="accent5">
              <a:tint val="40000"/>
              <a:alpha val="90000"/>
              <a:hueOff val="1121467"/>
              <a:satOff val="8675"/>
              <a:lumOff val="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5122" tIns="165100" rIns="155122" bIns="165100" numCol="1" spcCol="1270" anchor="t" anchorCtr="0">
          <a:noAutofit/>
        </a:bodyPr>
        <a:lstStyle/>
        <a:p>
          <a:pPr marL="0" lvl="0" indent="0" algn="l" defTabSz="488950">
            <a:lnSpc>
              <a:spcPct val="90000"/>
            </a:lnSpc>
            <a:spcBef>
              <a:spcPct val="0"/>
            </a:spcBef>
            <a:spcAft>
              <a:spcPct val="35000"/>
            </a:spcAft>
            <a:buNone/>
          </a:pPr>
          <a:r>
            <a:rPr lang="en-US" sz="1100" i="1" kern="1200"/>
            <a:t>Path-Goal Theory:</a:t>
          </a:r>
          <a:r>
            <a:rPr lang="en-US" sz="1100" kern="1200"/>
            <a:t> Facilitate team progress by removing obstacles, providing support, and aligning goals with the mission to boost motivation and performance.</a:t>
          </a:r>
        </a:p>
      </dsp:txBody>
      <dsp:txXfrm>
        <a:off x="8741462" y="1779430"/>
        <a:ext cx="1966528" cy="15724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46F4E-319E-4B28-9251-DAD43803BB47}">
      <dsp:nvSpPr>
        <dsp:cNvPr id="0" name=""/>
        <dsp:cNvSpPr/>
      </dsp:nvSpPr>
      <dsp:spPr>
        <a:xfrm>
          <a:off x="0" y="56132"/>
          <a:ext cx="10927829"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i="1" kern="1200" dirty="0"/>
            <a:t>Trait Theory:</a:t>
          </a:r>
          <a:r>
            <a:rPr lang="en-US" sz="1700" kern="1200" dirty="0"/>
            <a:t> Foundational for all ranks, focusing on inherent qualities like integrity and resilience to inspire trust and establish credibility.</a:t>
          </a:r>
          <a:r>
            <a:rPr lang="en-US" sz="1700" kern="1200" dirty="0">
              <a:latin typeface="Calibri Light" panose="020F0302020204030204"/>
            </a:rPr>
            <a:t> </a:t>
          </a:r>
          <a:endParaRPr lang="en-US" sz="1700" kern="1200" dirty="0"/>
        </a:p>
      </dsp:txBody>
      <dsp:txXfrm>
        <a:off x="33012" y="89144"/>
        <a:ext cx="10861805" cy="610236"/>
      </dsp:txXfrm>
    </dsp:sp>
    <dsp:sp modelId="{57CE1CA1-2231-440B-9D53-14A632495984}">
      <dsp:nvSpPr>
        <dsp:cNvPr id="0" name=""/>
        <dsp:cNvSpPr/>
      </dsp:nvSpPr>
      <dsp:spPr>
        <a:xfrm>
          <a:off x="0" y="781352"/>
          <a:ext cx="10927829" cy="676260"/>
        </a:xfrm>
        <a:prstGeom prst="roundRect">
          <a:avLst/>
        </a:prstGeom>
        <a:solidFill>
          <a:schemeClr val="accent2">
            <a:hueOff val="1802103"/>
            <a:satOff val="2750"/>
            <a:lumOff val="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i="1" kern="1200" dirty="0"/>
            <a:t>Skills Theory:</a:t>
          </a:r>
          <a:r>
            <a:rPr lang="en-US" sz="1700" kern="1200" dirty="0"/>
            <a:t> Vital for officers, emphasizing the development of technical, strategic, and interpersonal skills to guide organizational direction and culture.</a:t>
          </a:r>
          <a:r>
            <a:rPr lang="en-US" sz="1700" kern="1200" dirty="0">
              <a:latin typeface="Calibri Light" panose="020F0302020204030204"/>
            </a:rPr>
            <a:t> </a:t>
          </a:r>
          <a:endParaRPr lang="en-US" sz="1700" kern="1200" dirty="0"/>
        </a:p>
      </dsp:txBody>
      <dsp:txXfrm>
        <a:off x="33012" y="814364"/>
        <a:ext cx="10861805" cy="610236"/>
      </dsp:txXfrm>
    </dsp:sp>
    <dsp:sp modelId="{E13773C6-E469-44E1-95FD-F701A5240C30}">
      <dsp:nvSpPr>
        <dsp:cNvPr id="0" name=""/>
        <dsp:cNvSpPr/>
      </dsp:nvSpPr>
      <dsp:spPr>
        <a:xfrm>
          <a:off x="0" y="1506572"/>
          <a:ext cx="10927829" cy="676260"/>
        </a:xfrm>
        <a:prstGeom prst="roundRect">
          <a:avLst/>
        </a:prstGeom>
        <a:solidFill>
          <a:schemeClr val="accent2">
            <a:hueOff val="3604206"/>
            <a:satOff val="5500"/>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i="1" kern="1200" dirty="0"/>
            <a:t>Behavioral Theory:</a:t>
          </a:r>
          <a:r>
            <a:rPr lang="en-US" sz="1700" kern="1200" dirty="0"/>
            <a:t> Relevant for NCOs, balancing task achievement with team welfare, crucial for operational success and morale.</a:t>
          </a:r>
          <a:r>
            <a:rPr lang="en-US" sz="1700" kern="1200" dirty="0">
              <a:latin typeface="Calibri Light" panose="020F0302020204030204"/>
            </a:rPr>
            <a:t> </a:t>
          </a:r>
          <a:endParaRPr lang="en-US" sz="1700" kern="1200" dirty="0"/>
        </a:p>
      </dsp:txBody>
      <dsp:txXfrm>
        <a:off x="33012" y="1539584"/>
        <a:ext cx="10861805" cy="610236"/>
      </dsp:txXfrm>
    </dsp:sp>
    <dsp:sp modelId="{9705EB58-BB55-488C-83FE-41EF1BA82F97}">
      <dsp:nvSpPr>
        <dsp:cNvPr id="0" name=""/>
        <dsp:cNvSpPr/>
      </dsp:nvSpPr>
      <dsp:spPr>
        <a:xfrm>
          <a:off x="0" y="2231792"/>
          <a:ext cx="10927829" cy="676260"/>
        </a:xfrm>
        <a:prstGeom prst="roundRect">
          <a:avLst/>
        </a:prstGeom>
        <a:solidFill>
          <a:schemeClr val="accent2">
            <a:hueOff val="5406309"/>
            <a:satOff val="8249"/>
            <a:lumOff val="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i="1" kern="1200" dirty="0"/>
            <a:t>Situational Theory:</a:t>
          </a:r>
          <a:r>
            <a:rPr lang="en-US" sz="1700" kern="1200" dirty="0"/>
            <a:t> Essential for NCOs, advocating adaptive leadership to match mission needs and team conditions, enhancing flexibility.</a:t>
          </a:r>
          <a:r>
            <a:rPr lang="en-US" sz="1700" kern="1200" dirty="0">
              <a:latin typeface="Calibri Light" panose="020F0302020204030204"/>
            </a:rPr>
            <a:t> </a:t>
          </a:r>
          <a:endParaRPr lang="en-US" sz="1700" kern="1200" dirty="0"/>
        </a:p>
      </dsp:txBody>
      <dsp:txXfrm>
        <a:off x="33012" y="2264804"/>
        <a:ext cx="10861805" cy="610236"/>
      </dsp:txXfrm>
    </dsp:sp>
    <dsp:sp modelId="{7B5C0BFA-12D7-4BCD-93BD-9F737FFEE5AA}">
      <dsp:nvSpPr>
        <dsp:cNvPr id="0" name=""/>
        <dsp:cNvSpPr/>
      </dsp:nvSpPr>
      <dsp:spPr>
        <a:xfrm>
          <a:off x="0" y="2957012"/>
          <a:ext cx="10927829" cy="676260"/>
        </a:xfrm>
        <a:prstGeom prst="roundRect">
          <a:avLst/>
        </a:prstGeom>
        <a:solidFill>
          <a:schemeClr val="accent2">
            <a:hueOff val="7208412"/>
            <a:satOff val="10999"/>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dirty="0"/>
            <a:t>Path-Goal Theory:</a:t>
          </a:r>
          <a:r>
            <a:rPr lang="en-US" sz="1700" kern="1200" dirty="0"/>
            <a:t> Useful across ranks, focusing on leaders clarifying objectives, removing obstacles, and supporting teams, aligning efforts with mission goals.</a:t>
          </a:r>
        </a:p>
      </dsp:txBody>
      <dsp:txXfrm>
        <a:off x="33012" y="2990024"/>
        <a:ext cx="10861805" cy="6102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921DC2-1BE1-432A-B60D-22B9C07B6581}">
      <dsp:nvSpPr>
        <dsp:cNvPr id="0" name=""/>
        <dsp:cNvSpPr/>
      </dsp:nvSpPr>
      <dsp:spPr>
        <a:xfrm>
          <a:off x="3580637" y="729375"/>
          <a:ext cx="562194" cy="91440"/>
        </a:xfrm>
        <a:custGeom>
          <a:avLst/>
          <a:gdLst/>
          <a:ahLst/>
          <a:cxnLst/>
          <a:rect l="0" t="0" r="0" b="0"/>
          <a:pathLst>
            <a:path>
              <a:moveTo>
                <a:pt x="0" y="45720"/>
              </a:moveTo>
              <a:lnTo>
                <a:pt x="56219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6914" y="772128"/>
        <a:ext cx="29639" cy="5933"/>
      </dsp:txXfrm>
    </dsp:sp>
    <dsp:sp modelId="{0FD09E1A-81E8-479D-B12D-8874F319AE71}">
      <dsp:nvSpPr>
        <dsp:cNvPr id="0" name=""/>
        <dsp:cNvSpPr/>
      </dsp:nvSpPr>
      <dsp:spPr>
        <a:xfrm>
          <a:off x="1005071" y="1885"/>
          <a:ext cx="2577365" cy="15464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93" tIns="132567" rIns="126293" bIns="132567" numCol="1" spcCol="1270" anchor="ctr" anchorCtr="0">
          <a:noAutofit/>
        </a:bodyPr>
        <a:lstStyle/>
        <a:p>
          <a:pPr marL="0" lvl="0" indent="0" algn="ctr" defTabSz="533400" rtl="0">
            <a:lnSpc>
              <a:spcPct val="90000"/>
            </a:lnSpc>
            <a:spcBef>
              <a:spcPct val="0"/>
            </a:spcBef>
            <a:spcAft>
              <a:spcPct val="35000"/>
            </a:spcAft>
            <a:buNone/>
          </a:pPr>
          <a:r>
            <a:rPr lang="en-US" sz="1200" i="1" kern="1200" dirty="0"/>
            <a:t>Integrate Theories:</a:t>
          </a:r>
          <a:r>
            <a:rPr lang="en-US" sz="1200" kern="1200" dirty="0"/>
            <a:t> Apply Trait, Skills, Behavioral, Situational, and Path-Goal Theories to address leadership challenges.</a:t>
          </a:r>
          <a:r>
            <a:rPr lang="en-US" sz="1200" kern="1200" dirty="0">
              <a:latin typeface="Calibri Light" panose="020F0302020204030204"/>
            </a:rPr>
            <a:t> </a:t>
          </a:r>
          <a:endParaRPr lang="en-US" sz="1200" kern="1200" dirty="0"/>
        </a:p>
      </dsp:txBody>
      <dsp:txXfrm>
        <a:off x="1005071" y="1885"/>
        <a:ext cx="2577365" cy="1546419"/>
      </dsp:txXfrm>
    </dsp:sp>
    <dsp:sp modelId="{C7AA4FFE-307D-4291-AEC6-E2710A917ED3}">
      <dsp:nvSpPr>
        <dsp:cNvPr id="0" name=""/>
        <dsp:cNvSpPr/>
      </dsp:nvSpPr>
      <dsp:spPr>
        <a:xfrm>
          <a:off x="6750797" y="729375"/>
          <a:ext cx="562194" cy="91440"/>
        </a:xfrm>
        <a:custGeom>
          <a:avLst/>
          <a:gdLst/>
          <a:ahLst/>
          <a:cxnLst/>
          <a:rect l="0" t="0" r="0" b="0"/>
          <a:pathLst>
            <a:path>
              <a:moveTo>
                <a:pt x="0" y="45720"/>
              </a:moveTo>
              <a:lnTo>
                <a:pt x="562194" y="45720"/>
              </a:lnTo>
            </a:path>
          </a:pathLst>
        </a:custGeom>
        <a:noFill/>
        <a:ln w="6350" cap="flat" cmpd="sng" algn="ctr">
          <a:solidFill>
            <a:schemeClr val="accent2">
              <a:hueOff val="2402804"/>
              <a:satOff val="3666"/>
              <a:lumOff val="13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17074" y="772128"/>
        <a:ext cx="29639" cy="5933"/>
      </dsp:txXfrm>
    </dsp:sp>
    <dsp:sp modelId="{A445DEC9-4EE0-4B9D-91DB-511F166CEB84}">
      <dsp:nvSpPr>
        <dsp:cNvPr id="0" name=""/>
        <dsp:cNvSpPr/>
      </dsp:nvSpPr>
      <dsp:spPr>
        <a:xfrm>
          <a:off x="4175231" y="1885"/>
          <a:ext cx="2577365" cy="1546419"/>
        </a:xfrm>
        <a:prstGeom prst="rect">
          <a:avLst/>
        </a:prstGeom>
        <a:solidFill>
          <a:schemeClr val="accent2">
            <a:hueOff val="1802103"/>
            <a:satOff val="2750"/>
            <a:lumOff val="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93" tIns="132567" rIns="126293" bIns="132567" numCol="1" spcCol="1270" anchor="ctr" anchorCtr="0">
          <a:noAutofit/>
        </a:bodyPr>
        <a:lstStyle/>
        <a:p>
          <a:pPr marL="0" lvl="0" indent="0" algn="ctr" defTabSz="533400" rtl="0">
            <a:lnSpc>
              <a:spcPct val="90000"/>
            </a:lnSpc>
            <a:spcBef>
              <a:spcPct val="0"/>
            </a:spcBef>
            <a:spcAft>
              <a:spcPct val="35000"/>
            </a:spcAft>
            <a:buNone/>
          </a:pPr>
          <a:r>
            <a:rPr lang="en-US" sz="1200" i="1" kern="1200" dirty="0"/>
            <a:t>Continuous Learning:</a:t>
          </a:r>
          <a:r>
            <a:rPr lang="en-US" sz="1200" kern="1200" dirty="0"/>
            <a:t> Embrace ongoing development to enhance leadership skills.</a:t>
          </a:r>
          <a:r>
            <a:rPr lang="en-US" sz="1200" kern="1200" dirty="0">
              <a:latin typeface="Calibri Light" panose="020F0302020204030204"/>
            </a:rPr>
            <a:t> </a:t>
          </a:r>
          <a:endParaRPr lang="en-US" sz="1200" kern="1200" dirty="0"/>
        </a:p>
      </dsp:txBody>
      <dsp:txXfrm>
        <a:off x="4175231" y="1885"/>
        <a:ext cx="2577365" cy="1546419"/>
      </dsp:txXfrm>
    </dsp:sp>
    <dsp:sp modelId="{C33AE9EE-CCEB-4372-81D9-8BBAA572BA1A}">
      <dsp:nvSpPr>
        <dsp:cNvPr id="0" name=""/>
        <dsp:cNvSpPr/>
      </dsp:nvSpPr>
      <dsp:spPr>
        <a:xfrm>
          <a:off x="2293754" y="1546505"/>
          <a:ext cx="6340320" cy="562194"/>
        </a:xfrm>
        <a:custGeom>
          <a:avLst/>
          <a:gdLst/>
          <a:ahLst/>
          <a:cxnLst/>
          <a:rect l="0" t="0" r="0" b="0"/>
          <a:pathLst>
            <a:path>
              <a:moveTo>
                <a:pt x="6340320" y="0"/>
              </a:moveTo>
              <a:lnTo>
                <a:pt x="6340320" y="298197"/>
              </a:lnTo>
              <a:lnTo>
                <a:pt x="0" y="298197"/>
              </a:lnTo>
              <a:lnTo>
                <a:pt x="0" y="562194"/>
              </a:lnTo>
            </a:path>
          </a:pathLst>
        </a:custGeom>
        <a:noFill/>
        <a:ln w="6350" cap="flat" cmpd="sng" algn="ctr">
          <a:solidFill>
            <a:schemeClr val="accent2">
              <a:hueOff val="4805608"/>
              <a:satOff val="7333"/>
              <a:lumOff val="26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4715" y="1824635"/>
        <a:ext cx="318398" cy="5933"/>
      </dsp:txXfrm>
    </dsp:sp>
    <dsp:sp modelId="{6B1D6480-FDF9-4BE2-B447-C2F2F2395EB8}">
      <dsp:nvSpPr>
        <dsp:cNvPr id="0" name=""/>
        <dsp:cNvSpPr/>
      </dsp:nvSpPr>
      <dsp:spPr>
        <a:xfrm>
          <a:off x="7345391" y="1885"/>
          <a:ext cx="2577365" cy="1546419"/>
        </a:xfrm>
        <a:prstGeom prst="rect">
          <a:avLst/>
        </a:prstGeom>
        <a:solidFill>
          <a:schemeClr val="accent2">
            <a:hueOff val="3604206"/>
            <a:satOff val="5500"/>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93" tIns="132567" rIns="126293" bIns="132567" numCol="1" spcCol="1270" anchor="ctr" anchorCtr="0">
          <a:noAutofit/>
        </a:bodyPr>
        <a:lstStyle/>
        <a:p>
          <a:pPr marL="0" lvl="0" indent="0" algn="ctr" defTabSz="533400" rtl="0">
            <a:lnSpc>
              <a:spcPct val="90000"/>
            </a:lnSpc>
            <a:spcBef>
              <a:spcPct val="0"/>
            </a:spcBef>
            <a:spcAft>
              <a:spcPct val="35000"/>
            </a:spcAft>
            <a:buNone/>
          </a:pPr>
          <a:r>
            <a:rPr lang="en-US" sz="1200" kern="1200" dirty="0"/>
            <a:t>Adaptability: Be flexible in leadership approaches to meet mission and team needs.</a:t>
          </a:r>
          <a:r>
            <a:rPr lang="en-US" sz="1200" kern="1200" dirty="0">
              <a:latin typeface="Calibri Light" panose="020F0302020204030204"/>
            </a:rPr>
            <a:t> </a:t>
          </a:r>
          <a:endParaRPr lang="en-US" sz="1200" kern="1200" dirty="0"/>
        </a:p>
      </dsp:txBody>
      <dsp:txXfrm>
        <a:off x="7345391" y="1885"/>
        <a:ext cx="2577365" cy="1546419"/>
      </dsp:txXfrm>
    </dsp:sp>
    <dsp:sp modelId="{BAC2E9B3-F26C-4606-85DD-5ED44B30B0EC}">
      <dsp:nvSpPr>
        <dsp:cNvPr id="0" name=""/>
        <dsp:cNvSpPr/>
      </dsp:nvSpPr>
      <dsp:spPr>
        <a:xfrm>
          <a:off x="3580637" y="2868589"/>
          <a:ext cx="562194" cy="91440"/>
        </a:xfrm>
        <a:custGeom>
          <a:avLst/>
          <a:gdLst/>
          <a:ahLst/>
          <a:cxnLst/>
          <a:rect l="0" t="0" r="0" b="0"/>
          <a:pathLst>
            <a:path>
              <a:moveTo>
                <a:pt x="0" y="45720"/>
              </a:moveTo>
              <a:lnTo>
                <a:pt x="562194" y="45720"/>
              </a:lnTo>
            </a:path>
          </a:pathLst>
        </a:custGeom>
        <a:noFill/>
        <a:ln w="6350" cap="flat" cmpd="sng" algn="ctr">
          <a:solidFill>
            <a:schemeClr val="accent2">
              <a:hueOff val="7208412"/>
              <a:satOff val="10999"/>
              <a:lumOff val="39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6914" y="2911342"/>
        <a:ext cx="29639" cy="5933"/>
      </dsp:txXfrm>
    </dsp:sp>
    <dsp:sp modelId="{290C4E75-254B-4245-9E7A-46FEDA60D855}">
      <dsp:nvSpPr>
        <dsp:cNvPr id="0" name=""/>
        <dsp:cNvSpPr/>
      </dsp:nvSpPr>
      <dsp:spPr>
        <a:xfrm>
          <a:off x="1005071" y="2141099"/>
          <a:ext cx="2577365" cy="1546419"/>
        </a:xfrm>
        <a:prstGeom prst="rect">
          <a:avLst/>
        </a:prstGeom>
        <a:solidFill>
          <a:schemeClr val="accent2">
            <a:hueOff val="5406309"/>
            <a:satOff val="8249"/>
            <a:lumOff val="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93" tIns="132567" rIns="126293" bIns="132567" numCol="1" spcCol="1270" anchor="ctr" anchorCtr="0">
          <a:noAutofit/>
        </a:bodyPr>
        <a:lstStyle/>
        <a:p>
          <a:pPr marL="0" lvl="0" indent="0" algn="ctr" defTabSz="533400" rtl="0">
            <a:lnSpc>
              <a:spcPct val="90000"/>
            </a:lnSpc>
            <a:spcBef>
              <a:spcPct val="0"/>
            </a:spcBef>
            <a:spcAft>
              <a:spcPct val="35000"/>
            </a:spcAft>
            <a:buNone/>
          </a:pPr>
          <a:r>
            <a:rPr lang="en-US" sz="1200" i="1" kern="1200" dirty="0"/>
            <a:t>Reflect and Apply:</a:t>
          </a:r>
          <a:r>
            <a:rPr lang="en-US" sz="1200" kern="1200" dirty="0"/>
            <a:t> Use personal and observed experiences to refine leadership practices. </a:t>
          </a:r>
          <a:endParaRPr lang="en-US" sz="1200" kern="1200" dirty="0">
            <a:latin typeface="Calibri Light" panose="020F0302020204030204"/>
          </a:endParaRPr>
        </a:p>
      </dsp:txBody>
      <dsp:txXfrm>
        <a:off x="1005071" y="2141099"/>
        <a:ext cx="2577365" cy="1546419"/>
      </dsp:txXfrm>
    </dsp:sp>
    <dsp:sp modelId="{BBB224B0-46F9-444D-BCF9-5C6DBD62CA36}">
      <dsp:nvSpPr>
        <dsp:cNvPr id="0" name=""/>
        <dsp:cNvSpPr/>
      </dsp:nvSpPr>
      <dsp:spPr>
        <a:xfrm>
          <a:off x="4175231" y="2141099"/>
          <a:ext cx="2577365" cy="1546419"/>
        </a:xfrm>
        <a:prstGeom prst="rect">
          <a:avLst/>
        </a:prstGeom>
        <a:solidFill>
          <a:schemeClr val="accent2">
            <a:hueOff val="7208412"/>
            <a:satOff val="10999"/>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6293" tIns="132567" rIns="126293" bIns="132567" numCol="1" spcCol="1270" anchor="ctr" anchorCtr="0">
          <a:noAutofit/>
        </a:bodyPr>
        <a:lstStyle/>
        <a:p>
          <a:pPr marL="0" lvl="0" indent="0" algn="ctr" defTabSz="533400" rtl="0">
            <a:lnSpc>
              <a:spcPct val="90000"/>
            </a:lnSpc>
            <a:spcBef>
              <a:spcPct val="0"/>
            </a:spcBef>
            <a:spcAft>
              <a:spcPct val="35000"/>
            </a:spcAft>
            <a:buNone/>
          </a:pPr>
          <a:r>
            <a:rPr lang="en-US" sz="1200" i="1" kern="1200" dirty="0"/>
            <a:t>Commit to Excellence:</a:t>
          </a:r>
          <a:r>
            <a:rPr lang="en-US" sz="1200" kern="1200" dirty="0"/>
            <a:t> </a:t>
          </a:r>
          <a:r>
            <a:rPr lang="en-US" sz="1200" kern="1200" dirty="0">
              <a:latin typeface="Calibri Light" panose="020F0302020204030204"/>
            </a:rPr>
            <a:t>Your people count on you. Remember </a:t>
          </a:r>
          <a:r>
            <a:rPr lang="en-US" sz="1200" kern="1200" dirty="0"/>
            <a:t>"the qualities the individual brings to the job are...important for [the] development of skills and leadership abilities and in determining who will be selected for advancement" (Air Force Instruction 1-1: Air Force Standards, 2023</a:t>
          </a:r>
          <a:r>
            <a:rPr lang="en-US" sz="1200" kern="1200" dirty="0">
              <a:latin typeface="Calibri Light"/>
              <a:cs typeface="Calibri Light"/>
            </a:rPr>
            <a:t>).</a:t>
          </a:r>
          <a:endParaRPr lang="en-US" sz="1200" kern="1200" dirty="0"/>
        </a:p>
      </dsp:txBody>
      <dsp:txXfrm>
        <a:off x="4175231" y="2141099"/>
        <a:ext cx="2577365" cy="15464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1B9FB-1273-44A9-B481-DF59A693C14E}" type="datetimeFigureOut">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A6E9B-D054-4740-9000-DDB4E0C6E064}" type="slidenum">
              <a:t>‹#›</a:t>
            </a:fld>
            <a:endParaRPr lang="en-US"/>
          </a:p>
        </p:txBody>
      </p:sp>
    </p:spTree>
    <p:extLst>
      <p:ext uri="{BB962C8B-B14F-4D97-AF65-F5344CB8AC3E}">
        <p14:creationId xmlns:p14="http://schemas.microsoft.com/office/powerpoint/2010/main" val="2551445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Leadership Enhancement session. Today, we're delving into five pivotal leadership theories, aiming to bridge the gap between civilian best practices and Air Force doctrine. This synergy seeks to elevate our leadership capabilities. We'll embark on a theoretical exploration, followed by practical applications—spotlighting instances where these methodologies have positively impacted or could significantly benefit our leadership approach within the US Air Force.</a:t>
            </a:r>
            <a:endParaRPr lang="en-US" dirty="0">
              <a:cs typeface="Calibri" panose="020F0502020204030204"/>
            </a:endParaRPr>
          </a:p>
          <a:p>
            <a:endParaRPr lang="en-US" dirty="0">
              <a:cs typeface="+mn-lt"/>
            </a:endParaRPr>
          </a:p>
          <a:p>
            <a:r>
              <a:rPr lang="en-US" dirty="0"/>
              <a:t>Our journey through these leadership theories isn't just academic; it's a practical toolkit designed to enhance our effectiveness as leaders. By integrating civilian world insights with our Air Force principles, we aim to foster a more dynamic and adaptive leadership culture. We'll examine real-life scenarios and hypotheticals, reflecting on moments where embracing these theories has led to success or could have made a substantial difference in our leadership outcomes.</a:t>
            </a:r>
            <a:endParaRPr lang="en-US" dirty="0">
              <a:cs typeface="Calibri"/>
            </a:endParaRPr>
          </a:p>
          <a:p>
            <a:endParaRPr lang="en-US" dirty="0">
              <a:cs typeface="+mn-lt"/>
            </a:endParaRPr>
          </a:p>
          <a:p>
            <a:r>
              <a:rPr lang="en-US" dirty="0"/>
              <a:t>This session is more than a learning opportunity; it's a call to action for us to reflect, adapt, and apply these theories in our daily leadership challenges. As we navigate through these concepts, let's consider how we can apply them not only to enhance our personal leadership skills but also to uplift and empower those we lead within the US Air Force.</a:t>
            </a:r>
            <a:endParaRPr lang="en-US" dirty="0">
              <a:cs typeface="Calibri"/>
            </a:endParaRPr>
          </a:p>
          <a:p>
            <a:br>
              <a:rPr lang="en-US" dirty="0"/>
            </a:br>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C1EA6E9B-D054-4740-9000-DDB4E0C6E064}" type="slidenum">
              <a:t>1</a:t>
            </a:fld>
            <a:endParaRPr lang="en-US"/>
          </a:p>
        </p:txBody>
      </p:sp>
    </p:spTree>
    <p:extLst>
      <p:ext uri="{BB962C8B-B14F-4D97-AF65-F5344CB8AC3E}">
        <p14:creationId xmlns:p14="http://schemas.microsoft.com/office/powerpoint/2010/main" val="27082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Leadership in the Air Force requires a flexible and discerning approach, recognizing the unique challenges and responsibilities associated with various ranks and roles. Effectively leveraging a combination of leadership theories can greatly enhance a leader's impact, tailored to the diverse contexts encountered within the military.</a:t>
            </a:r>
          </a:p>
          <a:p>
            <a:endParaRPr lang="en-US" dirty="0"/>
          </a:p>
          <a:p>
            <a:r>
              <a:rPr lang="en-US" dirty="0"/>
              <a:t>Trait Theory, emphasizing inherent qualities such as integrity, resilience, and leadership potential, plays a crucial role across all ranks. Unlike skills that can be developed over time, traits are seen as foundational qualities that every leader, regardless of rank, should inherently possess or strive to embody. These qualities inspire trust, foster loyalty, and establish a leader's credibility, making Trait Theory universally applicable and fundamental to leadership effectiveness within the Air Force.</a:t>
            </a:r>
            <a:endParaRPr lang="en-US" dirty="0">
              <a:cs typeface="Calibri"/>
            </a:endParaRPr>
          </a:p>
          <a:p>
            <a:endParaRPr lang="en-US" dirty="0"/>
          </a:p>
          <a:p>
            <a:r>
              <a:rPr lang="en-US" dirty="0"/>
              <a:t>For high-ranking officers, Skills Theory is particularly relevant, focusing on the development of a broad spectrum of capabilities, from technical expertise to strategic foresight and interpersonal effectiveness. These skills are vital for navigating the complexities of leadership at a strategic level, enabling officers to make informed decisions, guide organizational direction, and cultivate a culture of excellence.</a:t>
            </a:r>
            <a:endParaRPr lang="en-US" dirty="0">
              <a:cs typeface="Calibri"/>
            </a:endParaRPr>
          </a:p>
          <a:p>
            <a:endParaRPr lang="en-US" dirty="0"/>
          </a:p>
          <a:p>
            <a:r>
              <a:rPr lang="en-US" dirty="0"/>
              <a:t>Non-Commissioned Officers (NCOs) might find Behavioral and Situational Theories especially pertinent. Behavioral Theory, which emphasizes the balance between task completion and team welfare, aligns with the NCO’s role in operational success and team morale. Situational Theory’s emphasis on adaptive leadership styles is critical for NCOs, who often face rapidly changing conditions and must tailor their leadership approach to the specific needs of their missions and teams.</a:t>
            </a:r>
            <a:endParaRPr lang="en-US" dirty="0">
              <a:cs typeface="Calibri"/>
            </a:endParaRPr>
          </a:p>
          <a:p>
            <a:endParaRPr lang="en-US" dirty="0"/>
          </a:p>
          <a:p>
            <a:r>
              <a:rPr lang="en-US" dirty="0"/>
              <a:t>Path-Goal Theory is applicable across various leadership positions but is particularly effective in settings where leaders directly influence the motivation and performance of their team. It highlights the leader's role in clarifying the path to objectives, removing obstacles, and providing support. This theory is beneficial for leaders who are actively involved in guiding their teams through complex tasks, making it a valuable approach for both officers and NCOs in their efforts to align individual and team efforts with broader mission goals.</a:t>
            </a:r>
            <a:endParaRPr lang="en-US" dirty="0">
              <a:cs typeface="Calibri"/>
            </a:endParaRP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10</a:t>
            </a:fld>
            <a:endParaRPr lang="en-US"/>
          </a:p>
        </p:txBody>
      </p:sp>
    </p:spTree>
    <p:extLst>
      <p:ext uri="{BB962C8B-B14F-4D97-AF65-F5344CB8AC3E}">
        <p14:creationId xmlns:p14="http://schemas.microsoft.com/office/powerpoint/2010/main" val="824783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Successfully integrating diverse leadership theories into daily practice within the Air Force environment demands a commitment to continuous learning and the ability to adapt to evolving situations. This process is essential for developing a well-rounded leadership approach that is responsive to the needs of both the mission and the team. Here are practical tips for weaving these theories into your leadership repertoire:</a:t>
            </a:r>
          </a:p>
          <a:p>
            <a:endParaRPr lang="en-US" dirty="0"/>
          </a:p>
          <a:p>
            <a:r>
              <a:rPr lang="en-US" b="1" dirty="0"/>
              <a:t>Cultivate Self-Awareness</a:t>
            </a:r>
            <a:r>
              <a:rPr lang="en-US" dirty="0"/>
              <a:t>: Start by conducting a thorough self-assessment to understand your inherent traits (Trait Theory) and identify areas for growth in your skills (Skills Theory). Self-awareness allows you to leverage your natural strengths while acknowledging and addressing your weaknesses. Regular feedback from peers, superiors, and subordinates can provide valuable insights into your leadership style and its impact.</a:t>
            </a:r>
            <a:endParaRPr lang="en-US" dirty="0">
              <a:cs typeface="Calibri"/>
            </a:endParaRPr>
          </a:p>
          <a:p>
            <a:endParaRPr lang="en-US" dirty="0"/>
          </a:p>
          <a:p>
            <a:r>
              <a:rPr lang="en-US" b="1" dirty="0"/>
              <a:t>Embrace Flexibility</a:t>
            </a:r>
            <a:r>
              <a:rPr lang="en-US" dirty="0"/>
              <a:t>: The core of Situational Theory is adaptability. Develop the capacity to assess each situation independently and determine the most appropriate leadership style required. This means being ready to shift from a directive approach to a more supportive one as the context demands, ensuring your leadership is always aligned with the needs of your team and the objectives at hand.</a:t>
            </a:r>
            <a:endParaRPr lang="en-US" dirty="0">
              <a:cs typeface="Calibri"/>
            </a:endParaRPr>
          </a:p>
          <a:p>
            <a:endParaRPr lang="en-US" dirty="0"/>
          </a:p>
          <a:p>
            <a:r>
              <a:rPr lang="en-US" b="1" dirty="0"/>
              <a:t>Focus on Goal-Oriented Leadership (Path-Goal Theory)</a:t>
            </a:r>
            <a:r>
              <a:rPr lang="en-US" dirty="0"/>
              <a:t>: Clearly define and communicate mission objectives and the roles of individual team members in achieving these goals. Work actively to remove barriers to success, whether they are operational, interpersonal, or organizational. Encourage and support your team members, providing the guidance and resources they need to succeed.</a:t>
            </a:r>
            <a:endParaRPr lang="en-US" dirty="0">
              <a:cs typeface="Calibri"/>
            </a:endParaRPr>
          </a:p>
          <a:p>
            <a:endParaRPr lang="en-US" dirty="0"/>
          </a:p>
          <a:p>
            <a:r>
              <a:rPr lang="en-US" b="1" dirty="0"/>
              <a:t>Develop a Balanced Approach (Behavioral Theory)</a:t>
            </a:r>
            <a:r>
              <a:rPr lang="en-US" dirty="0"/>
              <a:t>: Strive to balance task achievement with the welfare of your team members. Foster an environment where the accomplishment of mission objectives goes hand in hand with the well-being and development of Airmen. This involves recognizing and rewarding contributions, as well as providing support and encouragement in challenging times.</a:t>
            </a:r>
            <a:endParaRPr lang="en-US" dirty="0">
              <a:cs typeface="Calibri"/>
            </a:endParaRPr>
          </a:p>
          <a:p>
            <a:endParaRPr lang="en-US" dirty="0"/>
          </a:p>
          <a:p>
            <a:r>
              <a:rPr lang="en-US" b="1" dirty="0"/>
              <a:t>Engage in Continuous Skill Development</a:t>
            </a:r>
            <a:r>
              <a:rPr lang="en-US" dirty="0"/>
              <a:t>: Leadership is a skill that can be honed over time. Engage in ongoing training and education to enhance your technical, conceptual, and interpersonal skills. The Air Force offers a variety of professional development opportunities designed to strengthen your leadership abilities at every stage of your career.</a:t>
            </a:r>
            <a:endParaRPr lang="en-US" dirty="0">
              <a:cs typeface="Calibri"/>
            </a:endParaRPr>
          </a:p>
          <a:p>
            <a:endParaRPr lang="en-US" dirty="0"/>
          </a:p>
          <a:p>
            <a:r>
              <a:rPr lang="en-US" b="1" dirty="0"/>
              <a:t>Apply Theories Practically</a:t>
            </a:r>
            <a:r>
              <a:rPr lang="en-US" dirty="0"/>
              <a:t>: Look for opportunities to apply these theories in real-world scenarios. Whether it's leading a project, managing a team during a deployment, or navigating day-to-day challenges, use these situations as learning experiences to refine your leadership approach.</a:t>
            </a:r>
            <a:endParaRPr lang="en-US" dirty="0">
              <a:cs typeface="Calibri"/>
            </a:endParaRPr>
          </a:p>
          <a:p>
            <a:endParaRPr lang="en-US" dirty="0"/>
          </a:p>
          <a:p>
            <a:r>
              <a:rPr lang="en-US" b="1" dirty="0"/>
              <a:t>Reflect and Adjust</a:t>
            </a:r>
            <a:r>
              <a:rPr lang="en-US" dirty="0"/>
              <a:t>: Regular reflection on your leadership experiences is crucial. Consider what worked, what didn’t, and why. Use these reflections to adjust your approach, ensuring your leadership style remains effective and relevant.</a:t>
            </a:r>
            <a:endParaRPr lang="en-US" dirty="0">
              <a:cs typeface="Calibri"/>
            </a:endParaRP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11</a:t>
            </a:fld>
            <a:endParaRPr lang="en-US"/>
          </a:p>
        </p:txBody>
      </p:sp>
    </p:spTree>
    <p:extLst>
      <p:ext uri="{BB962C8B-B14F-4D97-AF65-F5344CB8AC3E}">
        <p14:creationId xmlns:p14="http://schemas.microsoft.com/office/powerpoint/2010/main" val="1166719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Theory Application</a:t>
            </a:r>
            <a:r>
              <a:rPr lang="en-US" dirty="0"/>
              <a:t>: How would you apply each of the leadership theories (Trait, Skills, Behavioral, Situational, and Path-Goal) to a specific leadership challenge you might face in the Air Force? Consider scenarios such as managing a diverse team, handling a high-pressure situation, or leading a project with tight deadlines.</a:t>
            </a:r>
            <a:endParaRPr lang="en-US">
              <a:cs typeface="Calibri"/>
            </a:endParaRPr>
          </a:p>
          <a:p>
            <a:endParaRPr lang="en-US" dirty="0"/>
          </a:p>
          <a:p>
            <a:r>
              <a:rPr lang="en-US" b="1" dirty="0"/>
              <a:t>Challenges and Adaptations</a:t>
            </a:r>
            <a:r>
              <a:rPr lang="en-US" dirty="0"/>
              <a:t>: Have you encountered situations where a particular leadership theory did not apply as expected? Share your experience, including how you adapted your leadership approach in response to the challenges faced.</a:t>
            </a:r>
            <a:endParaRPr lang="en-US" dirty="0">
              <a:cs typeface="Calibri"/>
            </a:endParaRPr>
          </a:p>
          <a:p>
            <a:endParaRPr lang="en-US" dirty="0">
              <a:cs typeface="Calibri"/>
            </a:endParaRPr>
          </a:p>
          <a:p>
            <a:r>
              <a:rPr lang="en-US" b="1" dirty="0"/>
              <a:t>Theory Integration</a:t>
            </a:r>
            <a:r>
              <a:rPr lang="en-US" dirty="0"/>
              <a:t>: Discuss how you might integrate multiple leadership theories in your approach to a complex leadership scenario. How can blending elements from different theories enhance your effectiveness as a leader?</a:t>
            </a:r>
            <a:endParaRPr lang="en-US" dirty="0">
              <a:cs typeface="Calibri"/>
            </a:endParaRPr>
          </a:p>
          <a:p>
            <a:endParaRPr lang="en-US" dirty="0"/>
          </a:p>
          <a:p>
            <a:r>
              <a:rPr lang="en-US" b="1" dirty="0"/>
              <a:t>Personal Growth</a:t>
            </a:r>
            <a:r>
              <a:rPr lang="en-US" dirty="0"/>
              <a:t>: Reflect on your own leadership journey. Which theories resonate most with your personal style, and how have you seen your leadership evolve as you’ve gained more experience?</a:t>
            </a:r>
            <a:endParaRPr lang="en-US" dirty="0">
              <a:cs typeface="Calibri"/>
            </a:endParaRPr>
          </a:p>
          <a:p>
            <a:endParaRPr lang="en-US" dirty="0"/>
          </a:p>
          <a:p>
            <a:r>
              <a:rPr lang="en-US" b="1" dirty="0"/>
              <a:t>Theory vs. Practice</a:t>
            </a:r>
            <a:r>
              <a:rPr lang="en-US" dirty="0"/>
              <a:t>: Often, there's a gap between theoretical knowledge and practical application. Can you share instances where applying these theories in real-life situations was more challenging than anticipated? How did you bridge this gap?</a:t>
            </a:r>
            <a:endParaRPr lang="en-US" dirty="0">
              <a:cs typeface="Calibri"/>
            </a:endParaRPr>
          </a:p>
          <a:p>
            <a:endParaRPr lang="en-US" dirty="0">
              <a:cs typeface="Calibri"/>
            </a:endParaRPr>
          </a:p>
          <a:p>
            <a:r>
              <a:rPr lang="en-US" b="1" dirty="0"/>
              <a:t>Feedback and Reflection</a:t>
            </a:r>
            <a:r>
              <a:rPr lang="en-US" dirty="0"/>
              <a:t>: How has feedback from peers, subordinates, and superiors influenced your leadership style and understanding of these theories? Discuss the role of reflection and feedback in continuous leadership development.</a:t>
            </a:r>
            <a:endParaRPr lang="en-US" dirty="0">
              <a:cs typeface="Calibri"/>
            </a:endParaRPr>
          </a:p>
          <a:p>
            <a:endParaRPr lang="en-US" dirty="0"/>
          </a:p>
          <a:p>
            <a:r>
              <a:rPr lang="en-US" b="1" dirty="0"/>
              <a:t>Contrasting Perspectives</a:t>
            </a:r>
            <a:r>
              <a:rPr lang="en-US" dirty="0"/>
              <a:t>: If you’ve observed or experienced leadership practices that challenge the principles of these theories, share those instances. How do such experiences shape your perception of effective leadership?</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12</a:t>
            </a:fld>
            <a:endParaRPr lang="en-US"/>
          </a:p>
        </p:txBody>
      </p:sp>
    </p:spTree>
    <p:extLst>
      <p:ext uri="{BB962C8B-B14F-4D97-AF65-F5344CB8AC3E}">
        <p14:creationId xmlns:p14="http://schemas.microsoft.com/office/powerpoint/2010/main" val="3546387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wrapping up our exploration of leadership theories within the Air Force context, it's evident that leadership is a complex, multifaceted endeavor. It necessitates not only an understanding of various theoretical frameworks—Trait, Skills, Behavioral, Situational, and Path-Goal Theories—but also the application of these concepts to the unique challenges of military leadership. It is not only important for us, but those we lead, as  so knowing the best ways to develop these qualities will massively impact those you lead. This comprehensive approach is crucial for developing a leadership style that meets both mission requirements and team needs. Our journey through these theories has underscored the value of continuous learning, self-awareness, and the ability to adapt, highlighting that leadership effectiveness is enhanced through the integration of diverse perspectives. As Air Force leaders committed to integrity, excellence, and service, embracing these principles and remaining open to ongoing growth ensures we are prepared to lead effectively, contributing significantly to our teams and the broader mission of the Air Force.</a:t>
            </a:r>
          </a:p>
          <a:p>
            <a:br>
              <a:rPr lang="en-US" dirty="0"/>
            </a:b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13</a:t>
            </a:fld>
            <a:endParaRPr lang="en-US"/>
          </a:p>
        </p:txBody>
      </p:sp>
    </p:spTree>
    <p:extLst>
      <p:ext uri="{BB962C8B-B14F-4D97-AF65-F5344CB8AC3E}">
        <p14:creationId xmlns:p14="http://schemas.microsoft.com/office/powerpoint/2010/main" val="142781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discussing leadership within the context of the Air Force, it is essential to ground our understanding in five pivotal leadership theories: Trait Theory, Skills Theory, Behavioral Theory, Situational Theory, and Path-goal Theory. These theories represent the cornerstone of leadership studies, acknowledged by experts in the field for their significance and diversity. Each theory offers a unique perspective on leadership, ranging from innate characteristics that require minimal development (Trait Theory) to skills and behaviors that necessitate ongoing refinement and improvement (Skills Theory, Behavioral Theory). Recognizing and developing these varied aspects of leadership are crucial for effective leadership.</a:t>
            </a:r>
          </a:p>
          <a:p>
            <a:r>
              <a:rPr lang="en-US" dirty="0"/>
              <a:t> </a:t>
            </a:r>
            <a:endParaRPr lang="en-US" dirty="0">
              <a:ea typeface="Calibri"/>
              <a:cs typeface="Calibri"/>
            </a:endParaRPr>
          </a:p>
          <a:p>
            <a:r>
              <a:rPr lang="en-US" dirty="0"/>
              <a:t>The Air Force explicitly tasks the non-commissioned officer tier with developing as leaders. This responsibility underscores the importance of not only understanding but also applying these leadership theories in practical scenarios. Mastery of these theories enables NCOs to identify and cultivate the necessary skills and behaviors in themselves and others, fostering a culture of excellence and leadership development within the Air Force. Embracing this comprehensive approach to leadership ensures that NCOs are well-equipped to meet the demands of their roles, embodying the Air Force's core values of Integrity First, Service Before Self, and Excellence in All We Do.</a:t>
            </a:r>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2</a:t>
            </a:fld>
            <a:endParaRPr lang="en-US"/>
          </a:p>
        </p:txBody>
      </p:sp>
    </p:spTree>
    <p:extLst>
      <p:ext uri="{BB962C8B-B14F-4D97-AF65-F5344CB8AC3E}">
        <p14:creationId xmlns:p14="http://schemas.microsoft.com/office/powerpoint/2010/main" val="363582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Definition </a:t>
            </a:r>
            <a:r>
              <a:rPr lang="en-US" dirty="0"/>
              <a:t>- Trait Theory suggests that certain individuals possess innate traits or characteristics that make them effective leaders. These traits can range from personality attributes to physical characteristics, intelligence levels, and even values and beliefs. In the context of the Air Force, these traits align with the core values of Integrity First, Service Before Self, and Excellence in All We Do.</a:t>
            </a:r>
          </a:p>
          <a:p>
            <a:endParaRPr lang="en-US" dirty="0">
              <a:cs typeface="+mn-lt"/>
            </a:endParaRPr>
          </a:p>
          <a:p>
            <a:r>
              <a:rPr lang="en-US" b="1" dirty="0"/>
              <a:t>Strengths </a:t>
            </a:r>
            <a:r>
              <a:rPr lang="en-US" dirty="0"/>
              <a:t>- One of the key strengths of Trait Theory is its emphasis on identifying leadership qualities that can be used to select and develop future leaders. This theory supports the Air Force’s approach to fostering leadership qualities from within its ranks, focusing on individuals who naturally exhibit leadership traits that are congruent with its core values.</a:t>
            </a:r>
            <a:endParaRPr lang="en-US" dirty="0">
              <a:cs typeface="Calibri" panose="020F0502020204030204"/>
            </a:endParaRPr>
          </a:p>
          <a:p>
            <a:endParaRPr lang="en-US" dirty="0">
              <a:cs typeface="+mn-lt"/>
            </a:endParaRPr>
          </a:p>
          <a:p>
            <a:r>
              <a:rPr lang="en-US" b="1" dirty="0"/>
              <a:t>Weaknesses </a:t>
            </a:r>
            <a:r>
              <a:rPr lang="en-US" dirty="0"/>
              <a:t>- A notable weakness of Trait Theory is its assumption that leadership is inherently inborn, which might overlook the potential for individuals to develop and acquire leadership skills over time while at the same time having a bias for people who exemplify these inherent traits without having the other necessary leadership attributes. I would venture that most of us have seen that one person who was a very personable individual that leadership latched onto for leadership promotion without actually developing leadership qualities.</a:t>
            </a:r>
            <a:endParaRPr lang="en-US" dirty="0">
              <a:cs typeface="Calibri" panose="020F0502020204030204"/>
            </a:endParaRPr>
          </a:p>
          <a:p>
            <a:endParaRPr lang="en-US" dirty="0">
              <a:cs typeface="+mn-lt"/>
            </a:endParaRPr>
          </a:p>
          <a:p>
            <a:r>
              <a:rPr lang="en-US" b="1" dirty="0"/>
              <a:t>Military Application</a:t>
            </a:r>
            <a:r>
              <a:rPr lang="en-US" dirty="0"/>
              <a:t> - In the military context, especially within the Air Force, Trait Theory can be applied by identifying and cultivating leadership traits in Airmen from an early stage. This can be achieved through targeted training programs, mentorship, and providing opportunities for leadership experience. By recognizing and developing these traits, the Air Force can ensure a robust pipeline of capable leaders who embody the values and vision of the organization.</a:t>
            </a:r>
            <a:endParaRPr lang="en-US" dirty="0">
              <a:cs typeface="Calibri" panose="020F0502020204030204"/>
            </a:endParaRPr>
          </a:p>
          <a:p>
            <a:br>
              <a:rPr lang="en-US" dirty="0"/>
            </a:br>
            <a:endParaRPr lang="en-US" dirty="0"/>
          </a:p>
        </p:txBody>
      </p:sp>
      <p:sp>
        <p:nvSpPr>
          <p:cNvPr id="4" name="Slide Number Placeholder 3"/>
          <p:cNvSpPr>
            <a:spLocks noGrp="1"/>
          </p:cNvSpPr>
          <p:nvPr>
            <p:ph type="sldNum" sz="quarter" idx="5"/>
          </p:nvPr>
        </p:nvSpPr>
        <p:spPr/>
        <p:txBody>
          <a:bodyPr/>
          <a:lstStyle/>
          <a:p>
            <a:fld id="{C1EA6E9B-D054-4740-9000-DDB4E0C6E064}" type="slidenum">
              <a:rPr lang="en-US"/>
              <a:t>3</a:t>
            </a:fld>
            <a:endParaRPr lang="en-US"/>
          </a:p>
        </p:txBody>
      </p:sp>
    </p:spTree>
    <p:extLst>
      <p:ext uri="{BB962C8B-B14F-4D97-AF65-F5344CB8AC3E}">
        <p14:creationId xmlns:p14="http://schemas.microsoft.com/office/powerpoint/2010/main" val="151819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Definition</a:t>
            </a:r>
            <a:r>
              <a:rPr lang="en-US"/>
              <a:t> - Skills Theory posits that effective leadership is largely a product of the leader's knowledge, skills, and abilities, rather than their innate traits. It emphasizes the importance of developing technical skills, human skills, and conceptual skills. In the Air Force, this theory underscores the value of continuous learning and development in leadership roles, aligning with the principle of "Excellence in All We Do" by fostering a culture of skill enhancement and professional growth.</a:t>
            </a:r>
          </a:p>
          <a:p>
            <a:r>
              <a:rPr lang="en-US" b="1"/>
              <a:t>Strengths</a:t>
            </a:r>
            <a:r>
              <a:rPr lang="en-US"/>
              <a:t> - Skills Theory offers a more inclusive and developmental approach to leadership compared to Trait Theory. It suggests that leadership capabilities can be acquired and refined through education, training, and experience. This aligns with the Air Force's commitment to professional development, highlighting the organization's dedication to preparing individuals for leadership roles through comprehensive training programs and educational opportunities.</a:t>
            </a:r>
          </a:p>
          <a:p>
            <a:r>
              <a:rPr lang="en-US" b="1"/>
              <a:t>Weaknesses</a:t>
            </a:r>
            <a:r>
              <a:rPr lang="en-US"/>
              <a:t> - A limitation of Skills Theory is its potential to undervalue the role of personal attributes and the situational context in leadership effectiveness. It might imply that anyone can become an effective leader with the right training, ignoring the nuances of personality fit and the dynamic nature of leadership scenarios faced in military operations.</a:t>
            </a:r>
          </a:p>
          <a:p>
            <a:r>
              <a:rPr lang="en-US" b="1"/>
              <a:t>Military Application</a:t>
            </a:r>
            <a:r>
              <a:rPr lang="en-US"/>
              <a:t> - In the Air Force, Skills Theory can be applied through structured leadership development programs that focus on enhancing the technical, human, and conceptual skills of Airmen. This can include workshops, simulations, and on-the-job training that are tailored to develop the diverse skill sets required for effective leadership in various situations, ensuring that leaders are well-equipped to navigate the complexities of military operations and decision-making.</a:t>
            </a:r>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4</a:t>
            </a:fld>
            <a:endParaRPr lang="en-US"/>
          </a:p>
        </p:txBody>
      </p:sp>
    </p:spTree>
    <p:extLst>
      <p:ext uri="{BB962C8B-B14F-4D97-AF65-F5344CB8AC3E}">
        <p14:creationId xmlns:p14="http://schemas.microsoft.com/office/powerpoint/2010/main" val="3989810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Definition</a:t>
            </a:r>
            <a:r>
              <a:rPr lang="en-US"/>
              <a:t> - Behavioral Theory shifts the focus from inherent traits or skills to the leader's actions and behaviors. It categorizes leaders based on their orientation towards task completion or employee well-being, suggesting that the most effective leaders balance concern for both tasks and people. In the Air Force context, this theory complements the core value of "Service Before Self" by encouraging leaders to prioritize mission objectives while also taking care of their team members.</a:t>
            </a:r>
          </a:p>
          <a:p>
            <a:r>
              <a:rPr lang="en-US" b="1" dirty="0"/>
              <a:t>Strengths</a:t>
            </a:r>
            <a:r>
              <a:rPr lang="en-US" dirty="0"/>
              <a:t> - The strength of Behavioral Theory lies in its emphasis on observable actions, making leadership qualities more accessible and teachable. It supports the Air Force's approach to leadership as a skill that can be developed through practice and reflection, encouraging leaders to adapt their behavior to better serve their teams and accomplish mission goals.</a:t>
            </a:r>
            <a:endParaRPr lang="en-US" dirty="0">
              <a:cs typeface="Calibri"/>
            </a:endParaRPr>
          </a:p>
          <a:p>
            <a:r>
              <a:rPr lang="en-US" b="1" dirty="0"/>
              <a:t>Weaknesses</a:t>
            </a:r>
            <a:r>
              <a:rPr lang="en-US" dirty="0"/>
              <a:t> - A drawback of Behavioral Theory is its potential oversimplification of leadership dynamics, not accounting for the complexities of different situations or the varied personalities of team members. In a military setting, this can lead to a one-size-fits-all approach that may not be effective in all scenarios, particularly in the diverse and often rapidly changing environments of military operations.</a:t>
            </a:r>
            <a:endParaRPr lang="en-US" dirty="0">
              <a:cs typeface="Calibri"/>
            </a:endParaRPr>
          </a:p>
          <a:p>
            <a:r>
              <a:rPr lang="en-US" b="1" dirty="0"/>
              <a:t>Military Application</a:t>
            </a:r>
            <a:r>
              <a:rPr lang="en-US" dirty="0"/>
              <a:t> - Behavioral Theory is applied in the Air Force by training leaders to be adaptable, focusing on both task achievement and the welfare of their team members. Leadership development programs can include behavioral assessments, feedback mechanisms, and scenario-based training that emphasizes the importance of adjusting leadership styles to meet the needs of the mission and the well-being of Airmen, fostering a balanced and effective leadership approach.</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5</a:t>
            </a:fld>
            <a:endParaRPr lang="en-US"/>
          </a:p>
        </p:txBody>
      </p:sp>
    </p:spTree>
    <p:extLst>
      <p:ext uri="{BB962C8B-B14F-4D97-AF65-F5344CB8AC3E}">
        <p14:creationId xmlns:p14="http://schemas.microsoft.com/office/powerpoint/2010/main" val="2867351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Definition</a:t>
            </a:r>
            <a:r>
              <a:rPr lang="en-US"/>
              <a:t> - Situational Theory suggests that the most effective leadership style varies according to the situation and the maturity level of the followers. It argues for the adaptability of leadership styles, ranging from highly directive to highly supportive, based on the task complexity and the followers' capabilities. In the Air Force, this theory supports the adaptability and flexibility required in leaders, aligning with the dynamic nature of military operations and the diverse needs of Airmen.</a:t>
            </a:r>
          </a:p>
          <a:p>
            <a:r>
              <a:rPr lang="en-US" b="1" dirty="0"/>
              <a:t>Strengths</a:t>
            </a:r>
            <a:r>
              <a:rPr lang="en-US" dirty="0"/>
              <a:t> - The primary strength of Situational Theory is its flexibility, recognizing that no single leadership style is best in all situations. This resonates with the Air Force's operational diversity, where leaders must navigate varying degrees of stress, complexity, and team dynamics. It encourages leaders to be versatile and responsive to the specific needs of their situation and team.</a:t>
            </a:r>
            <a:endParaRPr lang="en-US" dirty="0">
              <a:cs typeface="Calibri"/>
            </a:endParaRPr>
          </a:p>
          <a:p>
            <a:r>
              <a:rPr lang="en-US" b="1" dirty="0"/>
              <a:t>Weaknesses</a:t>
            </a:r>
            <a:r>
              <a:rPr lang="en-US" dirty="0"/>
              <a:t> - A challenge with Situational Theory is its potential complexity in application, as it requires leaders to accurately assess both the situation and the readiness level of their followers and then adapt their style accordingly. This can be particularly difficult in high-pressure or rapidly changing military environments where quick decision-making is essential.</a:t>
            </a:r>
            <a:endParaRPr lang="en-US" dirty="0">
              <a:cs typeface="Calibri"/>
            </a:endParaRPr>
          </a:p>
          <a:p>
            <a:r>
              <a:rPr lang="en-US" b="1" dirty="0"/>
              <a:t>Military Application</a:t>
            </a:r>
            <a:r>
              <a:rPr lang="en-US" dirty="0"/>
              <a:t> - The Air Force applies Situational Theory by encouraging leaders to develop a deep understanding of their team members and the specific challenges they face, promoting a leadership style that is both flexible and situational. Training programs can emphasize the assessment of situational variables and follower readiness, equipping leaders with the tools to modify their approach for optimal team performance and mission success.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6</a:t>
            </a:fld>
            <a:endParaRPr lang="en-US"/>
          </a:p>
        </p:txBody>
      </p:sp>
    </p:spTree>
    <p:extLst>
      <p:ext uri="{BB962C8B-B14F-4D97-AF65-F5344CB8AC3E}">
        <p14:creationId xmlns:p14="http://schemas.microsoft.com/office/powerpoint/2010/main" val="2655579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Definition</a:t>
            </a:r>
            <a:r>
              <a:rPr lang="en-US"/>
              <a:t> - Path-Goal Theory emphasizes the role of leaders in defining, clarifying, and laying out the path to achieve goals for their followers. It posits that leaders can increase satisfaction, motivation, and performance by identifying and clearing obstacles, providing necessary support, and offering rewards for achievement. This theory integrates the adaptability of leadership style to the needs of the followers and the task at hand, suggesting that the leader's behavior should complement the environmental conditions and empower followers to achieve their goals. Within the Air Force, Path-Goal Theory aligns with the strategic emphasis on mission accomplishment, fostering an environment where leaders actively facilitate their team's success by navigating challenges and aligning individual goals with those of the organization.</a:t>
            </a:r>
          </a:p>
          <a:p>
            <a:r>
              <a:rPr lang="en-US" b="1"/>
              <a:t>Strengths</a:t>
            </a:r>
            <a:r>
              <a:rPr lang="en-US"/>
              <a:t> - The strength of Path-Goal Theory lies in its focus on enhancing follower motivation and satisfaction through leadership intervention. This approach is particularly beneficial in the Air Force, where the clarity of mission objectives and the removal of barriers to performance are crucial. It encourages leaders to be proactive in identifying and mitigating challenges that could impede mission success, thereby fostering a supportive and goal-oriented culture. Additionally, this theory supports the customization of leadership approaches to fit the diverse needs of Airmen and the variety of missions, promoting flexibility and responsiveness in leadership behavior.</a:t>
            </a:r>
          </a:p>
          <a:p>
            <a:r>
              <a:rPr lang="en-US" b="1" dirty="0"/>
              <a:t>Weaknesses</a:t>
            </a:r>
            <a:r>
              <a:rPr lang="en-US" dirty="0"/>
              <a:t> - One of the challenges with Path-Goal Theory is its potential complexity in application, requiring leaders to adeptly assess the needs of their followers, the demands of the task, and environmental factors to choose the most appropriate leadership style. This complexity might lead to inconsistencies in leadership behavior or difficulties in effectively applying the theory under the dynamic and high-pressure conditions typical of military operations. Furthermore, the theory's emphasis on leader intervention in clearing paths to goals may inadvertently reduce followers' opportunities for autonomous problem-solving and self-motivation.</a:t>
            </a:r>
            <a:endParaRPr lang="en-US" dirty="0">
              <a:cs typeface="Calibri"/>
            </a:endParaRPr>
          </a:p>
          <a:p>
            <a:r>
              <a:rPr lang="en-US" b="1" dirty="0"/>
              <a:t>Military Application</a:t>
            </a:r>
            <a:r>
              <a:rPr lang="en-US" dirty="0"/>
              <a:t> - The Air Force applies Path-Goal Theory by training leaders to actively engage in identifying the needs of their Airmen and the specific challenges of missions to tailor their support and leadership style accordingly. This can involve leadership development programs focused on situational analysis, decision-making, and communication skills, enabling leaders to effectively guide their teams through complex missions. Emphasis is placed on understanding the unique dynamics of each situation and adapting leadership strategies to motivate Airmen, foster resilience, and ensure the successful completion of missions. Through such applications, the Air Force cultivates a leadership culture that is not only goal-oriented but also deeply attuned to the welfare and development of its personnel, embodying the core values of integrity, service, and excellence.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7</a:t>
            </a:fld>
            <a:endParaRPr lang="en-US"/>
          </a:p>
        </p:txBody>
      </p:sp>
    </p:spTree>
    <p:extLst>
      <p:ext uri="{BB962C8B-B14F-4D97-AF65-F5344CB8AC3E}">
        <p14:creationId xmlns:p14="http://schemas.microsoft.com/office/powerpoint/2010/main" val="1650725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evaluating leadership theories, it's crucial to recognize that their applicability and effectiveness are highly contingent upon the context in which they are deployed. </a:t>
            </a:r>
          </a:p>
          <a:p>
            <a:endParaRPr lang="en-US" dirty="0"/>
          </a:p>
          <a:p>
            <a:r>
              <a:rPr lang="en-US" dirty="0"/>
              <a:t>Trait Theory and Skills Theory delve into the intrinsic aspects of a leader. Trait Theory posits that certain innate qualities or characteristics predispose individuals to be effective leaders, suggesting a certain natural predisposition towards leadership. This perspective aligns with the search for leaders who naturally embody qualities such as decisiveness, integrity, and courage—attributes highly valued in the military setting.</a:t>
            </a:r>
            <a:endParaRPr lang="en-US" dirty="0">
              <a:cs typeface="Calibri" panose="020F0502020204030204"/>
            </a:endParaRPr>
          </a:p>
          <a:p>
            <a:endParaRPr lang="en-US" dirty="0"/>
          </a:p>
          <a:p>
            <a:r>
              <a:rPr lang="en-US" dirty="0"/>
              <a:t>Conversely, Skills Theory shifts the focus towards a leader's acquired capabilities, proposing that leadership effectiveness arises from developed skills such as technical knowledge, social aptitude, and strategic thinking. This theory underscores the Air Force's commitment to continuous learning and the cultivation of a diverse set of skills to navigate the complexities of modern military operations.</a:t>
            </a:r>
            <a:endParaRPr lang="en-US" dirty="0">
              <a:cs typeface="Calibri"/>
            </a:endParaRPr>
          </a:p>
          <a:p>
            <a:endParaRPr lang="en-US" dirty="0"/>
          </a:p>
          <a:p>
            <a:r>
              <a:rPr lang="en-US" dirty="0"/>
              <a:t>In contrast, Behavioral Theory, Situational Theory, and Path-Goal Theory emphasize the dynamic aspects of leadership, such as the leader's actions, the context of the leadership act, and the interaction between leaders and followers. Behavioral Theory concentrates on what leaders do, advocating for a balanced approach to task accomplishment and team member well-being. This is particularly relevant in the military, where the wellbeing of the team is as crucial as mission success.</a:t>
            </a:r>
            <a:endParaRPr lang="en-US" dirty="0">
              <a:cs typeface="Calibri" panose="020F0502020204030204"/>
            </a:endParaRPr>
          </a:p>
          <a:p>
            <a:endParaRPr lang="en-US" dirty="0"/>
          </a:p>
          <a:p>
            <a:r>
              <a:rPr lang="en-US" dirty="0"/>
              <a:t>Situational Theory argues for adaptability, suggesting that effective leadership is contingent upon the demands of the environment and the readiness of followers. This theory is especially pertinent in the diverse and often unpredictable contexts of military operations, where leaders must adjust their style to meet the needs of the mission and their team.</a:t>
            </a:r>
            <a:endParaRPr lang="en-US" dirty="0">
              <a:cs typeface="Calibri"/>
            </a:endParaRPr>
          </a:p>
          <a:p>
            <a:endParaRPr lang="en-US" dirty="0"/>
          </a:p>
          <a:p>
            <a:r>
              <a:rPr lang="en-US" dirty="0"/>
              <a:t>Path-Goal Theory focuses on the leader's role in guiding followers towards achieving their goals, emphasizing the importance of removing obstacles and providing the necessary support to ensure team success. This theory aligns with military leadership by highlighting the significance of clear communication, goal alignment, and the facilitation of achievement through direct support.</a:t>
            </a:r>
            <a:endParaRPr lang="en-US" dirty="0">
              <a:cs typeface="Calibri"/>
            </a:endParaRPr>
          </a:p>
          <a:p>
            <a:endParaRPr lang="en-US" dirty="0"/>
          </a:p>
          <a:p>
            <a:r>
              <a:rPr lang="en-US" dirty="0"/>
              <a:t>Understanding the distinctions and applications of these theories enables military leaders to select the most appropriate leadership approach based on the specific demands of their operational environment and the unique needs of their team members. This tailored approach not only enhances leadership effectiveness but also contributes to the overall mission success and resilience of military units.</a:t>
            </a:r>
            <a:endParaRPr lang="en-US" dirty="0">
              <a:cs typeface="Calibri" panose="020F0502020204030204"/>
            </a:endParaRPr>
          </a:p>
          <a:p>
            <a:br>
              <a:rPr lang="en-US" dirty="0"/>
            </a:b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8</a:t>
            </a:fld>
            <a:endParaRPr lang="en-US"/>
          </a:p>
        </p:txBody>
      </p:sp>
    </p:spTree>
    <p:extLst>
      <p:ext uri="{BB962C8B-B14F-4D97-AF65-F5344CB8AC3E}">
        <p14:creationId xmlns:p14="http://schemas.microsoft.com/office/powerpoint/2010/main" val="3176531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multifaceted nature of military operations necessitates a leadership approach that is not confined to a single theory but is instead enriched by the integration of multiple leadership perspectives. Incorporating elements from Trait, Skills, Behavioral, Situational, and Path-Goal Theories can significantly enhance a leader's effectiveness by providing a comprehensive toolkit tailored to address the varied demands of missions and team dynamics.</a:t>
            </a:r>
            <a:endParaRPr lang="en-US" dirty="0">
              <a:ea typeface="Calibri"/>
              <a:cs typeface="Calibri"/>
            </a:endParaRPr>
          </a:p>
          <a:p>
            <a:endParaRPr lang="en-US" dirty="0"/>
          </a:p>
          <a:p>
            <a:r>
              <a:rPr lang="en-US" dirty="0"/>
              <a:t>Trait Theory highlights the importance of inherent qualities such as integrity, courage, and decisiveness—attributes that inspire trust and respect within a team. Early recognition of these traits in our subordinates is crucial to then moving to develop the other necessary leadership aptitudes required for effective leaders. Many, in fact most of us, can and will be effective leaders without these as these are not learned or developed usually. Be aware of bias that will cause neglect for the other attributes that make a good leader due to the outward appearance of leadership 'traits'.</a:t>
            </a:r>
            <a:endParaRPr lang="en-US" dirty="0">
              <a:cs typeface="Calibri"/>
            </a:endParaRPr>
          </a:p>
          <a:p>
            <a:endParaRPr lang="en-US" dirty="0"/>
          </a:p>
          <a:p>
            <a:r>
              <a:rPr lang="en-US" dirty="0"/>
              <a:t>Skills Theory focuses on the development of technical, conceptual, and human skills. As a Staff Sergeant, continuously enhancing your capabilities in these areas ensures that you are well-equipped to navigate the challenges of your role, from strategic planning to effective communication and team management.</a:t>
            </a:r>
            <a:endParaRPr lang="en-US" dirty="0">
              <a:cs typeface="Calibri"/>
            </a:endParaRPr>
          </a:p>
          <a:p>
            <a:endParaRPr lang="en-US" dirty="0"/>
          </a:p>
          <a:p>
            <a:r>
              <a:rPr lang="en-US" dirty="0"/>
              <a:t>Behavioral Theory advocates for a balanced focus on both task achievement and the welfare of team members. This approach is crucial in the Air Force, where the success of operations relies not only on the completion of objectives but also on maintaining high morale and cohesion within the team.</a:t>
            </a:r>
            <a:endParaRPr lang="en-US" dirty="0">
              <a:cs typeface="Calibri" panose="020F0502020204030204"/>
            </a:endParaRPr>
          </a:p>
          <a:p>
            <a:endParaRPr lang="en-US" dirty="0"/>
          </a:p>
          <a:p>
            <a:r>
              <a:rPr lang="en-US" dirty="0"/>
              <a:t>Situational Theory emphasizes the need for adaptability in leadership styles to suit the changing demands of the operational environment and the readiness levels of followers. This theory encourages you to assess each situation critically and choose a leadership style that best supports your team's needs, fostering a flexible and responsive leadership approach.</a:t>
            </a:r>
            <a:endParaRPr lang="en-US" dirty="0">
              <a:cs typeface="Calibri" panose="020F0502020204030204"/>
            </a:endParaRPr>
          </a:p>
          <a:p>
            <a:endParaRPr lang="en-US" dirty="0"/>
          </a:p>
          <a:p>
            <a:r>
              <a:rPr lang="en-US" dirty="0"/>
              <a:t>Path-Goal Theory underlines the leader's role in facilitating the team's progress towards mission objectives. By identifying and removing obstacles, providing necessary support, and aligning individual goals with those of the mission, you can enhance team motivation and performance.</a:t>
            </a:r>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1EA6E9B-D054-4740-9000-DDB4E0C6E064}" type="slidenum">
              <a:rPr lang="en-US"/>
              <a:t>9</a:t>
            </a:fld>
            <a:endParaRPr lang="en-US"/>
          </a:p>
        </p:txBody>
      </p:sp>
    </p:spTree>
    <p:extLst>
      <p:ext uri="{BB962C8B-B14F-4D97-AF65-F5344CB8AC3E}">
        <p14:creationId xmlns:p14="http://schemas.microsoft.com/office/powerpoint/2010/main" val="48802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313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910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001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163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851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508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153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187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703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604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233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311170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blue and white symbol with a star&#10;&#10;Description automatically generated">
            <a:extLst>
              <a:ext uri="{FF2B5EF4-FFF2-40B4-BE49-F238E27FC236}">
                <a16:creationId xmlns:a16="http://schemas.microsoft.com/office/drawing/2014/main" id="{F558BD6D-8EED-5417-9969-C4732513168D}"/>
              </a:ext>
            </a:extLst>
          </p:cNvPr>
          <p:cNvPicPr>
            <a:picLocks noChangeAspect="1"/>
          </p:cNvPicPr>
          <p:nvPr/>
        </p:nvPicPr>
        <p:blipFill>
          <a:blip r:embed="rId3"/>
          <a:stretch>
            <a:fillRect/>
          </a:stretch>
        </p:blipFill>
        <p:spPr>
          <a:xfrm>
            <a:off x="9215742" y="320337"/>
            <a:ext cx="1712322" cy="1601861"/>
          </a:xfrm>
          <a:prstGeom prst="rect">
            <a:avLst/>
          </a:prstGeom>
        </p:spPr>
      </p:pic>
      <p:pic>
        <p:nvPicPr>
          <p:cNvPr id="24" name="Picture 23" descr="A blue and white logo with white stripes&#10;&#10;Description automatically generated">
            <a:extLst>
              <a:ext uri="{FF2B5EF4-FFF2-40B4-BE49-F238E27FC236}">
                <a16:creationId xmlns:a16="http://schemas.microsoft.com/office/drawing/2014/main" id="{E0B73285-54FA-07D7-5848-800C139ED821}"/>
              </a:ext>
            </a:extLst>
          </p:cNvPr>
          <p:cNvPicPr>
            <a:picLocks noChangeAspect="1"/>
          </p:cNvPicPr>
          <p:nvPr/>
        </p:nvPicPr>
        <p:blipFill>
          <a:blip r:embed="rId4"/>
          <a:stretch>
            <a:fillRect/>
          </a:stretch>
        </p:blipFill>
        <p:spPr>
          <a:xfrm>
            <a:off x="704388" y="2735489"/>
            <a:ext cx="2293250" cy="1547944"/>
          </a:xfrm>
          <a:prstGeom prst="rect">
            <a:avLst/>
          </a:prstGeom>
        </p:spPr>
      </p:pic>
      <p:pic>
        <p:nvPicPr>
          <p:cNvPr id="26" name="Picture 25" descr="A blue and white star and wings&#10;&#10;Description automatically generated">
            <a:extLst>
              <a:ext uri="{FF2B5EF4-FFF2-40B4-BE49-F238E27FC236}">
                <a16:creationId xmlns:a16="http://schemas.microsoft.com/office/drawing/2014/main" id="{9145832B-D5B7-68BB-01FA-331D363D6D6A}"/>
              </a:ext>
            </a:extLst>
          </p:cNvPr>
          <p:cNvPicPr>
            <a:picLocks noChangeAspect="1"/>
          </p:cNvPicPr>
          <p:nvPr/>
        </p:nvPicPr>
        <p:blipFill>
          <a:blip r:embed="rId5"/>
          <a:stretch>
            <a:fillRect/>
          </a:stretch>
        </p:blipFill>
        <p:spPr>
          <a:xfrm>
            <a:off x="633135" y="5137726"/>
            <a:ext cx="2442659" cy="1212152"/>
          </a:xfrm>
          <a:prstGeom prst="rect">
            <a:avLst/>
          </a:prstGeom>
        </p:spPr>
      </p:pic>
      <p:pic>
        <p:nvPicPr>
          <p:cNvPr id="22" name="Picture 21" descr="A blue and white striped insignia&#10;&#10;Description automatically generated">
            <a:extLst>
              <a:ext uri="{FF2B5EF4-FFF2-40B4-BE49-F238E27FC236}">
                <a16:creationId xmlns:a16="http://schemas.microsoft.com/office/drawing/2014/main" id="{C85224BF-CAE6-66E0-5CBB-153CA671D295}"/>
              </a:ext>
            </a:extLst>
          </p:cNvPr>
          <p:cNvPicPr>
            <a:picLocks noChangeAspect="1"/>
          </p:cNvPicPr>
          <p:nvPr/>
        </p:nvPicPr>
        <p:blipFill>
          <a:blip r:embed="rId6"/>
          <a:stretch>
            <a:fillRect/>
          </a:stretch>
        </p:blipFill>
        <p:spPr>
          <a:xfrm>
            <a:off x="5137471" y="417621"/>
            <a:ext cx="1925980" cy="1588934"/>
          </a:xfrm>
          <a:prstGeom prst="rect">
            <a:avLst/>
          </a:prstGeom>
        </p:spPr>
      </p:pic>
      <p:pic>
        <p:nvPicPr>
          <p:cNvPr id="23" name="Picture 22" descr="A blue and white striped insignia&#10;&#10;Description automatically generated">
            <a:extLst>
              <a:ext uri="{FF2B5EF4-FFF2-40B4-BE49-F238E27FC236}">
                <a16:creationId xmlns:a16="http://schemas.microsoft.com/office/drawing/2014/main" id="{F01CF836-BD24-5022-6C7F-6EAE35458324}"/>
              </a:ext>
            </a:extLst>
          </p:cNvPr>
          <p:cNvPicPr>
            <a:picLocks noChangeAspect="1"/>
          </p:cNvPicPr>
          <p:nvPr/>
        </p:nvPicPr>
        <p:blipFill>
          <a:blip r:embed="rId7"/>
          <a:stretch>
            <a:fillRect/>
          </a:stretch>
        </p:blipFill>
        <p:spPr>
          <a:xfrm>
            <a:off x="841695" y="410197"/>
            <a:ext cx="2016132" cy="1582664"/>
          </a:xfrm>
          <a:prstGeom prst="rect">
            <a:avLst/>
          </a:prstGeom>
        </p:spPr>
      </p:pic>
      <p:sp>
        <p:nvSpPr>
          <p:cNvPr id="36" name="Rectangle 35">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481973" y="2892583"/>
            <a:ext cx="6868620" cy="1016898"/>
          </a:xfrm>
        </p:spPr>
        <p:txBody>
          <a:bodyPr vert="horz" lIns="91440" tIns="45720" rIns="91440" bIns="45720" rtlCol="0" anchor="ctr">
            <a:normAutofit/>
          </a:bodyPr>
          <a:lstStyle/>
          <a:p>
            <a:pPr algn="l"/>
            <a:r>
              <a:rPr lang="en-US" sz="3100" kern="1200">
                <a:solidFill>
                  <a:srgbClr val="FFFFFF"/>
                </a:solidFill>
                <a:latin typeface="+mj-lt"/>
                <a:ea typeface="+mj-ea"/>
                <a:cs typeface="+mj-cs"/>
              </a:rPr>
              <a:t>Leadership Approaches for NCOs in the US Air Force</a:t>
            </a:r>
          </a:p>
        </p:txBody>
      </p:sp>
      <p:cxnSp>
        <p:nvCxnSpPr>
          <p:cNvPr id="38" name="Straight Connector 37">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4485180" y="4101152"/>
            <a:ext cx="6868620" cy="2075810"/>
          </a:xfrm>
        </p:spPr>
        <p:txBody>
          <a:bodyPr vert="horz" lIns="91440" tIns="45720" rIns="91440" bIns="45720" rtlCol="0" anchor="t">
            <a:normAutofit/>
          </a:bodyPr>
          <a:lstStyle/>
          <a:p>
            <a:pPr indent="-228600" algn="l">
              <a:buFont typeface="Arial" panose="020B0604020202020204" pitchFamily="34" charset="0"/>
              <a:buChar char="•"/>
            </a:pPr>
            <a:r>
              <a:rPr lang="en-US" sz="2000" dirty="0">
                <a:solidFill>
                  <a:srgbClr val="FFFFFF"/>
                </a:solidFill>
              </a:rPr>
              <a:t>By: Kevin J. Pilcher, SSgt, USAF</a:t>
            </a:r>
          </a:p>
          <a:p>
            <a:pPr indent="-228600" algn="l">
              <a:buFont typeface="Arial" panose="020B0604020202020204" pitchFamily="34" charset="0"/>
              <a:buChar char="•"/>
            </a:pPr>
            <a:r>
              <a:rPr lang="en-US" sz="2000" dirty="0">
                <a:solidFill>
                  <a:srgbClr val="FFFFFF"/>
                </a:solidFill>
              </a:rPr>
              <a:t>4725159</a:t>
            </a:r>
            <a:endParaRPr lang="en-US" sz="2000" dirty="0">
              <a:solidFill>
                <a:srgbClr val="FFFFFF"/>
              </a:solidFill>
              <a:cs typeface="Calibri"/>
            </a:endParaRPr>
          </a:p>
          <a:p>
            <a:pPr indent="-228600" algn="l">
              <a:buFont typeface="Arial" panose="020B0604020202020204" pitchFamily="34" charset="0"/>
              <a:buChar char="•"/>
            </a:pPr>
            <a:r>
              <a:rPr lang="en-US" sz="2000" dirty="0">
                <a:solidFill>
                  <a:srgbClr val="FFFFFF"/>
                </a:solidFill>
              </a:rPr>
              <a:t>American Military University </a:t>
            </a:r>
            <a:endParaRPr lang="en-US" sz="2000" dirty="0">
              <a:solidFill>
                <a:srgbClr val="FFFFFF"/>
              </a:solidFill>
              <a:cs typeface="Calibri"/>
            </a:endParaRPr>
          </a:p>
          <a:p>
            <a:pPr indent="-228600" algn="l">
              <a:buFont typeface="Arial" panose="020B0604020202020204" pitchFamily="34" charset="0"/>
              <a:buChar char="•"/>
            </a:pPr>
            <a:r>
              <a:rPr lang="en-US" sz="2000" dirty="0">
                <a:solidFill>
                  <a:srgbClr val="FFFFFF"/>
                </a:solidFill>
              </a:rPr>
              <a:t>Management 312: Leadership and Motivation</a:t>
            </a:r>
            <a:endParaRPr lang="en-US" sz="2000" dirty="0">
              <a:solidFill>
                <a:srgbClr val="FFFFFF"/>
              </a:solidFill>
              <a:cs typeface="Calibri"/>
            </a:endParaRPr>
          </a:p>
          <a:p>
            <a:pPr indent="-228600" algn="l">
              <a:buFont typeface="Arial" panose="020B0604020202020204" pitchFamily="34" charset="0"/>
              <a:buChar char="•"/>
            </a:pPr>
            <a:r>
              <a:rPr lang="en-US" sz="2000" dirty="0">
                <a:solidFill>
                  <a:srgbClr val="FFFFFF"/>
                </a:solidFill>
                <a:cs typeface="Calibri"/>
              </a:rPr>
              <a:t>25 Feb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CDF08C-C50A-D703-39F3-679684772AC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Best Practices</a:t>
            </a:r>
          </a:p>
        </p:txBody>
      </p:sp>
      <p:graphicFrame>
        <p:nvGraphicFramePr>
          <p:cNvPr id="5" name="Content Placeholder 2">
            <a:extLst>
              <a:ext uri="{FF2B5EF4-FFF2-40B4-BE49-F238E27FC236}">
                <a16:creationId xmlns:a16="http://schemas.microsoft.com/office/drawing/2014/main" id="{4D78357E-71FD-3DE4-A6B3-55D0ADEC45EA}"/>
              </a:ext>
            </a:extLst>
          </p:cNvPr>
          <p:cNvGraphicFramePr>
            <a:graphicFrameLocks noGrp="1"/>
          </p:cNvGraphicFramePr>
          <p:nvPr>
            <p:ph idx="1"/>
            <p:extLst>
              <p:ext uri="{D42A27DB-BD31-4B8C-83A1-F6EECF244321}">
                <p14:modId xmlns:p14="http://schemas.microsoft.com/office/powerpoint/2010/main" val="205429524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9603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ACFA87-F673-81F6-51D5-94BB9B6ED5F3}"/>
              </a:ext>
            </a:extLst>
          </p:cNvPr>
          <p:cNvSpPr>
            <a:spLocks noGrp="1"/>
          </p:cNvSpPr>
          <p:nvPr>
            <p:ph type="title"/>
          </p:nvPr>
        </p:nvSpPr>
        <p:spPr>
          <a:xfrm>
            <a:off x="838200" y="365125"/>
            <a:ext cx="5393361" cy="1325563"/>
          </a:xfrm>
        </p:spPr>
        <p:txBody>
          <a:bodyPr>
            <a:normAutofit/>
          </a:bodyPr>
          <a:lstStyle/>
          <a:p>
            <a:r>
              <a:rPr lang="en-US">
                <a:cs typeface="Calibri Light"/>
              </a:rPr>
              <a:t>Theory Implementation</a:t>
            </a:r>
          </a:p>
        </p:txBody>
      </p:sp>
      <p:sp>
        <p:nvSpPr>
          <p:cNvPr id="17" name="Freeform: Shape 1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CB1A8C0-E66D-7358-3D1B-0A79AA89FF3C}"/>
              </a:ext>
            </a:extLst>
          </p:cNvPr>
          <p:cNvSpPr>
            <a:spLocks noGrp="1"/>
          </p:cNvSpPr>
          <p:nvPr>
            <p:ph idx="1"/>
          </p:nvPr>
        </p:nvSpPr>
        <p:spPr>
          <a:xfrm>
            <a:off x="838200" y="1825625"/>
            <a:ext cx="5393361" cy="4609643"/>
          </a:xfrm>
        </p:spPr>
        <p:txBody>
          <a:bodyPr vert="horz" lIns="91440" tIns="45720" rIns="91440" bIns="45720" rtlCol="0" anchor="t">
            <a:normAutofit/>
          </a:bodyPr>
          <a:lstStyle/>
          <a:p>
            <a:r>
              <a:rPr lang="en-US" sz="1200" i="1" dirty="0"/>
              <a:t>Cultivate Self-Awareness: </a:t>
            </a:r>
            <a:r>
              <a:rPr lang="en-US" sz="1200" dirty="0"/>
              <a:t>Use self-assessment to identify strengths (Trait Theory) and areas for skill development (Skills Theory). Seek feedback to understand your leadership impact. </a:t>
            </a:r>
            <a:endParaRPr lang="en-US" sz="1200" dirty="0">
              <a:cs typeface="Calibri"/>
            </a:endParaRPr>
          </a:p>
          <a:p>
            <a:r>
              <a:rPr lang="en-US" sz="1200" i="1" dirty="0"/>
              <a:t>Embrace Flexibility:</a:t>
            </a:r>
            <a:r>
              <a:rPr lang="en-US" sz="1200" dirty="0"/>
              <a:t> Adapt to each situation (Situational Theory), shifting leadership styles from directive to supportive as needed to align with team and mission needs. </a:t>
            </a:r>
            <a:endParaRPr lang="en-US" sz="1200" dirty="0">
              <a:cs typeface="Calibri"/>
            </a:endParaRPr>
          </a:p>
          <a:p>
            <a:r>
              <a:rPr lang="en-US" sz="1200" i="1" dirty="0"/>
              <a:t>Focus on Goal-Oriented Leadership:</a:t>
            </a:r>
            <a:r>
              <a:rPr lang="en-US" sz="1200" dirty="0"/>
              <a:t> Define clear mission objectives (Path-Goal Theory), actively remove success barriers, and support team members towards goal achievement. </a:t>
            </a:r>
            <a:endParaRPr lang="en-US" sz="1200" dirty="0">
              <a:cs typeface="Calibri"/>
            </a:endParaRPr>
          </a:p>
          <a:p>
            <a:r>
              <a:rPr lang="en-US" sz="1200" i="1" dirty="0"/>
              <a:t>Develop a Balanced Approach:</a:t>
            </a:r>
            <a:r>
              <a:rPr lang="en-US" sz="1200" dirty="0"/>
              <a:t> Balance task completion with team welfare (Behavioral Theory), ensuring mission success accompanies team well-being. Engage in Continuous </a:t>
            </a:r>
            <a:endParaRPr lang="en-US" sz="1200" dirty="0">
              <a:cs typeface="Calibri"/>
            </a:endParaRPr>
          </a:p>
          <a:p>
            <a:r>
              <a:rPr lang="en-US" sz="1200" i="1" dirty="0"/>
              <a:t>Skill Development:</a:t>
            </a:r>
            <a:r>
              <a:rPr lang="en-US" sz="1200" dirty="0"/>
              <a:t> Pursue ongoing training to refine technical, conceptual, and interpersonal skills, leveraging Air Force development resources. </a:t>
            </a:r>
            <a:endParaRPr lang="en-US" sz="1200" dirty="0">
              <a:cs typeface="Calibri"/>
            </a:endParaRPr>
          </a:p>
          <a:p>
            <a:r>
              <a:rPr lang="en-US" sz="1200" i="1" dirty="0"/>
              <a:t>Apply Theories Practically: </a:t>
            </a:r>
            <a:r>
              <a:rPr lang="en-US" sz="1200" dirty="0"/>
              <a:t>As astutely observed in Leadership Theory, "theory and development are inextricably intertwined" (</a:t>
            </a:r>
            <a:r>
              <a:rPr lang="en-US" sz="1200" dirty="0">
                <a:ea typeface="+mn-lt"/>
                <a:cs typeface="+mn-lt"/>
              </a:rPr>
              <a:t>(Dugan, 2017, p. 12)</a:t>
            </a:r>
            <a:r>
              <a:rPr lang="en-US" sz="1200" dirty="0"/>
              <a:t> Utilize real-world scenarios and  apply and refine leadership theories learned here, turning everyday challenges into learning opportunities. </a:t>
            </a:r>
            <a:endParaRPr lang="en-US" sz="1200" dirty="0">
              <a:cs typeface="Calibri"/>
            </a:endParaRPr>
          </a:p>
          <a:p>
            <a:r>
              <a:rPr lang="en-US" sz="1200" i="1" dirty="0"/>
              <a:t>Reflect and Adjust:</a:t>
            </a:r>
            <a:r>
              <a:rPr lang="en-US" sz="1200" dirty="0"/>
              <a:t> Regularly reflect on leadership experiences, adjusting your approach to ensure effectiveness and relevance.</a:t>
            </a:r>
            <a:endParaRPr lang="en-US" sz="1200" dirty="0">
              <a:cs typeface="Calibri"/>
            </a:endParaRPr>
          </a:p>
        </p:txBody>
      </p:sp>
      <p:sp>
        <p:nvSpPr>
          <p:cNvPr id="19" name="Oval 1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9D451986-CC93-388C-8D5E-986760B155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1" name="Freeform: Shape 2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2026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F67AD2-2A54-EAD5-63C3-C89E61BB53C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2800" kern="1200">
                <a:solidFill>
                  <a:schemeClr val="tx2"/>
                </a:solidFill>
                <a:latin typeface="+mj-lt"/>
                <a:ea typeface="+mj-ea"/>
                <a:cs typeface="+mj-cs"/>
              </a:rPr>
              <a:t>Questions/Comments/Concerns</a:t>
            </a:r>
          </a:p>
        </p:txBody>
      </p:sp>
      <p:sp>
        <p:nvSpPr>
          <p:cNvPr id="3" name="Content Placeholder 2">
            <a:extLst>
              <a:ext uri="{FF2B5EF4-FFF2-40B4-BE49-F238E27FC236}">
                <a16:creationId xmlns:a16="http://schemas.microsoft.com/office/drawing/2014/main" id="{8D9D6734-6247-BA6B-AC07-BDB0B6A19212}"/>
              </a:ext>
            </a:extLst>
          </p:cNvPr>
          <p:cNvSpPr>
            <a:spLocks noGrp="1"/>
          </p:cNvSpPr>
          <p:nvPr>
            <p:ph idx="1"/>
          </p:nvPr>
        </p:nvSpPr>
        <p:spPr>
          <a:xfrm>
            <a:off x="6590966" y="3428999"/>
            <a:ext cx="4805691" cy="838831"/>
          </a:xfrm>
        </p:spPr>
        <p:txBody>
          <a:bodyPr vert="horz" lIns="91440" tIns="45720" rIns="91440" bIns="45720" rtlCol="0" anchor="b">
            <a:normAutofit/>
          </a:bodyPr>
          <a:lstStyle/>
          <a:p>
            <a:pPr marL="0" indent="0">
              <a:buNone/>
            </a:pPr>
            <a:r>
              <a:rPr lang="en-US" sz="2000" kern="1200">
                <a:solidFill>
                  <a:schemeClr val="tx2"/>
                </a:solidFill>
                <a:latin typeface="+mn-lt"/>
                <a:ea typeface="+mn-ea"/>
                <a:cs typeface="+mn-cs"/>
              </a:rPr>
              <a:t>OPEN FLOOR FOR DISCUSSION</a:t>
            </a:r>
          </a:p>
        </p:txBody>
      </p:sp>
      <p:pic>
        <p:nvPicPr>
          <p:cNvPr id="7" name="Graphic 6" descr="Questions">
            <a:extLst>
              <a:ext uri="{FF2B5EF4-FFF2-40B4-BE49-F238E27FC236}">
                <a16:creationId xmlns:a16="http://schemas.microsoft.com/office/drawing/2014/main" id="{0CB10427-3884-126E-153B-6423423D26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9513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2138B9-1AB1-F815-BDC1-F81A4EC63512}"/>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panose="020F0302020204030204"/>
              </a:rPr>
              <a:t>Wrap-Up</a:t>
            </a:r>
          </a:p>
        </p:txBody>
      </p:sp>
      <p:graphicFrame>
        <p:nvGraphicFramePr>
          <p:cNvPr id="5" name="Content Placeholder 2">
            <a:extLst>
              <a:ext uri="{FF2B5EF4-FFF2-40B4-BE49-F238E27FC236}">
                <a16:creationId xmlns:a16="http://schemas.microsoft.com/office/drawing/2014/main" id="{3E5338AF-4B7D-9503-101A-4480C3F8920B}"/>
              </a:ext>
            </a:extLst>
          </p:cNvPr>
          <p:cNvGraphicFramePr>
            <a:graphicFrameLocks noGrp="1"/>
          </p:cNvGraphicFramePr>
          <p:nvPr>
            <p:ph idx="1"/>
            <p:extLst>
              <p:ext uri="{D42A27DB-BD31-4B8C-83A1-F6EECF244321}">
                <p14:modId xmlns:p14="http://schemas.microsoft.com/office/powerpoint/2010/main" val="25128302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957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E8330B-D90D-8549-27FB-3724B201CBB0}"/>
              </a:ext>
            </a:extLst>
          </p:cNvPr>
          <p:cNvSpPr>
            <a:spLocks noGrp="1"/>
          </p:cNvSpPr>
          <p:nvPr>
            <p:ph type="title"/>
          </p:nvPr>
        </p:nvSpPr>
        <p:spPr>
          <a:xfrm>
            <a:off x="1046746" y="586822"/>
            <a:ext cx="3560252" cy="1645920"/>
          </a:xfrm>
        </p:spPr>
        <p:txBody>
          <a:bodyPr>
            <a:normAutofit/>
          </a:bodyPr>
          <a:lstStyle/>
          <a:p>
            <a:r>
              <a:rPr lang="en-US" sz="3200">
                <a:cs typeface="Calibri Light" panose="020F0302020204030204"/>
              </a:rPr>
              <a:t>Additional Readings/Resources</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Black and white aeroplane">
            <a:extLst>
              <a:ext uri="{FF2B5EF4-FFF2-40B4-BE49-F238E27FC236}">
                <a16:creationId xmlns:a16="http://schemas.microsoft.com/office/drawing/2014/main" id="{87745A4D-3480-3B68-285E-115872812CDD}"/>
              </a:ext>
            </a:extLst>
          </p:cNvPr>
          <p:cNvPicPr>
            <a:picLocks noChangeAspect="1"/>
          </p:cNvPicPr>
          <p:nvPr/>
        </p:nvPicPr>
        <p:blipFill rotWithShape="1">
          <a:blip r:embed="rId2"/>
          <a:srcRect l="2835" r="3186" b="-3"/>
          <a:stretch/>
        </p:blipFill>
        <p:spPr>
          <a:xfrm>
            <a:off x="3687759" y="2734056"/>
            <a:ext cx="4904873" cy="3483864"/>
          </a:xfrm>
          <a:prstGeom prst="rect">
            <a:avLst/>
          </a:prstGeom>
        </p:spPr>
      </p:pic>
      <p:sp>
        <p:nvSpPr>
          <p:cNvPr id="4" name="TextBox 3">
            <a:extLst>
              <a:ext uri="{FF2B5EF4-FFF2-40B4-BE49-F238E27FC236}">
                <a16:creationId xmlns:a16="http://schemas.microsoft.com/office/drawing/2014/main" id="{70FB2385-8BEF-38FF-2B38-9F9EA1ACE8F3}"/>
              </a:ext>
            </a:extLst>
          </p:cNvPr>
          <p:cNvSpPr txBox="1"/>
          <p:nvPr/>
        </p:nvSpPr>
        <p:spPr>
          <a:xfrm>
            <a:off x="5123368" y="495130"/>
            <a:ext cx="6281621" cy="18343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pPr>
            <a:r>
              <a:rPr lang="en-US" sz="1400" dirty="0">
                <a:cs typeface="Calibri"/>
              </a:rPr>
              <a:t>Dugan, J. P. (2017). Leadership theory: Cultivating critical perspectives. John Wiley &amp; Sons.</a:t>
            </a:r>
          </a:p>
          <a:p>
            <a:pPr marL="228600" indent="-228600">
              <a:lnSpc>
                <a:spcPct val="90000"/>
              </a:lnSpc>
              <a:spcBef>
                <a:spcPts val="1000"/>
              </a:spcBef>
            </a:pPr>
            <a:r>
              <a:rPr lang="en-US" sz="1400" dirty="0">
                <a:latin typeface="Times New Roman"/>
                <a:cs typeface="Times New Roman"/>
              </a:rPr>
              <a:t>United States Department of the Air Force. (2021). </a:t>
            </a:r>
            <a:r>
              <a:rPr lang="en-US" sz="1400" i="1" dirty="0">
                <a:latin typeface="Times New Roman"/>
                <a:cs typeface="Times New Roman"/>
              </a:rPr>
              <a:t>Air Force Handbook 1: The Airman Handbook (AFH 1)</a:t>
            </a:r>
            <a:r>
              <a:rPr lang="en-US" sz="1400" dirty="0">
                <a:latin typeface="Times New Roman"/>
                <a:cs typeface="Times New Roman"/>
              </a:rPr>
              <a:t>.</a:t>
            </a:r>
          </a:p>
          <a:p>
            <a:pPr marL="228600" indent="-228600">
              <a:lnSpc>
                <a:spcPct val="90000"/>
              </a:lnSpc>
              <a:spcBef>
                <a:spcPts val="1000"/>
              </a:spcBef>
            </a:pPr>
            <a:r>
              <a:rPr lang="en-US" sz="1400" dirty="0">
                <a:latin typeface="Times New Roman"/>
                <a:cs typeface="Times New Roman"/>
              </a:rPr>
              <a:t>United States Department of the Air Force. (2023). </a:t>
            </a:r>
            <a:r>
              <a:rPr lang="en-US" sz="1400" i="1" dirty="0">
                <a:latin typeface="Times New Roman"/>
                <a:cs typeface="Times New Roman"/>
              </a:rPr>
              <a:t>Air Force Instruction 1-1: Air Force Standards (AFI 1-1)</a:t>
            </a:r>
            <a:r>
              <a:rPr lang="en-US" sz="1400" dirty="0">
                <a:latin typeface="Times New Roman"/>
                <a:cs typeface="Times New Roman"/>
              </a:rPr>
              <a:t>. </a:t>
            </a:r>
          </a:p>
          <a:p>
            <a:pPr indent="-457200">
              <a:lnSpc>
                <a:spcPct val="90000"/>
              </a:lnSpc>
              <a:spcBef>
                <a:spcPts val="1000"/>
              </a:spcBef>
            </a:pPr>
            <a:r>
              <a:rPr lang="en-US" sz="1400" dirty="0">
                <a:latin typeface="Times New Roman"/>
                <a:cs typeface="Times New Roman"/>
              </a:rPr>
              <a:t>United States Department of the Air Force. (2022). </a:t>
            </a:r>
            <a:r>
              <a:rPr lang="en-US" sz="1400" i="1" dirty="0">
                <a:latin typeface="Times New Roman"/>
                <a:cs typeface="Times New Roman"/>
              </a:rPr>
              <a:t>The Enlisted Force Structure</a:t>
            </a:r>
            <a:endParaRPr lang="en-US" dirty="0"/>
          </a:p>
        </p:txBody>
      </p:sp>
    </p:spTree>
    <p:extLst>
      <p:ext uri="{BB962C8B-B14F-4D97-AF65-F5344CB8AC3E}">
        <p14:creationId xmlns:p14="http://schemas.microsoft.com/office/powerpoint/2010/main" val="22860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rendering of game pieces tied together with a rope">
            <a:extLst>
              <a:ext uri="{FF2B5EF4-FFF2-40B4-BE49-F238E27FC236}">
                <a16:creationId xmlns:a16="http://schemas.microsoft.com/office/drawing/2014/main" id="{9BE142A6-4979-7976-4792-ABF190FA83ED}"/>
              </a:ext>
            </a:extLst>
          </p:cNvPr>
          <p:cNvPicPr>
            <a:picLocks noChangeAspect="1"/>
          </p:cNvPicPr>
          <p:nvPr/>
        </p:nvPicPr>
        <p:blipFill rotWithShape="1">
          <a:blip r:embed="rId3">
            <a:alphaModFix amt="40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8B1BEC5F-66C8-23B2-5FF4-F036D6DC8C06}"/>
              </a:ext>
            </a:extLst>
          </p:cNvPr>
          <p:cNvSpPr>
            <a:spLocks noGrp="1"/>
          </p:cNvSpPr>
          <p:nvPr>
            <p:ph type="title"/>
          </p:nvPr>
        </p:nvSpPr>
        <p:spPr>
          <a:xfrm>
            <a:off x="640080" y="494239"/>
            <a:ext cx="4023360" cy="1841776"/>
          </a:xfrm>
        </p:spPr>
        <p:txBody>
          <a:bodyPr>
            <a:normAutofit/>
          </a:bodyPr>
          <a:lstStyle/>
          <a:p>
            <a:r>
              <a:rPr lang="en-US" sz="4000" dirty="0">
                <a:solidFill>
                  <a:schemeClr val="bg1"/>
                </a:solidFill>
                <a:cs typeface="Calibri Light"/>
              </a:rPr>
              <a:t>Introduction, Leadership Foundations</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2">
            <a:extLst>
              <a:ext uri="{FF2B5EF4-FFF2-40B4-BE49-F238E27FC236}">
                <a16:creationId xmlns:a16="http://schemas.microsoft.com/office/drawing/2014/main" id="{C51AF8A2-A6C1-78D0-E72B-5A613953FDAC}"/>
              </a:ext>
            </a:extLst>
          </p:cNvPr>
          <p:cNvGraphicFramePr>
            <a:graphicFrameLocks noGrp="1"/>
          </p:cNvGraphicFramePr>
          <p:nvPr>
            <p:ph idx="1"/>
            <p:extLst>
              <p:ext uri="{D42A27DB-BD31-4B8C-83A1-F6EECF244321}">
                <p14:modId xmlns:p14="http://schemas.microsoft.com/office/powerpoint/2010/main" val="2798055044"/>
              </p:ext>
            </p:extLst>
          </p:nvPr>
        </p:nvGraphicFramePr>
        <p:xfrm>
          <a:off x="5728479" y="925560"/>
          <a:ext cx="5715000" cy="50047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TextBox 24">
            <a:extLst>
              <a:ext uri="{FF2B5EF4-FFF2-40B4-BE49-F238E27FC236}">
                <a16:creationId xmlns:a16="http://schemas.microsoft.com/office/drawing/2014/main" id="{2D0B0611-70B1-01B6-6C2C-FDEDE9ABC9B7}"/>
              </a:ext>
            </a:extLst>
          </p:cNvPr>
          <p:cNvSpPr txBox="1"/>
          <p:nvPr/>
        </p:nvSpPr>
        <p:spPr>
          <a:xfrm>
            <a:off x="647148" y="2822141"/>
            <a:ext cx="401847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"Institutionally, the USAF strives to develop experienced</a:t>
            </a:r>
            <a:endParaRPr lang="en-US" dirty="0">
              <a:solidFill>
                <a:schemeClr val="bg1"/>
              </a:solidFill>
              <a:cs typeface="Calibri"/>
            </a:endParaRPr>
          </a:p>
          <a:p>
            <a:r>
              <a:rPr lang="en-US" dirty="0">
                <a:solidFill>
                  <a:schemeClr val="bg1"/>
                </a:solidFill>
                <a:ea typeface="+mn-lt"/>
                <a:cs typeface="+mn-lt"/>
              </a:rPr>
              <a:t>Leaders" (Air Force Handbook 1, 2021). The following lesson will give you the tools to not only develop AS those experienced leaders but also to develop OTHER experienced leaders in your charge.</a:t>
            </a:r>
            <a:endParaRPr lang="en-US" dirty="0">
              <a:solidFill>
                <a:schemeClr val="bg1"/>
              </a:solidFill>
              <a:cs typeface="Calibri" panose="020F0502020204030204"/>
            </a:endParaRPr>
          </a:p>
        </p:txBody>
      </p:sp>
    </p:spTree>
    <p:extLst>
      <p:ext uri="{BB962C8B-B14F-4D97-AF65-F5344CB8AC3E}">
        <p14:creationId xmlns:p14="http://schemas.microsoft.com/office/powerpoint/2010/main" val="308316695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9FA2CFF-1FE8-4F64-B9EC-8A614C0F4C20}"/>
              </a:ext>
            </a:extLst>
          </p:cNvPr>
          <p:cNvPicPr>
            <a:picLocks noChangeAspect="1"/>
          </p:cNvPicPr>
          <p:nvPr/>
        </p:nvPicPr>
        <p:blipFill rotWithShape="1">
          <a:blip r:embed="rId3">
            <a:duotone>
              <a:prstClr val="black"/>
              <a:schemeClr val="tx2">
                <a:tint val="45000"/>
                <a:satMod val="400000"/>
              </a:schemeClr>
            </a:duotone>
            <a:alphaModFix amt="25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F1E488E0-8BA2-64AC-69DD-5806557F71AF}"/>
              </a:ext>
            </a:extLst>
          </p:cNvPr>
          <p:cNvSpPr>
            <a:spLocks noGrp="1"/>
          </p:cNvSpPr>
          <p:nvPr>
            <p:ph type="title"/>
          </p:nvPr>
        </p:nvSpPr>
        <p:spPr>
          <a:xfrm>
            <a:off x="838200" y="365125"/>
            <a:ext cx="10515600" cy="1325563"/>
          </a:xfrm>
        </p:spPr>
        <p:txBody>
          <a:bodyPr>
            <a:normAutofit/>
          </a:bodyPr>
          <a:lstStyle/>
          <a:p>
            <a:r>
              <a:rPr lang="en-US">
                <a:ea typeface="+mj-lt"/>
                <a:cs typeface="+mj-lt"/>
              </a:rPr>
              <a:t>Trait Theory</a:t>
            </a:r>
            <a:endParaRPr lang="en-US">
              <a:ea typeface="Calibri Light" panose="020F0302020204030204"/>
              <a:cs typeface="Calibri Light" panose="020F0302020204030204"/>
            </a:endParaRPr>
          </a:p>
        </p:txBody>
      </p:sp>
      <p:graphicFrame>
        <p:nvGraphicFramePr>
          <p:cNvPr id="84" name="Content Placeholder 81">
            <a:extLst>
              <a:ext uri="{FF2B5EF4-FFF2-40B4-BE49-F238E27FC236}">
                <a16:creationId xmlns:a16="http://schemas.microsoft.com/office/drawing/2014/main" id="{6352F3F7-757D-1528-D74D-C996026D6E08}"/>
              </a:ext>
            </a:extLst>
          </p:cNvPr>
          <p:cNvGraphicFramePr>
            <a:graphicFrameLocks noGrp="1"/>
          </p:cNvGraphicFramePr>
          <p:nvPr>
            <p:ph idx="1"/>
            <p:extLst>
              <p:ext uri="{D42A27DB-BD31-4B8C-83A1-F6EECF244321}">
                <p14:modId xmlns:p14="http://schemas.microsoft.com/office/powerpoint/2010/main" val="311577718"/>
              </p:ext>
            </p:extLst>
          </p:nvPr>
        </p:nvGraphicFramePr>
        <p:xfrm>
          <a:off x="838200" y="1756352"/>
          <a:ext cx="10515600" cy="45690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3140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100DEA-27B8-5AA5-3221-71DD1308C8A8}"/>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Skills Theory</a:t>
            </a:r>
          </a:p>
        </p:txBody>
      </p:sp>
      <p:sp>
        <p:nvSpPr>
          <p:cNvPr id="3" name="Content Placeholder 2">
            <a:extLst>
              <a:ext uri="{FF2B5EF4-FFF2-40B4-BE49-F238E27FC236}">
                <a16:creationId xmlns:a16="http://schemas.microsoft.com/office/drawing/2014/main" id="{B80C26CE-AEFB-8CE8-B734-E4281240D151}"/>
              </a:ext>
            </a:extLst>
          </p:cNvPr>
          <p:cNvSpPr>
            <a:spLocks noGrp="1"/>
          </p:cNvSpPr>
          <p:nvPr>
            <p:ph idx="1"/>
          </p:nvPr>
        </p:nvSpPr>
        <p:spPr>
          <a:xfrm>
            <a:off x="5198993" y="1412489"/>
            <a:ext cx="2926080" cy="4363844"/>
          </a:xfrm>
        </p:spPr>
        <p:txBody>
          <a:bodyPr vert="horz" lIns="91440" tIns="45720" rIns="91440" bIns="45720" rtlCol="0">
            <a:normAutofit/>
          </a:bodyPr>
          <a:lstStyle/>
          <a:p>
            <a:endParaRPr lang="en-US" sz="2000"/>
          </a:p>
          <a:p>
            <a:pPr marL="0"/>
            <a:endParaRPr lang="en-US" sz="2000"/>
          </a:p>
        </p:txBody>
      </p:sp>
      <p:graphicFrame>
        <p:nvGraphicFramePr>
          <p:cNvPr id="45" name="TextBox 10">
            <a:extLst>
              <a:ext uri="{FF2B5EF4-FFF2-40B4-BE49-F238E27FC236}">
                <a16:creationId xmlns:a16="http://schemas.microsoft.com/office/drawing/2014/main" id="{FAC96318-882B-845C-B27E-7AF9FE972445}"/>
              </a:ext>
            </a:extLst>
          </p:cNvPr>
          <p:cNvGraphicFramePr/>
          <p:nvPr/>
        </p:nvGraphicFramePr>
        <p:xfrm>
          <a:off x="4499537" y="1412489"/>
          <a:ext cx="6878147" cy="4363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074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6CA33-219B-856D-B636-71E667A36909}"/>
              </a:ext>
            </a:extLst>
          </p:cNvPr>
          <p:cNvSpPr>
            <a:spLocks noGrp="1"/>
          </p:cNvSpPr>
          <p:nvPr>
            <p:ph type="title"/>
          </p:nvPr>
        </p:nvSpPr>
        <p:spPr>
          <a:xfrm>
            <a:off x="841248" y="256032"/>
            <a:ext cx="10506456" cy="1014984"/>
          </a:xfrm>
        </p:spPr>
        <p:txBody>
          <a:bodyPr anchor="b">
            <a:normAutofit/>
          </a:bodyPr>
          <a:lstStyle/>
          <a:p>
            <a:r>
              <a:rPr lang="en-US" dirty="0">
                <a:cs typeface="Calibri Light"/>
              </a:rPr>
              <a:t>Behavioral Theory</a:t>
            </a:r>
            <a:endParaRPr lang="en-US">
              <a:cs typeface="Calibri Light"/>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F5D4B3C-140A-4C13-518F-E236482325F4}"/>
              </a:ext>
            </a:extLst>
          </p:cNvPr>
          <p:cNvGraphicFramePr>
            <a:graphicFrameLocks noGrp="1"/>
          </p:cNvGraphicFramePr>
          <p:nvPr>
            <p:ph idx="1"/>
            <p:extLst>
              <p:ext uri="{D42A27DB-BD31-4B8C-83A1-F6EECF244321}">
                <p14:modId xmlns:p14="http://schemas.microsoft.com/office/powerpoint/2010/main" val="210686991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276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76B96B-F1D8-8A02-14D1-4582246DD09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panose="020F0302020204030204"/>
              </a:rPr>
              <a:t>Situational Theory</a:t>
            </a:r>
          </a:p>
        </p:txBody>
      </p:sp>
      <p:graphicFrame>
        <p:nvGraphicFramePr>
          <p:cNvPr id="5" name="Content Placeholder 2">
            <a:extLst>
              <a:ext uri="{FF2B5EF4-FFF2-40B4-BE49-F238E27FC236}">
                <a16:creationId xmlns:a16="http://schemas.microsoft.com/office/drawing/2014/main" id="{650436D3-171C-0D0F-6400-86CF7B3AEAB8}"/>
              </a:ext>
            </a:extLst>
          </p:cNvPr>
          <p:cNvGraphicFramePr>
            <a:graphicFrameLocks noGrp="1"/>
          </p:cNvGraphicFramePr>
          <p:nvPr>
            <p:ph idx="1"/>
            <p:extLst>
              <p:ext uri="{D42A27DB-BD31-4B8C-83A1-F6EECF244321}">
                <p14:modId xmlns:p14="http://schemas.microsoft.com/office/powerpoint/2010/main" val="3894474425"/>
              </p:ext>
            </p:extLst>
          </p:nvPr>
        </p:nvGraphicFramePr>
        <p:xfrm>
          <a:off x="644056" y="1578191"/>
          <a:ext cx="11363257" cy="52813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04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olding a puzzle piece">
            <a:extLst>
              <a:ext uri="{FF2B5EF4-FFF2-40B4-BE49-F238E27FC236}">
                <a16:creationId xmlns:a16="http://schemas.microsoft.com/office/drawing/2014/main" id="{7F691A1D-DA91-FF88-6F3A-757CA0C0E1B4}"/>
              </a:ext>
            </a:extLst>
          </p:cNvPr>
          <p:cNvPicPr>
            <a:picLocks noChangeAspect="1"/>
          </p:cNvPicPr>
          <p:nvPr/>
        </p:nvPicPr>
        <p:blipFill rotWithShape="1">
          <a:blip r:embed="rId3"/>
          <a:srcRect t="16823" r="-2" b="-2"/>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EFAA37F-4634-4356-C891-6DA70FAF87B0}"/>
              </a:ext>
            </a:extLst>
          </p:cNvPr>
          <p:cNvSpPr>
            <a:spLocks noGrp="1"/>
          </p:cNvSpPr>
          <p:nvPr>
            <p:ph type="title"/>
          </p:nvPr>
        </p:nvSpPr>
        <p:spPr>
          <a:xfrm>
            <a:off x="1037809" y="1071350"/>
            <a:ext cx="4775162" cy="1339382"/>
          </a:xfrm>
        </p:spPr>
        <p:txBody>
          <a:bodyPr>
            <a:normAutofit/>
          </a:bodyPr>
          <a:lstStyle/>
          <a:p>
            <a:pPr algn="ctr"/>
            <a:r>
              <a:rPr lang="en-US" sz="3600">
                <a:cs typeface="Calibri Light" panose="020F0302020204030204"/>
              </a:rPr>
              <a:t>Path-Goal Theory</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18705A-F7DC-8D48-EDC7-8B2BD22B9CB0}"/>
              </a:ext>
            </a:extLst>
          </p:cNvPr>
          <p:cNvSpPr>
            <a:spLocks noGrp="1"/>
          </p:cNvSpPr>
          <p:nvPr>
            <p:ph idx="1"/>
          </p:nvPr>
        </p:nvSpPr>
        <p:spPr>
          <a:xfrm>
            <a:off x="1189319" y="2072245"/>
            <a:ext cx="4686056" cy="3713401"/>
          </a:xfrm>
        </p:spPr>
        <p:txBody>
          <a:bodyPr vert="horz" lIns="91440" tIns="45720" rIns="91440" bIns="45720" rtlCol="0" anchor="ctr">
            <a:normAutofit/>
          </a:bodyPr>
          <a:lstStyle/>
          <a:p>
            <a:r>
              <a:rPr lang="en-US" sz="1600" i="1" dirty="0">
                <a:ea typeface="+mn-lt"/>
                <a:cs typeface="+mn-lt"/>
              </a:rPr>
              <a:t>Definition</a:t>
            </a:r>
            <a:r>
              <a:rPr lang="en-US" sz="1600" b="1" dirty="0">
                <a:ea typeface="+mn-lt"/>
                <a:cs typeface="+mn-lt"/>
              </a:rPr>
              <a:t>:</a:t>
            </a:r>
            <a:r>
              <a:rPr lang="en-US" sz="1600" dirty="0">
                <a:ea typeface="+mn-lt"/>
                <a:cs typeface="+mn-lt"/>
              </a:rPr>
              <a:t> Leaders guide followers to goals by clarifying paths, removing obstacles, and adapting their style to follower and task needs.</a:t>
            </a:r>
            <a:endParaRPr lang="en-US" sz="1600" dirty="0"/>
          </a:p>
          <a:p>
            <a:r>
              <a:rPr lang="en-US" sz="1600" i="1" dirty="0">
                <a:ea typeface="+mn-lt"/>
                <a:cs typeface="+mn-lt"/>
              </a:rPr>
              <a:t>Strengths</a:t>
            </a:r>
            <a:r>
              <a:rPr lang="en-US" sz="1600" b="1" dirty="0">
                <a:ea typeface="+mn-lt"/>
                <a:cs typeface="+mn-lt"/>
              </a:rPr>
              <a:t>:</a:t>
            </a:r>
            <a:r>
              <a:rPr lang="en-US" sz="1600" dirty="0">
                <a:ea typeface="+mn-lt"/>
                <a:cs typeface="+mn-lt"/>
              </a:rPr>
              <a:t> Boosts follower motivation by providing clear goals and support, encourages adaptable leadership.</a:t>
            </a:r>
            <a:endParaRPr lang="en-US" sz="1600" dirty="0"/>
          </a:p>
          <a:p>
            <a:r>
              <a:rPr lang="en-US" sz="1600" i="1" dirty="0">
                <a:ea typeface="+mn-lt"/>
                <a:cs typeface="+mn-lt"/>
              </a:rPr>
              <a:t>Weaknesses</a:t>
            </a:r>
            <a:r>
              <a:rPr lang="en-US" sz="1600" b="1" dirty="0">
                <a:ea typeface="+mn-lt"/>
                <a:cs typeface="+mn-lt"/>
              </a:rPr>
              <a:t>:</a:t>
            </a:r>
            <a:r>
              <a:rPr lang="en-US" sz="1600" dirty="0">
                <a:ea typeface="+mn-lt"/>
                <a:cs typeface="+mn-lt"/>
              </a:rPr>
              <a:t> Complex in application, could limit follower independence.</a:t>
            </a:r>
            <a:endParaRPr lang="en-US" sz="1600">
              <a:cs typeface="Calibri" panose="020F0502020204030204"/>
            </a:endParaRPr>
          </a:p>
          <a:p>
            <a:r>
              <a:rPr lang="en-US" sz="1600" i="1" dirty="0">
                <a:ea typeface="+mn-lt"/>
                <a:cs typeface="+mn-lt"/>
              </a:rPr>
              <a:t>Application</a:t>
            </a:r>
            <a:r>
              <a:rPr lang="en-US" sz="1600" b="1" dirty="0">
                <a:ea typeface="+mn-lt"/>
                <a:cs typeface="+mn-lt"/>
              </a:rPr>
              <a:t>:</a:t>
            </a:r>
            <a:r>
              <a:rPr lang="en-US" sz="1600" dirty="0">
                <a:ea typeface="+mn-lt"/>
                <a:cs typeface="+mn-lt"/>
              </a:rPr>
              <a:t> Focuses on situational leadership training to overcome mission challenges and achieve success.</a:t>
            </a:r>
          </a:p>
          <a:p>
            <a:endParaRPr lang="en-US" sz="1600">
              <a:cs typeface="Calibri"/>
            </a:endParaRPr>
          </a:p>
        </p:txBody>
      </p:sp>
    </p:spTree>
    <p:extLst>
      <p:ext uri="{BB962C8B-B14F-4D97-AF65-F5344CB8AC3E}">
        <p14:creationId xmlns:p14="http://schemas.microsoft.com/office/powerpoint/2010/main" val="405526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E69ADA-9116-C9B9-FE6C-7966A514051E}"/>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panose="020F0302020204030204"/>
              </a:rPr>
              <a:t>Theory Comparison</a:t>
            </a:r>
          </a:p>
        </p:txBody>
      </p:sp>
      <p:graphicFrame>
        <p:nvGraphicFramePr>
          <p:cNvPr id="5" name="Content Placeholder 2">
            <a:extLst>
              <a:ext uri="{FF2B5EF4-FFF2-40B4-BE49-F238E27FC236}">
                <a16:creationId xmlns:a16="http://schemas.microsoft.com/office/drawing/2014/main" id="{433BF613-509F-4B5A-3C53-F87255A2FF1E}"/>
              </a:ext>
            </a:extLst>
          </p:cNvPr>
          <p:cNvGraphicFramePr>
            <a:graphicFrameLocks noGrp="1"/>
          </p:cNvGraphicFramePr>
          <p:nvPr>
            <p:ph idx="1"/>
            <p:extLst>
              <p:ext uri="{D42A27DB-BD31-4B8C-83A1-F6EECF244321}">
                <p14:modId xmlns:p14="http://schemas.microsoft.com/office/powerpoint/2010/main" val="60377194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949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D30AD9-1CB1-C298-690E-E10389EE6F7C}"/>
              </a:ext>
            </a:extLst>
          </p:cNvPr>
          <p:cNvSpPr>
            <a:spLocks noGrp="1"/>
          </p:cNvSpPr>
          <p:nvPr>
            <p:ph type="title"/>
          </p:nvPr>
        </p:nvSpPr>
        <p:spPr>
          <a:xfrm>
            <a:off x="1383564" y="348865"/>
            <a:ext cx="9718111" cy="1576446"/>
          </a:xfrm>
        </p:spPr>
        <p:txBody>
          <a:bodyPr anchor="ctr">
            <a:normAutofit fontScale="90000"/>
          </a:bodyPr>
          <a:lstStyle/>
          <a:p>
            <a:br>
              <a:rPr lang="en-US" sz="4000" dirty="0">
                <a:solidFill>
                  <a:srgbClr val="FFFFFF"/>
                </a:solidFill>
                <a:cs typeface="Calibri Light"/>
              </a:rPr>
            </a:br>
            <a:r>
              <a:rPr lang="en-US" sz="4000" dirty="0">
                <a:solidFill>
                  <a:srgbClr val="FFFFFF"/>
                </a:solidFill>
                <a:cs typeface="Calibri Light"/>
              </a:rPr>
              <a:t>USAF Application</a:t>
            </a:r>
            <a:br>
              <a:rPr lang="en-US" sz="4000" dirty="0">
                <a:solidFill>
                  <a:srgbClr val="FFFFFF"/>
                </a:solidFill>
                <a:cs typeface="Calibri Light"/>
              </a:rPr>
            </a:br>
            <a:r>
              <a:rPr lang="en-US" sz="2000" i="1" dirty="0">
                <a:cs typeface="Calibri Light"/>
              </a:rPr>
              <a:t>In the US Air Force the </a:t>
            </a:r>
            <a:r>
              <a:rPr lang="en-US" sz="2000" i="1" dirty="0">
                <a:ea typeface="+mj-lt"/>
                <a:cs typeface="+mj-lt"/>
              </a:rPr>
              <a:t>NCO faces the challenge, as defined in The Enlisted Force Structure, of developing "as technicians, supervisors, and leaders" and "establishing effective communication, and fostering a positive culture of trust within the organization" (The Enlisted Force Structure, 2022). These are the tools for us to accomplish this.</a:t>
            </a:r>
            <a:br>
              <a:rPr lang="en-US" sz="4000" dirty="0">
                <a:cs typeface="Calibri Light"/>
              </a:rPr>
            </a:br>
            <a:endParaRPr lang="en-US" sz="4000" dirty="0">
              <a:solidFill>
                <a:srgbClr val="FFFFFF"/>
              </a:solidFill>
              <a:cs typeface="Calibri Light"/>
            </a:endParaRPr>
          </a:p>
        </p:txBody>
      </p:sp>
      <p:graphicFrame>
        <p:nvGraphicFramePr>
          <p:cNvPr id="5" name="Content Placeholder 2">
            <a:extLst>
              <a:ext uri="{FF2B5EF4-FFF2-40B4-BE49-F238E27FC236}">
                <a16:creationId xmlns:a16="http://schemas.microsoft.com/office/drawing/2014/main" id="{8EC8DCC6-FE9D-BE6B-D4F9-C47B838E3023}"/>
              </a:ext>
            </a:extLst>
          </p:cNvPr>
          <p:cNvGraphicFramePr>
            <a:graphicFrameLocks noGrp="1"/>
          </p:cNvGraphicFramePr>
          <p:nvPr>
            <p:ph idx="1"/>
            <p:extLst>
              <p:ext uri="{D42A27DB-BD31-4B8C-83A1-F6EECF244321}">
                <p14:modId xmlns:p14="http://schemas.microsoft.com/office/powerpoint/2010/main" val="39284562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8190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Leadership Approaches for NCOs in the US Air Force</vt:lpstr>
      <vt:lpstr>Introduction, Leadership Foundations</vt:lpstr>
      <vt:lpstr>Trait Theory</vt:lpstr>
      <vt:lpstr>Skills Theory</vt:lpstr>
      <vt:lpstr>Behavioral Theory</vt:lpstr>
      <vt:lpstr>Situational Theory</vt:lpstr>
      <vt:lpstr>Path-Goal Theory</vt:lpstr>
      <vt:lpstr>Theory Comparison</vt:lpstr>
      <vt:lpstr> USAF Application In the US Air Force the NCO faces the challenge, as defined in The Enlisted Force Structure, of developing "as technicians, supervisors, and leaders" and "establishing effective communication, and fostering a positive culture of trust within the organization" (The Enlisted Force Structure, 2022). These are the tools for us to accomplish this. </vt:lpstr>
      <vt:lpstr>Best Practices</vt:lpstr>
      <vt:lpstr>Theory Implementation</vt:lpstr>
      <vt:lpstr>Questions/Comments/Concerns</vt:lpstr>
      <vt:lpstr>Wrap-Up</vt:lpstr>
      <vt:lpstr>Additional Readings/Resources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823</cp:revision>
  <dcterms:created xsi:type="dcterms:W3CDTF">2024-02-24T15:29:00Z</dcterms:created>
  <dcterms:modified xsi:type="dcterms:W3CDTF">2025-03-16T21:38:30Z</dcterms:modified>
</cp:coreProperties>
</file>