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2" r:id="rId6"/>
    <p:sldId id="265" r:id="rId7"/>
    <p:sldId id="263" r:id="rId8"/>
    <p:sldId id="264" r:id="rId9"/>
    <p:sldId id="260" r:id="rId10"/>
    <p:sldId id="261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F0D9B2-FA11-4D65-9F23-01F5E384B059}" v="140" dt="2017-10-24T06:44:48.9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10/30/2017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10/30/2017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10/30/2017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err="1">
                <a:cs typeface="Lucida Sans Unicode"/>
              </a:rPr>
              <a:t>Основы</a:t>
            </a:r>
            <a:r>
              <a:rPr lang="en-US">
                <a:cs typeface="Lucida Sans Unicode"/>
              </a:rPr>
              <a:t> </a:t>
            </a:r>
            <a:r>
              <a:rPr lang="en-US" err="1">
                <a:cs typeface="Lucida Sans Unicode"/>
              </a:rPr>
              <a:t>программирования</a:t>
            </a:r>
            <a:r>
              <a:rPr lang="en-US">
                <a:cs typeface="Lucida Sans Unicode"/>
              </a:rPr>
              <a:t> </a:t>
            </a:r>
            <a:r>
              <a:rPr lang="en-US" err="1">
                <a:cs typeface="Lucida Sans Unicode"/>
              </a:rPr>
              <a:t>на</a:t>
            </a:r>
            <a:r>
              <a:rPr lang="en-US">
                <a:cs typeface="Lucida Sans Unicode"/>
              </a:rPr>
              <a:t> Python 3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45720" rIns="45720" anchor="t">
            <a:normAutofit/>
          </a:bodyPr>
          <a:lstStyle/>
          <a:p>
            <a:pPr marR="63500"/>
            <a:r>
              <a:rPr lang="en-US" err="1">
                <a:cs typeface="Lucida Sans Unicode"/>
              </a:rPr>
              <a:t>Коллекции</a:t>
            </a:r>
            <a:r>
              <a:rPr lang="en-US">
                <a:cs typeface="Lucida Sans Unicode"/>
              </a:rPr>
              <a:t>. </a:t>
            </a:r>
            <a:r>
              <a:rPr lang="en-US" err="1">
                <a:cs typeface="Lucida Sans Unicode"/>
              </a:rPr>
              <a:t>Циклы</a:t>
            </a:r>
            <a:r>
              <a:rPr lang="en-US">
                <a:cs typeface="Lucida Sans Unicode"/>
              </a:rPr>
              <a:t>. Условия.</a:t>
            </a:r>
          </a:p>
        </p:txBody>
      </p:sp>
    </p:spTree>
    <p:extLst>
      <p:ext uri="{BB962C8B-B14F-4D97-AF65-F5344CB8AC3E}">
        <p14:creationId xmlns:p14="http://schemas.microsoft.com/office/powerpoint/2010/main" val="1121228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3CA713CD-D332-4DB0-AF71-43F65D030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pPr indent="-255905"/>
            <a:r>
              <a:rPr lang="ru-RU">
                <a:cs typeface="Lucida Sans Unicode"/>
              </a:rPr>
              <a:t>Скорость доступа в </a:t>
            </a:r>
            <a:r>
              <a:rPr lang="ru-RU" b="1" err="1">
                <a:cs typeface="Lucida Sans Unicode"/>
              </a:rPr>
              <a:t>list</a:t>
            </a:r>
            <a:r>
              <a:rPr lang="ru-RU" b="1">
                <a:cs typeface="Lucida Sans Unicode"/>
              </a:rPr>
              <a:t> </a:t>
            </a:r>
            <a:r>
              <a:rPr lang="ru-RU">
                <a:cs typeface="Lucida Sans Unicode"/>
              </a:rPr>
              <a:t>- линейная</a:t>
            </a:r>
          </a:p>
          <a:p>
            <a:pPr indent="-255905"/>
            <a:r>
              <a:rPr lang="ru-RU">
                <a:cs typeface="Lucida Sans Unicode"/>
              </a:rPr>
              <a:t>Поиск элемента в коллекции из 1 значения - N</a:t>
            </a:r>
          </a:p>
          <a:p>
            <a:pPr indent="-255905"/>
            <a:r>
              <a:rPr lang="ru-RU">
                <a:cs typeface="Lucida Sans Unicode"/>
              </a:rPr>
              <a:t>Поиск элемента в коллекции из 100 значений - 100 * N</a:t>
            </a:r>
          </a:p>
          <a:p>
            <a:pPr indent="-255905"/>
            <a:r>
              <a:rPr lang="ru-RU">
                <a:cs typeface="Lucida Sans Unicode"/>
              </a:rPr>
              <a:t>Поиск в </a:t>
            </a:r>
            <a:r>
              <a:rPr lang="ru-RU" b="1" err="1">
                <a:cs typeface="Lucida Sans Unicode"/>
              </a:rPr>
              <a:t>set</a:t>
            </a:r>
            <a:r>
              <a:rPr lang="ru-RU" b="1">
                <a:cs typeface="Lucida Sans Unicode"/>
              </a:rPr>
              <a:t> </a:t>
            </a:r>
            <a:r>
              <a:rPr lang="ru-RU">
                <a:cs typeface="Lucida Sans Unicode"/>
              </a:rPr>
              <a:t>и </a:t>
            </a:r>
            <a:r>
              <a:rPr lang="ru-RU" b="1" err="1">
                <a:cs typeface="Lucida Sans Unicode"/>
              </a:rPr>
              <a:t>dict</a:t>
            </a:r>
            <a:r>
              <a:rPr lang="ru-RU" b="1">
                <a:cs typeface="Lucida Sans Unicode"/>
              </a:rPr>
              <a:t> </a:t>
            </a:r>
            <a:r>
              <a:rPr lang="ru-RU">
                <a:cs typeface="Lucida Sans Unicode"/>
              </a:rPr>
              <a:t>- константный и не зависит от размера коллекции (</a:t>
            </a:r>
            <a:r>
              <a:rPr lang="ru-RU" err="1">
                <a:cs typeface="Lucida Sans Unicode"/>
              </a:rPr>
              <a:t>hash</a:t>
            </a:r>
            <a:r>
              <a:rPr lang="ru-RU">
                <a:cs typeface="Lucida Sans Unicode"/>
              </a:rPr>
              <a:t> таблица)</a:t>
            </a:r>
          </a:p>
          <a:p>
            <a:pPr indent="-255905"/>
            <a:r>
              <a:rPr lang="ru-RU">
                <a:cs typeface="Lucida Sans Unicode"/>
              </a:rPr>
              <a:t>Минус - отсутствие индексации, нельзя указывать </a:t>
            </a:r>
            <a:r>
              <a:rPr lang="ru-RU" err="1">
                <a:cs typeface="Lucida Sans Unicode"/>
              </a:rPr>
              <a:t>ключем</a:t>
            </a:r>
            <a:r>
              <a:rPr lang="ru-RU">
                <a:cs typeface="Lucida Sans Unicode"/>
              </a:rPr>
              <a:t> изменяемые значения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3B90F25-BAFF-44AE-91E4-E24E9C19E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Lucida Sans Unicode"/>
              </a:rPr>
              <a:t>Назначение </a:t>
            </a:r>
            <a:r>
              <a:rPr lang="ru-RU" err="1">
                <a:cs typeface="Lucida Sans Unicode"/>
              </a:rPr>
              <a:t>set</a:t>
            </a:r>
            <a:r>
              <a:rPr lang="ru-RU">
                <a:cs typeface="Lucida Sans Unicode"/>
              </a:rPr>
              <a:t> и </a:t>
            </a:r>
            <a:r>
              <a:rPr lang="ru-RU" err="1">
                <a:cs typeface="Lucida Sans Unicode"/>
              </a:rPr>
              <a:t>dict</a:t>
            </a:r>
            <a:endParaRPr lang="ru-RU" err="1"/>
          </a:p>
        </p:txBody>
      </p:sp>
    </p:spTree>
    <p:extLst>
      <p:ext uri="{BB962C8B-B14F-4D97-AF65-F5344CB8AC3E}">
        <p14:creationId xmlns:p14="http://schemas.microsoft.com/office/powerpoint/2010/main" val="3927157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104636AE-0632-406A-9669-9E5415C59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anchor="t">
            <a:normAutofit fontScale="85000" lnSpcReduction="20000"/>
          </a:bodyPr>
          <a:lstStyle/>
          <a:p>
            <a:pPr marL="109855" indent="0">
              <a:buNone/>
            </a:pPr>
            <a:r>
              <a:rPr lang="ru-RU">
                <a:latin typeface="Courier New"/>
                <a:cs typeface="Courier New"/>
              </a:rPr>
              <a:t>&gt;&gt;&gt; a = {}</a:t>
            </a:r>
          </a:p>
          <a:p>
            <a:pPr marL="109855" indent="0">
              <a:buNone/>
            </a:pPr>
            <a:r>
              <a:rPr lang="ru-RU">
                <a:latin typeface="Courier New"/>
                <a:cs typeface="Courier New"/>
              </a:rPr>
              <a:t>&gt;&gt;&gt; a['</a:t>
            </a:r>
            <a:r>
              <a:rPr lang="ru-RU" err="1">
                <a:latin typeface="Courier New"/>
                <a:cs typeface="Courier New"/>
              </a:rPr>
              <a:t>some_data</a:t>
            </a:r>
            <a:r>
              <a:rPr lang="ru-RU">
                <a:latin typeface="Courier New"/>
                <a:cs typeface="Courier New"/>
              </a:rPr>
              <a:t>'] = 1</a:t>
            </a:r>
          </a:p>
          <a:p>
            <a:pPr marL="109855" indent="0">
              <a:buNone/>
            </a:pPr>
            <a:r>
              <a:rPr lang="ru-RU">
                <a:latin typeface="Courier New"/>
                <a:cs typeface="Courier New"/>
              </a:rPr>
              <a:t>&gt;&gt;&gt; a['</a:t>
            </a:r>
            <a:r>
              <a:rPr lang="ru-RU" err="1">
                <a:latin typeface="Courier New"/>
                <a:cs typeface="Courier New"/>
              </a:rPr>
              <a:t>another_data</a:t>
            </a:r>
            <a:r>
              <a:rPr lang="ru-RU">
                <a:latin typeface="Courier New"/>
                <a:cs typeface="Courier New"/>
              </a:rPr>
              <a:t>'] = 2</a:t>
            </a:r>
          </a:p>
          <a:p>
            <a:pPr marL="109855" indent="0">
              <a:buNone/>
            </a:pPr>
            <a:r>
              <a:rPr lang="ru-RU">
                <a:latin typeface="Courier New"/>
                <a:cs typeface="Courier New"/>
              </a:rPr>
              <a:t>&gt;&gt;&gt; a</a:t>
            </a:r>
          </a:p>
          <a:p>
            <a:pPr marL="0" indent="0">
              <a:buNone/>
            </a:pPr>
            <a:r>
              <a:rPr lang="ru-RU">
                <a:latin typeface="Courier New"/>
                <a:cs typeface="Courier New"/>
              </a:rPr>
              <a:t>{'</a:t>
            </a:r>
            <a:r>
              <a:rPr lang="ru-RU" err="1">
                <a:latin typeface="Courier New"/>
                <a:cs typeface="Courier New"/>
              </a:rPr>
              <a:t>some_data</a:t>
            </a:r>
            <a:r>
              <a:rPr lang="ru-RU">
                <a:latin typeface="Courier New"/>
                <a:cs typeface="Courier New"/>
              </a:rPr>
              <a:t>': 1, '</a:t>
            </a:r>
            <a:r>
              <a:rPr lang="ru-RU" err="1">
                <a:latin typeface="Courier New"/>
                <a:cs typeface="Courier New"/>
              </a:rPr>
              <a:t>another_data</a:t>
            </a:r>
            <a:r>
              <a:rPr lang="ru-RU">
                <a:latin typeface="Courier New"/>
                <a:cs typeface="Courier New"/>
              </a:rPr>
              <a:t>': 2}</a:t>
            </a:r>
          </a:p>
          <a:p>
            <a:pPr marL="0" indent="0">
              <a:buNone/>
            </a:pPr>
            <a:endParaRPr lang="ru-RU">
              <a:latin typeface="Courier New"/>
              <a:cs typeface="Courier New"/>
            </a:endParaRPr>
          </a:p>
          <a:p>
            <a:pPr>
              <a:buNone/>
            </a:pPr>
            <a:r>
              <a:rPr lang="ru-RU">
                <a:latin typeface="Courier New"/>
                <a:cs typeface="Courier New"/>
              </a:rPr>
              <a:t>&gt;&gt;&gt; </a:t>
            </a:r>
            <a:r>
              <a:rPr lang="ru-RU" err="1">
                <a:latin typeface="Courier New"/>
                <a:cs typeface="Courier New"/>
              </a:rPr>
              <a:t>a.keys</a:t>
            </a:r>
            <a:r>
              <a:rPr lang="ru-RU">
                <a:latin typeface="Courier New"/>
                <a:cs typeface="Courier New"/>
              </a:rPr>
              <a:t>()</a:t>
            </a:r>
            <a:endParaRPr lang="ru-RU"/>
          </a:p>
          <a:p>
            <a:pPr>
              <a:buNone/>
            </a:pPr>
            <a:r>
              <a:rPr lang="ru-RU" err="1">
                <a:latin typeface="Courier New"/>
                <a:cs typeface="Courier New"/>
              </a:rPr>
              <a:t>dict_keys</a:t>
            </a:r>
            <a:r>
              <a:rPr lang="ru-RU">
                <a:latin typeface="Courier New"/>
                <a:cs typeface="Courier New"/>
              </a:rPr>
              <a:t>(['</a:t>
            </a:r>
            <a:r>
              <a:rPr lang="ru-RU" err="1">
                <a:latin typeface="Courier New"/>
                <a:cs typeface="Courier New"/>
              </a:rPr>
              <a:t>some_data</a:t>
            </a:r>
            <a:r>
              <a:rPr lang="ru-RU">
                <a:latin typeface="Courier New"/>
                <a:cs typeface="Courier New"/>
              </a:rPr>
              <a:t>', '</a:t>
            </a:r>
            <a:r>
              <a:rPr lang="ru-RU" err="1">
                <a:latin typeface="Courier New"/>
                <a:cs typeface="Courier New"/>
              </a:rPr>
              <a:t>another_data</a:t>
            </a:r>
            <a:r>
              <a:rPr lang="ru-RU">
                <a:latin typeface="Courier New"/>
                <a:cs typeface="Courier New"/>
              </a:rPr>
              <a:t>'])</a:t>
            </a:r>
            <a:endParaRPr lang="ru-RU"/>
          </a:p>
          <a:p>
            <a:pPr>
              <a:buNone/>
            </a:pPr>
            <a:r>
              <a:rPr lang="ru-RU">
                <a:latin typeface="Courier New"/>
                <a:cs typeface="Courier New"/>
              </a:rPr>
              <a:t>&gt;&gt;&gt; a.values()</a:t>
            </a:r>
            <a:endParaRPr lang="ru-RU"/>
          </a:p>
          <a:p>
            <a:pPr>
              <a:buNone/>
            </a:pPr>
            <a:r>
              <a:rPr lang="ru-RU">
                <a:latin typeface="Courier New"/>
                <a:cs typeface="Courier New"/>
              </a:rPr>
              <a:t>dict_values([1, 2])</a:t>
            </a:r>
            <a:endParaRPr lang="ru-RU"/>
          </a:p>
          <a:p>
            <a:pPr>
              <a:buNone/>
            </a:pPr>
            <a:r>
              <a:rPr lang="ru-RU">
                <a:latin typeface="Courier New"/>
                <a:cs typeface="Courier New"/>
              </a:rPr>
              <a:t>&gt;&gt;&gt; a.items()</a:t>
            </a:r>
            <a:endParaRPr lang="ru-RU"/>
          </a:p>
          <a:p>
            <a:pPr>
              <a:buNone/>
            </a:pPr>
            <a:r>
              <a:rPr lang="ru-RU">
                <a:latin typeface="Courier New"/>
                <a:cs typeface="Courier New"/>
              </a:rPr>
              <a:t>dict_items([('some_data', 1), ('another_data', 2)])</a:t>
            </a:r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3A897C0-54B0-4A4E-A04C-23DD35F6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err="1">
                <a:cs typeface="Lucida Sans Unicode"/>
              </a:rPr>
              <a:t>dict</a:t>
            </a:r>
            <a:r>
              <a:rPr lang="ru-RU">
                <a:cs typeface="Lucida Sans Unicode"/>
              </a:rPr>
              <a:t> – присвоение элемента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021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BDA4EAAC-E3DA-4EB5-8E42-44E9C6086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anchor="t">
            <a:normAutofit fontScale="92500" lnSpcReduction="10000"/>
          </a:bodyPr>
          <a:lstStyle/>
          <a:p>
            <a:pPr indent="-255905">
              <a:buNone/>
            </a:pPr>
            <a:r>
              <a:rPr lang="ru-RU">
                <a:latin typeface="Courier New"/>
                <a:cs typeface="Courier New"/>
              </a:rPr>
              <a:t>&gt;&gt;&gt; a = {'x': 'y'}</a:t>
            </a:r>
            <a:endParaRPr lang="ru-RU">
              <a:cs typeface="Lucida Sans Unicode"/>
            </a:endParaRPr>
          </a:p>
          <a:p>
            <a:pPr indent="-255905">
              <a:buNone/>
            </a:pPr>
            <a:r>
              <a:rPr lang="ru-RU">
                <a:latin typeface="Courier New"/>
                <a:cs typeface="Courier New"/>
              </a:rPr>
              <a:t>&gt;&gt;&gt; b = [a]</a:t>
            </a:r>
            <a:endParaRPr lang="ru-RU">
              <a:cs typeface="Lucida Sans Unicode"/>
            </a:endParaRPr>
          </a:p>
          <a:p>
            <a:pPr indent="-255905">
              <a:buNone/>
            </a:pPr>
            <a:r>
              <a:rPr lang="ru-RU">
                <a:latin typeface="Courier New"/>
                <a:cs typeface="Courier New"/>
              </a:rPr>
              <a:t>&gt;&gt;&gt; a['</a:t>
            </a:r>
            <a:r>
              <a:rPr lang="ru-RU" err="1">
                <a:latin typeface="Courier New"/>
                <a:cs typeface="Courier New"/>
              </a:rPr>
              <a:t>alpha</a:t>
            </a:r>
            <a:r>
              <a:rPr lang="ru-RU">
                <a:latin typeface="Courier New"/>
                <a:cs typeface="Courier New"/>
              </a:rPr>
              <a:t>'] = '</a:t>
            </a:r>
            <a:r>
              <a:rPr lang="ru-RU" err="1">
                <a:latin typeface="Courier New"/>
                <a:cs typeface="Courier New"/>
              </a:rPr>
              <a:t>omega</a:t>
            </a:r>
            <a:r>
              <a:rPr lang="ru-RU">
                <a:latin typeface="Courier New"/>
                <a:cs typeface="Courier New"/>
              </a:rPr>
              <a:t>'</a:t>
            </a:r>
            <a:endParaRPr lang="ru-RU">
              <a:cs typeface="Lucida Sans Unicode"/>
            </a:endParaRPr>
          </a:p>
          <a:p>
            <a:pPr indent="-255905">
              <a:buNone/>
            </a:pPr>
            <a:r>
              <a:rPr lang="ru-RU">
                <a:latin typeface="Courier New"/>
                <a:cs typeface="Courier New"/>
              </a:rPr>
              <a:t>&gt;&gt;&gt; b</a:t>
            </a:r>
            <a:endParaRPr lang="ru-RU">
              <a:cs typeface="Lucida Sans Unicode"/>
            </a:endParaRPr>
          </a:p>
          <a:p>
            <a:pPr indent="-255905">
              <a:buNone/>
            </a:pPr>
            <a:r>
              <a:rPr lang="ru-RU">
                <a:latin typeface="Courier New"/>
                <a:cs typeface="Courier New"/>
              </a:rPr>
              <a:t>[{'x': 'y', '</a:t>
            </a:r>
            <a:r>
              <a:rPr lang="ru-RU" err="1">
                <a:latin typeface="Courier New"/>
                <a:cs typeface="Courier New"/>
              </a:rPr>
              <a:t>alpha</a:t>
            </a:r>
            <a:r>
              <a:rPr lang="ru-RU">
                <a:latin typeface="Courier New"/>
                <a:cs typeface="Courier New"/>
              </a:rPr>
              <a:t>': 'omega'}]</a:t>
            </a:r>
            <a:endParaRPr lang="ru-RU">
              <a:cs typeface="Lucida Sans Unicode"/>
            </a:endParaRPr>
          </a:p>
          <a:p>
            <a:pPr indent="-255905">
              <a:buNone/>
            </a:pPr>
            <a:endParaRPr lang="ru-RU">
              <a:latin typeface="Courier New"/>
              <a:cs typeface="Courier New"/>
            </a:endParaRPr>
          </a:p>
          <a:p>
            <a:pPr marL="109855" indent="0">
              <a:buNone/>
            </a:pPr>
            <a:r>
              <a:rPr lang="ru-RU">
                <a:latin typeface="Courier New"/>
                <a:cs typeface="Courier New"/>
              </a:rPr>
              <a:t>&gt;&gt;&gt; a = [1, {}, 2]</a:t>
            </a:r>
            <a:endParaRPr lang="ru-RU"/>
          </a:p>
          <a:p>
            <a:pPr marL="109855" indent="0">
              <a:buNone/>
            </a:pPr>
            <a:r>
              <a:rPr lang="ru-RU">
                <a:latin typeface="Courier New"/>
                <a:cs typeface="Courier New"/>
              </a:rPr>
              <a:t>&gt;&gt;&gt; </a:t>
            </a:r>
            <a:r>
              <a:rPr lang="ru-RU" err="1">
                <a:latin typeface="Courier New"/>
                <a:cs typeface="Courier New"/>
              </a:rPr>
              <a:t>set</a:t>
            </a:r>
            <a:r>
              <a:rPr lang="ru-RU">
                <a:latin typeface="Courier New"/>
                <a:cs typeface="Courier New"/>
              </a:rPr>
              <a:t>(a)</a:t>
            </a:r>
          </a:p>
          <a:p>
            <a:pPr marL="109855" indent="0">
              <a:buNone/>
            </a:pPr>
            <a:r>
              <a:rPr lang="ru-RU" err="1">
                <a:latin typeface="Courier New"/>
                <a:cs typeface="Courier New"/>
              </a:rPr>
              <a:t>Traceback</a:t>
            </a:r>
            <a:r>
              <a:rPr lang="ru-RU">
                <a:latin typeface="Courier New"/>
                <a:cs typeface="Courier New"/>
              </a:rPr>
              <a:t> (</a:t>
            </a:r>
            <a:r>
              <a:rPr lang="ru-RU" err="1">
                <a:latin typeface="Courier New"/>
                <a:cs typeface="Courier New"/>
              </a:rPr>
              <a:t>most</a:t>
            </a:r>
            <a:r>
              <a:rPr lang="ru-RU">
                <a:latin typeface="Courier New"/>
                <a:cs typeface="Courier New"/>
              </a:rPr>
              <a:t> </a:t>
            </a:r>
            <a:r>
              <a:rPr lang="ru-RU" err="1">
                <a:latin typeface="Courier New"/>
                <a:cs typeface="Courier New"/>
              </a:rPr>
              <a:t>recent</a:t>
            </a:r>
            <a:r>
              <a:rPr lang="ru-RU">
                <a:latin typeface="Courier New"/>
                <a:cs typeface="Courier New"/>
              </a:rPr>
              <a:t> </a:t>
            </a:r>
            <a:r>
              <a:rPr lang="ru-RU" err="1">
                <a:latin typeface="Courier New"/>
                <a:cs typeface="Courier New"/>
              </a:rPr>
              <a:t>call</a:t>
            </a:r>
            <a:r>
              <a:rPr lang="ru-RU">
                <a:latin typeface="Courier New"/>
                <a:cs typeface="Courier New"/>
              </a:rPr>
              <a:t> </a:t>
            </a:r>
            <a:r>
              <a:rPr lang="ru-RU" err="1">
                <a:latin typeface="Courier New"/>
                <a:cs typeface="Courier New"/>
              </a:rPr>
              <a:t>last</a:t>
            </a:r>
            <a:r>
              <a:rPr lang="ru-RU">
                <a:latin typeface="Courier New"/>
                <a:cs typeface="Courier New"/>
              </a:rPr>
              <a:t>):</a:t>
            </a:r>
          </a:p>
          <a:p>
            <a:pPr marL="109855" indent="0">
              <a:buNone/>
            </a:pPr>
            <a:r>
              <a:rPr lang="ru-RU">
                <a:latin typeface="Courier New"/>
                <a:cs typeface="Courier New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ru-RU" err="1">
                <a:latin typeface="Courier New"/>
                <a:cs typeface="Courier New"/>
              </a:rPr>
              <a:t>TypeError</a:t>
            </a:r>
            <a:r>
              <a:rPr lang="ru-RU">
                <a:latin typeface="Courier New"/>
                <a:cs typeface="Courier New"/>
              </a:rPr>
              <a:t>: </a:t>
            </a:r>
            <a:r>
              <a:rPr lang="ru-RU" err="1">
                <a:latin typeface="Courier New"/>
                <a:cs typeface="Courier New"/>
              </a:rPr>
              <a:t>unhashable</a:t>
            </a:r>
            <a:r>
              <a:rPr lang="ru-RU">
                <a:latin typeface="Courier New"/>
                <a:cs typeface="Courier New"/>
              </a:rPr>
              <a:t> </a:t>
            </a:r>
            <a:r>
              <a:rPr lang="ru-RU" err="1">
                <a:latin typeface="Courier New"/>
                <a:cs typeface="Courier New"/>
              </a:rPr>
              <a:t>type</a:t>
            </a:r>
            <a:r>
              <a:rPr lang="ru-RU">
                <a:latin typeface="Courier New"/>
                <a:cs typeface="Courier New"/>
              </a:rPr>
              <a:t>: '</a:t>
            </a:r>
            <a:r>
              <a:rPr lang="ru-RU" err="1">
                <a:latin typeface="Courier New"/>
                <a:cs typeface="Courier New"/>
              </a:rPr>
              <a:t>dict</a:t>
            </a:r>
            <a:r>
              <a:rPr lang="ru-RU">
                <a:latin typeface="Courier New"/>
                <a:cs typeface="Courier New"/>
              </a:rPr>
              <a:t>'</a:t>
            </a:r>
          </a:p>
          <a:p>
            <a:pPr marL="0" indent="0">
              <a:buNone/>
            </a:pPr>
            <a:endParaRPr lang="ru-RU">
              <a:latin typeface="Courier New"/>
              <a:cs typeface="Courier New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AC3C454-95F2-48B3-BC37-4C3BFCAC3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Lucida Sans Unicode"/>
              </a:rPr>
              <a:t>Еще раз об изменяемости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199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C5DD6F5C-A550-4305-BADB-6B339318A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anchor="t">
            <a:normAutofit fontScale="92500" lnSpcReduction="20000"/>
          </a:bodyPr>
          <a:lstStyle/>
          <a:p>
            <a:pPr indent="-255905">
              <a:buNone/>
            </a:pPr>
            <a:r>
              <a:rPr lang="ru-RU">
                <a:latin typeface="Courier New"/>
                <a:cs typeface="Courier New"/>
              </a:rPr>
              <a:t>&gt;&gt;&gt; a = [1, 2]</a:t>
            </a:r>
          </a:p>
          <a:p>
            <a:pPr indent="-255905">
              <a:buNone/>
            </a:pPr>
            <a:r>
              <a:rPr lang="ru-RU">
                <a:latin typeface="Courier New"/>
                <a:cs typeface="Courier New"/>
              </a:rPr>
              <a:t>&gt;&gt;&gt; b = [3, 4]</a:t>
            </a:r>
          </a:p>
          <a:p>
            <a:pPr indent="-255905">
              <a:buNone/>
            </a:pPr>
            <a:r>
              <a:rPr lang="ru-RU">
                <a:latin typeface="Courier New"/>
                <a:cs typeface="Courier New"/>
              </a:rPr>
              <a:t>&gt;&gt;&gt; a + b</a:t>
            </a:r>
          </a:p>
          <a:p>
            <a:pPr indent="-255905">
              <a:buNone/>
            </a:pPr>
            <a:r>
              <a:rPr lang="ru-RU">
                <a:latin typeface="Courier New"/>
                <a:cs typeface="Courier New"/>
              </a:rPr>
              <a:t>[1, 2, 3, 4]</a:t>
            </a:r>
          </a:p>
          <a:p>
            <a:pPr indent="-255905">
              <a:buNone/>
            </a:pPr>
            <a:endParaRPr lang="ru-RU">
              <a:latin typeface="Courier New"/>
              <a:cs typeface="Courier New"/>
            </a:endParaRPr>
          </a:p>
          <a:p>
            <a:pPr indent="-255905">
              <a:buNone/>
            </a:pPr>
            <a:r>
              <a:rPr lang="ru-RU">
                <a:latin typeface="Courier New"/>
                <a:cs typeface="Courier New"/>
              </a:rPr>
              <a:t>&gt;&gt;&gt; {1, 2, 3} - {1}</a:t>
            </a:r>
            <a:endParaRPr lang="ru-RU">
              <a:cs typeface="Lucida Sans Unicode"/>
            </a:endParaRPr>
          </a:p>
          <a:p>
            <a:pPr indent="-255905">
              <a:buNone/>
            </a:pPr>
            <a:r>
              <a:rPr lang="ru-RU">
                <a:latin typeface="Courier New"/>
                <a:cs typeface="Courier New"/>
              </a:rPr>
              <a:t>{2, 3}</a:t>
            </a:r>
          </a:p>
          <a:p>
            <a:pPr indent="-255905">
              <a:buNone/>
            </a:pPr>
            <a:endParaRPr lang="ru-RU">
              <a:latin typeface="Courier New"/>
              <a:cs typeface="Courier New"/>
            </a:endParaRPr>
          </a:p>
          <a:p>
            <a:pPr indent="-255905">
              <a:buNone/>
            </a:pPr>
            <a:r>
              <a:rPr lang="ru-RU">
                <a:latin typeface="Lucida Sans Unicode"/>
                <a:cs typeface="Lucida Sans Unicode"/>
              </a:rPr>
              <a:t>Для множеств - получение пересечений, разниц и многое другое: https://docs.python.org/3/tutorial/datastructures.html</a:t>
            </a:r>
            <a:endParaRPr lang="ru-RU">
              <a:latin typeface="Courier New"/>
              <a:cs typeface="Courier New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03F7AE9-561E-455B-8B7F-3A9C4FC4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Lucida Sans Unicode"/>
              </a:rPr>
              <a:t>Прочие операции</a:t>
            </a:r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30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CBB706B4-A882-4769-9D07-A04F7A965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anchor="t">
            <a:normAutofit fontScale="85000" lnSpcReduction="20000"/>
          </a:bodyPr>
          <a:lstStyle/>
          <a:p>
            <a:pPr indent="-255905"/>
            <a:r>
              <a:rPr lang="ru-RU" err="1">
                <a:cs typeface="Lucida Sans Unicode"/>
              </a:rPr>
              <a:t>for</a:t>
            </a:r>
            <a:r>
              <a:rPr lang="ru-RU">
                <a:cs typeface="Lucida Sans Unicode"/>
              </a:rPr>
              <a:t> … </a:t>
            </a:r>
            <a:r>
              <a:rPr lang="ru-RU" err="1">
                <a:cs typeface="Lucida Sans Unicode"/>
              </a:rPr>
              <a:t>in</a:t>
            </a:r>
            <a:r>
              <a:rPr lang="ru-RU">
                <a:cs typeface="Lucida Sans Unicode"/>
              </a:rPr>
              <a:t> …:</a:t>
            </a:r>
          </a:p>
          <a:p>
            <a:pPr marL="109855" indent="0">
              <a:buNone/>
            </a:pPr>
            <a:r>
              <a:rPr lang="ru-RU" sz="2400">
                <a:latin typeface="Courier New"/>
                <a:cs typeface="Courier New"/>
              </a:rPr>
              <a:t>&gt;&gt;&gt; a = [1, 2, 3, 4]</a:t>
            </a:r>
          </a:p>
          <a:p>
            <a:pPr marL="109855" indent="0">
              <a:buNone/>
            </a:pPr>
            <a:r>
              <a:rPr lang="ru-RU" sz="2400">
                <a:latin typeface="Courier New"/>
                <a:cs typeface="Courier New"/>
              </a:rPr>
              <a:t>&gt;&gt;&gt; </a:t>
            </a:r>
            <a:r>
              <a:rPr lang="ru-RU" sz="2400" err="1">
                <a:latin typeface="Courier New"/>
                <a:cs typeface="Courier New"/>
              </a:rPr>
              <a:t>for</a:t>
            </a:r>
            <a:r>
              <a:rPr lang="ru-RU" sz="2400">
                <a:latin typeface="Courier New"/>
                <a:cs typeface="Courier New"/>
              </a:rPr>
              <a:t> x </a:t>
            </a:r>
            <a:r>
              <a:rPr lang="ru-RU" sz="2400" err="1">
                <a:latin typeface="Courier New"/>
                <a:cs typeface="Courier New"/>
              </a:rPr>
              <a:t>in</a:t>
            </a:r>
            <a:r>
              <a:rPr lang="ru-RU" sz="2400">
                <a:latin typeface="Courier New"/>
                <a:cs typeface="Courier New"/>
              </a:rPr>
              <a:t> a:</a:t>
            </a:r>
          </a:p>
          <a:p>
            <a:pPr marL="0" indent="0">
              <a:buNone/>
            </a:pPr>
            <a:r>
              <a:rPr lang="ru-RU" sz="2400">
                <a:latin typeface="Courier New"/>
                <a:cs typeface="Courier New"/>
              </a:rPr>
              <a:t>...     </a:t>
            </a:r>
            <a:r>
              <a:rPr lang="ru-RU" sz="2400" err="1">
                <a:latin typeface="Courier New"/>
                <a:cs typeface="Courier New"/>
              </a:rPr>
              <a:t>print</a:t>
            </a:r>
            <a:r>
              <a:rPr lang="ru-RU" sz="2400">
                <a:latin typeface="Courier New"/>
                <a:cs typeface="Courier New"/>
              </a:rPr>
              <a:t>(x)</a:t>
            </a:r>
          </a:p>
          <a:p>
            <a:pPr marL="0" indent="0">
              <a:buNone/>
            </a:pPr>
            <a:endParaRPr lang="ru-RU" sz="2400">
              <a:latin typeface="Courier New"/>
              <a:cs typeface="Courier New"/>
            </a:endParaRPr>
          </a:p>
          <a:p>
            <a:pPr marL="342900" indent="-342900"/>
            <a:r>
              <a:rPr lang="ru-RU" sz="2400">
                <a:latin typeface="Lucida Sans Unicode"/>
                <a:cs typeface="Lucida Sans Unicode"/>
              </a:rPr>
              <a:t>Не следует изменять элементы во время итерирования по коллекции</a:t>
            </a:r>
          </a:p>
          <a:p>
            <a:pPr marL="342900" indent="-342900"/>
            <a:r>
              <a:rPr lang="ru-RU" sz="2400">
                <a:latin typeface="Lucida Sans Unicode"/>
                <a:cs typeface="Lucida Sans Unicode"/>
              </a:rPr>
              <a:t>Для быстрого создания цикла:</a:t>
            </a:r>
          </a:p>
          <a:p>
            <a:pPr marL="0" indent="0">
              <a:buNone/>
            </a:pPr>
            <a:r>
              <a:rPr lang="ru-RU" sz="2400">
                <a:latin typeface="Courier New"/>
                <a:cs typeface="Courier New"/>
              </a:rPr>
              <a:t>&gt;&gt;&gt; </a:t>
            </a:r>
            <a:r>
              <a:rPr lang="ru-RU" sz="2400" err="1">
                <a:latin typeface="Courier New"/>
                <a:cs typeface="Courier New"/>
              </a:rPr>
              <a:t>for</a:t>
            </a:r>
            <a:r>
              <a:rPr lang="ru-RU" sz="2400">
                <a:latin typeface="Courier New"/>
                <a:cs typeface="Courier New"/>
              </a:rPr>
              <a:t> i </a:t>
            </a:r>
            <a:r>
              <a:rPr lang="ru-RU" sz="2400" err="1">
                <a:latin typeface="Courier New"/>
                <a:cs typeface="Courier New"/>
              </a:rPr>
              <a:t>in</a:t>
            </a:r>
            <a:r>
              <a:rPr lang="ru-RU" sz="2400">
                <a:latin typeface="Courier New"/>
                <a:cs typeface="Courier New"/>
              </a:rPr>
              <a:t> </a:t>
            </a:r>
            <a:r>
              <a:rPr lang="ru-RU" sz="2400" err="1">
                <a:latin typeface="Courier New"/>
                <a:cs typeface="Courier New"/>
              </a:rPr>
              <a:t>range</a:t>
            </a:r>
            <a:r>
              <a:rPr lang="ru-RU" sz="2400">
                <a:latin typeface="Courier New"/>
                <a:cs typeface="Courier New"/>
              </a:rPr>
              <a:t>(3):</a:t>
            </a:r>
          </a:p>
          <a:p>
            <a:pPr marL="0" indent="0">
              <a:buNone/>
            </a:pPr>
            <a:r>
              <a:rPr lang="ru-RU" sz="2400">
                <a:latin typeface="Courier New"/>
                <a:cs typeface="Courier New"/>
              </a:rPr>
              <a:t>...     </a:t>
            </a:r>
            <a:r>
              <a:rPr lang="ru-RU" sz="2400" err="1">
                <a:latin typeface="Courier New"/>
                <a:cs typeface="Courier New"/>
              </a:rPr>
              <a:t>print</a:t>
            </a:r>
            <a:r>
              <a:rPr lang="ru-RU" sz="2400">
                <a:latin typeface="Courier New"/>
                <a:cs typeface="Courier New"/>
              </a:rPr>
              <a:t>(i)</a:t>
            </a:r>
            <a:endParaRPr lang="ru-RU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ru-RU" sz="2400">
                <a:latin typeface="Courier New"/>
                <a:cs typeface="Courier New"/>
              </a:rPr>
              <a:t>&gt;&gt;&gt; </a:t>
            </a:r>
            <a:r>
              <a:rPr lang="ru-RU" sz="2400" err="1">
                <a:latin typeface="Courier New"/>
                <a:cs typeface="Courier New"/>
              </a:rPr>
              <a:t>for</a:t>
            </a:r>
            <a:r>
              <a:rPr lang="ru-RU" sz="2400">
                <a:latin typeface="Courier New"/>
                <a:cs typeface="Courier New"/>
              </a:rPr>
              <a:t> i </a:t>
            </a:r>
            <a:r>
              <a:rPr lang="ru-RU" sz="2400" err="1">
                <a:latin typeface="Courier New"/>
                <a:cs typeface="Courier New"/>
              </a:rPr>
              <a:t>in</a:t>
            </a:r>
            <a:r>
              <a:rPr lang="ru-RU" sz="2400">
                <a:latin typeface="Courier New"/>
                <a:cs typeface="Courier New"/>
              </a:rPr>
              <a:t> </a:t>
            </a:r>
            <a:r>
              <a:rPr lang="ru-RU" sz="2400" err="1">
                <a:latin typeface="Courier New"/>
                <a:cs typeface="Courier New"/>
              </a:rPr>
              <a:t>range</a:t>
            </a:r>
            <a:r>
              <a:rPr lang="ru-RU" sz="2400">
                <a:latin typeface="Courier New"/>
                <a:cs typeface="Courier New"/>
              </a:rPr>
              <a:t>(1, 10, 5):</a:t>
            </a:r>
            <a:endParaRPr lang="ru-RU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ru-RU" sz="2400">
                <a:latin typeface="Courier New"/>
                <a:cs typeface="Courier New"/>
              </a:rPr>
              <a:t>...     </a:t>
            </a:r>
            <a:r>
              <a:rPr lang="ru-RU" sz="2400" err="1">
                <a:latin typeface="Courier New"/>
                <a:cs typeface="Courier New"/>
              </a:rPr>
              <a:t>print</a:t>
            </a:r>
            <a:r>
              <a:rPr lang="ru-RU" sz="2400">
                <a:latin typeface="Courier New"/>
                <a:cs typeface="Courier New"/>
              </a:rPr>
              <a:t>(i)</a:t>
            </a:r>
            <a:endParaRPr lang="ru-RU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ru-RU" sz="2400">
                <a:latin typeface="Courier New"/>
                <a:cs typeface="Courier New"/>
              </a:rPr>
              <a:t>...</a:t>
            </a:r>
            <a:endParaRPr lang="ru-RU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ru-RU" sz="2400">
                <a:latin typeface="Courier New"/>
                <a:cs typeface="Courier New"/>
              </a:rPr>
              <a:t>1</a:t>
            </a:r>
          </a:p>
          <a:p>
            <a:pPr marL="0" indent="0">
              <a:buNone/>
            </a:pPr>
            <a:r>
              <a:rPr lang="ru-RU" sz="2400">
                <a:latin typeface="Courier New"/>
                <a:cs typeface="Courier New"/>
              </a:rPr>
              <a:t>6</a:t>
            </a:r>
            <a:endParaRPr lang="ru-RU">
              <a:latin typeface="Courier New"/>
              <a:cs typeface="Courier New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2DA8186-615F-4259-8C3E-90F28AD5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Lucida Sans Unicode"/>
              </a:rPr>
              <a:t>Обход коллекции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190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FC06316B-4EE3-4EE0-B010-1825A6E58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anchor="t">
            <a:normAutofit fontScale="92500" lnSpcReduction="20000"/>
          </a:bodyPr>
          <a:lstStyle/>
          <a:p>
            <a:pPr indent="-255905"/>
            <a:r>
              <a:rPr lang="ru-RU" dirty="0">
                <a:cs typeface="Lucida Sans Unicode"/>
              </a:rPr>
              <a:t>&lt;… </a:t>
            </a:r>
            <a:r>
              <a:rPr lang="ru-RU" dirty="0" err="1">
                <a:cs typeface="Lucida Sans Unicode"/>
              </a:rPr>
              <a:t>for</a:t>
            </a:r>
            <a:r>
              <a:rPr lang="ru-RU" dirty="0">
                <a:cs typeface="Lucida Sans Unicode"/>
              </a:rPr>
              <a:t> … </a:t>
            </a:r>
            <a:r>
              <a:rPr lang="ru-RU" dirty="0" err="1">
                <a:cs typeface="Lucida Sans Unicode"/>
              </a:rPr>
              <a:t>in</a:t>
            </a:r>
            <a:r>
              <a:rPr lang="ru-RU" dirty="0">
                <a:cs typeface="Lucida Sans Unicode"/>
              </a:rPr>
              <a:t> … [</a:t>
            </a:r>
            <a:r>
              <a:rPr lang="ru-RU" dirty="0" err="1">
                <a:cs typeface="Lucida Sans Unicode"/>
              </a:rPr>
              <a:t>if</a:t>
            </a:r>
            <a:r>
              <a:rPr lang="ru-RU" dirty="0">
                <a:cs typeface="Lucida Sans Unicode"/>
              </a:rPr>
              <a:t> ...]&gt;</a:t>
            </a:r>
          </a:p>
          <a:p>
            <a:pPr indent="-255905"/>
            <a:endParaRPr lang="ru-RU" dirty="0">
              <a:cs typeface="Lucida Sans Unicode"/>
            </a:endParaRPr>
          </a:p>
          <a:p>
            <a:pPr indent="-255905">
              <a:buNone/>
            </a:pPr>
            <a:r>
              <a:rPr lang="ru-RU" dirty="0">
                <a:latin typeface="Courier New"/>
                <a:cs typeface="Courier New"/>
              </a:rPr>
              <a:t>&gt;&gt;&gt; [i </a:t>
            </a:r>
            <a:r>
              <a:rPr lang="ru-RU" dirty="0" err="1">
                <a:latin typeface="Courier New"/>
                <a:cs typeface="Courier New"/>
              </a:rPr>
              <a:t>for</a:t>
            </a:r>
            <a:r>
              <a:rPr lang="ru-RU" dirty="0">
                <a:latin typeface="Courier New"/>
                <a:cs typeface="Courier New"/>
              </a:rPr>
              <a:t> i </a:t>
            </a:r>
            <a:r>
              <a:rPr lang="ru-RU" dirty="0" err="1">
                <a:latin typeface="Courier New"/>
                <a:cs typeface="Courier New"/>
              </a:rPr>
              <a:t>in</a:t>
            </a:r>
            <a:r>
              <a:rPr lang="ru-RU" dirty="0">
                <a:latin typeface="Courier New"/>
                <a:cs typeface="Courier New"/>
              </a:rPr>
              <a:t> </a:t>
            </a:r>
            <a:r>
              <a:rPr lang="ru-RU" dirty="0" err="1">
                <a:latin typeface="Courier New"/>
                <a:cs typeface="Courier New"/>
              </a:rPr>
              <a:t>range</a:t>
            </a:r>
            <a:r>
              <a:rPr lang="ru-RU" dirty="0">
                <a:latin typeface="Courier New"/>
                <a:cs typeface="Courier New"/>
              </a:rPr>
              <a:t>(3)]</a:t>
            </a:r>
          </a:p>
          <a:p>
            <a:pPr indent="-255905">
              <a:buNone/>
            </a:pPr>
            <a:r>
              <a:rPr lang="ru-RU" dirty="0">
                <a:latin typeface="Courier New"/>
                <a:cs typeface="Courier New"/>
              </a:rPr>
              <a:t>[0, 1, 2]</a:t>
            </a:r>
            <a:endParaRPr lang="ru-RU" dirty="0">
              <a:cs typeface="Lucida Sans Unicode"/>
            </a:endParaRPr>
          </a:p>
          <a:p>
            <a:pPr indent="-255905">
              <a:buNone/>
            </a:pPr>
            <a:endParaRPr lang="ru-RU" dirty="0">
              <a:latin typeface="Courier New"/>
              <a:cs typeface="Courier New"/>
            </a:endParaRPr>
          </a:p>
          <a:p>
            <a:pPr indent="-255905">
              <a:buNone/>
            </a:pPr>
            <a:r>
              <a:rPr lang="ru-RU" dirty="0">
                <a:latin typeface="Courier New"/>
                <a:cs typeface="Courier New"/>
              </a:rPr>
              <a:t>&gt;&gt;&gt; [i ** 2 </a:t>
            </a:r>
            <a:r>
              <a:rPr lang="ru-RU" dirty="0" err="1">
                <a:latin typeface="Courier New"/>
                <a:cs typeface="Courier New"/>
              </a:rPr>
              <a:t>for</a:t>
            </a:r>
            <a:r>
              <a:rPr lang="ru-RU" dirty="0">
                <a:latin typeface="Courier New"/>
                <a:cs typeface="Courier New"/>
              </a:rPr>
              <a:t> i </a:t>
            </a:r>
            <a:r>
              <a:rPr lang="ru-RU" dirty="0" err="1">
                <a:latin typeface="Courier New"/>
                <a:cs typeface="Courier New"/>
              </a:rPr>
              <a:t>in</a:t>
            </a:r>
            <a:r>
              <a:rPr lang="ru-RU" dirty="0">
                <a:latin typeface="Courier New"/>
                <a:cs typeface="Courier New"/>
              </a:rPr>
              <a:t> </a:t>
            </a:r>
            <a:r>
              <a:rPr lang="ru-RU" dirty="0" err="1">
                <a:latin typeface="Courier New"/>
                <a:cs typeface="Courier New"/>
              </a:rPr>
              <a:t>range</a:t>
            </a:r>
            <a:r>
              <a:rPr lang="ru-RU" dirty="0">
                <a:latin typeface="Courier New"/>
                <a:cs typeface="Courier New"/>
              </a:rPr>
              <a:t>(10) </a:t>
            </a:r>
            <a:r>
              <a:rPr lang="ru-RU" dirty="0" err="1">
                <a:latin typeface="Courier New"/>
                <a:cs typeface="Courier New"/>
              </a:rPr>
              <a:t>if</a:t>
            </a:r>
            <a:r>
              <a:rPr lang="ru-RU" dirty="0">
                <a:latin typeface="Courier New"/>
                <a:cs typeface="Courier New"/>
              </a:rPr>
              <a:t> i % 2 == 0]</a:t>
            </a:r>
            <a:endParaRPr lang="ru-RU" dirty="0">
              <a:cs typeface="Lucida Sans Unicode"/>
            </a:endParaRPr>
          </a:p>
          <a:p>
            <a:pPr indent="-255905">
              <a:buNone/>
            </a:pPr>
            <a:r>
              <a:rPr lang="ru-RU" dirty="0">
                <a:latin typeface="Courier New"/>
                <a:cs typeface="Courier New"/>
              </a:rPr>
              <a:t>[0, 4, 16, 36, 64]</a:t>
            </a:r>
          </a:p>
          <a:p>
            <a:pPr indent="-255905">
              <a:buNone/>
            </a:pPr>
            <a:endParaRPr lang="ru-RU" dirty="0">
              <a:latin typeface="Courier New"/>
              <a:cs typeface="Courier New"/>
            </a:endParaRPr>
          </a:p>
          <a:p>
            <a:pPr>
              <a:buNone/>
            </a:pPr>
            <a:r>
              <a:rPr lang="ru-RU" dirty="0">
                <a:latin typeface="Courier New"/>
                <a:cs typeface="Courier New"/>
              </a:rPr>
              <a:t>&gt;&gt;&gt; {i: </a:t>
            </a:r>
            <a:r>
              <a:rPr lang="ru-RU" dirty="0" err="1">
                <a:latin typeface="Courier New"/>
                <a:cs typeface="Courier New"/>
              </a:rPr>
              <a:t>str</a:t>
            </a:r>
            <a:r>
              <a:rPr lang="ru-RU" dirty="0">
                <a:latin typeface="Courier New"/>
                <a:cs typeface="Courier New"/>
              </a:rPr>
              <a:t>(i) </a:t>
            </a:r>
            <a:r>
              <a:rPr lang="ru-RU" dirty="0" err="1">
                <a:latin typeface="Courier New"/>
                <a:cs typeface="Courier New"/>
              </a:rPr>
              <a:t>for</a:t>
            </a:r>
            <a:r>
              <a:rPr lang="ru-RU" dirty="0">
                <a:latin typeface="Courier New"/>
                <a:cs typeface="Courier New"/>
              </a:rPr>
              <a:t> i </a:t>
            </a:r>
            <a:r>
              <a:rPr lang="ru-RU" dirty="0" err="1">
                <a:latin typeface="Courier New"/>
                <a:cs typeface="Courier New"/>
              </a:rPr>
              <a:t>in</a:t>
            </a:r>
            <a:r>
              <a:rPr lang="ru-RU" dirty="0">
                <a:latin typeface="Courier New"/>
                <a:cs typeface="Courier New"/>
              </a:rPr>
              <a:t> </a:t>
            </a:r>
            <a:r>
              <a:rPr lang="ru-RU" dirty="0" err="1">
                <a:latin typeface="Courier New"/>
                <a:cs typeface="Courier New"/>
              </a:rPr>
              <a:t>reversed</a:t>
            </a:r>
            <a:r>
              <a:rPr lang="ru-RU" dirty="0">
                <a:latin typeface="Courier New"/>
                <a:cs typeface="Courier New"/>
              </a:rPr>
              <a:t>(</a:t>
            </a:r>
            <a:r>
              <a:rPr lang="ru-RU" dirty="0" err="1">
                <a:latin typeface="Courier New"/>
                <a:cs typeface="Courier New"/>
              </a:rPr>
              <a:t>range</a:t>
            </a:r>
            <a:r>
              <a:rPr lang="ru-RU" dirty="0">
                <a:latin typeface="Courier New"/>
                <a:cs typeface="Courier New"/>
              </a:rPr>
              <a:t>(5))}</a:t>
            </a:r>
            <a:endParaRPr lang="ru-RU" dirty="0"/>
          </a:p>
          <a:p>
            <a:pPr>
              <a:buNone/>
            </a:pPr>
            <a:r>
              <a:rPr lang="ru-RU" dirty="0">
                <a:latin typeface="Courier New"/>
                <a:cs typeface="Courier New"/>
              </a:rPr>
              <a:t>{4: '4', 3: '3', 2: '2', 1: '1', 0: '0'}</a:t>
            </a:r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E6FDF83-7D2E-4D77-9190-33C8F57C4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err="1">
                <a:cs typeface="Lucida Sans Unicode"/>
              </a:rPr>
              <a:t>Comprehensions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66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F3323E81-82EE-4915-8893-EF28C2D3B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anchor="t">
            <a:normAutofit lnSpcReduction="10000"/>
          </a:bodyPr>
          <a:lstStyle/>
          <a:p>
            <a:pPr indent="-255905"/>
            <a:r>
              <a:rPr lang="ru-RU">
                <a:cs typeface="Lucida Sans Unicode"/>
              </a:rPr>
              <a:t>Неизменяемые: </a:t>
            </a:r>
            <a:r>
              <a:rPr lang="ru-RU" b="1" err="1">
                <a:cs typeface="Lucida Sans Unicode"/>
              </a:rPr>
              <a:t>int</a:t>
            </a:r>
            <a:r>
              <a:rPr lang="ru-RU" b="1">
                <a:cs typeface="Lucida Sans Unicode"/>
              </a:rPr>
              <a:t>, </a:t>
            </a:r>
            <a:r>
              <a:rPr lang="ru-RU" b="1" err="1">
                <a:cs typeface="Lucida Sans Unicode"/>
              </a:rPr>
              <a:t>float</a:t>
            </a:r>
            <a:r>
              <a:rPr lang="ru-RU" b="1">
                <a:cs typeface="Lucida Sans Unicode"/>
              </a:rPr>
              <a:t>, </a:t>
            </a:r>
            <a:r>
              <a:rPr lang="ru-RU" b="1" err="1">
                <a:cs typeface="Lucida Sans Unicode"/>
              </a:rPr>
              <a:t>complex</a:t>
            </a:r>
            <a:r>
              <a:rPr lang="ru-RU" b="1">
                <a:cs typeface="Lucida Sans Unicode"/>
              </a:rPr>
              <a:t>, </a:t>
            </a:r>
            <a:r>
              <a:rPr lang="ru-RU" b="1" err="1">
                <a:cs typeface="Lucida Sans Unicode"/>
              </a:rPr>
              <a:t>bytes</a:t>
            </a:r>
            <a:r>
              <a:rPr lang="ru-RU" b="1">
                <a:cs typeface="Lucida Sans Unicode"/>
              </a:rPr>
              <a:t>, </a:t>
            </a:r>
            <a:r>
              <a:rPr lang="ru-RU" b="1" err="1">
                <a:cs typeface="Lucida Sans Unicode"/>
              </a:rPr>
              <a:t>str</a:t>
            </a:r>
            <a:r>
              <a:rPr lang="ru-RU" b="1">
                <a:cs typeface="Lucida Sans Unicode"/>
              </a:rPr>
              <a:t>, </a:t>
            </a:r>
            <a:r>
              <a:rPr lang="ru-RU" b="1" err="1">
                <a:cs typeface="Lucida Sans Unicode"/>
              </a:rPr>
              <a:t>tuple</a:t>
            </a:r>
            <a:r>
              <a:rPr lang="ru-RU" b="1">
                <a:cs typeface="Lucida Sans Unicode"/>
              </a:rPr>
              <a:t>, </a:t>
            </a:r>
            <a:r>
              <a:rPr lang="ru-RU" b="1" err="1">
                <a:cs typeface="Lucida Sans Unicode"/>
              </a:rPr>
              <a:t>frozenset</a:t>
            </a:r>
          </a:p>
          <a:p>
            <a:pPr indent="-255905"/>
            <a:r>
              <a:rPr lang="ru-RU">
                <a:cs typeface="Lucida Sans Unicode"/>
              </a:rPr>
              <a:t>Изменяемые: </a:t>
            </a:r>
            <a:r>
              <a:rPr lang="ru-RU" b="1" err="1">
                <a:cs typeface="Lucida Sans Unicode"/>
              </a:rPr>
              <a:t>list</a:t>
            </a:r>
            <a:r>
              <a:rPr lang="ru-RU" b="1">
                <a:cs typeface="Lucida Sans Unicode"/>
              </a:rPr>
              <a:t>, </a:t>
            </a:r>
            <a:r>
              <a:rPr lang="ru-RU" b="1" err="1">
                <a:cs typeface="Lucida Sans Unicode"/>
              </a:rPr>
              <a:t>set</a:t>
            </a:r>
            <a:r>
              <a:rPr lang="ru-RU" b="1">
                <a:cs typeface="Lucida Sans Unicode"/>
              </a:rPr>
              <a:t>, </a:t>
            </a:r>
            <a:r>
              <a:rPr lang="ru-RU" b="1" err="1">
                <a:cs typeface="Lucida Sans Unicode"/>
              </a:rPr>
              <a:t>dict</a:t>
            </a:r>
          </a:p>
          <a:p>
            <a:pPr marL="109855" indent="0">
              <a:buNone/>
            </a:pPr>
            <a:endParaRPr lang="ru-RU">
              <a:cs typeface="Lucida Sans Unicode"/>
            </a:endParaRPr>
          </a:p>
          <a:p>
            <a:pPr marL="109855" indent="0">
              <a:buNone/>
            </a:pPr>
            <a:r>
              <a:rPr lang="ru-RU">
                <a:latin typeface="Courier New"/>
                <a:cs typeface="Courier New"/>
              </a:rPr>
              <a:t>&gt;&gt;&gt; a = "Тест"</a:t>
            </a:r>
          </a:p>
          <a:p>
            <a:pPr marL="109855" indent="0">
              <a:buNone/>
            </a:pPr>
            <a:r>
              <a:rPr lang="ru-RU">
                <a:latin typeface="Courier New"/>
                <a:cs typeface="Courier New"/>
              </a:rPr>
              <a:t>&gt;&gt;&gt; a[0] = "X"</a:t>
            </a:r>
          </a:p>
          <a:p>
            <a:pPr marL="109855" indent="0">
              <a:buNone/>
            </a:pPr>
            <a:r>
              <a:rPr lang="ru-RU" err="1">
                <a:latin typeface="Courier New"/>
                <a:cs typeface="Courier New"/>
              </a:rPr>
              <a:t>Traceback</a:t>
            </a:r>
            <a:r>
              <a:rPr lang="ru-RU">
                <a:latin typeface="Courier New"/>
                <a:cs typeface="Courier New"/>
              </a:rPr>
              <a:t> (</a:t>
            </a:r>
            <a:r>
              <a:rPr lang="ru-RU" err="1">
                <a:latin typeface="Courier New"/>
                <a:cs typeface="Courier New"/>
              </a:rPr>
              <a:t>most</a:t>
            </a:r>
            <a:r>
              <a:rPr lang="ru-RU">
                <a:latin typeface="Courier New"/>
                <a:cs typeface="Courier New"/>
              </a:rPr>
              <a:t> </a:t>
            </a:r>
            <a:r>
              <a:rPr lang="ru-RU" err="1">
                <a:latin typeface="Courier New"/>
                <a:cs typeface="Courier New"/>
              </a:rPr>
              <a:t>recent</a:t>
            </a:r>
            <a:r>
              <a:rPr lang="ru-RU">
                <a:latin typeface="Courier New"/>
                <a:cs typeface="Courier New"/>
              </a:rPr>
              <a:t> </a:t>
            </a:r>
            <a:r>
              <a:rPr lang="ru-RU" err="1">
                <a:latin typeface="Courier New"/>
                <a:cs typeface="Courier New"/>
              </a:rPr>
              <a:t>call</a:t>
            </a:r>
            <a:r>
              <a:rPr lang="ru-RU">
                <a:latin typeface="Courier New"/>
                <a:cs typeface="Courier New"/>
              </a:rPr>
              <a:t> </a:t>
            </a:r>
            <a:r>
              <a:rPr lang="ru-RU" err="1">
                <a:latin typeface="Courier New"/>
                <a:cs typeface="Courier New"/>
              </a:rPr>
              <a:t>last</a:t>
            </a:r>
            <a:r>
              <a:rPr lang="ru-RU">
                <a:latin typeface="Courier New"/>
                <a:cs typeface="Courier New"/>
              </a:rPr>
              <a:t>):</a:t>
            </a:r>
          </a:p>
          <a:p>
            <a:pPr marL="109855" indent="0">
              <a:buNone/>
            </a:pPr>
            <a:r>
              <a:rPr lang="ru-RU">
                <a:latin typeface="Courier New"/>
                <a:cs typeface="Courier New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ru-RU" err="1">
                <a:latin typeface="Courier New"/>
                <a:cs typeface="Courier New"/>
              </a:rPr>
              <a:t>TypeError</a:t>
            </a:r>
            <a:r>
              <a:rPr lang="ru-RU">
                <a:latin typeface="Courier New"/>
                <a:cs typeface="Courier New"/>
              </a:rPr>
              <a:t>: '</a:t>
            </a:r>
            <a:r>
              <a:rPr lang="ru-RU" err="1">
                <a:latin typeface="Courier New"/>
                <a:cs typeface="Courier New"/>
              </a:rPr>
              <a:t>str</a:t>
            </a:r>
            <a:r>
              <a:rPr lang="ru-RU">
                <a:latin typeface="Courier New"/>
                <a:cs typeface="Courier New"/>
              </a:rPr>
              <a:t>' </a:t>
            </a:r>
            <a:r>
              <a:rPr lang="ru-RU" err="1">
                <a:latin typeface="Courier New"/>
                <a:cs typeface="Courier New"/>
              </a:rPr>
              <a:t>object</a:t>
            </a:r>
            <a:r>
              <a:rPr lang="ru-RU">
                <a:latin typeface="Courier New"/>
                <a:cs typeface="Courier New"/>
              </a:rPr>
              <a:t> </a:t>
            </a:r>
            <a:r>
              <a:rPr lang="ru-RU" err="1">
                <a:latin typeface="Courier New"/>
                <a:cs typeface="Courier New"/>
              </a:rPr>
              <a:t>does</a:t>
            </a:r>
            <a:r>
              <a:rPr lang="ru-RU">
                <a:latin typeface="Courier New"/>
                <a:cs typeface="Courier New"/>
              </a:rPr>
              <a:t> </a:t>
            </a:r>
            <a:r>
              <a:rPr lang="ru-RU" err="1">
                <a:latin typeface="Courier New"/>
                <a:cs typeface="Courier New"/>
              </a:rPr>
              <a:t>not</a:t>
            </a:r>
            <a:r>
              <a:rPr lang="ru-RU">
                <a:latin typeface="Courier New"/>
                <a:cs typeface="Courier New"/>
              </a:rPr>
              <a:t> </a:t>
            </a:r>
            <a:r>
              <a:rPr lang="ru-RU" err="1">
                <a:latin typeface="Courier New"/>
                <a:cs typeface="Courier New"/>
              </a:rPr>
              <a:t>support</a:t>
            </a:r>
            <a:r>
              <a:rPr lang="ru-RU">
                <a:latin typeface="Courier New"/>
                <a:cs typeface="Courier New"/>
              </a:rPr>
              <a:t> </a:t>
            </a:r>
            <a:r>
              <a:rPr lang="ru-RU" err="1">
                <a:latin typeface="Courier New"/>
                <a:cs typeface="Courier New"/>
              </a:rPr>
              <a:t>item</a:t>
            </a:r>
            <a:r>
              <a:rPr lang="ru-RU">
                <a:latin typeface="Courier New"/>
                <a:cs typeface="Courier New"/>
              </a:rPr>
              <a:t> </a:t>
            </a:r>
            <a:r>
              <a:rPr lang="ru-RU" err="1">
                <a:latin typeface="Courier New"/>
                <a:cs typeface="Courier New"/>
              </a:rPr>
              <a:t>assignment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7D8D3E8-8F3B-445A-81AB-616BC05B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>
                <a:cs typeface="Lucida Sans Unicode"/>
              </a:rPr>
              <a:t>Изменяемые и неизменяемые типы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55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F55C377-5F7A-456C-9B70-202E14583B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6619510"/>
              </p:ext>
            </p:extLst>
          </p:nvPr>
        </p:nvGraphicFramePr>
        <p:xfrm>
          <a:off x="457200" y="1481138"/>
          <a:ext cx="8477245" cy="4741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221410010"/>
                    </a:ext>
                  </a:extLst>
                </a:gridCol>
                <a:gridCol w="1638298">
                  <a:extLst>
                    <a:ext uri="{9D8B030D-6E8A-4147-A177-3AD203B41FA5}">
                      <a16:colId xmlns:a16="http://schemas.microsoft.com/office/drawing/2014/main" val="2606636770"/>
                    </a:ext>
                  </a:extLst>
                </a:gridCol>
                <a:gridCol w="1323974">
                  <a:extLst>
                    <a:ext uri="{9D8B030D-6E8A-4147-A177-3AD203B41FA5}">
                      <a16:colId xmlns:a16="http://schemas.microsoft.com/office/drawing/2014/main" val="1039065873"/>
                    </a:ext>
                  </a:extLst>
                </a:gridCol>
                <a:gridCol w="1466849">
                  <a:extLst>
                    <a:ext uri="{9D8B030D-6E8A-4147-A177-3AD203B41FA5}">
                      <a16:colId xmlns:a16="http://schemas.microsoft.com/office/drawing/2014/main" val="877720826"/>
                    </a:ext>
                  </a:extLst>
                </a:gridCol>
                <a:gridCol w="2676524">
                  <a:extLst>
                    <a:ext uri="{9D8B030D-6E8A-4147-A177-3AD203B41FA5}">
                      <a16:colId xmlns:a16="http://schemas.microsoft.com/office/drawing/2014/main" val="2223045041"/>
                    </a:ext>
                  </a:extLst>
                </a:gridCol>
              </a:tblGrid>
              <a:tr h="63411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/>
                        <a:t>Тип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/>
                        <a:t>Изменяемость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/>
                        <a:t>Индексирование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/>
                        <a:t>Уникальность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/>
                        <a:t>Синтаксис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451051"/>
                  </a:ext>
                </a:extLst>
              </a:tr>
              <a:tr h="7479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2000" u="sng" err="1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/>
                        <a:t>[1, 2, "3"]</a:t>
                      </a:r>
                    </a:p>
                    <a:p>
                      <a:pPr lvl="0">
                        <a:buNone/>
                      </a:pPr>
                      <a:r>
                        <a:rPr lang="ru-RU" sz="1600" err="1"/>
                        <a:t>list</a:t>
                      </a:r>
                      <a:r>
                        <a:rPr lang="ru-RU" sz="1600"/>
                        <a:t>(&lt;коллекция&gt;)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84530"/>
                  </a:ext>
                </a:extLst>
              </a:tr>
              <a:tr h="63411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2000" u="sng" err="1"/>
                        <a:t>tuple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ru-RU" sz="1600" b="0" i="0" u="none" strike="noStrike" noProof="0">
                          <a:solidFill>
                            <a:srgbClr val="000000"/>
                          </a:solidFill>
                          <a:latin typeface="Lucida Sans Unicode"/>
                        </a:rPr>
                        <a:t>(1, 2.0, "3")</a:t>
                      </a:r>
                      <a:r>
                        <a:rPr lang="en-US"/>
                        <a:t/>
                      </a:r>
                      <a:br>
                        <a:rPr lang="en-US"/>
                      </a:br>
                      <a:r>
                        <a:rPr lang="ru-RU" sz="1600" err="1"/>
                        <a:t>tuple</a:t>
                      </a:r>
                      <a:r>
                        <a:rPr lang="ru-RU" sz="1600"/>
                        <a:t>(&lt;коллекция&gt;)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Lucida Sans Unicod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188034"/>
                  </a:ext>
                </a:extLst>
              </a:tr>
              <a:tr h="63411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2000" u="sng" err="1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/>
                        <a:t>{1, 2, "3"}</a:t>
                      </a:r>
                    </a:p>
                    <a:p>
                      <a:pPr lvl="0">
                        <a:buNone/>
                      </a:pPr>
                      <a:r>
                        <a:rPr lang="ru-RU" sz="1600" err="1"/>
                        <a:t>set</a:t>
                      </a:r>
                      <a:r>
                        <a:rPr lang="ru-RU" sz="1600"/>
                        <a:t>(&lt;коллекция&gt;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227926"/>
                  </a:ext>
                </a:extLst>
              </a:tr>
              <a:tr h="63411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2000" u="sng" err="1"/>
                        <a:t>frozenset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 err="1"/>
                        <a:t>frozenset</a:t>
                      </a:r>
                      <a:r>
                        <a:rPr lang="ru-RU" sz="1600"/>
                        <a:t>(&lt;коллекция&gt;)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15365"/>
                  </a:ext>
                </a:extLst>
              </a:tr>
              <a:tr h="63411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2000" u="sng" err="1"/>
                        <a:t>dict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/>
                        <a:t>+ (ключи)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/>
                        <a:t>{1: "a", 2: 5.0}</a:t>
                      </a:r>
                    </a:p>
                    <a:p>
                      <a:pPr lvl="0">
                        <a:buNone/>
                      </a:pPr>
                      <a:r>
                        <a:rPr lang="ru-RU" sz="1600" err="1"/>
                        <a:t>dict</a:t>
                      </a:r>
                      <a:r>
                        <a:rPr lang="ru-RU" sz="1600"/>
                        <a:t>(&lt;коллекция ключ-значение&gt;)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153223"/>
                  </a:ext>
                </a:extLst>
              </a:tr>
              <a:tr h="63411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2000" u="sng" err="1"/>
                        <a:t>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4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40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2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/>
                        <a:t>"ABC"</a:t>
                      </a:r>
                    </a:p>
                    <a:p>
                      <a:pPr lvl="0">
                        <a:buNone/>
                      </a:pPr>
                      <a:r>
                        <a:rPr lang="ru-RU" sz="1600" err="1"/>
                        <a:t>str</a:t>
                      </a:r>
                      <a:r>
                        <a:rPr lang="ru-RU" sz="1600"/>
                        <a:t>(…)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778986"/>
                  </a:ext>
                </a:extLst>
              </a:tr>
            </a:tbl>
          </a:graphicData>
        </a:graphic>
      </p:graphicFrame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C8925BD-0DCE-44FB-B49F-35E84BC31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Lucida Sans Unicode"/>
              </a:rPr>
              <a:t>Назначение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332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C89C304F-79A0-4158-B4AA-0AA14CF10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anchor="t">
            <a:normAutofit fontScale="92500" lnSpcReduction="10000"/>
          </a:bodyPr>
          <a:lstStyle/>
          <a:p>
            <a:pPr indent="-255905"/>
            <a:r>
              <a:rPr lang="ru-RU">
                <a:cs typeface="Lucida Sans Unicode"/>
              </a:rPr>
              <a:t>Длина последовательности:</a:t>
            </a:r>
            <a:endParaRPr lang="ru-RU" err="1">
              <a:cs typeface="Lucida Sans Unicode"/>
            </a:endParaRPr>
          </a:p>
          <a:p>
            <a:pPr marL="621030" lvl="1">
              <a:spcBef>
                <a:spcPts val="300"/>
              </a:spcBef>
            </a:pPr>
            <a:r>
              <a:rPr lang="ru-RU" b="1" u="sng" err="1">
                <a:cs typeface="Lucida Sans Unicode"/>
              </a:rPr>
              <a:t>len</a:t>
            </a:r>
            <a:r>
              <a:rPr lang="ru-RU">
                <a:cs typeface="Lucida Sans Unicode"/>
              </a:rPr>
              <a:t>(&lt;последовательность&gt;)</a:t>
            </a:r>
          </a:p>
          <a:p>
            <a:pPr marL="392430" lvl="1" indent="0">
              <a:spcBef>
                <a:spcPts val="300"/>
              </a:spcBef>
              <a:buNone/>
            </a:pPr>
            <a:endParaRPr lang="ru-RU">
              <a:cs typeface="Lucida Sans Unicode"/>
            </a:endParaRPr>
          </a:p>
          <a:p>
            <a:pPr indent="-255905">
              <a:spcBef>
                <a:spcPts val="300"/>
              </a:spcBef>
            </a:pPr>
            <a:r>
              <a:rPr lang="ru-RU">
                <a:cs typeface="Lucida Sans Unicode"/>
              </a:rPr>
              <a:t>Сумма элементов (для словаря - ключей)</a:t>
            </a:r>
          </a:p>
          <a:p>
            <a:pPr marL="621030" lvl="1">
              <a:spcBef>
                <a:spcPts val="300"/>
              </a:spcBef>
            </a:pPr>
            <a:r>
              <a:rPr lang="ru-RU" b="1" u="sng" err="1">
                <a:cs typeface="Lucida Sans Unicode"/>
              </a:rPr>
              <a:t>sum</a:t>
            </a:r>
            <a:r>
              <a:rPr lang="ru-RU">
                <a:cs typeface="Lucida Sans Unicode"/>
              </a:rPr>
              <a:t>(&lt;последовательность&gt;</a:t>
            </a:r>
          </a:p>
          <a:p>
            <a:pPr marL="621030" lvl="1">
              <a:spcBef>
                <a:spcPts val="300"/>
              </a:spcBef>
            </a:pPr>
            <a:r>
              <a:rPr lang="ru-RU">
                <a:cs typeface="Lucida Sans Unicode"/>
              </a:rPr>
              <a:t>Только если все элементы поддерживают суммирование</a:t>
            </a:r>
          </a:p>
          <a:p>
            <a:pPr marL="392430" lvl="1" indent="0">
              <a:spcBef>
                <a:spcPts val="300"/>
              </a:spcBef>
              <a:buNone/>
            </a:pPr>
            <a:endParaRPr lang="ru-RU">
              <a:cs typeface="Lucida Sans Unicode"/>
            </a:endParaRPr>
          </a:p>
          <a:p>
            <a:pPr indent="-255905">
              <a:spcBef>
                <a:spcPts val="300"/>
              </a:spcBef>
            </a:pPr>
            <a:r>
              <a:rPr lang="ru-RU">
                <a:cs typeface="Lucida Sans Unicode"/>
              </a:rPr>
              <a:t>Максимум / минимум (для словаря - ключей)</a:t>
            </a:r>
          </a:p>
          <a:p>
            <a:pPr marL="621030" lvl="1">
              <a:spcBef>
                <a:spcPts val="300"/>
              </a:spcBef>
            </a:pPr>
            <a:r>
              <a:rPr lang="ru-RU" b="1" u="sng" err="1">
                <a:cs typeface="Lucida Sans Unicode"/>
              </a:rPr>
              <a:t>min</a:t>
            </a:r>
            <a:r>
              <a:rPr lang="ru-RU">
                <a:cs typeface="Lucida Sans Unicode"/>
              </a:rPr>
              <a:t>(&lt;последовательность&gt;)</a:t>
            </a:r>
          </a:p>
          <a:p>
            <a:pPr marL="621030" lvl="1">
              <a:spcBef>
                <a:spcPts val="300"/>
              </a:spcBef>
            </a:pPr>
            <a:r>
              <a:rPr lang="ru-RU" b="1" u="sng" err="1">
                <a:cs typeface="Lucida Sans Unicode"/>
              </a:rPr>
              <a:t>max</a:t>
            </a:r>
            <a:r>
              <a:rPr lang="ru-RU">
                <a:cs typeface="Lucida Sans Unicode"/>
              </a:rPr>
              <a:t>(&lt;последовательность&gt;)</a:t>
            </a:r>
          </a:p>
          <a:p>
            <a:pPr marL="621030" lvl="1">
              <a:spcBef>
                <a:spcPts val="300"/>
              </a:spcBef>
            </a:pPr>
            <a:r>
              <a:rPr lang="ru-RU">
                <a:cs typeface="Lucida Sans Unicode"/>
              </a:rPr>
              <a:t>Только если все элементы поддерживают сравнение друг с другом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AEC4937-A89D-405F-8640-C4AAD815D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Lucida Sans Unicode"/>
              </a:rPr>
              <a:t>Общие подходы</a:t>
            </a:r>
          </a:p>
        </p:txBody>
      </p:sp>
    </p:spTree>
    <p:extLst>
      <p:ext uri="{BB962C8B-B14F-4D97-AF65-F5344CB8AC3E}">
        <p14:creationId xmlns:p14="http://schemas.microsoft.com/office/powerpoint/2010/main" val="332375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2D8D9649-226B-4EF0-9C75-8AE85EF7C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anchor="t">
            <a:normAutofit fontScale="92500" lnSpcReduction="20000"/>
          </a:bodyPr>
          <a:lstStyle/>
          <a:p>
            <a:pPr indent="-255905"/>
            <a:r>
              <a:rPr lang="ru-RU">
                <a:latin typeface="Lucida Sans Unicode"/>
                <a:cs typeface="Lucida Sans Unicode"/>
              </a:rPr>
              <a:t>Нумерация элементов начинается с </a:t>
            </a:r>
            <a:r>
              <a:rPr lang="ru-RU" u="sng">
                <a:latin typeface="Lucida Sans Unicode"/>
                <a:cs typeface="Lucida Sans Unicode"/>
              </a:rPr>
              <a:t>0</a:t>
            </a:r>
            <a:endParaRPr lang="ru-RU">
              <a:latin typeface="Lucida Sans Unicode"/>
              <a:cs typeface="Lucida Sans Unicode"/>
            </a:endParaRPr>
          </a:p>
          <a:p>
            <a:pPr indent="-255905"/>
            <a:r>
              <a:rPr lang="ru-RU">
                <a:latin typeface="Lucida Sans Unicode"/>
                <a:cs typeface="Lucida Sans Unicode"/>
              </a:rPr>
              <a:t>Поддерживаются отрицательные индексы</a:t>
            </a:r>
          </a:p>
          <a:p>
            <a:pPr marL="109855" indent="0">
              <a:buNone/>
            </a:pPr>
            <a:endParaRPr lang="ru-RU">
              <a:latin typeface="Lucida Sans Unicode"/>
              <a:cs typeface="Lucida Sans Unicode"/>
            </a:endParaRPr>
          </a:p>
          <a:p>
            <a:pPr marL="109855" indent="0">
              <a:buNone/>
            </a:pPr>
            <a:r>
              <a:rPr lang="ru-RU">
                <a:latin typeface="Courier New"/>
                <a:cs typeface="Courier New"/>
              </a:rPr>
              <a:t>&gt;&gt;&gt; a = [2, 4, 8, 16, 32]</a:t>
            </a:r>
          </a:p>
          <a:p>
            <a:pPr marL="109855" indent="0">
              <a:buNone/>
            </a:pPr>
            <a:r>
              <a:rPr lang="ru-RU">
                <a:latin typeface="Courier New"/>
                <a:cs typeface="Courier New"/>
              </a:rPr>
              <a:t>&gt;&gt;&gt; a[0]</a:t>
            </a:r>
          </a:p>
          <a:p>
            <a:pPr marL="109855" indent="0">
              <a:buNone/>
            </a:pPr>
            <a:r>
              <a:rPr lang="ru-RU">
                <a:latin typeface="Courier New"/>
                <a:cs typeface="Courier New"/>
              </a:rPr>
              <a:t>2</a:t>
            </a:r>
          </a:p>
          <a:p>
            <a:pPr indent="-255905">
              <a:buNone/>
            </a:pPr>
            <a:r>
              <a:rPr lang="ru-RU">
                <a:latin typeface="Courier New"/>
                <a:cs typeface="Courier New"/>
              </a:rPr>
              <a:t>&gt;&gt;&gt; a[-1]</a:t>
            </a:r>
            <a:endParaRPr lang="ru-RU">
              <a:cs typeface="Lucida Sans Unicode"/>
            </a:endParaRPr>
          </a:p>
          <a:p>
            <a:pPr indent="-255905">
              <a:buNone/>
            </a:pPr>
            <a:r>
              <a:rPr lang="ru-RU">
                <a:latin typeface="Courier New"/>
                <a:cs typeface="Courier New"/>
              </a:rPr>
              <a:t>32</a:t>
            </a:r>
            <a:endParaRPr lang="ru-RU">
              <a:cs typeface="Lucida Sans Unicode"/>
            </a:endParaRPr>
          </a:p>
          <a:p>
            <a:pPr marL="109855" indent="0">
              <a:buNone/>
            </a:pPr>
            <a:r>
              <a:rPr lang="ru-RU">
                <a:latin typeface="Courier New"/>
                <a:cs typeface="Courier New"/>
              </a:rPr>
              <a:t>&gt;&gt;&gt; a[10]</a:t>
            </a:r>
          </a:p>
          <a:p>
            <a:pPr marL="109855" indent="0">
              <a:buNone/>
            </a:pPr>
            <a:r>
              <a:rPr lang="ru-RU" err="1">
                <a:latin typeface="Courier New"/>
                <a:cs typeface="Courier New"/>
              </a:rPr>
              <a:t>Traceback</a:t>
            </a:r>
            <a:r>
              <a:rPr lang="ru-RU">
                <a:latin typeface="Courier New"/>
                <a:cs typeface="Courier New"/>
              </a:rPr>
              <a:t> (</a:t>
            </a:r>
            <a:r>
              <a:rPr lang="ru-RU" err="1">
                <a:latin typeface="Courier New"/>
                <a:cs typeface="Courier New"/>
              </a:rPr>
              <a:t>most</a:t>
            </a:r>
            <a:r>
              <a:rPr lang="ru-RU">
                <a:latin typeface="Courier New"/>
                <a:cs typeface="Courier New"/>
              </a:rPr>
              <a:t> </a:t>
            </a:r>
            <a:r>
              <a:rPr lang="ru-RU" err="1">
                <a:latin typeface="Courier New"/>
                <a:cs typeface="Courier New"/>
              </a:rPr>
              <a:t>recent</a:t>
            </a:r>
            <a:r>
              <a:rPr lang="ru-RU">
                <a:latin typeface="Courier New"/>
                <a:cs typeface="Courier New"/>
              </a:rPr>
              <a:t> </a:t>
            </a:r>
            <a:r>
              <a:rPr lang="ru-RU" err="1">
                <a:latin typeface="Courier New"/>
                <a:cs typeface="Courier New"/>
              </a:rPr>
              <a:t>call</a:t>
            </a:r>
            <a:r>
              <a:rPr lang="ru-RU">
                <a:latin typeface="Courier New"/>
                <a:cs typeface="Courier New"/>
              </a:rPr>
              <a:t> </a:t>
            </a:r>
            <a:r>
              <a:rPr lang="ru-RU" err="1">
                <a:latin typeface="Courier New"/>
                <a:cs typeface="Courier New"/>
              </a:rPr>
              <a:t>last</a:t>
            </a:r>
            <a:r>
              <a:rPr lang="ru-RU">
                <a:latin typeface="Courier New"/>
                <a:cs typeface="Courier New"/>
              </a:rPr>
              <a:t>):</a:t>
            </a:r>
          </a:p>
          <a:p>
            <a:pPr marL="109855" indent="0">
              <a:buNone/>
            </a:pPr>
            <a:r>
              <a:rPr lang="ru-RU">
                <a:latin typeface="Courier New"/>
                <a:cs typeface="Courier New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ru-RU" err="1">
                <a:latin typeface="Courier New"/>
                <a:cs typeface="Courier New"/>
              </a:rPr>
              <a:t>IndexError</a:t>
            </a:r>
            <a:r>
              <a:rPr lang="ru-RU">
                <a:latin typeface="Courier New"/>
                <a:cs typeface="Courier New"/>
              </a:rPr>
              <a:t>: </a:t>
            </a:r>
            <a:r>
              <a:rPr lang="ru-RU" err="1">
                <a:latin typeface="Courier New"/>
                <a:cs typeface="Courier New"/>
              </a:rPr>
              <a:t>list</a:t>
            </a:r>
            <a:r>
              <a:rPr lang="ru-RU">
                <a:latin typeface="Courier New"/>
                <a:cs typeface="Courier New"/>
              </a:rPr>
              <a:t> </a:t>
            </a:r>
            <a:r>
              <a:rPr lang="ru-RU" err="1">
                <a:latin typeface="Courier New"/>
                <a:cs typeface="Courier New"/>
              </a:rPr>
              <a:t>index</a:t>
            </a:r>
            <a:r>
              <a:rPr lang="ru-RU">
                <a:latin typeface="Courier New"/>
                <a:cs typeface="Courier New"/>
              </a:rPr>
              <a:t> </a:t>
            </a:r>
            <a:r>
              <a:rPr lang="ru-RU" err="1">
                <a:latin typeface="Courier New"/>
                <a:cs typeface="Courier New"/>
              </a:rPr>
              <a:t>out</a:t>
            </a:r>
            <a:r>
              <a:rPr lang="ru-RU">
                <a:latin typeface="Courier New"/>
                <a:cs typeface="Courier New"/>
              </a:rPr>
              <a:t> </a:t>
            </a:r>
            <a:r>
              <a:rPr lang="ru-RU" err="1">
                <a:latin typeface="Courier New"/>
                <a:cs typeface="Courier New"/>
              </a:rPr>
              <a:t>of</a:t>
            </a:r>
            <a:r>
              <a:rPr lang="ru-RU">
                <a:latin typeface="Courier New"/>
                <a:cs typeface="Courier New"/>
              </a:rPr>
              <a:t> </a:t>
            </a:r>
            <a:r>
              <a:rPr lang="ru-RU" err="1">
                <a:latin typeface="Courier New"/>
                <a:cs typeface="Courier New"/>
              </a:rPr>
              <a:t>range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A92C17F-44D8-45BD-A0B8-96AD82BB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>
                <a:cs typeface="Lucida Sans Unicode"/>
              </a:rPr>
              <a:t>Получение элемента по индексу</a:t>
            </a:r>
            <a:endParaRPr lang="ru-RU" err="1"/>
          </a:p>
        </p:txBody>
      </p:sp>
    </p:spTree>
    <p:extLst>
      <p:ext uri="{BB962C8B-B14F-4D97-AF65-F5344CB8AC3E}">
        <p14:creationId xmlns:p14="http://schemas.microsoft.com/office/powerpoint/2010/main" val="1040635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2D8D9649-226B-4EF0-9C75-8AE85EF7C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anchor="t">
            <a:normAutofit fontScale="92500" lnSpcReduction="20000"/>
          </a:bodyPr>
          <a:lstStyle/>
          <a:p>
            <a:pPr indent="-255905">
              <a:buNone/>
            </a:pPr>
            <a:r>
              <a:rPr lang="ru-RU">
                <a:latin typeface="Lucida Sans Unicode"/>
                <a:cs typeface="Lucida Sans Unicode"/>
              </a:rPr>
              <a:t>&gt;&gt;&gt; a = [2, 4, 8, 16, 32]</a:t>
            </a:r>
            <a:endParaRPr lang="ru-RU">
              <a:cs typeface="Lucida Sans Unicode"/>
            </a:endParaRPr>
          </a:p>
          <a:p>
            <a:pPr indent="-255905">
              <a:buNone/>
            </a:pPr>
            <a:r>
              <a:rPr lang="ru-RU">
                <a:latin typeface="Lucida Sans Unicode"/>
                <a:cs typeface="Lucida Sans Unicode"/>
              </a:rPr>
              <a:t>&gt;&gt;&gt; a[0] = "1</a:t>
            </a:r>
            <a:r>
              <a:rPr lang="ru-RU">
                <a:cs typeface="Lucida Sans Unicode"/>
              </a:rPr>
              <a:t>"</a:t>
            </a:r>
          </a:p>
          <a:p>
            <a:pPr indent="-255905">
              <a:buNone/>
            </a:pPr>
            <a:r>
              <a:rPr lang="ru-RU">
                <a:latin typeface="Lucida Sans Unicode"/>
                <a:cs typeface="Lucida Sans Unicode"/>
              </a:rPr>
              <a:t>&gt;&gt;&gt; a</a:t>
            </a:r>
            <a:endParaRPr lang="ru-RU">
              <a:cs typeface="Lucida Sans Unicode"/>
            </a:endParaRPr>
          </a:p>
          <a:p>
            <a:pPr indent="-255905">
              <a:buNone/>
            </a:pPr>
            <a:r>
              <a:rPr lang="ru-RU">
                <a:latin typeface="Lucida Sans Unicode"/>
                <a:cs typeface="Lucida Sans Unicode"/>
              </a:rPr>
              <a:t>[</a:t>
            </a:r>
            <a:r>
              <a:rPr lang="ru-RU" u="sng">
                <a:latin typeface="Lucida Sans Unicode"/>
                <a:cs typeface="Lucida Sans Unicode"/>
              </a:rPr>
              <a:t>"1"</a:t>
            </a:r>
            <a:r>
              <a:rPr lang="ru-RU">
                <a:latin typeface="Lucida Sans Unicode"/>
                <a:cs typeface="Lucida Sans Unicode"/>
              </a:rPr>
              <a:t>, 4, 8, 16, 32]</a:t>
            </a:r>
            <a:endParaRPr lang="ru-RU">
              <a:cs typeface="Lucida Sans Unicode"/>
            </a:endParaRPr>
          </a:p>
          <a:p>
            <a:pPr marL="109855" indent="0">
              <a:buNone/>
            </a:pPr>
            <a:endParaRPr lang="ru-RU">
              <a:latin typeface="Lucida Sans Unicode"/>
              <a:cs typeface="Lucida Sans Unicode"/>
            </a:endParaRPr>
          </a:p>
          <a:p>
            <a:pPr indent="-255905">
              <a:buNone/>
            </a:pPr>
            <a:r>
              <a:rPr lang="ru-RU">
                <a:latin typeface="Lucida Sans Unicode"/>
                <a:cs typeface="Lucida Sans Unicode"/>
              </a:rPr>
              <a:t>&gt;&gt;&gt; </a:t>
            </a:r>
            <a:r>
              <a:rPr lang="ru-RU" err="1">
                <a:latin typeface="Lucida Sans Unicode"/>
                <a:cs typeface="Lucida Sans Unicode"/>
              </a:rPr>
              <a:t>a.append</a:t>
            </a:r>
            <a:r>
              <a:rPr lang="ru-RU">
                <a:latin typeface="Lucida Sans Unicode"/>
                <a:cs typeface="Lucida Sans Unicode"/>
              </a:rPr>
              <a:t>(64)</a:t>
            </a:r>
            <a:endParaRPr lang="ru-RU">
              <a:cs typeface="Lucida Sans Unicode"/>
            </a:endParaRPr>
          </a:p>
          <a:p>
            <a:pPr indent="-255905">
              <a:buNone/>
            </a:pPr>
            <a:r>
              <a:rPr lang="ru-RU">
                <a:latin typeface="Lucida Sans Unicode"/>
                <a:cs typeface="Lucida Sans Unicode"/>
              </a:rPr>
              <a:t>&gt;&gt;&gt; a</a:t>
            </a:r>
            <a:endParaRPr lang="ru-RU">
              <a:cs typeface="Lucida Sans Unicode"/>
            </a:endParaRPr>
          </a:p>
          <a:p>
            <a:pPr indent="-255905">
              <a:buNone/>
            </a:pPr>
            <a:r>
              <a:rPr lang="ru-RU">
                <a:latin typeface="Lucida Sans Unicode"/>
                <a:cs typeface="Lucida Sans Unicode"/>
              </a:rPr>
              <a:t>["1", 4, 8, 16, 32, </a:t>
            </a:r>
            <a:r>
              <a:rPr lang="ru-RU" u="sng">
                <a:latin typeface="Lucida Sans Unicode"/>
                <a:cs typeface="Lucida Sans Unicode"/>
              </a:rPr>
              <a:t>64</a:t>
            </a:r>
            <a:r>
              <a:rPr lang="ru-RU">
                <a:latin typeface="Lucida Sans Unicode"/>
                <a:cs typeface="Lucida Sans Unicode"/>
              </a:rPr>
              <a:t>]</a:t>
            </a:r>
            <a:endParaRPr lang="ru-RU">
              <a:cs typeface="Lucida Sans Unicode"/>
            </a:endParaRPr>
          </a:p>
          <a:p>
            <a:pPr indent="-255905">
              <a:buNone/>
            </a:pPr>
            <a:endParaRPr lang="ru-RU">
              <a:latin typeface="Lucida Sans Unicode"/>
              <a:cs typeface="Lucida Sans Unicode"/>
            </a:endParaRPr>
          </a:p>
          <a:p>
            <a:pPr indent="-255905">
              <a:buNone/>
            </a:pPr>
            <a:r>
              <a:rPr lang="ru-RU">
                <a:latin typeface="Lucida Sans Unicode"/>
                <a:cs typeface="Lucida Sans Unicode"/>
              </a:rPr>
              <a:t>&gt;&gt;&gt; </a:t>
            </a:r>
            <a:r>
              <a:rPr lang="ru-RU" err="1">
                <a:latin typeface="Lucida Sans Unicode"/>
                <a:cs typeface="Lucida Sans Unicode"/>
              </a:rPr>
              <a:t>a.insert</a:t>
            </a:r>
            <a:r>
              <a:rPr lang="ru-RU">
                <a:latin typeface="Lucida Sans Unicode"/>
                <a:cs typeface="Lucida Sans Unicode"/>
              </a:rPr>
              <a:t>(3, "X")</a:t>
            </a:r>
            <a:endParaRPr lang="ru-RU">
              <a:cs typeface="Lucida Sans Unicode"/>
            </a:endParaRPr>
          </a:p>
          <a:p>
            <a:pPr indent="-255905">
              <a:buNone/>
            </a:pPr>
            <a:r>
              <a:rPr lang="ru-RU">
                <a:latin typeface="Lucida Sans Unicode"/>
                <a:cs typeface="Lucida Sans Unicode"/>
              </a:rPr>
              <a:t>&gt;&gt;&gt; a</a:t>
            </a:r>
            <a:endParaRPr lang="ru-RU">
              <a:cs typeface="Lucida Sans Unicode"/>
            </a:endParaRPr>
          </a:p>
          <a:p>
            <a:pPr indent="-255905">
              <a:buNone/>
            </a:pPr>
            <a:r>
              <a:rPr lang="ru-RU">
                <a:latin typeface="Lucida Sans Unicode"/>
                <a:cs typeface="Lucida Sans Unicode"/>
              </a:rPr>
              <a:t>["1", 4, 8, </a:t>
            </a:r>
            <a:r>
              <a:rPr lang="ru-RU" u="sng">
                <a:latin typeface="Lucida Sans Unicode"/>
                <a:cs typeface="Lucida Sans Unicode"/>
              </a:rPr>
              <a:t>"X"</a:t>
            </a:r>
            <a:r>
              <a:rPr lang="ru-RU">
                <a:latin typeface="Lucida Sans Unicode"/>
                <a:cs typeface="Lucida Sans Unicode"/>
              </a:rPr>
              <a:t>, 16, 32, 64]</a:t>
            </a:r>
            <a:endParaRPr lang="ru-RU">
              <a:cs typeface="Lucida Sans Unicode"/>
            </a:endParaRPr>
          </a:p>
          <a:p>
            <a:pPr marL="109855" indent="0">
              <a:buNone/>
            </a:pPr>
            <a:endParaRPr lang="ru-RU">
              <a:latin typeface="Lucida Sans Unicode"/>
              <a:cs typeface="Lucida Sans Unicode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A92C17F-44D8-45BD-A0B8-96AD82BB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err="1">
                <a:cs typeface="Lucida Sans Unicode"/>
              </a:rPr>
              <a:t>list</a:t>
            </a:r>
            <a:r>
              <a:rPr lang="ru-RU">
                <a:cs typeface="Lucida Sans Unicode"/>
              </a:rPr>
              <a:t> - присвоение значения</a:t>
            </a:r>
            <a:endParaRPr lang="ru-RU">
              <a:solidFill>
                <a:srgbClr val="464646"/>
              </a:solidFill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512015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679F2039-E3D2-4F50-9C9F-BDF16C87A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anchor="t">
            <a:normAutofit fontScale="92500" lnSpcReduction="10000"/>
          </a:bodyPr>
          <a:lstStyle/>
          <a:p>
            <a:pPr indent="-255905"/>
            <a:r>
              <a:rPr lang="ru-RU">
                <a:cs typeface="Lucida Sans Unicode"/>
              </a:rPr>
              <a:t>Удобное получение части списка</a:t>
            </a:r>
          </a:p>
          <a:p>
            <a:pPr marL="109855" indent="0">
              <a:buNone/>
            </a:pPr>
            <a:endParaRPr lang="ru-RU">
              <a:latin typeface="Lucida Sans Unicode"/>
              <a:cs typeface="Lucida Sans Unicode"/>
            </a:endParaRPr>
          </a:p>
          <a:p>
            <a:pPr marL="109855" indent="0">
              <a:buNone/>
            </a:pPr>
            <a:r>
              <a:rPr lang="ru-RU">
                <a:latin typeface="Courier New"/>
                <a:cs typeface="Courier New"/>
              </a:rPr>
              <a:t>&gt;&gt;&gt; a = [2, 4, 8, 16, 32]</a:t>
            </a:r>
          </a:p>
          <a:p>
            <a:pPr marL="109855" indent="0">
              <a:buNone/>
            </a:pPr>
            <a:r>
              <a:rPr lang="ru-RU">
                <a:latin typeface="Courier New"/>
                <a:cs typeface="Courier New"/>
              </a:rPr>
              <a:t>&gt;&gt;&gt; a[1:3]</a:t>
            </a:r>
          </a:p>
          <a:p>
            <a:pPr marL="109855" indent="0">
              <a:buNone/>
            </a:pPr>
            <a:r>
              <a:rPr lang="ru-RU">
                <a:latin typeface="Courier New"/>
                <a:cs typeface="Courier New"/>
              </a:rPr>
              <a:t>[4, 8]</a:t>
            </a:r>
          </a:p>
          <a:p>
            <a:pPr marL="109855" indent="0">
              <a:buNone/>
            </a:pPr>
            <a:r>
              <a:rPr lang="ru-RU">
                <a:latin typeface="Courier New"/>
                <a:cs typeface="Courier New"/>
              </a:rPr>
              <a:t>&gt;&gt;&gt; a[:2]</a:t>
            </a:r>
          </a:p>
          <a:p>
            <a:pPr marL="109855" indent="0">
              <a:buNone/>
            </a:pPr>
            <a:r>
              <a:rPr lang="ru-RU">
                <a:latin typeface="Courier New"/>
                <a:cs typeface="Courier New"/>
              </a:rPr>
              <a:t>[2, 4]</a:t>
            </a:r>
          </a:p>
          <a:p>
            <a:pPr marL="109855" indent="0">
              <a:buNone/>
            </a:pPr>
            <a:r>
              <a:rPr lang="ru-RU">
                <a:latin typeface="Courier New"/>
                <a:cs typeface="Courier New"/>
              </a:rPr>
              <a:t>&gt;&gt;&gt; a[2:]</a:t>
            </a:r>
          </a:p>
          <a:p>
            <a:pPr marL="109855" indent="0">
              <a:buNone/>
            </a:pPr>
            <a:r>
              <a:rPr lang="ru-RU">
                <a:latin typeface="Courier New"/>
                <a:cs typeface="Courier New"/>
              </a:rPr>
              <a:t>[8, 16, 32]</a:t>
            </a:r>
          </a:p>
          <a:p>
            <a:pPr marL="109855" indent="0">
              <a:buNone/>
            </a:pPr>
            <a:r>
              <a:rPr lang="ru-RU">
                <a:latin typeface="Courier New"/>
                <a:cs typeface="Courier New"/>
              </a:rPr>
              <a:t>&gt;&gt;&gt; a[:-1]</a:t>
            </a:r>
          </a:p>
          <a:p>
            <a:pPr indent="-255905">
              <a:buNone/>
            </a:pPr>
            <a:r>
              <a:rPr lang="ru-RU">
                <a:latin typeface="Courier New"/>
                <a:cs typeface="Courier New"/>
              </a:rPr>
              <a:t>[2, 4, 8, 16]</a:t>
            </a:r>
            <a:endParaRPr lang="ru-RU">
              <a:cs typeface="Lucida Sans Unicode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8F566E5-4E11-4336-BB23-3779B9B6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Lucida Sans Unicode"/>
              </a:rPr>
              <a:t>list - срезы</a:t>
            </a:r>
          </a:p>
        </p:txBody>
      </p:sp>
    </p:spTree>
    <p:extLst>
      <p:ext uri="{BB962C8B-B14F-4D97-AF65-F5344CB8AC3E}">
        <p14:creationId xmlns:p14="http://schemas.microsoft.com/office/powerpoint/2010/main" val="2352393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679F2039-E3D2-4F50-9C9F-BDF16C87A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anchor="t">
            <a:normAutofit fontScale="92500" lnSpcReduction="20000"/>
          </a:bodyPr>
          <a:lstStyle/>
          <a:p>
            <a:pPr indent="-255905"/>
            <a:r>
              <a:rPr lang="ru-RU">
                <a:cs typeface="Lucida Sans Unicode"/>
              </a:rPr>
              <a:t>Указание шага, присвоение</a:t>
            </a:r>
          </a:p>
          <a:p>
            <a:pPr marL="109855" indent="0">
              <a:buNone/>
            </a:pPr>
            <a:endParaRPr lang="ru-RU">
              <a:latin typeface="Lucida Sans Unicode"/>
              <a:cs typeface="Lucida Sans Unicode"/>
            </a:endParaRPr>
          </a:p>
          <a:p>
            <a:pPr marL="109855" indent="0">
              <a:buNone/>
            </a:pPr>
            <a:r>
              <a:rPr lang="ru-RU">
                <a:latin typeface="Courier New"/>
                <a:cs typeface="Courier New"/>
              </a:rPr>
              <a:t>&gt;&gt;&gt; a = [2, 4, 8, 16, 32]</a:t>
            </a:r>
          </a:p>
          <a:p>
            <a:pPr indent="-255905">
              <a:buNone/>
            </a:pPr>
            <a:r>
              <a:rPr lang="ru-RU">
                <a:latin typeface="Courier New"/>
                <a:cs typeface="Courier New"/>
              </a:rPr>
              <a:t>&gt;&gt;&gt; a[::2]</a:t>
            </a:r>
            <a:endParaRPr lang="ru-RU">
              <a:cs typeface="Lucida Sans Unicode"/>
            </a:endParaRPr>
          </a:p>
          <a:p>
            <a:pPr indent="-255905">
              <a:buNone/>
            </a:pPr>
            <a:r>
              <a:rPr lang="ru-RU">
                <a:latin typeface="Courier New"/>
                <a:cs typeface="Courier New"/>
              </a:rPr>
              <a:t>[2, 8, 32]</a:t>
            </a:r>
            <a:endParaRPr lang="ru-RU">
              <a:cs typeface="Lucida Sans Unicode"/>
            </a:endParaRPr>
          </a:p>
          <a:p>
            <a:pPr indent="-255905">
              <a:buNone/>
            </a:pPr>
            <a:r>
              <a:rPr lang="ru-RU">
                <a:latin typeface="Courier New"/>
                <a:cs typeface="Courier New"/>
              </a:rPr>
              <a:t>&gt;&gt;&gt; a[::-1]</a:t>
            </a:r>
            <a:endParaRPr lang="ru-RU">
              <a:cs typeface="Lucida Sans Unicode"/>
            </a:endParaRPr>
          </a:p>
          <a:p>
            <a:pPr indent="-255905">
              <a:buNone/>
            </a:pPr>
            <a:r>
              <a:rPr lang="ru-RU">
                <a:latin typeface="Courier New"/>
                <a:cs typeface="Courier New"/>
              </a:rPr>
              <a:t>[32, 16, 8, 4, 2]</a:t>
            </a:r>
            <a:endParaRPr lang="ru-RU">
              <a:cs typeface="Lucida Sans Unicode"/>
            </a:endParaRPr>
          </a:p>
          <a:p>
            <a:pPr indent="-255905">
              <a:buNone/>
            </a:pPr>
            <a:r>
              <a:rPr lang="ru-RU">
                <a:latin typeface="Courier New"/>
                <a:cs typeface="Courier New"/>
              </a:rPr>
              <a:t>&gt;&gt;&gt; a[1:-1:2]</a:t>
            </a:r>
            <a:endParaRPr lang="ru-RU">
              <a:cs typeface="Lucida Sans Unicode"/>
            </a:endParaRPr>
          </a:p>
          <a:p>
            <a:pPr indent="-255905">
              <a:buNone/>
            </a:pPr>
            <a:r>
              <a:rPr lang="ru-RU">
                <a:latin typeface="Courier New"/>
                <a:cs typeface="Courier New"/>
              </a:rPr>
              <a:t>[4, 16]</a:t>
            </a:r>
            <a:endParaRPr lang="ru-RU">
              <a:cs typeface="Lucida Sans Unicode"/>
            </a:endParaRPr>
          </a:p>
          <a:p>
            <a:pPr indent="-255905">
              <a:buNone/>
            </a:pPr>
            <a:r>
              <a:rPr lang="ru-RU">
                <a:latin typeface="Courier New"/>
                <a:cs typeface="Courier New"/>
              </a:rPr>
              <a:t>&gt;&gt;&gt; a[0:2] = [1, 1]</a:t>
            </a:r>
            <a:endParaRPr lang="ru-RU">
              <a:cs typeface="Lucida Sans Unicode"/>
            </a:endParaRPr>
          </a:p>
          <a:p>
            <a:pPr indent="-255905">
              <a:buNone/>
            </a:pPr>
            <a:r>
              <a:rPr lang="ru-RU">
                <a:latin typeface="Courier New"/>
                <a:cs typeface="Courier New"/>
              </a:rPr>
              <a:t>&gt;&gt;&gt; a</a:t>
            </a:r>
            <a:endParaRPr lang="ru-RU">
              <a:cs typeface="Lucida Sans Unicode"/>
            </a:endParaRPr>
          </a:p>
          <a:p>
            <a:pPr indent="-255905">
              <a:buNone/>
            </a:pPr>
            <a:r>
              <a:rPr lang="ru-RU">
                <a:latin typeface="Courier New"/>
                <a:cs typeface="Courier New"/>
              </a:rPr>
              <a:t>[1, 1, 8, 16, 32]</a:t>
            </a:r>
            <a:endParaRPr lang="ru-RU">
              <a:cs typeface="Lucida Sans Unicode"/>
            </a:endParaRPr>
          </a:p>
          <a:p>
            <a:pPr indent="-255905">
              <a:buNone/>
            </a:pPr>
            <a:endParaRPr lang="ru-RU">
              <a:latin typeface="Courier New"/>
              <a:cs typeface="Courier New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8F566E5-4E11-4336-BB23-3779B9B6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err="1">
                <a:cs typeface="Lucida Sans Unicode"/>
              </a:rPr>
              <a:t>list</a:t>
            </a:r>
            <a:r>
              <a:rPr lang="ru-RU">
                <a:cs typeface="Lucida Sans Unicode"/>
              </a:rPr>
              <a:t> - срезы</a:t>
            </a:r>
            <a:endParaRPr lang="ru-RU" b="0"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366030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FA1E4390-A242-46E0-8A33-E70787FA4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pPr indent="-255905"/>
            <a:r>
              <a:rPr lang="ru-RU">
                <a:cs typeface="Lucida Sans Unicode"/>
              </a:rPr>
              <a:t>&lt;значение&gt; </a:t>
            </a:r>
            <a:r>
              <a:rPr lang="ru-RU" b="1" u="sng" err="1">
                <a:cs typeface="Lucida Sans Unicode"/>
              </a:rPr>
              <a:t>in</a:t>
            </a:r>
            <a:r>
              <a:rPr lang="ru-RU" b="1">
                <a:cs typeface="Lucida Sans Unicode"/>
              </a:rPr>
              <a:t> </a:t>
            </a:r>
            <a:r>
              <a:rPr lang="ru-RU">
                <a:cs typeface="Lucida Sans Unicode"/>
              </a:rPr>
              <a:t>&lt;коллекция&gt;</a:t>
            </a:r>
          </a:p>
          <a:p>
            <a:pPr indent="-255905"/>
            <a:r>
              <a:rPr lang="ru-RU">
                <a:cs typeface="Lucida Sans Unicode"/>
              </a:rPr>
              <a:t>Оператор зависит от типа элемента</a:t>
            </a:r>
          </a:p>
          <a:p>
            <a:pPr indent="-255905"/>
            <a:r>
              <a:rPr lang="ru-RU">
                <a:cs typeface="Lucida Sans Unicode"/>
              </a:rPr>
              <a:t>Для словаря вхождение в набор ключей</a:t>
            </a:r>
          </a:p>
          <a:p>
            <a:pPr indent="-255905"/>
            <a:endParaRPr lang="ru-RU" b="1">
              <a:cs typeface="Lucida Sans Unicode"/>
            </a:endParaRPr>
          </a:p>
          <a:p>
            <a:pPr marL="109855" indent="0">
              <a:buNone/>
            </a:pPr>
            <a:r>
              <a:rPr lang="ru-RU">
                <a:latin typeface="Courier New"/>
                <a:cs typeface="Courier New"/>
              </a:rPr>
              <a:t>&gt;&gt;&gt; a = [1, 2, "3", 4]</a:t>
            </a:r>
          </a:p>
          <a:p>
            <a:pPr marL="109855" indent="0">
              <a:buNone/>
            </a:pPr>
            <a:r>
              <a:rPr lang="ru-RU">
                <a:latin typeface="Courier New"/>
                <a:cs typeface="Courier New"/>
              </a:rPr>
              <a:t>&gt;&gt;&gt; 2 </a:t>
            </a:r>
            <a:r>
              <a:rPr lang="ru-RU" err="1">
                <a:latin typeface="Courier New"/>
                <a:cs typeface="Courier New"/>
              </a:rPr>
              <a:t>in</a:t>
            </a:r>
            <a:r>
              <a:rPr lang="ru-RU">
                <a:latin typeface="Courier New"/>
                <a:cs typeface="Courier New"/>
              </a:rPr>
              <a:t> a</a:t>
            </a:r>
          </a:p>
          <a:p>
            <a:pPr marL="109855" indent="0">
              <a:buNone/>
            </a:pPr>
            <a:r>
              <a:rPr lang="ru-RU" err="1">
                <a:latin typeface="Courier New"/>
                <a:cs typeface="Courier New"/>
              </a:rPr>
              <a:t>True</a:t>
            </a:r>
            <a:endParaRPr lang="ru-RU">
              <a:latin typeface="Courier New"/>
              <a:cs typeface="Courier New"/>
            </a:endParaRPr>
          </a:p>
          <a:p>
            <a:pPr marL="109855" indent="0">
              <a:buNone/>
            </a:pPr>
            <a:r>
              <a:rPr lang="ru-RU">
                <a:latin typeface="Courier New"/>
                <a:cs typeface="Courier New"/>
              </a:rPr>
              <a:t>&gt;&gt;&gt; 3 </a:t>
            </a:r>
            <a:r>
              <a:rPr lang="ru-RU" err="1">
                <a:latin typeface="Courier New"/>
                <a:cs typeface="Courier New"/>
              </a:rPr>
              <a:t>in</a:t>
            </a:r>
            <a:r>
              <a:rPr lang="ru-RU">
                <a:latin typeface="Courier New"/>
                <a:cs typeface="Courier New"/>
              </a:rPr>
              <a:t> a</a:t>
            </a:r>
          </a:p>
          <a:p>
            <a:pPr marL="109855" indent="0">
              <a:buNone/>
            </a:pPr>
            <a:r>
              <a:rPr lang="ru-RU" err="1">
                <a:latin typeface="Courier New"/>
                <a:cs typeface="Courier New"/>
              </a:rPr>
              <a:t>False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D730309-1052-46F4-AAC1-9973FFE4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>
                <a:cs typeface="Lucida Sans Unicode"/>
              </a:rPr>
              <a:t>Вхождение элемента в коллекцию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703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30099</TotalTime>
  <Words>838</Words>
  <Application>Microsoft Office PowerPoint</Application>
  <PresentationFormat>Экран (4:3)</PresentationFormat>
  <Paragraphs>191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Courier New</vt:lpstr>
      <vt:lpstr>Lucida Sans Unicode</vt:lpstr>
      <vt:lpstr>Verdana</vt:lpstr>
      <vt:lpstr>Wingdings 2</vt:lpstr>
      <vt:lpstr>Wingdings 3</vt:lpstr>
      <vt:lpstr>Concourse</vt:lpstr>
      <vt:lpstr>Основы программирования на Python 3</vt:lpstr>
      <vt:lpstr>Изменяемые и неизменяемые типы</vt:lpstr>
      <vt:lpstr>Назначение</vt:lpstr>
      <vt:lpstr>Общие подходы</vt:lpstr>
      <vt:lpstr>Получение элемента по индексу</vt:lpstr>
      <vt:lpstr>list - присвоение значения</vt:lpstr>
      <vt:lpstr>list - срезы</vt:lpstr>
      <vt:lpstr>list - срезы</vt:lpstr>
      <vt:lpstr>Вхождение элемента в коллекцию</vt:lpstr>
      <vt:lpstr>Назначение set и dict</vt:lpstr>
      <vt:lpstr>dict – присвоение элемента</vt:lpstr>
      <vt:lpstr>Еще раз об изменяемости</vt:lpstr>
      <vt:lpstr>Прочие операции</vt:lpstr>
      <vt:lpstr>Обход коллекции</vt:lpstr>
      <vt:lpstr>Comprehensions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 на Python 3</dc:title>
  <dc:creator>Мельченков Дмитрий</dc:creator>
  <cp:lastModifiedBy>Мельченков Дмитрий</cp:lastModifiedBy>
  <cp:revision>2</cp:revision>
  <dcterms:modified xsi:type="dcterms:W3CDTF">2017-11-20T10:29:01Z</dcterms:modified>
</cp:coreProperties>
</file>