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97" r:id="rId3"/>
    <p:sldId id="257" r:id="rId4"/>
    <p:sldId id="295" r:id="rId5"/>
    <p:sldId id="258" r:id="rId6"/>
    <p:sldId id="260" r:id="rId7"/>
    <p:sldId id="261" r:id="rId8"/>
    <p:sldId id="262" r:id="rId9"/>
    <p:sldId id="264" r:id="rId10"/>
    <p:sldId id="263" r:id="rId11"/>
    <p:sldId id="266" r:id="rId12"/>
    <p:sldId id="270" r:id="rId13"/>
    <p:sldId id="272" r:id="rId14"/>
    <p:sldId id="273" r:id="rId15"/>
    <p:sldId id="275" r:id="rId16"/>
    <p:sldId id="276"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81" d="100"/>
          <a:sy n="81" d="100"/>
        </p:scale>
        <p:origin x="46" y="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2CDB3-2E0C-4A16-8B4B-6E373C16CED8}"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FBEF99-74E4-456D-9E37-5FB5DB44C893}" type="slidenum">
              <a:rPr lang="en-US" smtClean="0"/>
              <a:t>‹#›</a:t>
            </a:fld>
            <a:endParaRPr lang="en-US"/>
          </a:p>
        </p:txBody>
      </p:sp>
    </p:spTree>
    <p:extLst>
      <p:ext uri="{BB962C8B-B14F-4D97-AF65-F5344CB8AC3E}">
        <p14:creationId xmlns:p14="http://schemas.microsoft.com/office/powerpoint/2010/main" val="771601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676F5-EDEE-EC4F-839C-621D82CC20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120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0"/>
              </a:spcAft>
              <a:buNone/>
            </a:pPr>
            <a:r>
              <a:rPr lang="en-US" sz="1200" dirty="0">
                <a:effectLst/>
                <a:latin typeface="Calibri" panose="020F0502020204030204" pitchFamily="34" charset="0"/>
              </a:rPr>
              <a:t>The objective of using </a:t>
            </a:r>
            <a:r>
              <a:rPr lang="en-US" sz="1200" dirty="0" err="1">
                <a:effectLst/>
                <a:latin typeface="Calibri" panose="020F0502020204030204" pitchFamily="34" charset="0"/>
              </a:rPr>
              <a:t>PostGre</a:t>
            </a:r>
            <a:r>
              <a:rPr lang="en-US" sz="1200" dirty="0">
                <a:effectLst/>
                <a:latin typeface="Calibri" panose="020F0502020204030204" pitchFamily="34" charset="0"/>
              </a:rPr>
              <a:t> is to keep your data organized in relational databases. If you only have one database that you work with, you probably don't need a database software, but as your data grows and you have multiple sources of data, it becomes very useful to maintain the consistency of your database.</a:t>
            </a:r>
          </a:p>
          <a:p>
            <a:pPr marL="0" marR="0" indent="0">
              <a:spcBef>
                <a:spcPts val="0"/>
              </a:spcBef>
              <a:spcAft>
                <a:spcPts val="0"/>
              </a:spcAft>
              <a:buNone/>
            </a:pPr>
            <a:r>
              <a:rPr lang="en-US" sz="1200" dirty="0">
                <a:effectLst/>
                <a:latin typeface="Calibri" panose="020F0502020204030204" pitchFamily="34" charset="0"/>
              </a:rPr>
              <a:t>The final objective is to translate your raw data into information.</a:t>
            </a:r>
          </a:p>
          <a:p>
            <a:endParaRPr lang="en-US" dirty="0"/>
          </a:p>
        </p:txBody>
      </p:sp>
      <p:sp>
        <p:nvSpPr>
          <p:cNvPr id="4" name="Slide Number Placeholder 3"/>
          <p:cNvSpPr>
            <a:spLocks noGrp="1"/>
          </p:cNvSpPr>
          <p:nvPr>
            <p:ph type="sldNum" sz="quarter" idx="5"/>
          </p:nvPr>
        </p:nvSpPr>
        <p:spPr/>
        <p:txBody>
          <a:bodyPr/>
          <a:lstStyle/>
          <a:p>
            <a:fld id="{70FBEF99-74E4-456D-9E37-5FB5DB44C893}" type="slidenum">
              <a:rPr lang="en-US" smtClean="0"/>
              <a:t>7</a:t>
            </a:fld>
            <a:endParaRPr lang="en-US"/>
          </a:p>
        </p:txBody>
      </p:sp>
    </p:spTree>
    <p:extLst>
      <p:ext uri="{BB962C8B-B14F-4D97-AF65-F5344CB8AC3E}">
        <p14:creationId xmlns:p14="http://schemas.microsoft.com/office/powerpoint/2010/main" val="3774733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marR="0" indent="0">
              <a:spcBef>
                <a:spcPts val="0"/>
              </a:spcBef>
              <a:spcAft>
                <a:spcPts val="0"/>
              </a:spcAft>
              <a:buNone/>
            </a:pPr>
            <a:r>
              <a:rPr lang="en-US" sz="1200" dirty="0" err="1">
                <a:effectLst/>
                <a:latin typeface="Calibri" panose="020F0502020204030204" pitchFamily="34" charset="0"/>
              </a:rPr>
              <a:t>New_db</a:t>
            </a:r>
            <a:r>
              <a:rPr lang="en-US" sz="1200" dirty="0">
                <a:effectLst/>
                <a:latin typeface="Calibri" panose="020F0502020204030204" pitchFamily="34" charset="0"/>
              </a:rPr>
              <a:t> is just the name of this example, you can call it whatever</a:t>
            </a:r>
          </a:p>
          <a:p>
            <a:pPr marL="114300" marR="0" indent="0">
              <a:spcBef>
                <a:spcPts val="0"/>
              </a:spcBef>
              <a:spcAft>
                <a:spcPts val="0"/>
              </a:spcAft>
              <a:buNone/>
            </a:pPr>
            <a:endParaRPr lang="en-US" sz="1200" dirty="0">
              <a:effectLst/>
              <a:latin typeface="Calibri" panose="020F0502020204030204" pitchFamily="34" charset="0"/>
            </a:endParaRPr>
          </a:p>
          <a:p>
            <a:pPr marL="114300" marR="0" indent="0">
              <a:spcBef>
                <a:spcPts val="0"/>
              </a:spcBef>
              <a:spcAft>
                <a:spcPts val="0"/>
              </a:spcAft>
              <a:buNone/>
            </a:pPr>
            <a:r>
              <a:rPr lang="en-US" sz="1200" dirty="0">
                <a:effectLst/>
                <a:latin typeface="Calibri" panose="020F0502020204030204" pitchFamily="34" charset="0"/>
              </a:rPr>
              <a:t>Important: after you create a new database, you need to click on the database that you want to work on to run the rest of the SQL code (creating tables, </a:t>
            </a:r>
            <a:r>
              <a:rPr lang="en-US" sz="1200" dirty="0" err="1">
                <a:effectLst/>
                <a:latin typeface="Calibri" panose="020F0502020204030204" pitchFamily="34" charset="0"/>
              </a:rPr>
              <a:t>etc</a:t>
            </a:r>
            <a:r>
              <a:rPr lang="en-US" sz="1200" dirty="0">
                <a:effectLst/>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70FBEF99-74E4-456D-9E37-5FB5DB44C893}" type="slidenum">
              <a:rPr lang="en-US" smtClean="0"/>
              <a:t>10</a:t>
            </a:fld>
            <a:endParaRPr lang="en-US"/>
          </a:p>
        </p:txBody>
      </p:sp>
    </p:spTree>
    <p:extLst>
      <p:ext uri="{BB962C8B-B14F-4D97-AF65-F5344CB8AC3E}">
        <p14:creationId xmlns:p14="http://schemas.microsoft.com/office/powerpoint/2010/main" val="2928442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BBF1-491C-1558-9DC5-6A94E4724E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F13D9C-B2CD-9411-9FD8-61BE760208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DE2C4C-2678-0512-99DB-954E59947D27}"/>
              </a:ext>
            </a:extLst>
          </p:cNvPr>
          <p:cNvSpPr>
            <a:spLocks noGrp="1"/>
          </p:cNvSpPr>
          <p:nvPr>
            <p:ph type="dt" sz="half" idx="10"/>
          </p:nvPr>
        </p:nvSpPr>
        <p:spPr/>
        <p:txBody>
          <a:bodyPr/>
          <a:lstStyle/>
          <a:p>
            <a:fld id="{83158291-7C61-4C63-968B-5BC3B7A902C5}" type="datetimeFigureOut">
              <a:rPr lang="en-US" smtClean="0"/>
              <a:t>4/19/2023</a:t>
            </a:fld>
            <a:endParaRPr lang="en-US"/>
          </a:p>
        </p:txBody>
      </p:sp>
      <p:sp>
        <p:nvSpPr>
          <p:cNvPr id="5" name="Footer Placeholder 4">
            <a:extLst>
              <a:ext uri="{FF2B5EF4-FFF2-40B4-BE49-F238E27FC236}">
                <a16:creationId xmlns:a16="http://schemas.microsoft.com/office/drawing/2014/main" id="{1E595DA6-4615-DA44-6730-76C32DA5B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3E9E6-0C38-4A41-558E-A6680032CDFC}"/>
              </a:ext>
            </a:extLst>
          </p:cNvPr>
          <p:cNvSpPr>
            <a:spLocks noGrp="1"/>
          </p:cNvSpPr>
          <p:nvPr>
            <p:ph type="sldNum" sz="quarter" idx="12"/>
          </p:nvPr>
        </p:nvSpPr>
        <p:spPr/>
        <p:txBody>
          <a:bodyPr/>
          <a:lstStyle/>
          <a:p>
            <a:fld id="{993B4A42-5125-4A69-9851-0E7283787AA3}" type="slidenum">
              <a:rPr lang="en-US" smtClean="0"/>
              <a:t>‹#›</a:t>
            </a:fld>
            <a:endParaRPr lang="en-US"/>
          </a:p>
        </p:txBody>
      </p:sp>
    </p:spTree>
    <p:extLst>
      <p:ext uri="{BB962C8B-B14F-4D97-AF65-F5344CB8AC3E}">
        <p14:creationId xmlns:p14="http://schemas.microsoft.com/office/powerpoint/2010/main" val="477851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7554-7B3F-E995-FB43-B243126EE4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A2E089-61B8-8CF7-DF91-B9C3C11EFC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D711A-ECD9-D967-C748-B173CC78CF1B}"/>
              </a:ext>
            </a:extLst>
          </p:cNvPr>
          <p:cNvSpPr>
            <a:spLocks noGrp="1"/>
          </p:cNvSpPr>
          <p:nvPr>
            <p:ph type="dt" sz="half" idx="10"/>
          </p:nvPr>
        </p:nvSpPr>
        <p:spPr/>
        <p:txBody>
          <a:bodyPr/>
          <a:lstStyle/>
          <a:p>
            <a:fld id="{83158291-7C61-4C63-968B-5BC3B7A902C5}" type="datetimeFigureOut">
              <a:rPr lang="en-US" smtClean="0"/>
              <a:t>4/19/2023</a:t>
            </a:fld>
            <a:endParaRPr lang="en-US"/>
          </a:p>
        </p:txBody>
      </p:sp>
      <p:sp>
        <p:nvSpPr>
          <p:cNvPr id="5" name="Footer Placeholder 4">
            <a:extLst>
              <a:ext uri="{FF2B5EF4-FFF2-40B4-BE49-F238E27FC236}">
                <a16:creationId xmlns:a16="http://schemas.microsoft.com/office/drawing/2014/main" id="{6F89AB02-3D46-9B77-FA61-8B229F967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5AC8E-DF79-8BAA-E851-D51491D5AB73}"/>
              </a:ext>
            </a:extLst>
          </p:cNvPr>
          <p:cNvSpPr>
            <a:spLocks noGrp="1"/>
          </p:cNvSpPr>
          <p:nvPr>
            <p:ph type="sldNum" sz="quarter" idx="12"/>
          </p:nvPr>
        </p:nvSpPr>
        <p:spPr/>
        <p:txBody>
          <a:bodyPr/>
          <a:lstStyle/>
          <a:p>
            <a:fld id="{993B4A42-5125-4A69-9851-0E7283787AA3}" type="slidenum">
              <a:rPr lang="en-US" smtClean="0"/>
              <a:t>‹#›</a:t>
            </a:fld>
            <a:endParaRPr lang="en-US"/>
          </a:p>
        </p:txBody>
      </p:sp>
    </p:spTree>
    <p:extLst>
      <p:ext uri="{BB962C8B-B14F-4D97-AF65-F5344CB8AC3E}">
        <p14:creationId xmlns:p14="http://schemas.microsoft.com/office/powerpoint/2010/main" val="1608062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F4A50-1555-2262-2459-16C630559E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3DFBE7-59E3-2FDC-CF43-E300AFD3B0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E9B8E-24DC-AB20-ACA5-3884650EBF64}"/>
              </a:ext>
            </a:extLst>
          </p:cNvPr>
          <p:cNvSpPr>
            <a:spLocks noGrp="1"/>
          </p:cNvSpPr>
          <p:nvPr>
            <p:ph type="dt" sz="half" idx="10"/>
          </p:nvPr>
        </p:nvSpPr>
        <p:spPr/>
        <p:txBody>
          <a:bodyPr/>
          <a:lstStyle/>
          <a:p>
            <a:fld id="{83158291-7C61-4C63-968B-5BC3B7A902C5}" type="datetimeFigureOut">
              <a:rPr lang="en-US" smtClean="0"/>
              <a:t>4/19/2023</a:t>
            </a:fld>
            <a:endParaRPr lang="en-US"/>
          </a:p>
        </p:txBody>
      </p:sp>
      <p:sp>
        <p:nvSpPr>
          <p:cNvPr id="5" name="Footer Placeholder 4">
            <a:extLst>
              <a:ext uri="{FF2B5EF4-FFF2-40B4-BE49-F238E27FC236}">
                <a16:creationId xmlns:a16="http://schemas.microsoft.com/office/drawing/2014/main" id="{5879E5AC-95D0-7A64-D518-9B57D7A9C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423E7-57B0-2405-56CF-7EEEEAFE8B16}"/>
              </a:ext>
            </a:extLst>
          </p:cNvPr>
          <p:cNvSpPr>
            <a:spLocks noGrp="1"/>
          </p:cNvSpPr>
          <p:nvPr>
            <p:ph type="sldNum" sz="quarter" idx="12"/>
          </p:nvPr>
        </p:nvSpPr>
        <p:spPr/>
        <p:txBody>
          <a:bodyPr/>
          <a:lstStyle/>
          <a:p>
            <a:fld id="{993B4A42-5125-4A69-9851-0E7283787AA3}" type="slidenum">
              <a:rPr lang="en-US" smtClean="0"/>
              <a:t>‹#›</a:t>
            </a:fld>
            <a:endParaRPr lang="en-US"/>
          </a:p>
        </p:txBody>
      </p:sp>
    </p:spTree>
    <p:extLst>
      <p:ext uri="{BB962C8B-B14F-4D97-AF65-F5344CB8AC3E}">
        <p14:creationId xmlns:p14="http://schemas.microsoft.com/office/powerpoint/2010/main" val="494641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dirty="0"/>
              <a:t>Name of your Presentation</a:t>
            </a:r>
          </a:p>
        </p:txBody>
      </p:sp>
    </p:spTree>
    <p:extLst>
      <p:ext uri="{BB962C8B-B14F-4D97-AF65-F5344CB8AC3E}">
        <p14:creationId xmlns:p14="http://schemas.microsoft.com/office/powerpoint/2010/main" val="258318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Name of your Presentation</a:t>
            </a:r>
          </a:p>
        </p:txBody>
      </p:sp>
    </p:spTree>
    <p:extLst>
      <p:ext uri="{BB962C8B-B14F-4D97-AF65-F5344CB8AC3E}">
        <p14:creationId xmlns:p14="http://schemas.microsoft.com/office/powerpoint/2010/main" val="2223521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742074"/>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362179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Name of your Presentation</a:t>
            </a:r>
          </a:p>
        </p:txBody>
      </p:sp>
    </p:spTree>
    <p:extLst>
      <p:ext uri="{BB962C8B-B14F-4D97-AF65-F5344CB8AC3E}">
        <p14:creationId xmlns:p14="http://schemas.microsoft.com/office/powerpoint/2010/main" val="116328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Name of your Presentation</a:t>
            </a:r>
          </a:p>
        </p:txBody>
      </p:sp>
    </p:spTree>
    <p:extLst>
      <p:ext uri="{BB962C8B-B14F-4D97-AF65-F5344CB8AC3E}">
        <p14:creationId xmlns:p14="http://schemas.microsoft.com/office/powerpoint/2010/main" val="2048434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Name of your Presentation</a:t>
            </a:r>
          </a:p>
        </p:txBody>
      </p:sp>
    </p:spTree>
    <p:extLst>
      <p:ext uri="{BB962C8B-B14F-4D97-AF65-F5344CB8AC3E}">
        <p14:creationId xmlns:p14="http://schemas.microsoft.com/office/powerpoint/2010/main" val="714949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Name of your Presentation</a:t>
            </a:r>
          </a:p>
        </p:txBody>
      </p:sp>
    </p:spTree>
    <p:extLst>
      <p:ext uri="{BB962C8B-B14F-4D97-AF65-F5344CB8AC3E}">
        <p14:creationId xmlns:p14="http://schemas.microsoft.com/office/powerpoint/2010/main" val="886989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Name of your Presentation</a:t>
            </a:r>
          </a:p>
        </p:txBody>
      </p:sp>
    </p:spTree>
    <p:extLst>
      <p:ext uri="{BB962C8B-B14F-4D97-AF65-F5344CB8AC3E}">
        <p14:creationId xmlns:p14="http://schemas.microsoft.com/office/powerpoint/2010/main" val="868905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Name of your Presentation</a:t>
            </a:r>
          </a:p>
        </p:txBody>
      </p:sp>
    </p:spTree>
    <p:extLst>
      <p:ext uri="{BB962C8B-B14F-4D97-AF65-F5344CB8AC3E}">
        <p14:creationId xmlns:p14="http://schemas.microsoft.com/office/powerpoint/2010/main" val="3483826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B827-5465-0F13-0418-9D9B1E196C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3AEE88-E86D-9811-361F-2014CACC70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74D71-C138-7BC2-2F73-953A18DC07C4}"/>
              </a:ext>
            </a:extLst>
          </p:cNvPr>
          <p:cNvSpPr>
            <a:spLocks noGrp="1"/>
          </p:cNvSpPr>
          <p:nvPr>
            <p:ph type="dt" sz="half" idx="10"/>
          </p:nvPr>
        </p:nvSpPr>
        <p:spPr/>
        <p:txBody>
          <a:bodyPr/>
          <a:lstStyle/>
          <a:p>
            <a:fld id="{83158291-7C61-4C63-968B-5BC3B7A902C5}" type="datetimeFigureOut">
              <a:rPr lang="en-US" smtClean="0"/>
              <a:t>4/19/2023</a:t>
            </a:fld>
            <a:endParaRPr lang="en-US"/>
          </a:p>
        </p:txBody>
      </p:sp>
      <p:sp>
        <p:nvSpPr>
          <p:cNvPr id="5" name="Footer Placeholder 4">
            <a:extLst>
              <a:ext uri="{FF2B5EF4-FFF2-40B4-BE49-F238E27FC236}">
                <a16:creationId xmlns:a16="http://schemas.microsoft.com/office/drawing/2014/main" id="{5C939C63-15C3-5976-11EF-43876EB90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217DF-1E99-3B40-0FBF-448C41E2CD92}"/>
              </a:ext>
            </a:extLst>
          </p:cNvPr>
          <p:cNvSpPr>
            <a:spLocks noGrp="1"/>
          </p:cNvSpPr>
          <p:nvPr>
            <p:ph type="sldNum" sz="quarter" idx="12"/>
          </p:nvPr>
        </p:nvSpPr>
        <p:spPr/>
        <p:txBody>
          <a:bodyPr/>
          <a:lstStyle/>
          <a:p>
            <a:fld id="{993B4A42-5125-4A69-9851-0E7283787AA3}" type="slidenum">
              <a:rPr lang="en-US" smtClean="0"/>
              <a:t>‹#›</a:t>
            </a:fld>
            <a:endParaRPr lang="en-US"/>
          </a:p>
        </p:txBody>
      </p:sp>
    </p:spTree>
    <p:extLst>
      <p:ext uri="{BB962C8B-B14F-4D97-AF65-F5344CB8AC3E}">
        <p14:creationId xmlns:p14="http://schemas.microsoft.com/office/powerpoint/2010/main" val="10356287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Name of your Presentation</a:t>
            </a:r>
          </a:p>
        </p:txBody>
      </p:sp>
    </p:spTree>
    <p:extLst>
      <p:ext uri="{BB962C8B-B14F-4D97-AF65-F5344CB8AC3E}">
        <p14:creationId xmlns:p14="http://schemas.microsoft.com/office/powerpoint/2010/main" val="24213327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Name of your Presentation</a:t>
            </a:r>
          </a:p>
        </p:txBody>
      </p:sp>
    </p:spTree>
    <p:extLst>
      <p:ext uri="{BB962C8B-B14F-4D97-AF65-F5344CB8AC3E}">
        <p14:creationId xmlns:p14="http://schemas.microsoft.com/office/powerpoint/2010/main" val="10297121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Name of your Presentation</a:t>
            </a:r>
          </a:p>
        </p:txBody>
      </p:sp>
    </p:spTree>
    <p:extLst>
      <p:ext uri="{BB962C8B-B14F-4D97-AF65-F5344CB8AC3E}">
        <p14:creationId xmlns:p14="http://schemas.microsoft.com/office/powerpoint/2010/main" val="118793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512B-4CD6-B698-8732-5DFF4AE3DC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B93F42-3D2B-DB88-CA24-6B1F39791D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874E34-CDE2-DD28-0812-61D7026E6260}"/>
              </a:ext>
            </a:extLst>
          </p:cNvPr>
          <p:cNvSpPr>
            <a:spLocks noGrp="1"/>
          </p:cNvSpPr>
          <p:nvPr>
            <p:ph type="dt" sz="half" idx="10"/>
          </p:nvPr>
        </p:nvSpPr>
        <p:spPr/>
        <p:txBody>
          <a:bodyPr/>
          <a:lstStyle/>
          <a:p>
            <a:fld id="{83158291-7C61-4C63-968B-5BC3B7A902C5}" type="datetimeFigureOut">
              <a:rPr lang="en-US" smtClean="0"/>
              <a:t>4/19/2023</a:t>
            </a:fld>
            <a:endParaRPr lang="en-US"/>
          </a:p>
        </p:txBody>
      </p:sp>
      <p:sp>
        <p:nvSpPr>
          <p:cNvPr id="5" name="Footer Placeholder 4">
            <a:extLst>
              <a:ext uri="{FF2B5EF4-FFF2-40B4-BE49-F238E27FC236}">
                <a16:creationId xmlns:a16="http://schemas.microsoft.com/office/drawing/2014/main" id="{09C1D896-52FB-8B43-695E-DE2CE46C3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8809D-4205-1325-142F-85EED8553115}"/>
              </a:ext>
            </a:extLst>
          </p:cNvPr>
          <p:cNvSpPr>
            <a:spLocks noGrp="1"/>
          </p:cNvSpPr>
          <p:nvPr>
            <p:ph type="sldNum" sz="quarter" idx="12"/>
          </p:nvPr>
        </p:nvSpPr>
        <p:spPr/>
        <p:txBody>
          <a:bodyPr/>
          <a:lstStyle/>
          <a:p>
            <a:fld id="{993B4A42-5125-4A69-9851-0E7283787AA3}" type="slidenum">
              <a:rPr lang="en-US" smtClean="0"/>
              <a:t>‹#›</a:t>
            </a:fld>
            <a:endParaRPr lang="en-US"/>
          </a:p>
        </p:txBody>
      </p:sp>
    </p:spTree>
    <p:extLst>
      <p:ext uri="{BB962C8B-B14F-4D97-AF65-F5344CB8AC3E}">
        <p14:creationId xmlns:p14="http://schemas.microsoft.com/office/powerpoint/2010/main" val="6858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BDE5-0EEE-662C-9E8B-814C8E1A41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71F302-5FE2-96AE-FED7-F4535CA504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2EA2CE-CA46-89E8-9F59-217B42A5D9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FE9845-6EDC-B1F0-7609-7F301EF1E820}"/>
              </a:ext>
            </a:extLst>
          </p:cNvPr>
          <p:cNvSpPr>
            <a:spLocks noGrp="1"/>
          </p:cNvSpPr>
          <p:nvPr>
            <p:ph type="dt" sz="half" idx="10"/>
          </p:nvPr>
        </p:nvSpPr>
        <p:spPr/>
        <p:txBody>
          <a:bodyPr/>
          <a:lstStyle/>
          <a:p>
            <a:fld id="{83158291-7C61-4C63-968B-5BC3B7A902C5}" type="datetimeFigureOut">
              <a:rPr lang="en-US" smtClean="0"/>
              <a:t>4/19/2023</a:t>
            </a:fld>
            <a:endParaRPr lang="en-US"/>
          </a:p>
        </p:txBody>
      </p:sp>
      <p:sp>
        <p:nvSpPr>
          <p:cNvPr id="6" name="Footer Placeholder 5">
            <a:extLst>
              <a:ext uri="{FF2B5EF4-FFF2-40B4-BE49-F238E27FC236}">
                <a16:creationId xmlns:a16="http://schemas.microsoft.com/office/drawing/2014/main" id="{DAA2B273-B4F4-ABD1-F9E4-2C357CBD9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52009-B76C-0024-8E66-A4AF57A0EE40}"/>
              </a:ext>
            </a:extLst>
          </p:cNvPr>
          <p:cNvSpPr>
            <a:spLocks noGrp="1"/>
          </p:cNvSpPr>
          <p:nvPr>
            <p:ph type="sldNum" sz="quarter" idx="12"/>
          </p:nvPr>
        </p:nvSpPr>
        <p:spPr/>
        <p:txBody>
          <a:bodyPr/>
          <a:lstStyle/>
          <a:p>
            <a:fld id="{993B4A42-5125-4A69-9851-0E7283787AA3}" type="slidenum">
              <a:rPr lang="en-US" smtClean="0"/>
              <a:t>‹#›</a:t>
            </a:fld>
            <a:endParaRPr lang="en-US"/>
          </a:p>
        </p:txBody>
      </p:sp>
    </p:spTree>
    <p:extLst>
      <p:ext uri="{BB962C8B-B14F-4D97-AF65-F5344CB8AC3E}">
        <p14:creationId xmlns:p14="http://schemas.microsoft.com/office/powerpoint/2010/main" val="252432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A810-F01F-0F4A-806F-6431CF4956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58C510-92B9-134A-0B4E-AE98A756A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FCFFB-3B0A-07E2-F81B-D1D84C061E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5A433C-EEED-8D1D-5227-098CA67A5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BF6A3F-89C9-9382-A1E0-FB5E40E376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82E8F6-A3A6-96D8-EDC7-73FB6C125279}"/>
              </a:ext>
            </a:extLst>
          </p:cNvPr>
          <p:cNvSpPr>
            <a:spLocks noGrp="1"/>
          </p:cNvSpPr>
          <p:nvPr>
            <p:ph type="dt" sz="half" idx="10"/>
          </p:nvPr>
        </p:nvSpPr>
        <p:spPr/>
        <p:txBody>
          <a:bodyPr/>
          <a:lstStyle/>
          <a:p>
            <a:fld id="{83158291-7C61-4C63-968B-5BC3B7A902C5}" type="datetimeFigureOut">
              <a:rPr lang="en-US" smtClean="0"/>
              <a:t>4/19/2023</a:t>
            </a:fld>
            <a:endParaRPr lang="en-US"/>
          </a:p>
        </p:txBody>
      </p:sp>
      <p:sp>
        <p:nvSpPr>
          <p:cNvPr id="8" name="Footer Placeholder 7">
            <a:extLst>
              <a:ext uri="{FF2B5EF4-FFF2-40B4-BE49-F238E27FC236}">
                <a16:creationId xmlns:a16="http://schemas.microsoft.com/office/drawing/2014/main" id="{E1019309-B500-6874-FF1C-30FAC6F3E5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6107EA-9FEE-72E1-C9E7-1DC3A3F97ADE}"/>
              </a:ext>
            </a:extLst>
          </p:cNvPr>
          <p:cNvSpPr>
            <a:spLocks noGrp="1"/>
          </p:cNvSpPr>
          <p:nvPr>
            <p:ph type="sldNum" sz="quarter" idx="12"/>
          </p:nvPr>
        </p:nvSpPr>
        <p:spPr/>
        <p:txBody>
          <a:bodyPr/>
          <a:lstStyle/>
          <a:p>
            <a:fld id="{993B4A42-5125-4A69-9851-0E7283787AA3}" type="slidenum">
              <a:rPr lang="en-US" smtClean="0"/>
              <a:t>‹#›</a:t>
            </a:fld>
            <a:endParaRPr lang="en-US"/>
          </a:p>
        </p:txBody>
      </p:sp>
    </p:spTree>
    <p:extLst>
      <p:ext uri="{BB962C8B-B14F-4D97-AF65-F5344CB8AC3E}">
        <p14:creationId xmlns:p14="http://schemas.microsoft.com/office/powerpoint/2010/main" val="251363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53A4-DF2D-DA4B-E8FB-6A36915DE9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09C536-E8E3-6B73-38DC-117E2D7EE20F}"/>
              </a:ext>
            </a:extLst>
          </p:cNvPr>
          <p:cNvSpPr>
            <a:spLocks noGrp="1"/>
          </p:cNvSpPr>
          <p:nvPr>
            <p:ph type="dt" sz="half" idx="10"/>
          </p:nvPr>
        </p:nvSpPr>
        <p:spPr/>
        <p:txBody>
          <a:bodyPr/>
          <a:lstStyle/>
          <a:p>
            <a:fld id="{83158291-7C61-4C63-968B-5BC3B7A902C5}" type="datetimeFigureOut">
              <a:rPr lang="en-US" smtClean="0"/>
              <a:t>4/19/2023</a:t>
            </a:fld>
            <a:endParaRPr lang="en-US"/>
          </a:p>
        </p:txBody>
      </p:sp>
      <p:sp>
        <p:nvSpPr>
          <p:cNvPr id="4" name="Footer Placeholder 3">
            <a:extLst>
              <a:ext uri="{FF2B5EF4-FFF2-40B4-BE49-F238E27FC236}">
                <a16:creationId xmlns:a16="http://schemas.microsoft.com/office/drawing/2014/main" id="{2FCE3DF5-008D-F5FC-18B7-0403686EE4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F7B9D5-9758-13AA-C248-37852D584FC2}"/>
              </a:ext>
            </a:extLst>
          </p:cNvPr>
          <p:cNvSpPr>
            <a:spLocks noGrp="1"/>
          </p:cNvSpPr>
          <p:nvPr>
            <p:ph type="sldNum" sz="quarter" idx="12"/>
          </p:nvPr>
        </p:nvSpPr>
        <p:spPr/>
        <p:txBody>
          <a:bodyPr/>
          <a:lstStyle/>
          <a:p>
            <a:fld id="{993B4A42-5125-4A69-9851-0E7283787AA3}" type="slidenum">
              <a:rPr lang="en-US" smtClean="0"/>
              <a:t>‹#›</a:t>
            </a:fld>
            <a:endParaRPr lang="en-US"/>
          </a:p>
        </p:txBody>
      </p:sp>
    </p:spTree>
    <p:extLst>
      <p:ext uri="{BB962C8B-B14F-4D97-AF65-F5344CB8AC3E}">
        <p14:creationId xmlns:p14="http://schemas.microsoft.com/office/powerpoint/2010/main" val="91578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4CC0BA-9245-C187-8177-F97453C1BB47}"/>
              </a:ext>
            </a:extLst>
          </p:cNvPr>
          <p:cNvSpPr>
            <a:spLocks noGrp="1"/>
          </p:cNvSpPr>
          <p:nvPr>
            <p:ph type="dt" sz="half" idx="10"/>
          </p:nvPr>
        </p:nvSpPr>
        <p:spPr/>
        <p:txBody>
          <a:bodyPr/>
          <a:lstStyle/>
          <a:p>
            <a:fld id="{83158291-7C61-4C63-968B-5BC3B7A902C5}" type="datetimeFigureOut">
              <a:rPr lang="en-US" smtClean="0"/>
              <a:t>4/19/2023</a:t>
            </a:fld>
            <a:endParaRPr lang="en-US"/>
          </a:p>
        </p:txBody>
      </p:sp>
      <p:sp>
        <p:nvSpPr>
          <p:cNvPr id="3" name="Footer Placeholder 2">
            <a:extLst>
              <a:ext uri="{FF2B5EF4-FFF2-40B4-BE49-F238E27FC236}">
                <a16:creationId xmlns:a16="http://schemas.microsoft.com/office/drawing/2014/main" id="{E594A092-4FA2-A4AF-458F-FC643F6C61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853FAF-9619-D3CD-0A13-CDB09F93D931}"/>
              </a:ext>
            </a:extLst>
          </p:cNvPr>
          <p:cNvSpPr>
            <a:spLocks noGrp="1"/>
          </p:cNvSpPr>
          <p:nvPr>
            <p:ph type="sldNum" sz="quarter" idx="12"/>
          </p:nvPr>
        </p:nvSpPr>
        <p:spPr/>
        <p:txBody>
          <a:bodyPr/>
          <a:lstStyle/>
          <a:p>
            <a:fld id="{993B4A42-5125-4A69-9851-0E7283787AA3}" type="slidenum">
              <a:rPr lang="en-US" smtClean="0"/>
              <a:t>‹#›</a:t>
            </a:fld>
            <a:endParaRPr lang="en-US"/>
          </a:p>
        </p:txBody>
      </p:sp>
    </p:spTree>
    <p:extLst>
      <p:ext uri="{BB962C8B-B14F-4D97-AF65-F5344CB8AC3E}">
        <p14:creationId xmlns:p14="http://schemas.microsoft.com/office/powerpoint/2010/main" val="345019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4DAD-43FA-356B-CE23-EFA1F3FE0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E21627-E87D-546E-1E29-C09F51E5B2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49B2DF-3687-D9A9-8BF3-DE197A646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4EEF8-92FE-5BBA-22F4-ADE8214D0D58}"/>
              </a:ext>
            </a:extLst>
          </p:cNvPr>
          <p:cNvSpPr>
            <a:spLocks noGrp="1"/>
          </p:cNvSpPr>
          <p:nvPr>
            <p:ph type="dt" sz="half" idx="10"/>
          </p:nvPr>
        </p:nvSpPr>
        <p:spPr/>
        <p:txBody>
          <a:bodyPr/>
          <a:lstStyle/>
          <a:p>
            <a:fld id="{83158291-7C61-4C63-968B-5BC3B7A902C5}" type="datetimeFigureOut">
              <a:rPr lang="en-US" smtClean="0"/>
              <a:t>4/19/2023</a:t>
            </a:fld>
            <a:endParaRPr lang="en-US"/>
          </a:p>
        </p:txBody>
      </p:sp>
      <p:sp>
        <p:nvSpPr>
          <p:cNvPr id="6" name="Footer Placeholder 5">
            <a:extLst>
              <a:ext uri="{FF2B5EF4-FFF2-40B4-BE49-F238E27FC236}">
                <a16:creationId xmlns:a16="http://schemas.microsoft.com/office/drawing/2014/main" id="{F3F6ABE6-C150-187E-760C-A949B7A3C0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E0B7-5215-D704-553E-94C0618B7917}"/>
              </a:ext>
            </a:extLst>
          </p:cNvPr>
          <p:cNvSpPr>
            <a:spLocks noGrp="1"/>
          </p:cNvSpPr>
          <p:nvPr>
            <p:ph type="sldNum" sz="quarter" idx="12"/>
          </p:nvPr>
        </p:nvSpPr>
        <p:spPr/>
        <p:txBody>
          <a:bodyPr/>
          <a:lstStyle/>
          <a:p>
            <a:fld id="{993B4A42-5125-4A69-9851-0E7283787AA3}" type="slidenum">
              <a:rPr lang="en-US" smtClean="0"/>
              <a:t>‹#›</a:t>
            </a:fld>
            <a:endParaRPr lang="en-US"/>
          </a:p>
        </p:txBody>
      </p:sp>
    </p:spTree>
    <p:extLst>
      <p:ext uri="{BB962C8B-B14F-4D97-AF65-F5344CB8AC3E}">
        <p14:creationId xmlns:p14="http://schemas.microsoft.com/office/powerpoint/2010/main" val="168010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AFD3-8DF3-AA64-05CB-437754E050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9AD9E9-4C9C-D25C-9828-B0687E73E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0E7DCB-B02A-5A09-A93B-84F21A95A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29AD2-F398-885C-C261-50B9ECAFC041}"/>
              </a:ext>
            </a:extLst>
          </p:cNvPr>
          <p:cNvSpPr>
            <a:spLocks noGrp="1"/>
          </p:cNvSpPr>
          <p:nvPr>
            <p:ph type="dt" sz="half" idx="10"/>
          </p:nvPr>
        </p:nvSpPr>
        <p:spPr/>
        <p:txBody>
          <a:bodyPr/>
          <a:lstStyle/>
          <a:p>
            <a:fld id="{83158291-7C61-4C63-968B-5BC3B7A902C5}" type="datetimeFigureOut">
              <a:rPr lang="en-US" smtClean="0"/>
              <a:t>4/19/2023</a:t>
            </a:fld>
            <a:endParaRPr lang="en-US"/>
          </a:p>
        </p:txBody>
      </p:sp>
      <p:sp>
        <p:nvSpPr>
          <p:cNvPr id="6" name="Footer Placeholder 5">
            <a:extLst>
              <a:ext uri="{FF2B5EF4-FFF2-40B4-BE49-F238E27FC236}">
                <a16:creationId xmlns:a16="http://schemas.microsoft.com/office/drawing/2014/main" id="{F6F4D123-153B-BA06-2B02-EDA74BDA8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A9332-EC62-B4F2-C672-96FA8D048E2B}"/>
              </a:ext>
            </a:extLst>
          </p:cNvPr>
          <p:cNvSpPr>
            <a:spLocks noGrp="1"/>
          </p:cNvSpPr>
          <p:nvPr>
            <p:ph type="sldNum" sz="quarter" idx="12"/>
          </p:nvPr>
        </p:nvSpPr>
        <p:spPr/>
        <p:txBody>
          <a:bodyPr/>
          <a:lstStyle/>
          <a:p>
            <a:fld id="{993B4A42-5125-4A69-9851-0E7283787AA3}" type="slidenum">
              <a:rPr lang="en-US" smtClean="0"/>
              <a:t>‹#›</a:t>
            </a:fld>
            <a:endParaRPr lang="en-US"/>
          </a:p>
        </p:txBody>
      </p:sp>
    </p:spTree>
    <p:extLst>
      <p:ext uri="{BB962C8B-B14F-4D97-AF65-F5344CB8AC3E}">
        <p14:creationId xmlns:p14="http://schemas.microsoft.com/office/powerpoint/2010/main" val="246448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3334CE-A177-2E41-1318-4EE0507B2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A55AE9-36DC-9017-7AA4-711C7247A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F2847-3CD7-77E5-463C-49C429949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58291-7C61-4C63-968B-5BC3B7A902C5}" type="datetimeFigureOut">
              <a:rPr lang="en-US" smtClean="0"/>
              <a:t>4/19/2023</a:t>
            </a:fld>
            <a:endParaRPr lang="en-US"/>
          </a:p>
        </p:txBody>
      </p:sp>
      <p:sp>
        <p:nvSpPr>
          <p:cNvPr id="5" name="Footer Placeholder 4">
            <a:extLst>
              <a:ext uri="{FF2B5EF4-FFF2-40B4-BE49-F238E27FC236}">
                <a16:creationId xmlns:a16="http://schemas.microsoft.com/office/drawing/2014/main" id="{BB13228F-9A26-B49A-1B36-A1E8EF397D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2C1525-3CE5-6C47-4447-5EE0A5285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B4A42-5125-4A69-9851-0E7283787AA3}" type="slidenum">
              <a:rPr lang="en-US" smtClean="0"/>
              <a:t>‹#›</a:t>
            </a:fld>
            <a:endParaRPr lang="en-US"/>
          </a:p>
        </p:txBody>
      </p:sp>
    </p:spTree>
    <p:extLst>
      <p:ext uri="{BB962C8B-B14F-4D97-AF65-F5344CB8AC3E}">
        <p14:creationId xmlns:p14="http://schemas.microsoft.com/office/powerpoint/2010/main" val="2547224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286879"/>
          </a:xfrm>
          <a:prstGeom prst="rect">
            <a:avLst/>
          </a:prstGeom>
          <a:gradFill flip="none" rotWithShape="1">
            <a:gsLst>
              <a:gs pos="43000">
                <a:schemeClr val="accent1">
                  <a:lumMod val="5000"/>
                  <a:lumOff val="95000"/>
                </a:schemeClr>
              </a:gs>
              <a:gs pos="100000">
                <a:srgbClr val="EDDCCC"/>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63D7A1-F05A-3340-B65A-EC0030E4078D}" type="datetimeFigureOut">
              <a:rPr lang="en-US" smtClean="0"/>
              <a:pPr/>
              <a:t>4/19/2023</a:t>
            </a:fld>
            <a:endParaRPr lang="en-US"/>
          </a:p>
        </p:txBody>
      </p:sp>
      <p:sp>
        <p:nvSpPr>
          <p:cNvPr id="9" name="Slide Number Placeholder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353C0F-0E17-AE49-B524-EA74B915974F}" type="slidenum">
              <a:rPr lang="en-US" smtClean="0"/>
              <a:pPr/>
              <a:t>‹#›</a:t>
            </a:fld>
            <a:endParaRPr lang="en-US"/>
          </a:p>
        </p:txBody>
      </p:sp>
      <p:sp>
        <p:nvSpPr>
          <p:cNvPr id="10" name="Rectangle 9"/>
          <p:cNvSpPr/>
          <p:nvPr userDrawn="1"/>
        </p:nvSpPr>
        <p:spPr>
          <a:xfrm>
            <a:off x="0" y="6320906"/>
            <a:ext cx="12192000" cy="537094"/>
          </a:xfrm>
          <a:prstGeom prst="rect">
            <a:avLst/>
          </a:prstGeom>
          <a:solidFill>
            <a:srgbClr val="981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81E32"/>
              </a:solidFill>
            </a:endParaRPr>
          </a:p>
        </p:txBody>
      </p:sp>
      <p:cxnSp>
        <p:nvCxnSpPr>
          <p:cNvPr id="11" name="Straight Connector 10"/>
          <p:cNvCxnSpPr/>
          <p:nvPr userDrawn="1"/>
        </p:nvCxnSpPr>
        <p:spPr>
          <a:xfrm>
            <a:off x="0" y="6320906"/>
            <a:ext cx="12192000" cy="0"/>
          </a:xfrm>
          <a:prstGeom prst="line">
            <a:avLst/>
          </a:prstGeom>
          <a:ln w="38100">
            <a:solidFill>
              <a:srgbClr val="FFB81E"/>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0840" y="0"/>
            <a:ext cx="5259859" cy="6858000"/>
          </a:xfrm>
          <a:prstGeom prst="rect">
            <a:avLst/>
          </a:prstGeom>
        </p:spPr>
      </p:pic>
      <p:cxnSp>
        <p:nvCxnSpPr>
          <p:cNvPr id="14" name="Straight Connector 13"/>
          <p:cNvCxnSpPr/>
          <p:nvPr userDrawn="1"/>
        </p:nvCxnSpPr>
        <p:spPr>
          <a:xfrm>
            <a:off x="0" y="6285709"/>
            <a:ext cx="12192000" cy="0"/>
          </a:xfrm>
          <a:prstGeom prst="line">
            <a:avLst/>
          </a:prstGeom>
          <a:ln w="38100">
            <a:solidFill>
              <a:srgbClr val="ADA400"/>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581399" y="6424612"/>
            <a:ext cx="5269637" cy="365125"/>
          </a:xfrm>
          <a:prstGeom prst="rect">
            <a:avLst/>
          </a:prstGeom>
        </p:spPr>
        <p:txBody>
          <a:bodyPr vert="horz" lIns="91440" tIns="45720" rIns="91440" bIns="45720" rtlCol="0" anchor="ctr"/>
          <a:lstStyle>
            <a:lvl1pPr algn="ctr">
              <a:defRPr sz="1200">
                <a:solidFill>
                  <a:schemeClr val="bg1"/>
                </a:solidFill>
              </a:defRPr>
            </a:lvl1pPr>
          </a:lstStyle>
          <a:p>
            <a:r>
              <a:rPr lang="en-US" dirty="0"/>
              <a:t>Date | Name of your Presentation | </a:t>
            </a:r>
            <a:r>
              <a:rPr lang="en-US" b="1" dirty="0"/>
              <a:t>Section Name</a:t>
            </a:r>
          </a:p>
        </p:txBody>
      </p:sp>
      <p:pic>
        <p:nvPicPr>
          <p:cNvPr id="6" name="Picture 5"/>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6827" y="6394456"/>
            <a:ext cx="1906372" cy="405611"/>
          </a:xfrm>
          <a:prstGeom prst="rect">
            <a:avLst/>
          </a:prstGeom>
        </p:spPr>
      </p:pic>
      <p:pic>
        <p:nvPicPr>
          <p:cNvPr id="17" name="Picture 16">
            <a:extLst>
              <a:ext uri="{FF2B5EF4-FFF2-40B4-BE49-F238E27FC236}">
                <a16:creationId xmlns:a16="http://schemas.microsoft.com/office/drawing/2014/main" id="{C5EAFBDB-2525-7F43-8A3E-6142A3377242}"/>
              </a:ext>
            </a:extLst>
          </p:cNvPr>
          <p:cNvPicPr>
            <a:picLocks noChangeAspect="1"/>
          </p:cNvPicPr>
          <p:nvPr userDrawn="1"/>
        </p:nvPicPr>
        <p:blipFill>
          <a:blip r:embed="rId15"/>
          <a:stretch>
            <a:fillRect/>
          </a:stretch>
        </p:blipFill>
        <p:spPr>
          <a:xfrm>
            <a:off x="9506070" y="6364554"/>
            <a:ext cx="1991139" cy="465362"/>
          </a:xfrm>
          <a:prstGeom prst="rect">
            <a:avLst/>
          </a:prstGeom>
        </p:spPr>
      </p:pic>
    </p:spTree>
    <p:extLst>
      <p:ext uri="{BB962C8B-B14F-4D97-AF65-F5344CB8AC3E}">
        <p14:creationId xmlns:p14="http://schemas.microsoft.com/office/powerpoint/2010/main" val="2180062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postgresql.org/docs/9.2/user-manag.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datacamp.com/courses/introduction-to-sql" TargetMode="External"/><Relationship Id="rId2" Type="http://schemas.openxmlformats.org/officeDocument/2006/relationships/hyperlink" Target="https://www.coursera.org/learn/sql-for-data-science#syllabus"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beaver.io/download/" TargetMode="External"/><Relationship Id="rId2" Type="http://schemas.openxmlformats.org/officeDocument/2006/relationships/hyperlink" Target="https://www.postgresql.org/download/"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www.qgis.org/en/sit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2514" y="890102"/>
            <a:ext cx="10887081" cy="2282961"/>
          </a:xfrm>
        </p:spPr>
        <p:txBody>
          <a:bodyPr>
            <a:normAutofit/>
          </a:bodyPr>
          <a:lstStyle/>
          <a:p>
            <a:pPr>
              <a:lnSpc>
                <a:spcPct val="100000"/>
              </a:lnSpc>
            </a:pPr>
            <a:r>
              <a:rPr lang="en-US" sz="4000" dirty="0">
                <a:latin typeface="Arial Black" panose="020B0A04020102020204" pitchFamily="34" charset="0"/>
              </a:rPr>
              <a:t> </a:t>
            </a:r>
            <a:r>
              <a:rPr lang="es-AR" sz="6600" dirty="0"/>
              <a:t>Bases relacionales usando PostgreSQL</a:t>
            </a:r>
            <a:endParaRPr lang="en-US" sz="4000" dirty="0">
              <a:latin typeface="Arial Black" panose="020B0A04020102020204" pitchFamily="34" charset="0"/>
            </a:endParaRPr>
          </a:p>
        </p:txBody>
      </p:sp>
      <p:sp>
        <p:nvSpPr>
          <p:cNvPr id="4" name="TextBox 3">
            <a:extLst>
              <a:ext uri="{FF2B5EF4-FFF2-40B4-BE49-F238E27FC236}">
                <a16:creationId xmlns:a16="http://schemas.microsoft.com/office/drawing/2014/main" id="{C90052D3-A95D-3F34-73B1-78D9170172C2}"/>
              </a:ext>
            </a:extLst>
          </p:cNvPr>
          <p:cNvSpPr txBox="1"/>
          <p:nvPr/>
        </p:nvSpPr>
        <p:spPr>
          <a:xfrm>
            <a:off x="4175090" y="3939179"/>
            <a:ext cx="6939641" cy="1815882"/>
          </a:xfrm>
          <a:prstGeom prst="rect">
            <a:avLst/>
          </a:prstGeom>
          <a:noFill/>
        </p:spPr>
        <p:txBody>
          <a:bodyPr wrap="square">
            <a:spAutoFit/>
          </a:bodyPr>
          <a:lstStyle/>
          <a:p>
            <a:pPr algn="ctr"/>
            <a:r>
              <a:rPr lang="es-AR" sz="2800" b="1" dirty="0"/>
              <a:t>Pilar Fernandez</a:t>
            </a:r>
          </a:p>
          <a:p>
            <a:pPr algn="ctr"/>
            <a:r>
              <a:rPr lang="es-AR" sz="2800" dirty="0"/>
              <a:t>Paul G. Allen School </a:t>
            </a:r>
            <a:r>
              <a:rPr lang="es-AR" sz="2800" dirty="0" err="1"/>
              <a:t>for</a:t>
            </a:r>
            <a:r>
              <a:rPr lang="es-AR" sz="2800" dirty="0"/>
              <a:t> Global Health Washington </a:t>
            </a:r>
            <a:r>
              <a:rPr lang="es-AR" sz="2800" dirty="0" err="1"/>
              <a:t>State</a:t>
            </a:r>
            <a:r>
              <a:rPr lang="es-AR" sz="2800" dirty="0"/>
              <a:t> </a:t>
            </a:r>
            <a:r>
              <a:rPr lang="es-AR" sz="2800" dirty="0" err="1"/>
              <a:t>University</a:t>
            </a:r>
            <a:endParaRPr lang="es-AR" sz="2800" dirty="0"/>
          </a:p>
          <a:p>
            <a:pPr algn="ctr"/>
            <a:r>
              <a:rPr lang="es-AR" sz="2800" b="1" dirty="0" err="1"/>
              <a:t>Email|</a:t>
            </a:r>
            <a:r>
              <a:rPr lang="es-AR" sz="2800" dirty="0" err="1"/>
              <a:t>pilar.fernandez</a:t>
            </a:r>
            <a:r>
              <a:rPr lang="en-US" sz="2800" dirty="0"/>
              <a:t>@wsu.edu</a:t>
            </a:r>
          </a:p>
        </p:txBody>
      </p:sp>
    </p:spTree>
    <p:extLst>
      <p:ext uri="{BB962C8B-B14F-4D97-AF65-F5344CB8AC3E}">
        <p14:creationId xmlns:p14="http://schemas.microsoft.com/office/powerpoint/2010/main" val="256042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BF1F-622C-A229-418E-D774FF087A41}"/>
              </a:ext>
            </a:extLst>
          </p:cNvPr>
          <p:cNvSpPr>
            <a:spLocks noGrp="1"/>
          </p:cNvSpPr>
          <p:nvPr>
            <p:ph type="title"/>
          </p:nvPr>
        </p:nvSpPr>
        <p:spPr/>
        <p:txBody>
          <a:bodyPr/>
          <a:lstStyle/>
          <a:p>
            <a:r>
              <a:rPr lang="es-AR" dirty="0"/>
              <a:t>Arranquemos…</a:t>
            </a:r>
            <a:endParaRPr lang="en-US" dirty="0"/>
          </a:p>
        </p:txBody>
      </p:sp>
      <p:sp>
        <p:nvSpPr>
          <p:cNvPr id="3" name="Content Placeholder 2">
            <a:extLst>
              <a:ext uri="{FF2B5EF4-FFF2-40B4-BE49-F238E27FC236}">
                <a16:creationId xmlns:a16="http://schemas.microsoft.com/office/drawing/2014/main" id="{8FC9277A-6F6E-455B-9318-68FCA5860975}"/>
              </a:ext>
            </a:extLst>
          </p:cNvPr>
          <p:cNvSpPr>
            <a:spLocks noGrp="1"/>
          </p:cNvSpPr>
          <p:nvPr>
            <p:ph idx="1"/>
          </p:nvPr>
        </p:nvSpPr>
        <p:spPr>
          <a:xfrm>
            <a:off x="838200" y="1522324"/>
            <a:ext cx="10515600" cy="5285434"/>
          </a:xfrm>
        </p:spPr>
        <p:txBody>
          <a:bodyPr>
            <a:normAutofit/>
          </a:bodyPr>
          <a:lstStyle/>
          <a:p>
            <a:pPr marL="0" marR="0" indent="0">
              <a:spcBef>
                <a:spcPts val="0"/>
              </a:spcBef>
              <a:spcAft>
                <a:spcPts val="0"/>
              </a:spcAft>
              <a:buNone/>
            </a:pPr>
            <a:r>
              <a:rPr lang="en-US" sz="1800" dirty="0">
                <a:effectLst/>
                <a:latin typeface="Calibri" panose="020F0502020204030204" pitchFamily="34" charset="0"/>
              </a:rPr>
              <a:t> CREATE DATABASE </a:t>
            </a:r>
            <a:r>
              <a:rPr lang="en-US" sz="1800" dirty="0" err="1">
                <a:effectLst/>
                <a:latin typeface="Calibri" panose="020F0502020204030204" pitchFamily="34" charset="0"/>
              </a:rPr>
              <a:t>new_db</a:t>
            </a:r>
            <a:endParaRPr lang="en-US" sz="1800" dirty="0">
              <a:effectLst/>
              <a:latin typeface="Calibri" panose="020F0502020204030204" pitchFamily="34" charset="0"/>
            </a:endParaRPr>
          </a:p>
          <a:p>
            <a:pPr marL="114300" marR="0" indent="0">
              <a:spcBef>
                <a:spcPts val="0"/>
              </a:spcBef>
              <a:spcAft>
                <a:spcPts val="0"/>
              </a:spcAft>
              <a:buNone/>
            </a:pPr>
            <a:r>
              <a:rPr lang="en-US" sz="1800" dirty="0">
                <a:effectLst/>
                <a:latin typeface="Calibri" panose="020F0502020204030204" pitchFamily="34" charset="0"/>
              </a:rPr>
              <a:t>ENCODING = 'UTF8'</a:t>
            </a:r>
          </a:p>
          <a:p>
            <a:pPr marL="114300" marR="0" indent="0">
              <a:spcBef>
                <a:spcPts val="0"/>
              </a:spcBef>
              <a:spcAft>
                <a:spcPts val="0"/>
              </a:spcAft>
              <a:buNone/>
            </a:pPr>
            <a:r>
              <a:rPr lang="en-US" sz="1800" dirty="0">
                <a:effectLst/>
                <a:latin typeface="Calibri" panose="020F0502020204030204" pitchFamily="34" charset="0"/>
              </a:rPr>
              <a:t>TEMPLATE = template0</a:t>
            </a:r>
          </a:p>
          <a:p>
            <a:pPr marL="114300" marR="0" indent="0">
              <a:spcBef>
                <a:spcPts val="0"/>
              </a:spcBef>
              <a:spcAft>
                <a:spcPts val="0"/>
              </a:spcAft>
              <a:buNone/>
            </a:pPr>
            <a:r>
              <a:rPr lang="en-US" sz="1800" dirty="0">
                <a:effectLst/>
                <a:latin typeface="Calibri" panose="020F0502020204030204" pitchFamily="34" charset="0"/>
              </a:rPr>
              <a:t>LC_COLLATE = 'C'</a:t>
            </a:r>
          </a:p>
          <a:p>
            <a:pPr marL="114300" marR="0" indent="0">
              <a:spcBef>
                <a:spcPts val="0"/>
              </a:spcBef>
              <a:spcAft>
                <a:spcPts val="0"/>
              </a:spcAft>
              <a:buNone/>
            </a:pPr>
            <a:r>
              <a:rPr lang="en-US" sz="1800" dirty="0">
                <a:effectLst/>
                <a:latin typeface="Calibri" panose="020F0502020204030204" pitchFamily="34" charset="0"/>
              </a:rPr>
              <a:t>LC_CTYPE = ‘C’;</a:t>
            </a:r>
          </a:p>
          <a:p>
            <a:pPr marL="114300" marR="0" indent="0">
              <a:spcBef>
                <a:spcPts val="0"/>
              </a:spcBef>
              <a:spcAft>
                <a:spcPts val="0"/>
              </a:spcAft>
              <a:buNone/>
            </a:pPr>
            <a:endParaRPr lang="en-US" sz="1800" dirty="0">
              <a:latin typeface="Calibri" panose="020F0502020204030204" pitchFamily="34" charset="0"/>
            </a:endParaRPr>
          </a:p>
          <a:p>
            <a:pPr marL="114300" indent="0">
              <a:spcBef>
                <a:spcPts val="0"/>
              </a:spcBef>
              <a:buNone/>
            </a:pPr>
            <a:r>
              <a:rPr lang="en-US" sz="1800" dirty="0">
                <a:effectLst/>
                <a:latin typeface="Calibri" panose="020F0502020204030204" pitchFamily="34" charset="0"/>
              </a:rPr>
              <a:t>CREATE SCHEMA main;</a:t>
            </a:r>
          </a:p>
          <a:p>
            <a:pPr marL="114300" indent="0">
              <a:spcBef>
                <a:spcPts val="0"/>
              </a:spcBef>
              <a:buNone/>
            </a:pPr>
            <a:endParaRPr lang="en-US" sz="1800" dirty="0">
              <a:latin typeface="Calibri" panose="020F0502020204030204" pitchFamily="34" charset="0"/>
            </a:endParaRPr>
          </a:p>
          <a:p>
            <a:pPr marL="114300" indent="0">
              <a:spcBef>
                <a:spcPts val="0"/>
              </a:spcBef>
              <a:buNone/>
            </a:pPr>
            <a:r>
              <a:rPr lang="en-US" sz="1800" dirty="0">
                <a:effectLst/>
                <a:latin typeface="Calibri" panose="020F0502020204030204" pitchFamily="34" charset="0"/>
              </a:rPr>
              <a:t>CREATE TABLE </a:t>
            </a:r>
            <a:r>
              <a:rPr lang="en-US" sz="1800" dirty="0" err="1">
                <a:effectLst/>
                <a:latin typeface="Calibri" panose="020F0502020204030204" pitchFamily="34" charset="0"/>
              </a:rPr>
              <a:t>main.new_table</a:t>
            </a:r>
            <a:r>
              <a:rPr lang="en-US" sz="1800" dirty="0">
                <a:effectLst/>
                <a:latin typeface="Calibri" panose="020F0502020204030204" pitchFamily="34" charset="0"/>
              </a:rPr>
              <a:t>( variable type of variable…);</a:t>
            </a:r>
            <a:endParaRPr lang="en-US" sz="1800" dirty="0">
              <a:latin typeface="Calibri" panose="020F0502020204030204" pitchFamily="34" charset="0"/>
            </a:endParaRPr>
          </a:p>
          <a:p>
            <a:pPr marL="342900" marR="0">
              <a:spcBef>
                <a:spcPts val="0"/>
              </a:spcBef>
              <a:spcAft>
                <a:spcPts val="0"/>
              </a:spcAft>
            </a:pPr>
            <a:endParaRPr lang="en-US" sz="1800" dirty="0">
              <a:effectLst/>
              <a:latin typeface="Calibri" panose="020F0502020204030204" pitchFamily="34" charset="0"/>
            </a:endParaRPr>
          </a:p>
          <a:p>
            <a:pPr marL="342900" marR="0">
              <a:spcBef>
                <a:spcPts val="0"/>
              </a:spcBef>
              <a:spcAft>
                <a:spcPts val="0"/>
              </a:spcAft>
            </a:pPr>
            <a:r>
              <a:rPr lang="es-ES" sz="1800" dirty="0">
                <a:effectLst/>
                <a:latin typeface="Calibri" panose="020F0502020204030204" pitchFamily="34" charset="0"/>
              </a:rPr>
              <a:t>Al hacer referencia a esta tabla, debe usar </a:t>
            </a:r>
            <a:r>
              <a:rPr lang="es-ES" sz="1800" dirty="0" err="1">
                <a:effectLst/>
                <a:latin typeface="Calibri" panose="020F0502020204030204" pitchFamily="34" charset="0"/>
              </a:rPr>
              <a:t>schema.table_name</a:t>
            </a:r>
            <a:r>
              <a:rPr lang="es-ES" sz="1800" dirty="0">
                <a:effectLst/>
                <a:latin typeface="Calibri" panose="020F0502020204030204" pitchFamily="34" charset="0"/>
              </a:rPr>
              <a:t> que en este caso es </a:t>
            </a:r>
            <a:r>
              <a:rPr lang="es-ES" sz="1800" dirty="0" err="1">
                <a:effectLst/>
                <a:latin typeface="Calibri" panose="020F0502020204030204" pitchFamily="34" charset="0"/>
              </a:rPr>
              <a:t>main.new_table</a:t>
            </a:r>
            <a:endParaRPr lang="en-US" sz="1800" dirty="0">
              <a:effectLst/>
              <a:latin typeface="Calibri" panose="020F0502020204030204" pitchFamily="34" charset="0"/>
            </a:endParaRPr>
          </a:p>
          <a:p>
            <a:pPr marL="114300" indent="0">
              <a:spcBef>
                <a:spcPts val="0"/>
              </a:spcBef>
              <a:buNone/>
            </a:pPr>
            <a:endParaRPr lang="en-US" sz="1800" dirty="0">
              <a:effectLst/>
              <a:latin typeface="Calibri" panose="020F0502020204030204" pitchFamily="34" charset="0"/>
            </a:endParaRPr>
          </a:p>
          <a:p>
            <a:pPr marL="400050" indent="-285750">
              <a:spcBef>
                <a:spcPts val="0"/>
              </a:spcBef>
            </a:pPr>
            <a:r>
              <a:rPr lang="es-ES" sz="1800" dirty="0">
                <a:effectLst/>
                <a:latin typeface="Calibri" panose="020F0502020204030204" pitchFamily="34" charset="0"/>
              </a:rPr>
              <a:t>Si </a:t>
            </a:r>
            <a:r>
              <a:rPr lang="es-ES" sz="1800" dirty="0" err="1">
                <a:effectLst/>
                <a:latin typeface="Calibri" panose="020F0502020204030204" pitchFamily="34" charset="0"/>
              </a:rPr>
              <a:t>tenes</a:t>
            </a:r>
            <a:r>
              <a:rPr lang="es-ES" sz="1800" dirty="0">
                <a:effectLst/>
                <a:latin typeface="Calibri" panose="020F0502020204030204" pitchFamily="34" charset="0"/>
              </a:rPr>
              <a:t> tus datos como .</a:t>
            </a:r>
            <a:r>
              <a:rPr lang="es-ES" sz="1800" dirty="0" err="1">
                <a:effectLst/>
                <a:latin typeface="Calibri" panose="020F0502020204030204" pitchFamily="34" charset="0"/>
              </a:rPr>
              <a:t>dbf</a:t>
            </a:r>
            <a:r>
              <a:rPr lang="es-ES" sz="1800" dirty="0">
                <a:effectLst/>
                <a:latin typeface="Calibri" panose="020F0502020204030204" pitchFamily="34" charset="0"/>
              </a:rPr>
              <a:t> se puede importarlos directamente, pero siempre es una buena idea crear la tabla antes de importar los datos y especificar las características. </a:t>
            </a:r>
          </a:p>
          <a:p>
            <a:pPr marL="400050" indent="-285750">
              <a:spcBef>
                <a:spcPts val="0"/>
              </a:spcBef>
            </a:pPr>
            <a:endParaRPr lang="es-ES" sz="1800" dirty="0">
              <a:latin typeface="Calibri" panose="020F0502020204030204" pitchFamily="34" charset="0"/>
            </a:endParaRPr>
          </a:p>
          <a:p>
            <a:pPr marL="400050" indent="-285750">
              <a:spcBef>
                <a:spcPts val="0"/>
              </a:spcBef>
            </a:pPr>
            <a:r>
              <a:rPr lang="es-ES" sz="1800" dirty="0">
                <a:effectLst/>
                <a:latin typeface="Calibri" panose="020F0502020204030204" pitchFamily="34" charset="0"/>
              </a:rPr>
              <a:t>Acá podemos agregar una nueva variable que se utilizará para configurar la </a:t>
            </a:r>
            <a:r>
              <a:rPr lang="es-ES" sz="1800" dirty="0" err="1">
                <a:effectLst/>
                <a:latin typeface="Calibri" panose="020F0502020204030204" pitchFamily="34" charset="0"/>
              </a:rPr>
              <a:t>primary</a:t>
            </a:r>
            <a:r>
              <a:rPr lang="es-ES" sz="1800" dirty="0">
                <a:effectLst/>
                <a:latin typeface="Calibri" panose="020F0502020204030204" pitchFamily="34" charset="0"/>
              </a:rPr>
              <a:t> </a:t>
            </a:r>
            <a:r>
              <a:rPr lang="es-ES" sz="1800" dirty="0" err="1">
                <a:effectLst/>
                <a:latin typeface="Calibri" panose="020F0502020204030204" pitchFamily="34" charset="0"/>
              </a:rPr>
              <a:t>key</a:t>
            </a:r>
            <a:r>
              <a:rPr lang="es-ES" sz="1800" dirty="0">
                <a:effectLst/>
                <a:latin typeface="Calibri" panose="020F0502020204030204" pitchFamily="34" charset="0"/>
              </a:rPr>
              <a:t> y podría estar ausente en la base de datos original (a veces, dependiendo del origen de los datos, podría incluirse).</a:t>
            </a:r>
            <a:r>
              <a:rPr lang="en-US" sz="1800" dirty="0">
                <a:effectLst/>
                <a:latin typeface="Calibri" panose="020F0502020204030204" pitchFamily="34" charset="0"/>
              </a:rPr>
              <a:t> </a:t>
            </a:r>
            <a:r>
              <a:rPr lang="es-ES" sz="1800" dirty="0">
                <a:effectLst/>
                <a:latin typeface="Calibri" panose="020F0502020204030204" pitchFamily="34" charset="0"/>
              </a:rPr>
              <a:t> La nueva variable agregada es </a:t>
            </a:r>
            <a:r>
              <a:rPr lang="es-ES" sz="1800" dirty="0" err="1">
                <a:effectLst/>
                <a:latin typeface="Calibri" panose="020F0502020204030204" pitchFamily="34" charset="0"/>
              </a:rPr>
              <a:t>gps_data_id</a:t>
            </a:r>
            <a:r>
              <a:rPr lang="es-ES" sz="1800" dirty="0">
                <a:effectLst/>
                <a:latin typeface="Calibri" panose="020F0502020204030204" pitchFamily="34" charset="0"/>
              </a:rPr>
              <a:t> y se configura como un tipo "serial" (será administrada por la base de datos y será única para cada fila)</a:t>
            </a:r>
            <a:r>
              <a:rPr lang="en-US" sz="1800" dirty="0">
                <a:effectLst/>
                <a:latin typeface="Calibri" panose="020F0502020204030204" pitchFamily="34" charset="0"/>
              </a:rPr>
              <a:t>.</a:t>
            </a:r>
          </a:p>
        </p:txBody>
      </p:sp>
    </p:spTree>
    <p:extLst>
      <p:ext uri="{BB962C8B-B14F-4D97-AF65-F5344CB8AC3E}">
        <p14:creationId xmlns:p14="http://schemas.microsoft.com/office/powerpoint/2010/main" val="3683973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1798-BD39-FF16-A408-ACBC7C3B07F6}"/>
              </a:ext>
            </a:extLst>
          </p:cNvPr>
          <p:cNvSpPr>
            <a:spLocks noGrp="1"/>
          </p:cNvSpPr>
          <p:nvPr>
            <p:ph type="title"/>
          </p:nvPr>
        </p:nvSpPr>
        <p:spPr/>
        <p:txBody>
          <a:bodyPr/>
          <a:lstStyle/>
          <a:p>
            <a:r>
              <a:rPr lang="es-AR" dirty="0"/>
              <a:t>Modificando las características de la tabla</a:t>
            </a:r>
            <a:endParaRPr lang="en-US" dirty="0"/>
          </a:p>
        </p:txBody>
      </p:sp>
      <p:sp>
        <p:nvSpPr>
          <p:cNvPr id="3" name="Content Placeholder 2">
            <a:extLst>
              <a:ext uri="{FF2B5EF4-FFF2-40B4-BE49-F238E27FC236}">
                <a16:creationId xmlns:a16="http://schemas.microsoft.com/office/drawing/2014/main" id="{5BAA0AF7-04B7-5EC2-3F60-92C04E7BF19A}"/>
              </a:ext>
            </a:extLst>
          </p:cNvPr>
          <p:cNvSpPr>
            <a:spLocks noGrp="1"/>
          </p:cNvSpPr>
          <p:nvPr>
            <p:ph idx="1"/>
          </p:nvPr>
        </p:nvSpPr>
        <p:spPr/>
        <p:txBody>
          <a:bodyPr>
            <a:normAutofit fontScale="92500" lnSpcReduction="10000"/>
          </a:bodyPr>
          <a:lstStyle/>
          <a:p>
            <a:pPr marL="114300" marR="0" indent="0">
              <a:spcBef>
                <a:spcPts val="0"/>
              </a:spcBef>
              <a:spcAft>
                <a:spcPts val="0"/>
              </a:spcAft>
              <a:buNone/>
            </a:pPr>
            <a:r>
              <a:rPr lang="en-US" sz="2400" dirty="0" err="1">
                <a:effectLst/>
                <a:latin typeface="Calibri" panose="020F0502020204030204" pitchFamily="34" charset="0"/>
              </a:rPr>
              <a:t>Siempre</a:t>
            </a:r>
            <a:r>
              <a:rPr lang="en-US" sz="2400" dirty="0">
                <a:effectLst/>
                <a:latin typeface="Calibri" panose="020F0502020204030204" pitchFamily="34" charset="0"/>
              </a:rPr>
              <a:t> se </a:t>
            </a:r>
            <a:r>
              <a:rPr lang="en-US" sz="2400" dirty="0" err="1">
                <a:effectLst/>
                <a:latin typeface="Calibri" panose="020F0502020204030204" pitchFamily="34" charset="0"/>
              </a:rPr>
              <a:t>empieza</a:t>
            </a:r>
            <a:r>
              <a:rPr lang="en-US" sz="2400" dirty="0">
                <a:effectLst/>
                <a:latin typeface="Calibri" panose="020F0502020204030204" pitchFamily="34" charset="0"/>
              </a:rPr>
              <a:t> con ALTER TABLE </a:t>
            </a:r>
            <a:r>
              <a:rPr lang="en-US" sz="2400" dirty="0" err="1">
                <a:effectLst/>
                <a:latin typeface="Calibri" panose="020F0502020204030204" pitchFamily="34" charset="0"/>
              </a:rPr>
              <a:t>main.new_table</a:t>
            </a:r>
            <a:r>
              <a:rPr lang="en-US" sz="2400" dirty="0">
                <a:effectLst/>
                <a:latin typeface="Calibri" panose="020F0502020204030204" pitchFamily="34" charset="0"/>
              </a:rPr>
              <a:t>
</a:t>
            </a:r>
          </a:p>
          <a:p>
            <a:pPr fontAlgn="ctr">
              <a:spcBef>
                <a:spcPts val="0"/>
              </a:spcBef>
            </a:pPr>
            <a:r>
              <a:rPr lang="en-US" sz="2400" b="0" i="0" u="sng" dirty="0" err="1">
                <a:effectLst/>
                <a:latin typeface="Calibri" panose="020F0502020204030204" pitchFamily="34" charset="0"/>
              </a:rPr>
              <a:t>Agregar</a:t>
            </a:r>
            <a:r>
              <a:rPr lang="en-US" sz="2400" b="0" i="0" u="sng" dirty="0">
                <a:effectLst/>
                <a:latin typeface="Calibri" panose="020F0502020204030204" pitchFamily="34" charset="0"/>
              </a:rPr>
              <a:t> primary key</a:t>
            </a:r>
          </a:p>
          <a:p>
            <a:pPr fontAlgn="ctr">
              <a:spcBef>
                <a:spcPts val="0"/>
              </a:spcBef>
            </a:pPr>
            <a:endParaRPr lang="en-US" sz="2400" b="0" i="0" dirty="0">
              <a:effectLst/>
              <a:latin typeface="Calibri" panose="020F0502020204030204" pitchFamily="34" charset="0"/>
            </a:endParaRPr>
          </a:p>
          <a:p>
            <a:pPr marL="457200" marR="0" indent="0">
              <a:spcBef>
                <a:spcPts val="0"/>
              </a:spcBef>
              <a:spcAft>
                <a:spcPts val="0"/>
              </a:spcAft>
              <a:buNone/>
            </a:pPr>
            <a:r>
              <a:rPr lang="en-US" sz="2400" dirty="0">
                <a:effectLst/>
                <a:latin typeface="Calibri" panose="020F0502020204030204" pitchFamily="34" charset="0"/>
              </a:rPr>
              <a:t>ALTER TABLE </a:t>
            </a:r>
            <a:r>
              <a:rPr lang="en-US" sz="2400" dirty="0" err="1">
                <a:effectLst/>
                <a:latin typeface="Calibri" panose="020F0502020204030204" pitchFamily="34" charset="0"/>
              </a:rPr>
              <a:t>main.new_table</a:t>
            </a:r>
            <a:r>
              <a:rPr lang="en-US" sz="2400" dirty="0">
                <a:effectLst/>
                <a:latin typeface="Calibri" panose="020F0502020204030204" pitchFamily="34" charset="0"/>
              </a:rPr>
              <a:t> </a:t>
            </a:r>
          </a:p>
          <a:p>
            <a:pPr marL="457200" marR="0" indent="0">
              <a:spcBef>
                <a:spcPts val="0"/>
              </a:spcBef>
              <a:spcAft>
                <a:spcPts val="0"/>
              </a:spcAft>
              <a:buNone/>
            </a:pPr>
            <a:r>
              <a:rPr lang="en-US" sz="2400" dirty="0">
                <a:effectLst/>
                <a:latin typeface="Calibri" panose="020F0502020204030204" pitchFamily="34" charset="0"/>
              </a:rPr>
              <a:t>ADD CONSTRAINT </a:t>
            </a:r>
            <a:r>
              <a:rPr lang="en-US" sz="2400" dirty="0" err="1">
                <a:effectLst/>
                <a:latin typeface="Calibri" panose="020F0502020204030204" pitchFamily="34" charset="0"/>
              </a:rPr>
              <a:t>new_table_</a:t>
            </a:r>
            <a:r>
              <a:rPr lang="en-US" sz="2400" dirty="0" err="1">
                <a:effectLst/>
                <a:highlight>
                  <a:srgbClr val="FFFF00"/>
                </a:highlight>
                <a:latin typeface="Calibri" panose="020F0502020204030204" pitchFamily="34" charset="0"/>
              </a:rPr>
              <a:t>pkey</a:t>
            </a:r>
            <a:r>
              <a:rPr lang="en-US" sz="2400" dirty="0">
                <a:effectLst/>
                <a:highlight>
                  <a:srgbClr val="FFFF00"/>
                </a:highlight>
                <a:latin typeface="Calibri" panose="020F0502020204030204" pitchFamily="34" charset="0"/>
              </a:rPr>
              <a:t> </a:t>
            </a:r>
            <a:endParaRPr lang="en-US" sz="2400" dirty="0">
              <a:effectLst/>
              <a:latin typeface="Calibri" panose="020F0502020204030204" pitchFamily="34" charset="0"/>
            </a:endParaRPr>
          </a:p>
          <a:p>
            <a:pPr marL="457200" marR="0" indent="0">
              <a:spcBef>
                <a:spcPts val="0"/>
              </a:spcBef>
              <a:spcAft>
                <a:spcPts val="0"/>
              </a:spcAft>
              <a:buNone/>
            </a:pPr>
            <a:r>
              <a:rPr lang="en-US" sz="2400" dirty="0">
                <a:effectLst/>
                <a:latin typeface="Calibri" panose="020F0502020204030204" pitchFamily="34" charset="0"/>
              </a:rPr>
              <a:t>PRIMARY KEY(</a:t>
            </a:r>
            <a:r>
              <a:rPr lang="en-US" sz="2400" dirty="0" err="1">
                <a:effectLst/>
                <a:highlight>
                  <a:srgbClr val="FFFF00"/>
                </a:highlight>
                <a:latin typeface="Calibri" panose="020F0502020204030204" pitchFamily="34" charset="0"/>
              </a:rPr>
              <a:t>id_variable</a:t>
            </a:r>
            <a:r>
              <a:rPr lang="en-US" sz="2400" dirty="0">
                <a:effectLst/>
                <a:latin typeface="Calibri" panose="020F0502020204030204" pitchFamily="34" charset="0"/>
              </a:rPr>
              <a:t>);</a:t>
            </a:r>
          </a:p>
          <a:p>
            <a:pPr marL="457200" marR="0" indent="0">
              <a:spcBef>
                <a:spcPts val="0"/>
              </a:spcBef>
              <a:spcAft>
                <a:spcPts val="0"/>
              </a:spcAft>
              <a:buNone/>
            </a:pPr>
            <a:r>
              <a:rPr lang="en-US" sz="2400" dirty="0">
                <a:effectLst/>
                <a:latin typeface="Calibri" panose="020F0502020204030204" pitchFamily="34" charset="0"/>
              </a:rPr>
              <a:t> </a:t>
            </a:r>
          </a:p>
          <a:p>
            <a:pPr marL="457200" marR="0" indent="0">
              <a:spcBef>
                <a:spcPts val="0"/>
              </a:spcBef>
              <a:spcAft>
                <a:spcPts val="0"/>
              </a:spcAft>
              <a:buNone/>
            </a:pPr>
            <a:r>
              <a:rPr lang="en-US" sz="2400" dirty="0">
                <a:effectLst/>
                <a:latin typeface="Calibri" panose="020F0502020204030204" pitchFamily="34" charset="0"/>
              </a:rPr>
              <a:t>En </a:t>
            </a:r>
            <a:r>
              <a:rPr lang="en-US" sz="2400" dirty="0" err="1">
                <a:effectLst/>
                <a:latin typeface="Calibri" panose="020F0502020204030204" pitchFamily="34" charset="0"/>
              </a:rPr>
              <a:t>el</a:t>
            </a:r>
            <a:r>
              <a:rPr lang="en-US" sz="2400" dirty="0">
                <a:effectLst/>
                <a:latin typeface="Calibri" panose="020F0502020204030204" pitchFamily="34" charset="0"/>
              </a:rPr>
              <a:t> </a:t>
            </a:r>
            <a:r>
              <a:rPr lang="en-US" sz="2400" dirty="0" err="1">
                <a:effectLst/>
                <a:latin typeface="Calibri" panose="020F0502020204030204" pitchFamily="34" charset="0"/>
              </a:rPr>
              <a:t>ejemplo</a:t>
            </a:r>
            <a:r>
              <a:rPr lang="en-US" sz="2400" dirty="0">
                <a:effectLst/>
                <a:latin typeface="Calibri" panose="020F0502020204030204" pitchFamily="34" charset="0"/>
              </a:rPr>
              <a:t>: </a:t>
            </a:r>
            <a:r>
              <a:rPr lang="en-US" sz="2400" dirty="0" err="1">
                <a:effectLst/>
                <a:latin typeface="Calibri" panose="020F0502020204030204" pitchFamily="34" charset="0"/>
              </a:rPr>
              <a:t>id_variable</a:t>
            </a:r>
            <a:r>
              <a:rPr lang="en-US" sz="2400" dirty="0">
                <a:effectLst/>
                <a:latin typeface="Calibri" panose="020F0502020204030204" pitchFamily="34" charset="0"/>
              </a:rPr>
              <a:t> is </a:t>
            </a:r>
            <a:r>
              <a:rPr lang="en-US" sz="2400" dirty="0" err="1">
                <a:effectLst/>
                <a:latin typeface="Calibri" panose="020F0502020204030204" pitchFamily="34" charset="0"/>
              </a:rPr>
              <a:t>gps_data_id</a:t>
            </a:r>
            <a:endParaRPr lang="en-US" sz="2400" dirty="0">
              <a:effectLst/>
              <a:latin typeface="Calibri" panose="020F0502020204030204" pitchFamily="34" charset="0"/>
            </a:endParaRPr>
          </a:p>
          <a:p>
            <a:pPr marL="457200" marR="0" indent="0">
              <a:spcBef>
                <a:spcPts val="0"/>
              </a:spcBef>
              <a:spcAft>
                <a:spcPts val="0"/>
              </a:spcAft>
              <a:buNone/>
            </a:pPr>
            <a:endParaRPr lang="en-US" sz="2400" dirty="0">
              <a:effectLst/>
              <a:latin typeface="Calibri" panose="020F0502020204030204" pitchFamily="34" charset="0"/>
            </a:endParaRPr>
          </a:p>
          <a:p>
            <a:pPr fontAlgn="ctr">
              <a:spcBef>
                <a:spcPts val="0"/>
              </a:spcBef>
            </a:pPr>
            <a:r>
              <a:rPr lang="en-US" sz="2400" b="0" i="0" u="sng" dirty="0" err="1">
                <a:effectLst/>
                <a:latin typeface="Calibri" panose="020F0502020204030204" pitchFamily="34" charset="0"/>
              </a:rPr>
              <a:t>Agregar</a:t>
            </a:r>
            <a:r>
              <a:rPr lang="en-US" sz="2400" b="0" i="0" u="sng" dirty="0">
                <a:effectLst/>
                <a:latin typeface="Calibri" panose="020F0502020204030204" pitchFamily="34" charset="0"/>
              </a:rPr>
              <a:t> constraint (</a:t>
            </a:r>
            <a:r>
              <a:rPr lang="en-US" sz="2400" b="0" i="0" u="sng" dirty="0" err="1">
                <a:effectLst/>
                <a:latin typeface="Calibri" panose="020F0502020204030204" pitchFamily="34" charset="0"/>
              </a:rPr>
              <a:t>restricción</a:t>
            </a:r>
            <a:r>
              <a:rPr lang="en-US" sz="2400" u="sng" dirty="0">
                <a:latin typeface="Calibri" panose="020F0502020204030204" pitchFamily="34" charset="0"/>
              </a:rPr>
              <a:t>)</a:t>
            </a:r>
            <a:r>
              <a:rPr lang="en-US" sz="2400" b="0" i="0" u="sng" dirty="0">
                <a:effectLst/>
                <a:latin typeface="Calibri" panose="020F0502020204030204" pitchFamily="34" charset="0"/>
              </a:rPr>
              <a:t> para </a:t>
            </a:r>
            <a:r>
              <a:rPr lang="en-US" sz="2400" b="0" i="0" u="sng" dirty="0" err="1">
                <a:effectLst/>
                <a:latin typeface="Calibri" panose="020F0502020204030204" pitchFamily="34" charset="0"/>
              </a:rPr>
              <a:t>valores</a:t>
            </a:r>
            <a:r>
              <a:rPr lang="en-US" sz="2400" b="0" i="0" u="sng" dirty="0">
                <a:effectLst/>
                <a:latin typeface="Calibri" panose="020F0502020204030204" pitchFamily="34" charset="0"/>
              </a:rPr>
              <a:t> </a:t>
            </a:r>
            <a:r>
              <a:rPr lang="en-US" sz="2400" u="sng" dirty="0" err="1">
                <a:latin typeface="Calibri" panose="020F0502020204030204" pitchFamily="34" charset="0"/>
              </a:rPr>
              <a:t>ú</a:t>
            </a:r>
            <a:r>
              <a:rPr lang="en-US" sz="2400" b="0" i="0" u="sng" dirty="0" err="1">
                <a:effectLst/>
                <a:latin typeface="Calibri" panose="020F0502020204030204" pitchFamily="34" charset="0"/>
              </a:rPr>
              <a:t>nicos</a:t>
            </a:r>
            <a:r>
              <a:rPr lang="en-US" sz="2400" b="0" i="0" u="sng" dirty="0">
                <a:effectLst/>
                <a:latin typeface="Calibri" panose="020F0502020204030204" pitchFamily="34" charset="0"/>
              </a:rPr>
              <a:t>:</a:t>
            </a:r>
          </a:p>
          <a:p>
            <a:pPr marL="0" indent="0" fontAlgn="ctr">
              <a:spcBef>
                <a:spcPts val="0"/>
              </a:spcBef>
              <a:buNone/>
            </a:pPr>
            <a:endParaRPr lang="en-US" sz="2400" b="0" i="0" dirty="0">
              <a:effectLst/>
              <a:latin typeface="Calibri" panose="020F0502020204030204" pitchFamily="34" charset="0"/>
            </a:endParaRPr>
          </a:p>
          <a:p>
            <a:pPr marL="457200" marR="0" indent="0">
              <a:spcBef>
                <a:spcPts val="0"/>
              </a:spcBef>
              <a:spcAft>
                <a:spcPts val="0"/>
              </a:spcAft>
              <a:buNone/>
            </a:pPr>
            <a:r>
              <a:rPr lang="en-US" sz="2400" dirty="0">
                <a:effectLst/>
                <a:latin typeface="Calibri" panose="020F0502020204030204" pitchFamily="34" charset="0"/>
              </a:rPr>
              <a:t>ALTER TABLE </a:t>
            </a:r>
            <a:r>
              <a:rPr lang="en-US" sz="2400" dirty="0" err="1">
                <a:effectLst/>
                <a:latin typeface="Calibri" panose="020F0502020204030204" pitchFamily="34" charset="0"/>
              </a:rPr>
              <a:t>main.new_table</a:t>
            </a:r>
            <a:endParaRPr lang="en-US" sz="2400" dirty="0">
              <a:effectLst/>
              <a:latin typeface="Calibri" panose="020F0502020204030204" pitchFamily="34" charset="0"/>
            </a:endParaRPr>
          </a:p>
          <a:p>
            <a:pPr marL="457200" marR="0" indent="0">
              <a:spcBef>
                <a:spcPts val="0"/>
              </a:spcBef>
              <a:spcAft>
                <a:spcPts val="0"/>
              </a:spcAft>
              <a:buNone/>
            </a:pPr>
            <a:r>
              <a:rPr lang="en-US" sz="2400" dirty="0">
                <a:effectLst/>
                <a:latin typeface="Calibri" panose="020F0502020204030204" pitchFamily="34" charset="0"/>
              </a:rPr>
              <a:t>ADD CONSTRAINT </a:t>
            </a:r>
            <a:r>
              <a:rPr lang="en-US" sz="2400" dirty="0" err="1">
                <a:effectLst/>
                <a:latin typeface="Calibri" panose="020F0502020204030204" pitchFamily="34" charset="0"/>
              </a:rPr>
              <a:t>unique_new_table_record</a:t>
            </a:r>
            <a:endParaRPr lang="en-US" sz="2400" dirty="0">
              <a:effectLst/>
              <a:latin typeface="Calibri" panose="020F0502020204030204" pitchFamily="34" charset="0"/>
            </a:endParaRPr>
          </a:p>
          <a:p>
            <a:pPr marL="457200" marR="0" indent="0">
              <a:spcBef>
                <a:spcPts val="0"/>
              </a:spcBef>
              <a:spcAft>
                <a:spcPts val="0"/>
              </a:spcAft>
              <a:buNone/>
            </a:pPr>
            <a:r>
              <a:rPr lang="en-US" sz="2400" dirty="0">
                <a:effectLst/>
                <a:latin typeface="Calibri" panose="020F0502020204030204" pitchFamily="34" charset="0"/>
              </a:rPr>
              <a:t>UNIQUE(variable_1, variable_2,…);</a:t>
            </a:r>
          </a:p>
          <a:p>
            <a:endParaRPr lang="en-US" dirty="0"/>
          </a:p>
        </p:txBody>
      </p:sp>
    </p:spTree>
    <p:extLst>
      <p:ext uri="{BB962C8B-B14F-4D97-AF65-F5344CB8AC3E}">
        <p14:creationId xmlns:p14="http://schemas.microsoft.com/office/powerpoint/2010/main" val="2038314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36104-4CFD-AF74-81CA-E557AB4C2654}"/>
              </a:ext>
            </a:extLst>
          </p:cNvPr>
          <p:cNvSpPr>
            <a:spLocks noGrp="1"/>
          </p:cNvSpPr>
          <p:nvPr>
            <p:ph idx="1"/>
          </p:nvPr>
        </p:nvSpPr>
        <p:spPr>
          <a:xfrm>
            <a:off x="838200" y="604750"/>
            <a:ext cx="10515600" cy="5911605"/>
          </a:xfrm>
        </p:spPr>
        <p:txBody>
          <a:bodyPr>
            <a:normAutofit/>
          </a:bodyPr>
          <a:lstStyle/>
          <a:p>
            <a:pPr marL="0" indent="0" fontAlgn="ctr">
              <a:spcBef>
                <a:spcPts val="0"/>
              </a:spcBef>
              <a:buNone/>
            </a:pPr>
            <a:r>
              <a:rPr lang="en-US" sz="2400" b="0" i="0" u="sng" dirty="0">
                <a:effectLst/>
                <a:latin typeface="Calibri" panose="020F0502020204030204" pitchFamily="34" charset="0"/>
              </a:rPr>
              <a:t>Add new column(variable):</a:t>
            </a:r>
            <a:endParaRPr lang="en-US" sz="2400" b="0" i="0" dirty="0">
              <a:effectLst/>
              <a:latin typeface="Calibri" panose="020F0502020204030204" pitchFamily="34" charset="0"/>
            </a:endParaRPr>
          </a:p>
          <a:p>
            <a:pPr marL="457200" marR="0" indent="0">
              <a:spcBef>
                <a:spcPts val="0"/>
              </a:spcBef>
              <a:spcAft>
                <a:spcPts val="0"/>
              </a:spcAft>
              <a:buNone/>
            </a:pPr>
            <a:endParaRPr lang="en-US" sz="2400" dirty="0">
              <a:effectLst/>
              <a:latin typeface="Calibri" panose="020F0502020204030204" pitchFamily="34" charset="0"/>
            </a:endParaRPr>
          </a:p>
          <a:p>
            <a:pPr marL="457200" marR="0" indent="0">
              <a:spcBef>
                <a:spcPts val="0"/>
              </a:spcBef>
              <a:spcAft>
                <a:spcPts val="0"/>
              </a:spcAft>
              <a:buNone/>
            </a:pPr>
            <a:r>
              <a:rPr lang="en-US" sz="2400" dirty="0">
                <a:effectLst/>
                <a:latin typeface="Calibri" panose="020F0502020204030204" pitchFamily="34" charset="0"/>
              </a:rPr>
              <a:t>ALTER TABLE </a:t>
            </a:r>
            <a:r>
              <a:rPr lang="en-US" sz="2400" dirty="0" err="1">
                <a:effectLst/>
                <a:latin typeface="Calibri" panose="020F0502020204030204" pitchFamily="34" charset="0"/>
              </a:rPr>
              <a:t>main.new_table</a:t>
            </a:r>
            <a:endParaRPr lang="en-US" sz="2400" dirty="0">
              <a:effectLst/>
              <a:latin typeface="Calibri" panose="020F0502020204030204" pitchFamily="34" charset="0"/>
            </a:endParaRPr>
          </a:p>
          <a:p>
            <a:pPr marL="457200" marR="0" indent="0">
              <a:spcBef>
                <a:spcPts val="0"/>
              </a:spcBef>
              <a:spcAft>
                <a:spcPts val="0"/>
              </a:spcAft>
              <a:buNone/>
            </a:pPr>
            <a:r>
              <a:rPr lang="en-US" sz="2400" dirty="0">
                <a:effectLst/>
                <a:latin typeface="Calibri" panose="020F0502020204030204" pitchFamily="34" charset="0"/>
              </a:rPr>
              <a:t>ADD COLUMN </a:t>
            </a:r>
            <a:r>
              <a:rPr lang="en-US" sz="2400" dirty="0" err="1">
                <a:effectLst/>
                <a:highlight>
                  <a:srgbClr val="00FF00"/>
                </a:highlight>
                <a:latin typeface="Calibri" panose="020F0502020204030204" pitchFamily="34" charset="0"/>
              </a:rPr>
              <a:t>column_name</a:t>
            </a:r>
            <a:r>
              <a:rPr lang="en-US" sz="2400" dirty="0">
                <a:effectLst/>
                <a:highlight>
                  <a:srgbClr val="00FF00"/>
                </a:highlight>
                <a:latin typeface="Calibri" panose="020F0502020204030204" pitchFamily="34" charset="0"/>
              </a:rPr>
              <a:t> </a:t>
            </a:r>
            <a:r>
              <a:rPr lang="en-US" sz="2400" dirty="0">
                <a:effectLst/>
                <a:highlight>
                  <a:srgbClr val="00FFFF"/>
                </a:highlight>
                <a:latin typeface="Calibri" panose="020F0502020204030204" pitchFamily="34" charset="0"/>
              </a:rPr>
              <a:t>type</a:t>
            </a:r>
            <a:endParaRPr lang="en-US" sz="2400" dirty="0">
              <a:effectLst/>
              <a:latin typeface="Calibri" panose="020F0502020204030204" pitchFamily="34" charset="0"/>
            </a:endParaRPr>
          </a:p>
          <a:p>
            <a:pPr marL="457200" marR="0" indent="0">
              <a:spcBef>
                <a:spcPts val="0"/>
              </a:spcBef>
              <a:spcAft>
                <a:spcPts val="0"/>
              </a:spcAft>
              <a:buNone/>
            </a:pPr>
            <a:r>
              <a:rPr lang="en-US" sz="2400" dirty="0">
                <a:effectLst/>
                <a:latin typeface="Calibri" panose="020F0502020204030204" pitchFamily="34" charset="0"/>
              </a:rPr>
              <a:t>DEFAULT </a:t>
            </a:r>
            <a:r>
              <a:rPr lang="en-US" sz="2400" dirty="0" err="1">
                <a:effectLst/>
                <a:latin typeface="Calibri" panose="020F0502020204030204" pitchFamily="34" charset="0"/>
              </a:rPr>
              <a:t>default_value</a:t>
            </a:r>
            <a:r>
              <a:rPr lang="en-US" sz="2400" dirty="0">
                <a:effectLst/>
                <a:latin typeface="Calibri" panose="020F0502020204030204" pitchFamily="34" charset="0"/>
              </a:rPr>
              <a:t>/function;</a:t>
            </a:r>
          </a:p>
          <a:p>
            <a:pPr marL="457200" marR="0" indent="0">
              <a:spcBef>
                <a:spcPts val="0"/>
              </a:spcBef>
              <a:spcAft>
                <a:spcPts val="0"/>
              </a:spcAft>
              <a:buNone/>
            </a:pPr>
            <a:r>
              <a:rPr lang="en-US" sz="2400" dirty="0">
                <a:effectLst/>
                <a:latin typeface="Calibri" panose="020F0502020204030204" pitchFamily="34" charset="0"/>
              </a:rPr>
              <a:t> </a:t>
            </a:r>
          </a:p>
          <a:p>
            <a:pPr marL="457200" marR="0" indent="0">
              <a:spcBef>
                <a:spcPts val="0"/>
              </a:spcBef>
              <a:spcAft>
                <a:spcPts val="0"/>
              </a:spcAft>
              <a:buNone/>
            </a:pPr>
            <a:r>
              <a:rPr lang="en-US" sz="2400" dirty="0">
                <a:effectLst/>
                <a:latin typeface="Calibri" panose="020F0502020204030204" pitchFamily="34" charset="0"/>
              </a:rPr>
              <a:t>En </a:t>
            </a:r>
            <a:r>
              <a:rPr lang="en-US" sz="2400" dirty="0" err="1">
                <a:effectLst/>
                <a:latin typeface="Calibri" panose="020F0502020204030204" pitchFamily="34" charset="0"/>
              </a:rPr>
              <a:t>el</a:t>
            </a:r>
            <a:r>
              <a:rPr lang="en-US" sz="2400" dirty="0">
                <a:effectLst/>
                <a:latin typeface="Calibri" panose="020F0502020204030204" pitchFamily="34" charset="0"/>
              </a:rPr>
              <a:t> </a:t>
            </a:r>
            <a:r>
              <a:rPr lang="en-US" sz="2400" dirty="0" err="1">
                <a:effectLst/>
                <a:latin typeface="Calibri" panose="020F0502020204030204" pitchFamily="34" charset="0"/>
              </a:rPr>
              <a:t>ejemplo</a:t>
            </a:r>
            <a:r>
              <a:rPr lang="es-ES" sz="2400" dirty="0">
                <a:effectLst/>
                <a:latin typeface="Calibri" panose="020F0502020204030204" pitchFamily="34" charset="0"/>
              </a:rPr>
              <a:t>, agregamos una nueva columna para realizar un seguimiento de los nuevos registros
</a:t>
            </a:r>
          </a:p>
          <a:p>
            <a:pPr marL="457200" marR="0" indent="0">
              <a:spcBef>
                <a:spcPts val="0"/>
              </a:spcBef>
              <a:spcAft>
                <a:spcPts val="0"/>
              </a:spcAft>
              <a:buNone/>
            </a:pPr>
            <a:r>
              <a:rPr lang="en-US" sz="2400" dirty="0">
                <a:effectLst/>
                <a:latin typeface="Calibri" panose="020F0502020204030204" pitchFamily="34" charset="0"/>
              </a:rPr>
              <a:t>ALTER TABLE </a:t>
            </a:r>
            <a:r>
              <a:rPr lang="en-US" sz="2400" dirty="0" err="1">
                <a:effectLst/>
                <a:latin typeface="Calibri" panose="020F0502020204030204" pitchFamily="34" charset="0"/>
              </a:rPr>
              <a:t>main.gps_data</a:t>
            </a:r>
            <a:r>
              <a:rPr lang="en-US" sz="2400" dirty="0">
                <a:effectLst/>
                <a:latin typeface="Calibri" panose="020F0502020204030204" pitchFamily="34" charset="0"/>
              </a:rPr>
              <a:t> </a:t>
            </a:r>
          </a:p>
          <a:p>
            <a:pPr marL="457200" marR="0" indent="0">
              <a:spcBef>
                <a:spcPts val="0"/>
              </a:spcBef>
              <a:spcAft>
                <a:spcPts val="0"/>
              </a:spcAft>
              <a:buNone/>
            </a:pPr>
            <a:r>
              <a:rPr lang="en-US" sz="2400" dirty="0">
                <a:effectLst/>
                <a:latin typeface="Calibri" panose="020F0502020204030204" pitchFamily="34" charset="0"/>
              </a:rPr>
              <a:t>ADD COLUMN </a:t>
            </a:r>
            <a:r>
              <a:rPr lang="en-US" sz="2400" dirty="0" err="1">
                <a:effectLst/>
                <a:highlight>
                  <a:srgbClr val="00FF00"/>
                </a:highlight>
                <a:latin typeface="Calibri" panose="020F0502020204030204" pitchFamily="34" charset="0"/>
              </a:rPr>
              <a:t>insert_timestamp</a:t>
            </a:r>
            <a:r>
              <a:rPr lang="en-US" sz="2400" dirty="0">
                <a:effectLst/>
                <a:highlight>
                  <a:srgbClr val="00FF00"/>
                </a:highlight>
                <a:latin typeface="Calibri" panose="020F0502020204030204" pitchFamily="34" charset="0"/>
              </a:rPr>
              <a:t> </a:t>
            </a:r>
            <a:r>
              <a:rPr lang="en-US" sz="2400" dirty="0">
                <a:effectLst/>
                <a:highlight>
                  <a:srgbClr val="00FFFF"/>
                </a:highlight>
                <a:latin typeface="Calibri" panose="020F0502020204030204" pitchFamily="34" charset="0"/>
              </a:rPr>
              <a:t>timestamp with time zone</a:t>
            </a:r>
            <a:endParaRPr lang="en-US" sz="2400" dirty="0">
              <a:effectLst/>
              <a:latin typeface="Calibri" panose="020F0502020204030204" pitchFamily="34" charset="0"/>
            </a:endParaRPr>
          </a:p>
          <a:p>
            <a:pPr marL="457200" marR="0" indent="0">
              <a:spcBef>
                <a:spcPts val="0"/>
              </a:spcBef>
              <a:spcAft>
                <a:spcPts val="0"/>
              </a:spcAft>
              <a:buNone/>
            </a:pPr>
            <a:r>
              <a:rPr lang="en-US" sz="2400" dirty="0">
                <a:effectLst/>
                <a:latin typeface="Calibri" panose="020F0502020204030204" pitchFamily="34" charset="0"/>
              </a:rPr>
              <a:t>DEFAULT now();</a:t>
            </a:r>
          </a:p>
          <a:p>
            <a:pPr marL="457200" marR="0" indent="0">
              <a:spcBef>
                <a:spcPts val="0"/>
              </a:spcBef>
              <a:spcAft>
                <a:spcPts val="0"/>
              </a:spcAft>
              <a:buNone/>
            </a:pPr>
            <a:r>
              <a:rPr lang="en-US" sz="2400" dirty="0">
                <a:effectLst/>
                <a:latin typeface="Calibri" panose="020F0502020204030204" pitchFamily="34" charset="0"/>
              </a:rPr>
              <a:t> </a:t>
            </a:r>
          </a:p>
          <a:p>
            <a:pPr marL="457200" marR="0" indent="0">
              <a:spcBef>
                <a:spcPts val="0"/>
              </a:spcBef>
              <a:spcAft>
                <a:spcPts val="0"/>
              </a:spcAft>
              <a:buNone/>
            </a:pPr>
            <a:r>
              <a:rPr lang="es-ES" sz="2400" dirty="0">
                <a:effectLst/>
                <a:latin typeface="Calibri" panose="020F0502020204030204" pitchFamily="34" charset="0"/>
              </a:rPr>
              <a:t>La función </a:t>
            </a:r>
            <a:r>
              <a:rPr lang="es-ES" sz="2400" dirty="0" err="1">
                <a:effectLst/>
                <a:latin typeface="Calibri" panose="020F0502020204030204" pitchFamily="34" charset="0"/>
              </a:rPr>
              <a:t>now</a:t>
            </a:r>
            <a:r>
              <a:rPr lang="es-ES" sz="2400" dirty="0">
                <a:effectLst/>
                <a:latin typeface="Calibri" panose="020F0502020204030204" pitchFamily="34" charset="0"/>
              </a:rPr>
              <a:t>() agrega una marca de tiempo que indica la fecha y hora en que se agregó ese registro.
</a:t>
            </a:r>
            <a:endParaRPr lang="en-US" sz="3600" dirty="0"/>
          </a:p>
        </p:txBody>
      </p:sp>
    </p:spTree>
    <p:extLst>
      <p:ext uri="{BB962C8B-B14F-4D97-AF65-F5344CB8AC3E}">
        <p14:creationId xmlns:p14="http://schemas.microsoft.com/office/powerpoint/2010/main" val="45179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05EE-6516-F347-D8B8-95F67837E2E4}"/>
              </a:ext>
            </a:extLst>
          </p:cNvPr>
          <p:cNvSpPr>
            <a:spLocks noGrp="1"/>
          </p:cNvSpPr>
          <p:nvPr>
            <p:ph type="title"/>
          </p:nvPr>
        </p:nvSpPr>
        <p:spPr/>
        <p:txBody>
          <a:bodyPr/>
          <a:lstStyle/>
          <a:p>
            <a:r>
              <a:rPr lang="es-AR" dirty="0"/>
              <a:t>Ahora si, a importar los datos</a:t>
            </a:r>
            <a:endParaRPr lang="en-US" dirty="0"/>
          </a:p>
        </p:txBody>
      </p:sp>
      <p:sp>
        <p:nvSpPr>
          <p:cNvPr id="3" name="Content Placeholder 2">
            <a:extLst>
              <a:ext uri="{FF2B5EF4-FFF2-40B4-BE49-F238E27FC236}">
                <a16:creationId xmlns:a16="http://schemas.microsoft.com/office/drawing/2014/main" id="{56DA3574-32A6-6576-97FF-00404B5CCD46}"/>
              </a:ext>
            </a:extLst>
          </p:cNvPr>
          <p:cNvSpPr>
            <a:spLocks noGrp="1"/>
          </p:cNvSpPr>
          <p:nvPr>
            <p:ph idx="1"/>
          </p:nvPr>
        </p:nvSpPr>
        <p:spPr>
          <a:xfrm>
            <a:off x="752789" y="1549295"/>
            <a:ext cx="10515600" cy="4667250"/>
          </a:xfrm>
        </p:spPr>
        <p:txBody>
          <a:bodyPr>
            <a:noAutofit/>
          </a:bodyPr>
          <a:lstStyle/>
          <a:p>
            <a:pPr marL="114300" marR="0" indent="0">
              <a:spcBef>
                <a:spcPts val="0"/>
              </a:spcBef>
              <a:spcAft>
                <a:spcPts val="0"/>
              </a:spcAft>
              <a:buNone/>
            </a:pPr>
            <a:r>
              <a:rPr lang="es-ES" sz="1800" b="1" u="sng" dirty="0">
                <a:effectLst/>
                <a:latin typeface="Calibri" panose="020F0502020204030204" pitchFamily="34" charset="0"/>
              </a:rPr>
              <a:t>Hay muchas maneras de importar una base de datos a </a:t>
            </a:r>
            <a:r>
              <a:rPr lang="es-ES" sz="1800" b="1" u="sng" dirty="0" err="1">
                <a:latin typeface="Calibri" panose="020F0502020204030204" pitchFamily="34" charset="0"/>
              </a:rPr>
              <a:t>P</a:t>
            </a:r>
            <a:r>
              <a:rPr lang="es-ES" sz="1800" b="1" u="sng" dirty="0" err="1">
                <a:effectLst/>
                <a:latin typeface="Calibri" panose="020F0502020204030204" pitchFamily="34" charset="0"/>
              </a:rPr>
              <a:t>ostgre</a:t>
            </a:r>
            <a:r>
              <a:rPr lang="es-ES" sz="1800" b="1" u="sng" dirty="0">
                <a:effectLst/>
                <a:latin typeface="Calibri" panose="020F0502020204030204" pitchFamily="34" charset="0"/>
              </a:rPr>
              <a:t>:
</a:t>
            </a:r>
            <a:endParaRPr lang="en-US" sz="1800" dirty="0">
              <a:effectLst/>
              <a:latin typeface="Calibri" panose="020F0502020204030204" pitchFamily="34" charset="0"/>
            </a:endParaRPr>
          </a:p>
          <a:p>
            <a:pPr marL="0" indent="0" rtl="0" fontAlgn="ctr">
              <a:spcBef>
                <a:spcPts val="0"/>
              </a:spcBef>
              <a:spcAft>
                <a:spcPts val="0"/>
              </a:spcAft>
              <a:buNone/>
            </a:pPr>
            <a:r>
              <a:rPr lang="en-US" sz="1800" dirty="0">
                <a:effectLst/>
                <a:latin typeface="Calibri" panose="020F0502020204030204" pitchFamily="34" charset="0"/>
              </a:rPr>
              <a:t>La </a:t>
            </a:r>
            <a:r>
              <a:rPr lang="en-US" sz="1800" dirty="0" err="1">
                <a:effectLst/>
                <a:latin typeface="Calibri" panose="020F0502020204030204" pitchFamily="34" charset="0"/>
              </a:rPr>
              <a:t>principar</a:t>
            </a:r>
            <a:r>
              <a:rPr lang="en-US" sz="1800" dirty="0">
                <a:effectLst/>
                <a:latin typeface="Calibri" panose="020F0502020204030204" pitchFamily="34" charset="0"/>
              </a:rPr>
              <a:t> </a:t>
            </a:r>
            <a:r>
              <a:rPr lang="en-US" sz="1800" dirty="0" err="1">
                <a:effectLst/>
                <a:latin typeface="Calibri" panose="020F0502020204030204" pitchFamily="34" charset="0"/>
              </a:rPr>
              <a:t>manera</a:t>
            </a:r>
            <a:r>
              <a:rPr lang="en-US" sz="1800" dirty="0">
                <a:effectLst/>
                <a:latin typeface="Calibri" panose="020F0502020204030204" pitchFamily="34" charset="0"/>
              </a:rPr>
              <a:t> es </a:t>
            </a:r>
            <a:r>
              <a:rPr lang="en-US" sz="1800" dirty="0" err="1">
                <a:effectLst/>
                <a:latin typeface="Calibri" panose="020F0502020204030204" pitchFamily="34" charset="0"/>
              </a:rPr>
              <a:t>usando</a:t>
            </a:r>
            <a:r>
              <a:rPr lang="en-US" sz="1800" dirty="0">
                <a:effectLst/>
                <a:latin typeface="Calibri" panose="020F0502020204030204" pitchFamily="34" charset="0"/>
              </a:rPr>
              <a:t> COPY FROM</a:t>
            </a:r>
          </a:p>
          <a:p>
            <a:pPr marL="0" marR="0" indent="0">
              <a:spcBef>
                <a:spcPts val="0"/>
              </a:spcBef>
              <a:spcAft>
                <a:spcPts val="0"/>
              </a:spcAft>
              <a:buNone/>
            </a:pPr>
            <a:r>
              <a:rPr lang="en-US" sz="1800" dirty="0">
                <a:effectLst/>
                <a:latin typeface="Calibri" panose="020F0502020204030204" pitchFamily="34" charset="0"/>
              </a:rPr>
              <a:t> </a:t>
            </a:r>
          </a:p>
          <a:p>
            <a:pPr marL="114300" marR="0" indent="0">
              <a:spcBef>
                <a:spcPts val="0"/>
              </a:spcBef>
              <a:spcAft>
                <a:spcPts val="0"/>
              </a:spcAft>
              <a:buNone/>
            </a:pPr>
            <a:r>
              <a:rPr lang="es-ES" sz="1800" dirty="0">
                <a:effectLst/>
                <a:latin typeface="Calibri" panose="020F0502020204030204" pitchFamily="34" charset="0"/>
              </a:rPr>
              <a:t>Para importar datos es importante dónde se encuentran:</a:t>
            </a:r>
          </a:p>
          <a:p>
            <a:pPr marL="114300" marR="0" indent="0">
              <a:spcBef>
                <a:spcPts val="0"/>
              </a:spcBef>
              <a:spcAft>
                <a:spcPts val="0"/>
              </a:spcAft>
              <a:buNone/>
            </a:pPr>
            <a:r>
              <a:rPr lang="es-ES" sz="1800" dirty="0">
                <a:effectLst/>
                <a:latin typeface="Calibri" panose="020F0502020204030204" pitchFamily="34" charset="0"/>
              </a:rPr>
              <a:t>
</a:t>
            </a:r>
            <a:r>
              <a:rPr lang="es-ES" sz="1800" dirty="0">
                <a:effectLst/>
                <a:highlight>
                  <a:srgbClr val="FFFF00"/>
                </a:highlight>
                <a:latin typeface="Calibri" panose="020F0502020204030204" pitchFamily="34" charset="0"/>
              </a:rPr>
              <a:t>https://www.neilwithdata.com/copy-permission-denied
</a:t>
            </a:r>
            <a:r>
              <a:rPr lang="es-ES" sz="1800" dirty="0">
                <a:effectLst/>
                <a:latin typeface="Calibri" panose="020F0502020204030204" pitchFamily="34" charset="0"/>
              </a:rPr>
              <a:t> 
La forma más fácil es poner todos mis archivos en la carpeta pública
</a:t>
            </a:r>
          </a:p>
          <a:p>
            <a:pPr marL="114300" marR="0" indent="0">
              <a:spcBef>
                <a:spcPts val="0"/>
              </a:spcBef>
              <a:spcAft>
                <a:spcPts val="0"/>
              </a:spcAft>
              <a:buNone/>
            </a:pPr>
            <a:r>
              <a:rPr lang="es-ES" sz="1800" dirty="0">
                <a:effectLst/>
                <a:latin typeface="Calibri" panose="020F0502020204030204" pitchFamily="34" charset="0"/>
              </a:rPr>
              <a:t>COPIAR </a:t>
            </a:r>
            <a:r>
              <a:rPr lang="es-ES" sz="1800" dirty="0" err="1">
                <a:effectLst/>
                <a:latin typeface="Calibri" panose="020F0502020204030204" pitchFamily="34" charset="0"/>
              </a:rPr>
              <a:t>main.new_table</a:t>
            </a:r>
            <a:r>
              <a:rPr lang="es-ES" sz="1800" dirty="0">
                <a:effectLst/>
                <a:latin typeface="Calibri" panose="020F0502020204030204" pitchFamily="34" charset="0"/>
              </a:rPr>
              <a:t>(variable 1, variable 2,...)
FROM 'C:\Public\data\data.csv' 
CON (FORMATO </a:t>
            </a:r>
            <a:r>
              <a:rPr lang="es-ES" sz="1800" dirty="0" err="1">
                <a:effectLst/>
                <a:latin typeface="Calibri" panose="020F0502020204030204" pitchFamily="34" charset="0"/>
              </a:rPr>
              <a:t>csv</a:t>
            </a:r>
            <a:r>
              <a:rPr lang="es-ES" sz="1800" dirty="0">
                <a:effectLst/>
                <a:latin typeface="Calibri" panose="020F0502020204030204" pitchFamily="34" charset="0"/>
              </a:rPr>
              <a:t>, ENCABEZADO, DELIMITADOR ';');
También (mejor) se puede usar la línea de comandos </a:t>
            </a:r>
            <a:r>
              <a:rPr lang="es-ES" sz="1800" dirty="0" err="1">
                <a:effectLst/>
                <a:latin typeface="Calibri" panose="020F0502020204030204" pitchFamily="34" charset="0"/>
              </a:rPr>
              <a:t>psql</a:t>
            </a:r>
            <a:r>
              <a:rPr lang="es-ES" sz="1800" dirty="0">
                <a:effectLst/>
                <a:latin typeface="Calibri" panose="020F0502020204030204" pitchFamily="34" charset="0"/>
              </a:rPr>
              <a:t> o la función de importación/exportación:
PSQL: \COPY &lt;nombre de tabla&gt; DESDE 'UBICACIÓN + </a:t>
            </a:r>
            <a:r>
              <a:rPr lang="es-ES" sz="1800" dirty="0" err="1">
                <a:effectLst/>
                <a:latin typeface="Calibri" panose="020F0502020204030204" pitchFamily="34" charset="0"/>
              </a:rPr>
              <a:t>file_name</a:t>
            </a:r>
            <a:r>
              <a:rPr lang="es-ES" sz="1800" dirty="0">
                <a:effectLst/>
                <a:latin typeface="Calibri" panose="020F0502020204030204" pitchFamily="34" charset="0"/>
              </a:rPr>
              <a:t>' DELIMITADOR ',' ENCABEZADO CSV;
El delimitador depende de su archivo, ya que los formatos utilizados en los EE. UU. es ',' pero, por ejemplo, en el libro es ';' porque se basa en la codificación utilizada para los idiomas basados en latín (solo para tener en cuenta si está utilizando bases de datos de otros países)</a:t>
            </a:r>
            <a:endParaRPr lang="en-US" sz="1800" dirty="0"/>
          </a:p>
        </p:txBody>
      </p:sp>
    </p:spTree>
    <p:extLst>
      <p:ext uri="{BB962C8B-B14F-4D97-AF65-F5344CB8AC3E}">
        <p14:creationId xmlns:p14="http://schemas.microsoft.com/office/powerpoint/2010/main" val="731885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877C-F930-4A1E-8209-EDA22E732000}"/>
              </a:ext>
            </a:extLst>
          </p:cNvPr>
          <p:cNvSpPr>
            <a:spLocks noGrp="1"/>
          </p:cNvSpPr>
          <p:nvPr>
            <p:ph type="title"/>
          </p:nvPr>
        </p:nvSpPr>
        <p:spPr/>
        <p:txBody>
          <a:bodyPr/>
          <a:lstStyle/>
          <a:p>
            <a:r>
              <a:rPr lang="es-AR"/>
              <a:t>Creando índices</a:t>
            </a:r>
            <a:endParaRPr lang="en-US" dirty="0"/>
          </a:p>
        </p:txBody>
      </p:sp>
      <p:sp>
        <p:nvSpPr>
          <p:cNvPr id="3" name="Content Placeholder 2">
            <a:extLst>
              <a:ext uri="{FF2B5EF4-FFF2-40B4-BE49-F238E27FC236}">
                <a16:creationId xmlns:a16="http://schemas.microsoft.com/office/drawing/2014/main" id="{7C6A7015-CFBA-D1E9-7E0F-7B465AB8F8C6}"/>
              </a:ext>
            </a:extLst>
          </p:cNvPr>
          <p:cNvSpPr>
            <a:spLocks noGrp="1"/>
          </p:cNvSpPr>
          <p:nvPr>
            <p:ph idx="1"/>
          </p:nvPr>
        </p:nvSpPr>
        <p:spPr>
          <a:xfrm>
            <a:off x="814754" y="1619633"/>
            <a:ext cx="10515600" cy="4766093"/>
          </a:xfrm>
        </p:spPr>
        <p:txBody>
          <a:bodyPr>
            <a:normAutofit/>
          </a:bodyPr>
          <a:lstStyle/>
          <a:p>
            <a:pPr marL="114300" marR="0" indent="0">
              <a:spcBef>
                <a:spcPts val="0"/>
              </a:spcBef>
              <a:spcAft>
                <a:spcPts val="0"/>
              </a:spcAft>
              <a:buNone/>
            </a:pPr>
            <a:r>
              <a:rPr lang="es-ES" sz="1800">
                <a:effectLst/>
                <a:latin typeface="Calibri" panose="020F0502020204030204" pitchFamily="34" charset="0"/>
              </a:rPr>
              <a:t>Son como tabla de contenido.</a:t>
            </a:r>
          </a:p>
          <a:p>
            <a:pPr marL="114300" marR="0" indent="0">
              <a:spcBef>
                <a:spcPts val="0"/>
              </a:spcBef>
              <a:spcAft>
                <a:spcPts val="0"/>
              </a:spcAft>
              <a:buNone/>
            </a:pPr>
            <a:r>
              <a:rPr lang="es-ES" sz="1800">
                <a:effectLst/>
                <a:latin typeface="Calibri" panose="020F0502020204030204" pitchFamily="34" charset="0"/>
              </a:rPr>
              <a:t>
Los índices para los que cree índices tienen que ver con el tipo de consulta que realizará con más frecuencia.
Uso de btree: el tipo de índice B-tree, implementado como método de acceso "btree", es adecuado para los datos que se pueden ordenar.</a:t>
            </a:r>
          </a:p>
          <a:p>
            <a:pPr marL="114300" marR="0" indent="0">
              <a:spcBef>
                <a:spcPts val="0"/>
              </a:spcBef>
              <a:spcAft>
                <a:spcPts val="0"/>
              </a:spcAft>
              <a:buNone/>
            </a:pPr>
            <a:r>
              <a:rPr lang="es-ES" sz="1800">
                <a:effectLst/>
                <a:latin typeface="Calibri" panose="020F0502020204030204" pitchFamily="34" charset="0"/>
              </a:rPr>
              <a:t>
En el libro, crean dos índices en "main.gps_data" para mejorar el rendimiento en los quearies, utilizando acquisition_time y gps_sensor_code
</a:t>
            </a:r>
            <a:r>
              <a:rPr lang="en-US" sz="1800">
                <a:effectLst/>
                <a:latin typeface="Calibri" panose="020F0502020204030204" pitchFamily="34" charset="0"/>
              </a:rPr>
              <a:t> </a:t>
            </a:r>
          </a:p>
          <a:p>
            <a:pPr marL="114300" marR="0" indent="0">
              <a:spcBef>
                <a:spcPts val="0"/>
              </a:spcBef>
              <a:spcAft>
                <a:spcPts val="0"/>
              </a:spcAft>
              <a:buNone/>
            </a:pPr>
            <a:r>
              <a:rPr lang="en-US" sz="1800">
                <a:effectLst/>
                <a:latin typeface="Calibri" panose="020F0502020204030204" pitchFamily="34" charset="0"/>
              </a:rPr>
              <a:t>#index 1</a:t>
            </a:r>
          </a:p>
          <a:p>
            <a:pPr marL="114300" marR="0" indent="0">
              <a:spcBef>
                <a:spcPts val="0"/>
              </a:spcBef>
              <a:spcAft>
                <a:spcPts val="0"/>
              </a:spcAft>
              <a:buNone/>
            </a:pPr>
            <a:r>
              <a:rPr lang="en-US" sz="1800">
                <a:effectLst/>
                <a:latin typeface="Calibri" panose="020F0502020204030204" pitchFamily="34" charset="0"/>
              </a:rPr>
              <a:t>CREATE INDEX acquisition_time_index</a:t>
            </a:r>
          </a:p>
          <a:p>
            <a:pPr marL="114300" marR="0" indent="0">
              <a:spcBef>
                <a:spcPts val="0"/>
              </a:spcBef>
              <a:spcAft>
                <a:spcPts val="0"/>
              </a:spcAft>
              <a:buNone/>
            </a:pPr>
            <a:r>
              <a:rPr lang="en-US" sz="1800">
                <a:effectLst/>
                <a:latin typeface="Calibri" panose="020F0502020204030204" pitchFamily="34" charset="0"/>
              </a:rPr>
              <a:t>ON main.gps_data</a:t>
            </a:r>
          </a:p>
          <a:p>
            <a:pPr marL="114300" marR="0" indent="0">
              <a:spcBef>
                <a:spcPts val="0"/>
              </a:spcBef>
              <a:spcAft>
                <a:spcPts val="0"/>
              </a:spcAft>
              <a:buNone/>
            </a:pPr>
            <a:r>
              <a:rPr lang="en-US" sz="1800">
                <a:effectLst/>
                <a:latin typeface="Calibri" panose="020F0502020204030204" pitchFamily="34" charset="0"/>
              </a:rPr>
              <a:t>USING btree (acquisition_time );</a:t>
            </a:r>
          </a:p>
          <a:p>
            <a:pPr marL="114300" marR="0" indent="0">
              <a:spcBef>
                <a:spcPts val="0"/>
              </a:spcBef>
              <a:spcAft>
                <a:spcPts val="0"/>
              </a:spcAft>
              <a:buNone/>
            </a:pPr>
            <a:r>
              <a:rPr lang="en-US" sz="1800">
                <a:effectLst/>
                <a:latin typeface="Calibri" panose="020F0502020204030204" pitchFamily="34" charset="0"/>
              </a:rPr>
              <a:t> </a:t>
            </a:r>
          </a:p>
          <a:p>
            <a:pPr marL="114300" marR="0" indent="0">
              <a:spcBef>
                <a:spcPts val="0"/>
              </a:spcBef>
              <a:spcAft>
                <a:spcPts val="0"/>
              </a:spcAft>
              <a:buNone/>
            </a:pPr>
            <a:r>
              <a:rPr lang="en-US" sz="1800">
                <a:effectLst/>
                <a:latin typeface="Calibri" panose="020F0502020204030204" pitchFamily="34" charset="0"/>
              </a:rPr>
              <a:t>#index 2</a:t>
            </a:r>
          </a:p>
          <a:p>
            <a:pPr marL="114300" marR="0" indent="0">
              <a:spcBef>
                <a:spcPts val="0"/>
              </a:spcBef>
              <a:spcAft>
                <a:spcPts val="0"/>
              </a:spcAft>
              <a:buNone/>
            </a:pPr>
            <a:r>
              <a:rPr lang="en-US" sz="1800">
                <a:effectLst/>
                <a:latin typeface="Calibri" panose="020F0502020204030204" pitchFamily="34" charset="0"/>
              </a:rPr>
              <a:t>CREATE INDEX gps_sensors_code_index</a:t>
            </a:r>
          </a:p>
          <a:p>
            <a:pPr marL="114300" marR="0" indent="0">
              <a:spcBef>
                <a:spcPts val="0"/>
              </a:spcBef>
              <a:spcAft>
                <a:spcPts val="0"/>
              </a:spcAft>
              <a:buNone/>
            </a:pPr>
            <a:r>
              <a:rPr lang="en-US" sz="1800">
                <a:effectLst/>
                <a:latin typeface="Calibri" panose="020F0502020204030204" pitchFamily="34" charset="0"/>
              </a:rPr>
              <a:t>ON main.gps_data</a:t>
            </a:r>
          </a:p>
          <a:p>
            <a:pPr marL="114300" marR="0" indent="0">
              <a:spcBef>
                <a:spcPts val="0"/>
              </a:spcBef>
              <a:spcAft>
                <a:spcPts val="0"/>
              </a:spcAft>
              <a:buNone/>
            </a:pPr>
            <a:r>
              <a:rPr lang="en-US" sz="1800">
                <a:effectLst/>
                <a:latin typeface="Calibri" panose="020F0502020204030204" pitchFamily="34" charset="0"/>
              </a:rPr>
              <a:t>USING btree (gps_sensors_code);</a:t>
            </a:r>
          </a:p>
          <a:p>
            <a:endParaRPr lang="en-US" dirty="0"/>
          </a:p>
        </p:txBody>
      </p:sp>
    </p:spTree>
    <p:extLst>
      <p:ext uri="{BB962C8B-B14F-4D97-AF65-F5344CB8AC3E}">
        <p14:creationId xmlns:p14="http://schemas.microsoft.com/office/powerpoint/2010/main" val="988462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ECD4-D1C3-B340-1125-9B2C297F4B16}"/>
              </a:ext>
            </a:extLst>
          </p:cNvPr>
          <p:cNvSpPr>
            <a:spLocks noGrp="1"/>
          </p:cNvSpPr>
          <p:nvPr>
            <p:ph type="title"/>
          </p:nvPr>
        </p:nvSpPr>
        <p:spPr/>
        <p:txBody>
          <a:bodyPr/>
          <a:lstStyle/>
          <a:p>
            <a:r>
              <a:rPr lang="en-US" dirty="0" err="1">
                <a:latin typeface="Calibri" panose="020F0502020204030204" pitchFamily="34" charset="0"/>
              </a:rPr>
              <a:t>Asignar</a:t>
            </a:r>
            <a:r>
              <a:rPr lang="en-US" dirty="0">
                <a:latin typeface="Calibri" panose="020F0502020204030204" pitchFamily="34" charset="0"/>
              </a:rPr>
              <a:t> </a:t>
            </a:r>
            <a:r>
              <a:rPr lang="en-US" dirty="0" err="1">
                <a:latin typeface="Calibri" panose="020F0502020204030204" pitchFamily="34" charset="0"/>
              </a:rPr>
              <a:t>permisos</a:t>
            </a:r>
            <a:r>
              <a:rPr lang="en-US" dirty="0">
                <a:latin typeface="Calibri" panose="020F0502020204030204" pitchFamily="34" charset="0"/>
              </a:rPr>
              <a:t>
</a:t>
            </a:r>
            <a:endParaRPr lang="en-US" dirty="0"/>
          </a:p>
        </p:txBody>
      </p:sp>
      <p:sp>
        <p:nvSpPr>
          <p:cNvPr id="3" name="Content Placeholder 2">
            <a:extLst>
              <a:ext uri="{FF2B5EF4-FFF2-40B4-BE49-F238E27FC236}">
                <a16:creationId xmlns:a16="http://schemas.microsoft.com/office/drawing/2014/main" id="{4D7936D4-8741-8A8B-50C3-8E43545C3F8A}"/>
              </a:ext>
            </a:extLst>
          </p:cNvPr>
          <p:cNvSpPr>
            <a:spLocks noGrp="1"/>
          </p:cNvSpPr>
          <p:nvPr>
            <p:ph idx="1"/>
          </p:nvPr>
        </p:nvSpPr>
        <p:spPr>
          <a:xfrm>
            <a:off x="747765" y="1150536"/>
            <a:ext cx="10515600" cy="4699855"/>
          </a:xfrm>
        </p:spPr>
        <p:txBody>
          <a:bodyPr>
            <a:noAutofit/>
          </a:bodyPr>
          <a:lstStyle/>
          <a:p>
            <a:pPr marL="114300" marR="0" indent="0">
              <a:lnSpc>
                <a:spcPct val="120000"/>
              </a:lnSpc>
              <a:spcBef>
                <a:spcPts val="0"/>
              </a:spcBef>
              <a:spcAft>
                <a:spcPts val="0"/>
              </a:spcAft>
              <a:buNone/>
            </a:pPr>
            <a:r>
              <a:rPr lang="es-ES" sz="1800" dirty="0">
                <a:effectLst/>
                <a:latin typeface="Calibri" panose="020F0502020204030204" pitchFamily="34" charset="0"/>
              </a:rPr>
              <a:t>Por lo general, tiene un solo administrador que puede cambiar la base de datos y un conjunto de usuarios que solo pueden leer los datos.
Acá creamos un nuevo usuario que tiene acceso para leer los elementos actuales y futuros del esquema principal.
CREAR ROL </a:t>
            </a:r>
            <a:r>
              <a:rPr lang="es-ES" sz="1800" dirty="0" err="1">
                <a:effectLst/>
                <a:latin typeface="Calibri" panose="020F0502020204030204" pitchFamily="34" charset="0"/>
              </a:rPr>
              <a:t>basic_user</a:t>
            </a:r>
            <a:r>
              <a:rPr lang="es-ES" sz="1800" dirty="0">
                <a:effectLst/>
                <a:latin typeface="Calibri" panose="020F0502020204030204" pitchFamily="34" charset="0"/>
              </a:rPr>
              <a:t> INICIAR SESIÓN
CONTRASEÑA '</a:t>
            </a:r>
            <a:r>
              <a:rPr lang="es-ES" sz="1800" dirty="0" err="1">
                <a:effectLst/>
                <a:latin typeface="Calibri" panose="020F0502020204030204" pitchFamily="34" charset="0"/>
              </a:rPr>
              <a:t>basic_user</a:t>
            </a:r>
            <a:r>
              <a:rPr lang="es-ES" sz="1800" dirty="0">
                <a:effectLst/>
                <a:latin typeface="Calibri" panose="020F0502020204030204" pitchFamily="34" charset="0"/>
              </a:rPr>
              <a:t>'
NOSUPERUSER INHERIT NOCREATEDB NOCREATEROLE NOREPLICATION;
CONCEDER SELECCIÓN EN TODAS LAS TABLAS
EN ESQUEMA principal 
A </a:t>
            </a:r>
            <a:r>
              <a:rPr lang="es-ES" sz="1800" dirty="0" err="1">
                <a:effectLst/>
                <a:latin typeface="Calibri" panose="020F0502020204030204" pitchFamily="34" charset="0"/>
              </a:rPr>
              <a:t>basic_user</a:t>
            </a:r>
            <a:r>
              <a:rPr lang="es-ES" sz="1800" dirty="0">
                <a:effectLst/>
                <a:latin typeface="Calibri" panose="020F0502020204030204" pitchFamily="34" charset="0"/>
              </a:rPr>
              <a:t>;
MODIFICAR PRIVILEGIOS PREDETERMINADOS
EN ESQUEMA principal 
CONCEDER SELECCIÓN EN TABLAS 
A </a:t>
            </a:r>
            <a:r>
              <a:rPr lang="es-ES" sz="1800" dirty="0" err="1">
                <a:effectLst/>
                <a:latin typeface="Calibri" panose="020F0502020204030204" pitchFamily="34" charset="0"/>
              </a:rPr>
              <a:t>basic_user</a:t>
            </a:r>
            <a:r>
              <a:rPr lang="es-ES" sz="1800" dirty="0">
                <a:effectLst/>
                <a:latin typeface="Calibri" panose="020F0502020204030204" pitchFamily="34" charset="0"/>
              </a:rPr>
              <a:t>;
Más información sobre usuarios y permisos: </a:t>
            </a:r>
            <a:r>
              <a:rPr lang="es-ES" sz="1800" dirty="0">
                <a:effectLst/>
                <a:latin typeface="Calibri" panose="020F0502020204030204" pitchFamily="34" charset="0"/>
                <a:hlinkClick r:id="rId2"/>
              </a:rPr>
              <a:t>https://www.postgresql.org/docs/9.2/user-manag.html</a:t>
            </a:r>
            <a:r>
              <a:rPr lang="es-ES" sz="1800" dirty="0">
                <a:effectLst/>
                <a:latin typeface="Calibri" panose="020F0502020204030204" pitchFamily="34" charset="0"/>
              </a:rPr>
              <a:t> </a:t>
            </a:r>
            <a:endParaRPr lang="en-US" sz="1800" dirty="0"/>
          </a:p>
        </p:txBody>
      </p:sp>
    </p:spTree>
    <p:extLst>
      <p:ext uri="{BB962C8B-B14F-4D97-AF65-F5344CB8AC3E}">
        <p14:creationId xmlns:p14="http://schemas.microsoft.com/office/powerpoint/2010/main" val="2251161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C2F0-07E8-7B9C-2E82-659981A40694}"/>
              </a:ext>
            </a:extLst>
          </p:cNvPr>
          <p:cNvSpPr>
            <a:spLocks noGrp="1"/>
          </p:cNvSpPr>
          <p:nvPr>
            <p:ph type="title"/>
          </p:nvPr>
        </p:nvSpPr>
        <p:spPr/>
        <p:txBody>
          <a:bodyPr/>
          <a:lstStyle/>
          <a:p>
            <a:r>
              <a:rPr lang="es-AR" dirty="0"/>
              <a:t>Exportar tablas</a:t>
            </a:r>
            <a:endParaRPr lang="en-US" dirty="0"/>
          </a:p>
        </p:txBody>
      </p:sp>
      <p:sp>
        <p:nvSpPr>
          <p:cNvPr id="3" name="Content Placeholder 2">
            <a:extLst>
              <a:ext uri="{FF2B5EF4-FFF2-40B4-BE49-F238E27FC236}">
                <a16:creationId xmlns:a16="http://schemas.microsoft.com/office/drawing/2014/main" id="{8D63E59F-B3E6-6E04-449E-170334FB013F}"/>
              </a:ext>
            </a:extLst>
          </p:cNvPr>
          <p:cNvSpPr>
            <a:spLocks noGrp="1"/>
          </p:cNvSpPr>
          <p:nvPr>
            <p:ph idx="1"/>
          </p:nvPr>
        </p:nvSpPr>
        <p:spPr/>
        <p:txBody>
          <a:bodyPr/>
          <a:lstStyle/>
          <a:p>
            <a:pPr marL="114300" marR="0" indent="0">
              <a:spcBef>
                <a:spcPts val="0"/>
              </a:spcBef>
              <a:spcAft>
                <a:spcPts val="0"/>
              </a:spcAft>
              <a:buNone/>
            </a:pPr>
            <a:r>
              <a:rPr lang="es-ES" sz="1800" dirty="0">
                <a:effectLst/>
                <a:latin typeface="Calibri" panose="020F0502020204030204" pitchFamily="34" charset="0"/>
              </a:rPr>
              <a:t>Igual que COPIAR DESDE, pero ahora cambia a COPIAR A (dependiendo de dónde desee guardarlo, puede usar </a:t>
            </a:r>
            <a:r>
              <a:rPr lang="es-ES" sz="1800" dirty="0" err="1">
                <a:effectLst/>
                <a:latin typeface="Calibri" panose="020F0502020204030204" pitchFamily="34" charset="0"/>
              </a:rPr>
              <a:t>psql</a:t>
            </a:r>
            <a:r>
              <a:rPr lang="es-ES" sz="1800" dirty="0">
                <a:effectLst/>
                <a:latin typeface="Calibri" panose="020F0502020204030204" pitchFamily="34" charset="0"/>
              </a:rPr>
              <a:t> o la GUI de SQL
</a:t>
            </a:r>
            <a:endParaRPr lang="en-US" sz="1800" dirty="0">
              <a:effectLst/>
              <a:latin typeface="Calibri" panose="020F0502020204030204" pitchFamily="34" charset="0"/>
            </a:endParaRPr>
          </a:p>
          <a:p>
            <a:pPr marL="114300" marR="0" indent="0">
              <a:spcBef>
                <a:spcPts val="0"/>
              </a:spcBef>
              <a:spcAft>
                <a:spcPts val="0"/>
              </a:spcAft>
              <a:buNone/>
            </a:pPr>
            <a:r>
              <a:rPr lang="en-US" sz="1800" dirty="0">
                <a:effectLst/>
                <a:latin typeface="Calibri" panose="020F0502020204030204" pitchFamily="34" charset="0"/>
              </a:rPr>
              <a:t>COPY (SELECT variables FROM </a:t>
            </a:r>
            <a:r>
              <a:rPr lang="en-US" sz="1800" dirty="0" err="1">
                <a:effectLst/>
                <a:latin typeface="Calibri" panose="020F0502020204030204" pitchFamily="34" charset="0"/>
              </a:rPr>
              <a:t>main.gps_data</a:t>
            </a:r>
            <a:r>
              <a:rPr lang="en-US" sz="1800" dirty="0">
                <a:effectLst/>
                <a:latin typeface="Calibri" panose="020F0502020204030204" pitchFamily="34" charset="0"/>
              </a:rPr>
              <a:t>) </a:t>
            </a:r>
          </a:p>
          <a:p>
            <a:pPr marL="114300" marR="0" indent="0">
              <a:spcBef>
                <a:spcPts val="0"/>
              </a:spcBef>
              <a:spcAft>
                <a:spcPts val="0"/>
              </a:spcAft>
              <a:buNone/>
            </a:pPr>
            <a:r>
              <a:rPr lang="en-US" sz="1800" dirty="0">
                <a:effectLst/>
                <a:latin typeface="Calibri" panose="020F0502020204030204" pitchFamily="34" charset="0"/>
              </a:rPr>
              <a:t>TO  'file </a:t>
            </a:r>
            <a:r>
              <a:rPr lang="en-US" sz="1800" dirty="0" err="1">
                <a:effectLst/>
                <a:latin typeface="Calibri" panose="020F0502020204030204" pitchFamily="34" charset="0"/>
              </a:rPr>
              <a:t>location+name</a:t>
            </a:r>
            <a:r>
              <a:rPr lang="en-US" sz="1800" dirty="0">
                <a:effectLst/>
                <a:latin typeface="Calibri" panose="020F0502020204030204" pitchFamily="34" charset="0"/>
              </a:rPr>
              <a:t> of file' WITH (FORMAT csv, HEADER, DELIMITER ',');</a:t>
            </a:r>
          </a:p>
        </p:txBody>
      </p:sp>
    </p:spTree>
    <p:extLst>
      <p:ext uri="{BB962C8B-B14F-4D97-AF65-F5344CB8AC3E}">
        <p14:creationId xmlns:p14="http://schemas.microsoft.com/office/powerpoint/2010/main" val="1196373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2EAA-3B10-7D9A-A0B6-B7B652F62593}"/>
              </a:ext>
            </a:extLst>
          </p:cNvPr>
          <p:cNvSpPr>
            <a:spLocks noGrp="1"/>
          </p:cNvSpPr>
          <p:nvPr>
            <p:ph type="title"/>
          </p:nvPr>
        </p:nvSpPr>
        <p:spPr/>
        <p:txBody>
          <a:bodyPr/>
          <a:lstStyle/>
          <a:p>
            <a:r>
              <a:rPr lang="es-AR" dirty="0" err="1"/>
              <a:t>Quearies</a:t>
            </a:r>
            <a:r>
              <a:rPr lang="es-AR" dirty="0"/>
              <a:t> (Consultas)</a:t>
            </a:r>
            <a:endParaRPr lang="en-US" dirty="0"/>
          </a:p>
        </p:txBody>
      </p:sp>
      <p:sp>
        <p:nvSpPr>
          <p:cNvPr id="3" name="Content Placeholder 2">
            <a:extLst>
              <a:ext uri="{FF2B5EF4-FFF2-40B4-BE49-F238E27FC236}">
                <a16:creationId xmlns:a16="http://schemas.microsoft.com/office/drawing/2014/main" id="{CAF27A4E-C497-5AF0-27CF-B9AECF91147C}"/>
              </a:ext>
            </a:extLst>
          </p:cNvPr>
          <p:cNvSpPr>
            <a:spLocks noGrp="1"/>
          </p:cNvSpPr>
          <p:nvPr>
            <p:ph idx="1"/>
          </p:nvPr>
        </p:nvSpPr>
        <p:spPr>
          <a:xfrm>
            <a:off x="838200" y="1825624"/>
            <a:ext cx="10515600" cy="4620393"/>
          </a:xfrm>
        </p:spPr>
        <p:txBody>
          <a:bodyPr>
            <a:normAutofit/>
          </a:bodyPr>
          <a:lstStyle/>
          <a:p>
            <a:pPr marL="0" marR="0" indent="0">
              <a:spcBef>
                <a:spcPts val="0"/>
              </a:spcBef>
              <a:spcAft>
                <a:spcPts val="0"/>
              </a:spcAft>
              <a:buNone/>
            </a:pPr>
            <a:r>
              <a:rPr lang="es-ES" sz="1800" b="1" u="sng" dirty="0">
                <a:effectLst/>
                <a:latin typeface="Calibri" panose="020F0502020204030204" pitchFamily="34" charset="0"/>
              </a:rPr>
              <a:t>¿Cómo ejecutar una consulta simple?
</a:t>
            </a:r>
            <a:r>
              <a:rPr lang="en-US" sz="1800" dirty="0">
                <a:effectLst/>
                <a:latin typeface="Calibri" panose="020F0502020204030204" pitchFamily="34" charset="0"/>
              </a:rPr>
              <a:t> </a:t>
            </a:r>
          </a:p>
          <a:p>
            <a:pPr marL="0" marR="0" indent="0">
              <a:spcBef>
                <a:spcPts val="0"/>
              </a:spcBef>
              <a:spcAft>
                <a:spcPts val="0"/>
              </a:spcAft>
              <a:buNone/>
            </a:pPr>
            <a:r>
              <a:rPr lang="es-ES" sz="1800" dirty="0">
                <a:effectLst/>
                <a:latin typeface="Calibri" panose="020F0502020204030204" pitchFamily="34" charset="0"/>
              </a:rPr>
              <a:t>Ejemplo: Visualizar los primeros diez registros relacionados con el sensor "GSM015112" (ordenados por tiempo de adquisición)
</a:t>
            </a:r>
            <a:r>
              <a:rPr lang="en-US" sz="1800" dirty="0">
                <a:effectLst/>
                <a:latin typeface="Calibri" panose="020F0502020204030204" pitchFamily="34" charset="0"/>
              </a:rPr>
              <a:t>SELECT </a:t>
            </a:r>
            <a:r>
              <a:rPr lang="en-US" sz="1800" dirty="0" err="1">
                <a:effectLst/>
                <a:latin typeface="Calibri" panose="020F0502020204030204" pitchFamily="34" charset="0"/>
              </a:rPr>
              <a:t>gps_data_id</a:t>
            </a:r>
            <a:r>
              <a:rPr lang="en-US" sz="1800" dirty="0">
                <a:effectLst/>
                <a:latin typeface="Calibri" panose="020F0502020204030204" pitchFamily="34" charset="0"/>
              </a:rPr>
              <a:t> AS id, </a:t>
            </a:r>
            <a:r>
              <a:rPr lang="en-US" sz="1800" dirty="0" err="1">
                <a:effectLst/>
                <a:latin typeface="Calibri" panose="020F0502020204030204" pitchFamily="34" charset="0"/>
              </a:rPr>
              <a:t>gps_sensors_code</a:t>
            </a:r>
            <a:r>
              <a:rPr lang="en-US" sz="1800" dirty="0">
                <a:effectLst/>
                <a:latin typeface="Calibri" panose="020F0502020204030204" pitchFamily="34" charset="0"/>
              </a:rPr>
              <a:t> AS </a:t>
            </a:r>
            <a:r>
              <a:rPr lang="en-US" sz="1800" dirty="0" err="1">
                <a:effectLst/>
                <a:latin typeface="Calibri" panose="020F0502020204030204" pitchFamily="34" charset="0"/>
              </a:rPr>
              <a:t>sensor_id</a:t>
            </a:r>
            <a:r>
              <a:rPr lang="en-US" sz="1800" dirty="0">
                <a:effectLst/>
                <a:latin typeface="Calibri" panose="020F0502020204030204" pitchFamily="34" charset="0"/>
              </a:rPr>
              <a:t>, latitude, longitude, </a:t>
            </a:r>
            <a:r>
              <a:rPr lang="en-US" sz="1800" dirty="0" err="1">
                <a:effectLst/>
                <a:latin typeface="Calibri" panose="020F0502020204030204" pitchFamily="34" charset="0"/>
              </a:rPr>
              <a:t>acquisition_time</a:t>
            </a:r>
            <a:endParaRPr lang="en-US" sz="1800" dirty="0">
              <a:effectLst/>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rPr>
              <a:t>FROM </a:t>
            </a:r>
            <a:r>
              <a:rPr lang="en-US" sz="1800" dirty="0" err="1">
                <a:effectLst/>
                <a:latin typeface="Calibri" panose="020F0502020204030204" pitchFamily="34" charset="0"/>
              </a:rPr>
              <a:t>main.gps_data</a:t>
            </a:r>
            <a:endParaRPr lang="en-US" sz="1800" dirty="0">
              <a:effectLst/>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rPr>
              <a:t>WHERE </a:t>
            </a:r>
            <a:r>
              <a:rPr lang="en-US" sz="1800" dirty="0" err="1">
                <a:effectLst/>
                <a:highlight>
                  <a:srgbClr val="00FFFF"/>
                </a:highlight>
                <a:latin typeface="Calibri" panose="020F0502020204030204" pitchFamily="34" charset="0"/>
              </a:rPr>
              <a:t>gps_sensors_code</a:t>
            </a:r>
            <a:r>
              <a:rPr lang="en-US" sz="1800" dirty="0">
                <a:effectLst/>
                <a:highlight>
                  <a:srgbClr val="00FFFF"/>
                </a:highlight>
                <a:latin typeface="Calibri" panose="020F0502020204030204" pitchFamily="34" charset="0"/>
              </a:rPr>
              <a:t> = 'GSM01512' and EXTRACT(MONTH FROM </a:t>
            </a:r>
            <a:r>
              <a:rPr lang="en-US" sz="1800" dirty="0" err="1">
                <a:effectLst/>
                <a:highlight>
                  <a:srgbClr val="00FFFF"/>
                </a:highlight>
                <a:latin typeface="Calibri" panose="020F0502020204030204" pitchFamily="34" charset="0"/>
              </a:rPr>
              <a:t>acquisition_time</a:t>
            </a:r>
            <a:r>
              <a:rPr lang="en-US" sz="1800" dirty="0">
                <a:effectLst/>
                <a:highlight>
                  <a:srgbClr val="00FFFF"/>
                </a:highlight>
                <a:latin typeface="Calibri" panose="020F0502020204030204" pitchFamily="34" charset="0"/>
              </a:rPr>
              <a:t>) = 5 ORDER BY </a:t>
            </a:r>
            <a:r>
              <a:rPr lang="en-US" sz="1800" dirty="0" err="1">
                <a:effectLst/>
                <a:highlight>
                  <a:srgbClr val="00FFFF"/>
                </a:highlight>
                <a:latin typeface="Calibri" panose="020F0502020204030204" pitchFamily="34" charset="0"/>
              </a:rPr>
              <a:t>acquisition_time</a:t>
            </a:r>
            <a:endParaRPr lang="en-US" sz="1800" dirty="0">
              <a:effectLst/>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rPr>
              <a:t>LIMIT 10;</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rPr>
              <a:t>SELECT variables</a:t>
            </a:r>
          </a:p>
          <a:p>
            <a:pPr marL="0" marR="0" indent="0">
              <a:spcBef>
                <a:spcPts val="0"/>
              </a:spcBef>
              <a:spcAft>
                <a:spcPts val="0"/>
              </a:spcAft>
              <a:buNone/>
            </a:pPr>
            <a:r>
              <a:rPr lang="en-US" sz="1800" dirty="0">
                <a:effectLst/>
                <a:latin typeface="Calibri" panose="020F0502020204030204" pitchFamily="34" charset="0"/>
              </a:rPr>
              <a:t>FROM table</a:t>
            </a:r>
          </a:p>
          <a:p>
            <a:pPr marL="0" marR="0" indent="0">
              <a:spcBef>
                <a:spcPts val="0"/>
              </a:spcBef>
              <a:spcAft>
                <a:spcPts val="0"/>
              </a:spcAft>
              <a:buNone/>
            </a:pPr>
            <a:r>
              <a:rPr lang="en-US" sz="1800" dirty="0">
                <a:effectLst/>
                <a:latin typeface="Calibri" panose="020F0502020204030204" pitchFamily="34" charset="0"/>
              </a:rPr>
              <a:t>WHERE </a:t>
            </a:r>
            <a:r>
              <a:rPr lang="en-US" sz="1800" dirty="0">
                <a:effectLst/>
                <a:highlight>
                  <a:srgbClr val="00FFFF"/>
                </a:highlight>
                <a:latin typeface="Calibri" panose="020F0502020204030204" pitchFamily="34" charset="0"/>
              </a:rPr>
              <a:t>condition</a:t>
            </a:r>
            <a:endParaRPr lang="en-US" sz="1800" dirty="0">
              <a:effectLst/>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rPr>
              <a:t>LIMIT 10</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s-ES" sz="1800" dirty="0">
                <a:effectLst/>
                <a:latin typeface="Calibri" panose="020F0502020204030204" pitchFamily="34" charset="0"/>
              </a:rPr>
              <a:t>Si queremos cambiar el nombre de una variable en la consulta usamos AS:
</a:t>
            </a:r>
            <a:r>
              <a:rPr lang="en-US" sz="1800" dirty="0" err="1">
                <a:effectLst/>
                <a:latin typeface="Calibri" panose="020F0502020204030204" pitchFamily="34" charset="0"/>
              </a:rPr>
              <a:t>Original_variable_name</a:t>
            </a:r>
            <a:r>
              <a:rPr lang="en-US" sz="1800" dirty="0">
                <a:effectLst/>
                <a:latin typeface="Calibri" panose="020F0502020204030204" pitchFamily="34" charset="0"/>
              </a:rPr>
              <a:t> AS </a:t>
            </a:r>
            <a:r>
              <a:rPr lang="en-US" sz="1800" dirty="0" err="1">
                <a:effectLst/>
                <a:latin typeface="Calibri" panose="020F0502020204030204" pitchFamily="34" charset="0"/>
              </a:rPr>
              <a:t>new_variable</a:t>
            </a:r>
            <a:r>
              <a:rPr lang="en-US" sz="1800" dirty="0">
                <a:effectLst/>
                <a:latin typeface="Calibri" panose="020F0502020204030204" pitchFamily="34" charset="0"/>
              </a:rPr>
              <a:t> name</a:t>
            </a:r>
          </a:p>
        </p:txBody>
      </p:sp>
    </p:spTree>
    <p:extLst>
      <p:ext uri="{BB962C8B-B14F-4D97-AF65-F5344CB8AC3E}">
        <p14:creationId xmlns:p14="http://schemas.microsoft.com/office/powerpoint/2010/main" val="414325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09E966-A6C1-5F76-2407-BF9C5D9F1B50}"/>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Construcción de una base de datos relacional</a:t>
            </a:r>
          </a:p>
        </p:txBody>
      </p:sp>
      <p:sp>
        <p:nvSpPr>
          <p:cNvPr id="4" name="Text Placeholder 3">
            <a:extLst>
              <a:ext uri="{FF2B5EF4-FFF2-40B4-BE49-F238E27FC236}">
                <a16:creationId xmlns:a16="http://schemas.microsoft.com/office/drawing/2014/main" id="{C6B5701F-E4E6-3C42-F1ED-F9B98E4ABCFC}"/>
              </a:ext>
            </a:extLst>
          </p:cNvPr>
          <p:cNvSpPr>
            <a:spLocks noGrp="1"/>
          </p:cNvSpPr>
          <p:nvPr>
            <p:ph type="body" idx="1"/>
          </p:nvPr>
        </p:nvSpPr>
        <p:spPr>
          <a:xfrm>
            <a:off x="1524000" y="5514052"/>
            <a:ext cx="9144000" cy="651910"/>
          </a:xfrm>
        </p:spPr>
        <p:txBody>
          <a:bodyPr vert="horz" lIns="91440" tIns="45720" rIns="91440" bIns="45720" rtlCol="0" anchor="ctr">
            <a:normAutofit/>
          </a:bodyPr>
          <a:lstStyle/>
          <a:p>
            <a:pPr algn="ctr"/>
            <a:r>
              <a:rPr lang="en-US" kern="1200">
                <a:solidFill>
                  <a:schemeClr val="tx1"/>
                </a:solidFill>
                <a:latin typeface="+mn-lt"/>
                <a:ea typeface="+mn-ea"/>
                <a:cs typeface="+mn-cs"/>
              </a:rPr>
              <a:t>Capítulo 3</a:t>
            </a:r>
          </a:p>
        </p:txBody>
      </p:sp>
      <p:cxnSp>
        <p:nvCxnSpPr>
          <p:cNvPr id="15" name="Straight Connector 1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490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3368482A-17E7-303B-B4FB-5742D97BF970}"/>
              </a:ext>
            </a:extLst>
          </p:cNvPr>
          <p:cNvPicPr>
            <a:picLocks noChangeAspect="1"/>
          </p:cNvPicPr>
          <p:nvPr/>
        </p:nvPicPr>
        <p:blipFill>
          <a:blip r:embed="rId2"/>
          <a:stretch>
            <a:fillRect/>
          </a:stretch>
        </p:blipFill>
        <p:spPr>
          <a:xfrm>
            <a:off x="4054097" y="577524"/>
            <a:ext cx="7354543" cy="5571067"/>
          </a:xfrm>
          <a:prstGeom prst="rect">
            <a:avLst/>
          </a:prstGeom>
        </p:spPr>
      </p:pic>
      <p:sp>
        <p:nvSpPr>
          <p:cNvPr id="7" name="TextBox 6">
            <a:extLst>
              <a:ext uri="{FF2B5EF4-FFF2-40B4-BE49-F238E27FC236}">
                <a16:creationId xmlns:a16="http://schemas.microsoft.com/office/drawing/2014/main" id="{44AD8037-8722-F2B8-70CE-B050B8B94711}"/>
              </a:ext>
            </a:extLst>
          </p:cNvPr>
          <p:cNvSpPr txBox="1"/>
          <p:nvPr/>
        </p:nvSpPr>
        <p:spPr>
          <a:xfrm>
            <a:off x="454662" y="1120534"/>
            <a:ext cx="3353250" cy="4154984"/>
          </a:xfrm>
          <a:prstGeom prst="rect">
            <a:avLst/>
          </a:prstGeom>
          <a:noFill/>
        </p:spPr>
        <p:txBody>
          <a:bodyPr wrap="square">
            <a:spAutoFit/>
          </a:bodyPr>
          <a:lstStyle/>
          <a:p>
            <a:r>
              <a:rPr lang="es-ES" sz="2400" dirty="0">
                <a:latin typeface="Calibri" panose="020F0502020204030204" pitchFamily="34" charset="0"/>
              </a:rPr>
              <a:t>Acá agregaremos dos tablas de datos:</a:t>
            </a:r>
          </a:p>
          <a:p>
            <a:pPr marL="285750" indent="-285750">
              <a:buFont typeface="Arial" panose="020B0604020202020204" pitchFamily="34" charset="0"/>
              <a:buChar char="•"/>
            </a:pPr>
            <a:r>
              <a:rPr lang="en-US" sz="2400" dirty="0">
                <a:effectLst/>
                <a:latin typeface="Calibri" panose="020F0502020204030204" pitchFamily="34" charset="0"/>
              </a:rPr>
              <a:t>Sensor</a:t>
            </a:r>
          </a:p>
          <a:p>
            <a:pPr marL="285750" indent="-285750"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Animal</a:t>
            </a:r>
          </a:p>
          <a:p>
            <a:pPr marL="0" marR="0">
              <a:spcBef>
                <a:spcPts val="0"/>
              </a:spcBef>
              <a:spcAft>
                <a:spcPts val="0"/>
              </a:spcAft>
            </a:pPr>
            <a:r>
              <a:rPr lang="en-US" sz="2400" dirty="0">
                <a:effectLst/>
                <a:latin typeface="Calibri" panose="020F0502020204030204" pitchFamily="34" charset="0"/>
              </a:rPr>
              <a:t> </a:t>
            </a:r>
          </a:p>
          <a:p>
            <a:r>
              <a:rPr lang="es-ES" sz="2400" dirty="0">
                <a:latin typeface="Calibri" panose="020F0502020204030204" pitchFamily="34" charset="0"/>
              </a:rPr>
              <a:t>Y cree dos tablas auxiliares que proporcionen soporte a las tablas principales:</a:t>
            </a:r>
          </a:p>
          <a:p>
            <a:pPr marL="285750" indent="-285750">
              <a:buFont typeface="Arial" panose="020B0604020202020204" pitchFamily="34" charset="0"/>
              <a:buChar char="•"/>
            </a:pPr>
            <a:r>
              <a:rPr lang="en-US" sz="2400" dirty="0">
                <a:effectLst/>
                <a:latin typeface="Calibri" panose="020F0502020204030204" pitchFamily="34" charset="0"/>
              </a:rPr>
              <a:t>Age classes</a:t>
            </a:r>
          </a:p>
          <a:p>
            <a:pPr marL="285750" indent="-285750"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Species</a:t>
            </a:r>
          </a:p>
        </p:txBody>
      </p:sp>
    </p:spTree>
    <p:extLst>
      <p:ext uri="{BB962C8B-B14F-4D97-AF65-F5344CB8AC3E}">
        <p14:creationId xmlns:p14="http://schemas.microsoft.com/office/powerpoint/2010/main" val="170055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7E122F-8113-4765-5E26-648B7DE27BAD}"/>
              </a:ext>
            </a:extLst>
          </p:cNvPr>
          <p:cNvPicPr>
            <a:picLocks noChangeAspect="1"/>
          </p:cNvPicPr>
          <p:nvPr/>
        </p:nvPicPr>
        <p:blipFill>
          <a:blip r:embed="rId2"/>
          <a:stretch>
            <a:fillRect/>
          </a:stretch>
        </p:blipFill>
        <p:spPr>
          <a:xfrm>
            <a:off x="281495" y="0"/>
            <a:ext cx="4624893" cy="6858000"/>
          </a:xfrm>
          <a:prstGeom prst="rect">
            <a:avLst/>
          </a:prstGeom>
        </p:spPr>
      </p:pic>
      <p:sp>
        <p:nvSpPr>
          <p:cNvPr id="8" name="TextBox 7">
            <a:extLst>
              <a:ext uri="{FF2B5EF4-FFF2-40B4-BE49-F238E27FC236}">
                <a16:creationId xmlns:a16="http://schemas.microsoft.com/office/drawing/2014/main" id="{A82E5301-E3CE-756F-5136-00AAE9EA2846}"/>
              </a:ext>
            </a:extLst>
          </p:cNvPr>
          <p:cNvSpPr txBox="1"/>
          <p:nvPr/>
        </p:nvSpPr>
        <p:spPr>
          <a:xfrm>
            <a:off x="5387419" y="457200"/>
            <a:ext cx="6320672" cy="4739759"/>
          </a:xfrm>
          <a:prstGeom prst="rect">
            <a:avLst/>
          </a:prstGeom>
          <a:noFill/>
        </p:spPr>
        <p:txBody>
          <a:bodyPr wrap="square" rtlCol="0">
            <a:spAutoFit/>
          </a:bodyPr>
          <a:lstStyle/>
          <a:p>
            <a:r>
              <a:rPr lang="es-AR" sz="2800" b="1" u="sng" dirty="0"/>
              <a:t>Dia 1</a:t>
            </a:r>
          </a:p>
          <a:p>
            <a:endParaRPr lang="es-AR" dirty="0"/>
          </a:p>
          <a:p>
            <a:pPr marL="342900" indent="-342900">
              <a:buFont typeface="Arial" panose="020B0604020202020204" pitchFamily="34" charset="0"/>
              <a:buChar char="•"/>
            </a:pPr>
            <a:r>
              <a:rPr lang="es-AR" sz="2400" dirty="0"/>
              <a:t>Construir y visualizar una base de datos relacional</a:t>
            </a:r>
          </a:p>
          <a:p>
            <a:r>
              <a:rPr lang="es-AR" sz="2400" dirty="0"/>
              <a:t>	</a:t>
            </a:r>
            <a:r>
              <a:rPr lang="es-AR" sz="2400" i="1" dirty="0"/>
              <a:t>Capítulos 2/3/4</a:t>
            </a:r>
          </a:p>
          <a:p>
            <a:endParaRPr lang="es-AR" dirty="0"/>
          </a:p>
          <a:p>
            <a:r>
              <a:rPr lang="es-AR" sz="2800" b="1" u="sng" dirty="0"/>
              <a:t>Dia 2</a:t>
            </a:r>
          </a:p>
          <a:p>
            <a:endParaRPr lang="es-AR" dirty="0"/>
          </a:p>
          <a:p>
            <a:pPr marL="285750" indent="-285750">
              <a:buFont typeface="Arial" panose="020B0604020202020204" pitchFamily="34" charset="0"/>
              <a:buChar char="•"/>
            </a:pPr>
            <a:r>
              <a:rPr lang="es-AR" sz="2400" dirty="0"/>
              <a:t>Convertir base de datos a una base especial</a:t>
            </a:r>
          </a:p>
          <a:p>
            <a:r>
              <a:rPr lang="es-AR" sz="2400" dirty="0"/>
              <a:t>	</a:t>
            </a:r>
            <a:r>
              <a:rPr lang="es-AR" sz="2400" i="1" dirty="0"/>
              <a:t>Capítulo 5/6</a:t>
            </a:r>
          </a:p>
          <a:p>
            <a:endParaRPr lang="es-AR" sz="2400" dirty="0"/>
          </a:p>
          <a:p>
            <a:pPr marL="285750" indent="-285750">
              <a:buFont typeface="Arial" panose="020B0604020202020204" pitchFamily="34" charset="0"/>
              <a:buChar char="•"/>
            </a:pPr>
            <a:r>
              <a:rPr lang="es-AR" sz="2400" dirty="0"/>
              <a:t>De el manejo de datos al análisis de datos en R</a:t>
            </a:r>
          </a:p>
          <a:p>
            <a:r>
              <a:rPr lang="es-AR" sz="2400" dirty="0"/>
              <a:t>	</a:t>
            </a:r>
            <a:r>
              <a:rPr lang="es-AR" sz="2400" i="1" dirty="0"/>
              <a:t>Capítulo 10</a:t>
            </a:r>
          </a:p>
        </p:txBody>
      </p:sp>
    </p:spTree>
    <p:extLst>
      <p:ext uri="{BB962C8B-B14F-4D97-AF65-F5344CB8AC3E}">
        <p14:creationId xmlns:p14="http://schemas.microsoft.com/office/powerpoint/2010/main" val="8841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A4961-3560-363F-CB98-C235B1099A01}"/>
              </a:ext>
            </a:extLst>
          </p:cNvPr>
          <p:cNvSpPr>
            <a:spLocks noGrp="1"/>
          </p:cNvSpPr>
          <p:nvPr>
            <p:ph type="title"/>
          </p:nvPr>
        </p:nvSpPr>
        <p:spPr/>
        <p:txBody>
          <a:bodyPr/>
          <a:lstStyle/>
          <a:p>
            <a:r>
              <a:rPr lang="es-AR" dirty="0"/>
              <a:t>En este ejemplo</a:t>
            </a:r>
            <a:endParaRPr lang="en-US" dirty="0"/>
          </a:p>
        </p:txBody>
      </p:sp>
      <p:sp>
        <p:nvSpPr>
          <p:cNvPr id="5" name="Content Placeholder 4">
            <a:extLst>
              <a:ext uri="{FF2B5EF4-FFF2-40B4-BE49-F238E27FC236}">
                <a16:creationId xmlns:a16="http://schemas.microsoft.com/office/drawing/2014/main" id="{91907209-B562-C726-0109-BBAC74EC59FA}"/>
              </a:ext>
            </a:extLst>
          </p:cNvPr>
          <p:cNvSpPr>
            <a:spLocks noGrp="1"/>
          </p:cNvSpPr>
          <p:nvPr>
            <p:ph idx="1"/>
          </p:nvPr>
        </p:nvSpPr>
        <p:spPr>
          <a:xfrm>
            <a:off x="926123" y="1748413"/>
            <a:ext cx="10515600" cy="4935144"/>
          </a:xfrm>
        </p:spPr>
        <p:txBody>
          <a:bodyPr>
            <a:normAutofit/>
          </a:bodyPr>
          <a:lstStyle/>
          <a:p>
            <a:pPr>
              <a:spcBef>
                <a:spcPts val="0"/>
              </a:spcBef>
              <a:spcAft>
                <a:spcPts val="1200"/>
              </a:spcAft>
            </a:pPr>
            <a:r>
              <a:rPr lang="es-ES" sz="2400" dirty="0">
                <a:effectLst/>
                <a:latin typeface="Calibri" panose="020F0502020204030204" pitchFamily="34" charset="0"/>
              </a:rPr>
              <a:t>Los individuos son las unidades de muestreo: cada individuo tendrá rasgos demográficos y datos GPS vinculados a ellos.</a:t>
            </a:r>
          </a:p>
          <a:p>
            <a:pPr>
              <a:spcBef>
                <a:spcPts val="0"/>
              </a:spcBef>
              <a:spcAft>
                <a:spcPts val="1200"/>
              </a:spcAft>
            </a:pPr>
            <a:r>
              <a:rPr lang="es-ES" sz="2400" dirty="0">
                <a:effectLst/>
                <a:latin typeface="Calibri" panose="020F0502020204030204" pitchFamily="34" charset="0"/>
              </a:rPr>
              <a:t>La tabla </a:t>
            </a:r>
            <a:r>
              <a:rPr lang="es-ES" sz="2400" dirty="0" err="1">
                <a:effectLst/>
                <a:latin typeface="Calibri" panose="020F0502020204030204" pitchFamily="34" charset="0"/>
              </a:rPr>
              <a:t>gps_data</a:t>
            </a:r>
            <a:r>
              <a:rPr lang="es-ES" sz="2400" dirty="0">
                <a:effectLst/>
                <a:latin typeface="Calibri" panose="020F0502020204030204" pitchFamily="34" charset="0"/>
              </a:rPr>
              <a:t> contiene los datos GPS recopilados de todos los sensores (coordenadas </a:t>
            </a:r>
            <a:r>
              <a:rPr lang="es-ES" sz="2400" dirty="0" err="1">
                <a:effectLst/>
                <a:latin typeface="Calibri" panose="020F0502020204030204" pitchFamily="34" charset="0"/>
              </a:rPr>
              <a:t>geog</a:t>
            </a:r>
            <a:r>
              <a:rPr lang="es-ES" sz="2400" dirty="0">
                <a:effectLst/>
                <a:latin typeface="Calibri" panose="020F0502020204030204" pitchFamily="34" charset="0"/>
              </a:rPr>
              <a:t>, marca de tiempo, etc.)
La tabla de sensor data contiene los datos relacionados con cada sensor (nombre del dispositivo, etc.)
La tabla </a:t>
            </a:r>
            <a:r>
              <a:rPr lang="es-ES" sz="2400" dirty="0" err="1">
                <a:effectLst/>
                <a:latin typeface="Calibri" panose="020F0502020204030204" pitchFamily="34" charset="0"/>
              </a:rPr>
              <a:t>animals</a:t>
            </a:r>
            <a:r>
              <a:rPr lang="es-ES" sz="2400" dirty="0">
                <a:effectLst/>
                <a:latin typeface="Calibri" panose="020F0502020204030204" pitchFamily="34" charset="0"/>
              </a:rPr>
              <a:t> contiene las características registradas para cada animal (clase de edad, especie, etc.) cuando se colocó / retiró el sensor
Hay otra tabla que se incorporará más adelante (sensor a animales) que vinculará el dispositivo sensor a cada animal y, en última instancia, vinculará los datos GPS a cada animal.</a:t>
            </a:r>
            <a:endParaRPr lang="en-US" sz="2400" dirty="0"/>
          </a:p>
        </p:txBody>
      </p:sp>
    </p:spTree>
    <p:extLst>
      <p:ext uri="{BB962C8B-B14F-4D97-AF65-F5344CB8AC3E}">
        <p14:creationId xmlns:p14="http://schemas.microsoft.com/office/powerpoint/2010/main" val="1058107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4DED-C468-F047-EB87-E29C5F8D49FA}"/>
              </a:ext>
            </a:extLst>
          </p:cNvPr>
          <p:cNvSpPr>
            <a:spLocks noGrp="1"/>
          </p:cNvSpPr>
          <p:nvPr>
            <p:ph type="title"/>
          </p:nvPr>
        </p:nvSpPr>
        <p:spPr/>
        <p:txBody>
          <a:bodyPr/>
          <a:lstStyle/>
          <a:p>
            <a:r>
              <a:rPr lang="es-AR" dirty="0"/>
              <a:t>Arranquemos…</a:t>
            </a:r>
            <a:endParaRPr lang="en-US" dirty="0"/>
          </a:p>
        </p:txBody>
      </p:sp>
      <p:sp>
        <p:nvSpPr>
          <p:cNvPr id="3" name="Content Placeholder 2">
            <a:extLst>
              <a:ext uri="{FF2B5EF4-FFF2-40B4-BE49-F238E27FC236}">
                <a16:creationId xmlns:a16="http://schemas.microsoft.com/office/drawing/2014/main" id="{0785335E-EDB2-84F8-B208-A7F6FBFE48E2}"/>
              </a:ext>
            </a:extLst>
          </p:cNvPr>
          <p:cNvSpPr>
            <a:spLocks noGrp="1"/>
          </p:cNvSpPr>
          <p:nvPr>
            <p:ph idx="1"/>
          </p:nvPr>
        </p:nvSpPr>
        <p:spPr/>
        <p:txBody>
          <a:bodyPr/>
          <a:lstStyle/>
          <a:p>
            <a:pPr fontAlgn="ctr">
              <a:spcBef>
                <a:spcPts val="0"/>
              </a:spcBef>
            </a:pPr>
            <a:r>
              <a:rPr lang="es-ES" sz="2400" b="1" i="1" dirty="0">
                <a:effectLst/>
                <a:latin typeface="Calibri" panose="020F0502020204030204" pitchFamily="34" charset="0"/>
              </a:rPr>
              <a:t>Agregamos la tabla de sensores y la tabla de animales como hicimos antes</a:t>
            </a:r>
          </a:p>
          <a:p>
            <a:pPr fontAlgn="ctr">
              <a:spcBef>
                <a:spcPts val="0"/>
              </a:spcBef>
            </a:pPr>
            <a:endParaRPr lang="en-US" sz="2400" b="1" i="1" dirty="0">
              <a:effectLst/>
              <a:latin typeface="Calibri" panose="020F0502020204030204" pitchFamily="34" charset="0"/>
            </a:endParaRPr>
          </a:p>
          <a:p>
            <a:pPr fontAlgn="ctr">
              <a:spcBef>
                <a:spcPts val="0"/>
              </a:spcBef>
            </a:pPr>
            <a:r>
              <a:rPr lang="es-ES" sz="2400" b="1" i="1" dirty="0">
                <a:effectLst/>
                <a:latin typeface="Calibri" panose="020F0502020204030204" pitchFamily="34" charset="0"/>
              </a:rPr>
              <a:t>Vinculamos la tabla GPS y la tabla Sensor usando una clave externa:</a:t>
            </a:r>
          </a:p>
          <a:p>
            <a:pPr marL="0" indent="0" fontAlgn="ctr">
              <a:spcBef>
                <a:spcPts val="0"/>
              </a:spcBef>
              <a:buNone/>
            </a:pPr>
            <a:r>
              <a:rPr lang="es-ES" sz="2400" b="1" i="1" dirty="0">
                <a:effectLst/>
                <a:latin typeface="Calibri" panose="020F0502020204030204" pitchFamily="34" charset="0"/>
              </a:rPr>
              <a:t>
</a:t>
            </a:r>
            <a:r>
              <a:rPr lang="es-ES" sz="2400" dirty="0">
                <a:effectLst/>
                <a:latin typeface="Calibri" panose="020F0502020204030204" pitchFamily="34" charset="0"/>
              </a:rPr>
              <a:t>Por ejemplo, creamos una clave externa que vincula </a:t>
            </a:r>
            <a:r>
              <a:rPr lang="es-ES" sz="2400" dirty="0" err="1">
                <a:effectLst/>
                <a:latin typeface="Calibri" panose="020F0502020204030204" pitchFamily="34" charset="0"/>
              </a:rPr>
              <a:t>gps_data</a:t>
            </a:r>
            <a:r>
              <a:rPr lang="es-ES" sz="2400" dirty="0">
                <a:effectLst/>
                <a:latin typeface="Calibri" panose="020F0502020204030204" pitchFamily="34" charset="0"/>
              </a:rPr>
              <a:t> con </a:t>
            </a:r>
            <a:r>
              <a:rPr lang="es-ES" sz="2400" dirty="0" err="1">
                <a:effectLst/>
                <a:latin typeface="Calibri" panose="020F0502020204030204" pitchFamily="34" charset="0"/>
              </a:rPr>
              <a:t>gps_sensors</a:t>
            </a:r>
            <a:r>
              <a:rPr lang="es-ES" sz="2400" dirty="0">
                <a:effectLst/>
                <a:latin typeface="Calibri" panose="020F0502020204030204" pitchFamily="34" charset="0"/>
              </a:rPr>
              <a:t>:
</a:t>
            </a:r>
          </a:p>
          <a:p>
            <a:pPr marL="0" indent="0" fontAlgn="ctr">
              <a:spcBef>
                <a:spcPts val="0"/>
              </a:spcBef>
              <a:buNone/>
            </a:pPr>
            <a:r>
              <a:rPr lang="en-US" sz="2400" dirty="0">
                <a:effectLst/>
                <a:latin typeface="Calibri" panose="020F0502020204030204" pitchFamily="34" charset="0"/>
              </a:rPr>
              <a:t>ALTER TABLE </a:t>
            </a:r>
            <a:r>
              <a:rPr lang="en-US" sz="2400" dirty="0" err="1">
                <a:effectLst/>
                <a:latin typeface="Calibri" panose="020F0502020204030204" pitchFamily="34" charset="0"/>
              </a:rPr>
              <a:t>main.gps_data</a:t>
            </a:r>
            <a:endParaRPr lang="en-US" sz="2400" dirty="0">
              <a:effectLst/>
              <a:latin typeface="Calibri" panose="020F0502020204030204" pitchFamily="34" charset="0"/>
            </a:endParaRPr>
          </a:p>
          <a:p>
            <a:pPr marL="114300" indent="0">
              <a:spcBef>
                <a:spcPts val="0"/>
              </a:spcBef>
              <a:buNone/>
            </a:pPr>
            <a:r>
              <a:rPr lang="en-US" sz="2400" dirty="0">
                <a:effectLst/>
                <a:latin typeface="Calibri" panose="020F0502020204030204" pitchFamily="34" charset="0"/>
              </a:rPr>
              <a:t>  ADD CONSTRAINT </a:t>
            </a:r>
            <a:r>
              <a:rPr lang="en-US" sz="2400" dirty="0" err="1">
                <a:effectLst/>
                <a:latin typeface="Calibri" panose="020F0502020204030204" pitchFamily="34" charset="0"/>
              </a:rPr>
              <a:t>gps_data_gps_sensors_fkey</a:t>
            </a:r>
            <a:r>
              <a:rPr lang="en-US" sz="2400" dirty="0">
                <a:effectLst/>
                <a:latin typeface="Calibri" panose="020F0502020204030204" pitchFamily="34" charset="0"/>
              </a:rPr>
              <a:t> </a:t>
            </a:r>
          </a:p>
          <a:p>
            <a:pPr marL="114300" indent="0">
              <a:spcBef>
                <a:spcPts val="0"/>
              </a:spcBef>
              <a:buNone/>
            </a:pPr>
            <a:r>
              <a:rPr lang="en-US" sz="2400" dirty="0">
                <a:effectLst/>
                <a:latin typeface="Calibri" panose="020F0502020204030204" pitchFamily="34" charset="0"/>
              </a:rPr>
              <a:t>  FOREIGN KEY (</a:t>
            </a:r>
            <a:r>
              <a:rPr lang="en-US" sz="2400" dirty="0" err="1">
                <a:effectLst/>
                <a:highlight>
                  <a:srgbClr val="00FFFF"/>
                </a:highlight>
                <a:latin typeface="Calibri" panose="020F0502020204030204" pitchFamily="34" charset="0"/>
              </a:rPr>
              <a:t>gps_sensors_code</a:t>
            </a:r>
            <a:r>
              <a:rPr lang="en-US" sz="2400" dirty="0">
                <a:effectLst/>
                <a:latin typeface="Calibri" panose="020F0502020204030204" pitchFamily="34" charset="0"/>
              </a:rPr>
              <a:t>)</a:t>
            </a:r>
          </a:p>
          <a:p>
            <a:pPr marL="114300" indent="0">
              <a:spcBef>
                <a:spcPts val="0"/>
              </a:spcBef>
              <a:buNone/>
            </a:pPr>
            <a:r>
              <a:rPr lang="en-US" sz="2400" dirty="0">
                <a:effectLst/>
                <a:latin typeface="Calibri" panose="020F0502020204030204" pitchFamily="34" charset="0"/>
              </a:rPr>
              <a:t>  REFERENCES </a:t>
            </a:r>
            <a:r>
              <a:rPr lang="en-US" sz="2400" dirty="0" err="1">
                <a:effectLst/>
                <a:latin typeface="Calibri" panose="020F0502020204030204" pitchFamily="34" charset="0"/>
              </a:rPr>
              <a:t>main.gps_sensors</a:t>
            </a:r>
            <a:r>
              <a:rPr lang="en-US" sz="2400" dirty="0">
                <a:effectLst/>
                <a:latin typeface="Calibri" panose="020F0502020204030204" pitchFamily="34" charset="0"/>
              </a:rPr>
              <a:t> (</a:t>
            </a:r>
            <a:r>
              <a:rPr lang="en-US" sz="2400" dirty="0" err="1">
                <a:effectLst/>
                <a:latin typeface="Calibri" panose="020F0502020204030204" pitchFamily="34" charset="0"/>
              </a:rPr>
              <a:t>gps_sensors_code</a:t>
            </a:r>
            <a:r>
              <a:rPr lang="en-US" sz="2400" dirty="0">
                <a:effectLst/>
                <a:latin typeface="Calibri" panose="020F0502020204030204" pitchFamily="34" charset="0"/>
              </a:rPr>
              <a:t>) </a:t>
            </a:r>
          </a:p>
          <a:p>
            <a:pPr marL="114300" indent="0">
              <a:spcBef>
                <a:spcPts val="0"/>
              </a:spcBef>
              <a:buNone/>
            </a:pPr>
            <a:r>
              <a:rPr lang="en-US" sz="2400" dirty="0">
                <a:effectLst/>
                <a:latin typeface="Calibri" panose="020F0502020204030204" pitchFamily="34" charset="0"/>
              </a:rPr>
              <a:t>MATCH SIMPLE ON UPDATE NO ACTION ON DELETE NO ACTION;</a:t>
            </a:r>
          </a:p>
          <a:p>
            <a:endParaRPr lang="en-US" dirty="0"/>
          </a:p>
        </p:txBody>
      </p:sp>
    </p:spTree>
    <p:extLst>
      <p:ext uri="{BB962C8B-B14F-4D97-AF65-F5344CB8AC3E}">
        <p14:creationId xmlns:p14="http://schemas.microsoft.com/office/powerpoint/2010/main" val="4099676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01DB-9C47-C8A6-3A7F-A8753DC606C8}"/>
              </a:ext>
            </a:extLst>
          </p:cNvPr>
          <p:cNvSpPr>
            <a:spLocks noGrp="1"/>
          </p:cNvSpPr>
          <p:nvPr>
            <p:ph type="title"/>
          </p:nvPr>
        </p:nvSpPr>
        <p:spPr/>
        <p:txBody>
          <a:bodyPr/>
          <a:lstStyle/>
          <a:p>
            <a:r>
              <a:rPr lang="es-AR" dirty="0" err="1"/>
              <a:t>Foreign</a:t>
            </a:r>
            <a:r>
              <a:rPr lang="es-AR" dirty="0"/>
              <a:t> </a:t>
            </a:r>
            <a:r>
              <a:rPr lang="es-AR" dirty="0" err="1"/>
              <a:t>keys</a:t>
            </a:r>
            <a:endParaRPr lang="en-US" dirty="0"/>
          </a:p>
        </p:txBody>
      </p:sp>
      <p:sp>
        <p:nvSpPr>
          <p:cNvPr id="3" name="Content Placeholder 2">
            <a:extLst>
              <a:ext uri="{FF2B5EF4-FFF2-40B4-BE49-F238E27FC236}">
                <a16:creationId xmlns:a16="http://schemas.microsoft.com/office/drawing/2014/main" id="{C8CDDA4D-DCCE-1225-7F9D-CB4B014AD1C3}"/>
              </a:ext>
            </a:extLst>
          </p:cNvPr>
          <p:cNvSpPr>
            <a:spLocks noGrp="1"/>
          </p:cNvSpPr>
          <p:nvPr>
            <p:ph idx="1"/>
          </p:nvPr>
        </p:nvSpPr>
        <p:spPr/>
        <p:txBody>
          <a:bodyPr>
            <a:normAutofit fontScale="92500"/>
          </a:bodyPr>
          <a:lstStyle/>
          <a:p>
            <a:pPr marL="114300" marR="0" indent="0">
              <a:spcBef>
                <a:spcPts val="0"/>
              </a:spcBef>
              <a:spcAft>
                <a:spcPts val="0"/>
              </a:spcAft>
              <a:buNone/>
            </a:pPr>
            <a:r>
              <a:rPr lang="es-ES" sz="2400" dirty="0">
                <a:effectLst/>
                <a:latin typeface="Calibri" panose="020F0502020204030204" pitchFamily="34" charset="0"/>
              </a:rPr>
              <a:t>Puede pensar en esto como una jerarquía, donde </a:t>
            </a:r>
            <a:r>
              <a:rPr lang="es-ES" sz="2400" dirty="0" err="1">
                <a:effectLst/>
                <a:latin typeface="Calibri" panose="020F0502020204030204" pitchFamily="34" charset="0"/>
              </a:rPr>
              <a:t>sensor_gps</a:t>
            </a:r>
            <a:r>
              <a:rPr lang="es-ES" sz="2400" dirty="0">
                <a:effectLst/>
                <a:latin typeface="Calibri" panose="020F0502020204030204" pitchFamily="34" charset="0"/>
              </a:rPr>
              <a:t> datos (</a:t>
            </a:r>
            <a:r>
              <a:rPr lang="es-ES" sz="2400" dirty="0" err="1">
                <a:effectLst/>
                <a:latin typeface="Calibri" panose="020F0502020204030204" pitchFamily="34" charset="0"/>
              </a:rPr>
              <a:t>table.upstream</a:t>
            </a:r>
            <a:r>
              <a:rPr lang="es-ES" sz="2400" dirty="0">
                <a:effectLst/>
                <a:latin typeface="Calibri" panose="020F0502020204030204" pitchFamily="34" charset="0"/>
              </a:rPr>
              <a:t>) están </a:t>
            </a:r>
            <a:r>
              <a:rPr lang="es-ES" sz="2400" dirty="0" err="1">
                <a:effectLst/>
                <a:latin typeface="Calibri" panose="020F0502020204030204" pitchFamily="34" charset="0"/>
              </a:rPr>
              <a:t>upstream</a:t>
            </a:r>
            <a:r>
              <a:rPr lang="es-ES" sz="2400" dirty="0">
                <a:effectLst/>
                <a:latin typeface="Calibri" panose="020F0502020204030204" pitchFamily="34" charset="0"/>
              </a:rPr>
              <a:t> de </a:t>
            </a:r>
            <a:r>
              <a:rPr lang="es-ES" sz="2400" dirty="0" err="1">
                <a:effectLst/>
                <a:latin typeface="Calibri" panose="020F0502020204030204" pitchFamily="34" charset="0"/>
              </a:rPr>
              <a:t>gps_data</a:t>
            </a:r>
            <a:r>
              <a:rPr lang="es-ES" sz="2400" dirty="0">
                <a:effectLst/>
                <a:latin typeface="Calibri" panose="020F0502020204030204" pitchFamily="34" charset="0"/>
              </a:rPr>
              <a:t> (</a:t>
            </a:r>
            <a:r>
              <a:rPr lang="es-ES" sz="2400" dirty="0" err="1">
                <a:effectLst/>
                <a:latin typeface="Calibri" panose="020F0502020204030204" pitchFamily="34" charset="0"/>
              </a:rPr>
              <a:t>table_downstream</a:t>
            </a:r>
            <a:r>
              <a:rPr lang="es-ES" sz="2400" dirty="0">
                <a:effectLst/>
                <a:latin typeface="Calibri" panose="020F0502020204030204" pitchFamily="34" charset="0"/>
              </a:rPr>
              <a:t>)</a:t>
            </a:r>
          </a:p>
          <a:p>
            <a:pPr marL="114300" marR="0" indent="0">
              <a:spcBef>
                <a:spcPts val="0"/>
              </a:spcBef>
              <a:spcAft>
                <a:spcPts val="0"/>
              </a:spcAft>
              <a:buNone/>
            </a:pPr>
            <a:r>
              <a:rPr lang="es-ES" sz="2400" dirty="0">
                <a:effectLst/>
                <a:latin typeface="Calibri" panose="020F0502020204030204" pitchFamily="34" charset="0"/>
              </a:rPr>
              <a:t>
</a:t>
            </a:r>
            <a:r>
              <a:rPr lang="en-US" sz="2400" dirty="0">
                <a:effectLst/>
                <a:latin typeface="Calibri" panose="020F0502020204030204" pitchFamily="34" charset="0"/>
              </a:rPr>
              <a:t>FOREIGN KEY (</a:t>
            </a:r>
            <a:r>
              <a:rPr lang="en-US" sz="2400" dirty="0">
                <a:effectLst/>
                <a:highlight>
                  <a:srgbClr val="00FFFF"/>
                </a:highlight>
                <a:latin typeface="Calibri" panose="020F0502020204030204" pitchFamily="34" charset="0"/>
              </a:rPr>
              <a:t>variable in the </a:t>
            </a:r>
            <a:r>
              <a:rPr lang="en-US" sz="2400" dirty="0" err="1">
                <a:effectLst/>
                <a:highlight>
                  <a:srgbClr val="00FFFF"/>
                </a:highlight>
                <a:latin typeface="Calibri" panose="020F0502020204030204" pitchFamily="34" charset="0"/>
              </a:rPr>
              <a:t>table_downstream</a:t>
            </a:r>
            <a:r>
              <a:rPr lang="en-US" sz="2400" dirty="0">
                <a:effectLst/>
                <a:latin typeface="Calibri" panose="020F0502020204030204" pitchFamily="34" charset="0"/>
              </a:rPr>
              <a:t>)</a:t>
            </a:r>
          </a:p>
          <a:p>
            <a:pPr rtl="0" fontAlgn="ctr">
              <a:spcBef>
                <a:spcPts val="0"/>
              </a:spcBef>
              <a:spcAft>
                <a:spcPts val="0"/>
              </a:spcAft>
              <a:buFont typeface="Courier New" panose="02070309020205020404" pitchFamily="49" charset="0"/>
              <a:buChar char="o"/>
            </a:pPr>
            <a:r>
              <a:rPr lang="en-US" sz="2400" dirty="0">
                <a:effectLst/>
                <a:latin typeface="Calibri" panose="020F0502020204030204" pitchFamily="34" charset="0"/>
              </a:rPr>
              <a:t>REFERENCES </a:t>
            </a:r>
            <a:r>
              <a:rPr lang="en-US" sz="2400" dirty="0" err="1">
                <a:effectLst/>
                <a:latin typeface="Calibri" panose="020F0502020204030204" pitchFamily="34" charset="0"/>
              </a:rPr>
              <a:t>schema.table_upstream</a:t>
            </a:r>
            <a:r>
              <a:rPr lang="en-US" sz="2400" dirty="0">
                <a:effectLst/>
                <a:latin typeface="Calibri" panose="020F0502020204030204" pitchFamily="34" charset="0"/>
              </a:rPr>
              <a:t> (variable in the </a:t>
            </a:r>
            <a:r>
              <a:rPr lang="en-US" sz="2400" dirty="0" err="1">
                <a:effectLst/>
                <a:latin typeface="Calibri" panose="020F0502020204030204" pitchFamily="34" charset="0"/>
              </a:rPr>
              <a:t>table_upstream</a:t>
            </a:r>
            <a:r>
              <a:rPr lang="en-US" sz="2400" dirty="0">
                <a:effectLst/>
                <a:latin typeface="Calibri" panose="020F0502020204030204" pitchFamily="34" charset="0"/>
              </a:rPr>
              <a:t>) </a:t>
            </a:r>
          </a:p>
          <a:p>
            <a:pPr fontAlgn="ctr">
              <a:spcBef>
                <a:spcPts val="0"/>
              </a:spcBef>
              <a:buFont typeface="Courier New" panose="02070309020205020404" pitchFamily="49" charset="0"/>
              <a:buChar char="o"/>
            </a:pPr>
            <a:r>
              <a:rPr lang="en-US" sz="2400" dirty="0">
                <a:effectLst/>
                <a:latin typeface="Calibri" panose="020F0502020204030204" pitchFamily="34" charset="0"/>
              </a:rPr>
              <a:t>MATCH SIMPLE ON UPDATE NO ACTION ON DELETE NO ACTION: </a:t>
            </a:r>
            <a:r>
              <a:rPr lang="es-ES" sz="2400" dirty="0">
                <a:effectLst/>
                <a:latin typeface="Calibri" panose="020F0502020204030204" pitchFamily="34" charset="0"/>
              </a:rPr>
              <a:t>Esta última parte indica que para eliminar un sensor de los datos del sensor, primero debe eliminar todos los registros asociados a ese sensor en el </a:t>
            </a:r>
            <a:r>
              <a:rPr lang="es-ES" sz="2400" dirty="0" err="1">
                <a:effectLst/>
                <a:latin typeface="Calibri" panose="020F0502020204030204" pitchFamily="34" charset="0"/>
              </a:rPr>
              <a:t>gps_data</a:t>
            </a:r>
            <a:r>
              <a:rPr lang="es-ES" sz="2400" dirty="0">
                <a:effectLst/>
                <a:latin typeface="Calibri" panose="020F0502020204030204" pitchFamily="34" charset="0"/>
              </a:rPr>
              <a:t>; Y para agregar cualquier registro a la </a:t>
            </a:r>
            <a:r>
              <a:rPr lang="es-ES" sz="2400" dirty="0" err="1">
                <a:effectLst/>
                <a:latin typeface="Calibri" panose="020F0502020204030204" pitchFamily="34" charset="0"/>
              </a:rPr>
              <a:t>gps_data</a:t>
            </a:r>
            <a:r>
              <a:rPr lang="es-ES" sz="2400" dirty="0">
                <a:effectLst/>
                <a:latin typeface="Calibri" panose="020F0502020204030204" pitchFamily="34" charset="0"/>
              </a:rPr>
              <a:t> asociada a un nuevo sensor, ese sensor debe agregarse primero a los datos del sensor.</a:t>
            </a:r>
            <a:endParaRPr lang="en-US" sz="2400" dirty="0">
              <a:effectLst/>
              <a:latin typeface="Calibri" panose="020F0502020204030204" pitchFamily="34" charset="0"/>
            </a:endParaRPr>
          </a:p>
          <a:p>
            <a:pPr marL="114300" marR="0" indent="0">
              <a:spcBef>
                <a:spcPts val="0"/>
              </a:spcBef>
              <a:spcAft>
                <a:spcPts val="0"/>
              </a:spcAft>
              <a:buNone/>
            </a:pPr>
            <a:endParaRPr lang="en-US" sz="2400" dirty="0">
              <a:latin typeface="Calibri" panose="020F0502020204030204" pitchFamily="34" charset="0"/>
            </a:endParaRPr>
          </a:p>
          <a:p>
            <a:pPr marL="114300" marR="0" indent="0">
              <a:spcBef>
                <a:spcPts val="0"/>
              </a:spcBef>
              <a:spcAft>
                <a:spcPts val="0"/>
              </a:spcAft>
              <a:buNone/>
            </a:pPr>
            <a:r>
              <a:rPr lang="es-ES" sz="2400" dirty="0">
                <a:effectLst/>
                <a:latin typeface="Calibri" panose="020F0502020204030204" pitchFamily="34" charset="0"/>
              </a:rPr>
              <a:t>Una clave externa crea una dependencia. Por ejemplo:</a:t>
            </a:r>
          </a:p>
          <a:p>
            <a:pPr marL="400050" indent="-285750">
              <a:spcBef>
                <a:spcPts val="0"/>
              </a:spcBef>
            </a:pPr>
            <a:r>
              <a:rPr lang="es-ES" sz="2400" dirty="0">
                <a:effectLst/>
                <a:latin typeface="Calibri" panose="020F0502020204030204" pitchFamily="34" charset="0"/>
              </a:rPr>
              <a:t>No podemos agregar datos GPS de un sensor que no esté en la tabla de sensores</a:t>
            </a:r>
          </a:p>
          <a:p>
            <a:pPr marL="400050" indent="-285750">
              <a:spcBef>
                <a:spcPts val="0"/>
              </a:spcBef>
            </a:pPr>
            <a:r>
              <a:rPr lang="es-ES" sz="2400" dirty="0">
                <a:effectLst/>
                <a:latin typeface="Calibri" panose="020F0502020204030204" pitchFamily="34" charset="0"/>
              </a:rPr>
              <a:t>No podemos agregar un animal de una especie que no esté en la tabla de especies</a:t>
            </a:r>
            <a:endParaRPr lang="en-US" sz="3600" dirty="0"/>
          </a:p>
        </p:txBody>
      </p:sp>
    </p:spTree>
    <p:extLst>
      <p:ext uri="{BB962C8B-B14F-4D97-AF65-F5344CB8AC3E}">
        <p14:creationId xmlns:p14="http://schemas.microsoft.com/office/powerpoint/2010/main" val="15531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BC55-A0D6-BD56-3358-860D4DDD95C7}"/>
              </a:ext>
            </a:extLst>
          </p:cNvPr>
          <p:cNvSpPr>
            <a:spLocks noGrp="1"/>
          </p:cNvSpPr>
          <p:nvPr>
            <p:ph type="title"/>
          </p:nvPr>
        </p:nvSpPr>
        <p:spPr/>
        <p:txBody>
          <a:bodyPr/>
          <a:lstStyle/>
          <a:p>
            <a:r>
              <a:rPr lang="es-AR" dirty="0"/>
              <a:t>Tablas auxiliares</a:t>
            </a:r>
            <a:endParaRPr lang="en-US" dirty="0"/>
          </a:p>
        </p:txBody>
      </p:sp>
      <p:sp>
        <p:nvSpPr>
          <p:cNvPr id="3" name="Content Placeholder 2">
            <a:extLst>
              <a:ext uri="{FF2B5EF4-FFF2-40B4-BE49-F238E27FC236}">
                <a16:creationId xmlns:a16="http://schemas.microsoft.com/office/drawing/2014/main" id="{37900B97-26CC-AC5B-1D80-DDD5B00EBA5F}"/>
              </a:ext>
            </a:extLst>
          </p:cNvPr>
          <p:cNvSpPr>
            <a:spLocks noGrp="1"/>
          </p:cNvSpPr>
          <p:nvPr>
            <p:ph idx="1"/>
          </p:nvPr>
        </p:nvSpPr>
        <p:spPr/>
        <p:txBody>
          <a:bodyPr>
            <a:normAutofit/>
          </a:bodyPr>
          <a:lstStyle/>
          <a:p>
            <a:pPr marL="0" indent="0" fontAlgn="ctr">
              <a:lnSpc>
                <a:spcPct val="100000"/>
              </a:lnSpc>
              <a:spcBef>
                <a:spcPts val="0"/>
              </a:spcBef>
              <a:buNone/>
            </a:pPr>
            <a:r>
              <a:rPr lang="es-ES" sz="2400" b="1" u="sng" dirty="0">
                <a:effectLst/>
                <a:latin typeface="Calibri" panose="020F0502020204030204" pitchFamily="34" charset="0"/>
              </a:rPr>
              <a:t>Crear tablas auxiliares (tablas de búsqueda) para reforzar la coherencia en la base de datos.</a:t>
            </a:r>
          </a:p>
          <a:p>
            <a:pPr marL="0" indent="0" fontAlgn="ctr">
              <a:lnSpc>
                <a:spcPct val="100000"/>
              </a:lnSpc>
              <a:spcBef>
                <a:spcPts val="0"/>
              </a:spcBef>
              <a:buNone/>
            </a:pPr>
            <a:r>
              <a:rPr lang="es-ES" sz="2400" b="1" u="sng" dirty="0">
                <a:effectLst/>
                <a:latin typeface="Calibri" panose="020F0502020204030204" pitchFamily="34" charset="0"/>
              </a:rPr>
              <a:t>
</a:t>
            </a:r>
            <a:r>
              <a:rPr lang="es-ES" sz="2400" dirty="0">
                <a:effectLst/>
                <a:latin typeface="Calibri" panose="020F0502020204030204" pitchFamily="34" charset="0"/>
              </a:rPr>
              <a:t>Estas tablas de búsqueda (o </a:t>
            </a:r>
            <a:r>
              <a:rPr lang="es-ES" sz="2400" dirty="0" err="1">
                <a:effectLst/>
                <a:latin typeface="Calibri" panose="020F0502020204030204" pitchFamily="34" charset="0"/>
              </a:rPr>
              <a:t>lookup</a:t>
            </a:r>
            <a:r>
              <a:rPr lang="es-ES" sz="2400" dirty="0">
                <a:effectLst/>
                <a:latin typeface="Calibri" panose="020F0502020204030204" pitchFamily="34" charset="0"/>
              </a:rPr>
              <a:t> tables en inglés) almacenarán la lista y las descripciones de todos los valores posibles. </a:t>
            </a:r>
          </a:p>
          <a:p>
            <a:pPr marL="0" indent="0" fontAlgn="ctr">
              <a:lnSpc>
                <a:spcPct val="100000"/>
              </a:lnSpc>
              <a:spcBef>
                <a:spcPts val="0"/>
              </a:spcBef>
              <a:buNone/>
            </a:pPr>
            <a:endParaRPr lang="es-ES" sz="2400" dirty="0">
              <a:effectLst/>
              <a:latin typeface="Calibri" panose="020F0502020204030204" pitchFamily="34" charset="0"/>
            </a:endParaRPr>
          </a:p>
          <a:p>
            <a:pPr marL="0" indent="0" fontAlgn="ctr">
              <a:lnSpc>
                <a:spcPct val="100000"/>
              </a:lnSpc>
              <a:spcBef>
                <a:spcPts val="0"/>
              </a:spcBef>
              <a:buNone/>
            </a:pPr>
            <a:r>
              <a:rPr lang="es-ES" sz="2400" dirty="0">
                <a:effectLst/>
                <a:latin typeface="Calibri" panose="020F0502020204030204" pitchFamily="34" charset="0"/>
              </a:rPr>
              <a:t>En este caso, para especies y clases de edad. Se recomienda mantenerlos en un esquema separado para dar a la base de datos una estructura de datos más clara (pero no se aplican restricciones si desea agregarlos al mismo esquema que las tablas que contienen los datos).</a:t>
            </a:r>
          </a:p>
        </p:txBody>
      </p:sp>
    </p:spTree>
    <p:extLst>
      <p:ext uri="{BB962C8B-B14F-4D97-AF65-F5344CB8AC3E}">
        <p14:creationId xmlns:p14="http://schemas.microsoft.com/office/powerpoint/2010/main" val="90880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112FD-771F-4D70-121B-FEF91DE0C6EC}"/>
              </a:ext>
            </a:extLst>
          </p:cNvPr>
          <p:cNvSpPr>
            <a:spLocks noGrp="1"/>
          </p:cNvSpPr>
          <p:nvPr>
            <p:ph idx="4294967295"/>
          </p:nvPr>
        </p:nvSpPr>
        <p:spPr>
          <a:xfrm>
            <a:off x="948629" y="391187"/>
            <a:ext cx="10515600" cy="6038952"/>
          </a:xfrm>
        </p:spPr>
        <p:txBody>
          <a:bodyPr/>
          <a:lstStyle/>
          <a:p>
            <a:pPr fontAlgn="ctr">
              <a:spcBef>
                <a:spcPts val="0"/>
              </a:spcBef>
            </a:pPr>
            <a:endParaRPr lang="es-ES" sz="2400" b="1" dirty="0">
              <a:effectLst/>
              <a:latin typeface="Calibri" panose="020F0502020204030204" pitchFamily="34" charset="0"/>
            </a:endParaRPr>
          </a:p>
          <a:p>
            <a:pPr marL="0" indent="0" fontAlgn="ctr">
              <a:spcBef>
                <a:spcPts val="0"/>
              </a:spcBef>
              <a:buNone/>
            </a:pPr>
            <a:r>
              <a:rPr lang="es-ES" sz="2400" b="1" dirty="0">
                <a:effectLst/>
                <a:latin typeface="Calibri" panose="020F0502020204030204" pitchFamily="34" charset="0"/>
              </a:rPr>
              <a:t>Cree las tablas de búsqueda para los valores de los campos </a:t>
            </a:r>
            <a:r>
              <a:rPr lang="es-ES" sz="2400" b="1" dirty="0" err="1">
                <a:effectLst/>
                <a:latin typeface="Calibri" panose="020F0502020204030204" pitchFamily="34" charset="0"/>
              </a:rPr>
              <a:t>species_id</a:t>
            </a:r>
            <a:r>
              <a:rPr lang="es-ES" sz="2400" b="1" dirty="0">
                <a:effectLst/>
                <a:latin typeface="Calibri" panose="020F0502020204030204" pitchFamily="34" charset="0"/>
              </a:rPr>
              <a:t> y rellénelos con los valores admitidos:</a:t>
            </a:r>
          </a:p>
          <a:p>
            <a:pPr marL="0" indent="0" fontAlgn="ctr">
              <a:spcBef>
                <a:spcPts val="0"/>
              </a:spcBef>
              <a:buNone/>
            </a:pPr>
            <a:r>
              <a:rPr lang="es-ES" sz="2400" b="1" dirty="0">
                <a:latin typeface="Calibri" panose="020F0502020204030204" pitchFamily="34" charset="0"/>
              </a:rPr>
              <a:t>	</a:t>
            </a:r>
            <a:r>
              <a:rPr lang="en-US" sz="2400" dirty="0">
                <a:effectLst/>
                <a:latin typeface="Calibri" panose="020F0502020204030204" pitchFamily="34" charset="0"/>
              </a:rPr>
              <a:t>CREATE TABLE </a:t>
            </a:r>
            <a:r>
              <a:rPr lang="en-US" sz="2400" dirty="0" err="1">
                <a:effectLst/>
                <a:latin typeface="Calibri" panose="020F0502020204030204" pitchFamily="34" charset="0"/>
              </a:rPr>
              <a:t>lu_tables.lu_species</a:t>
            </a:r>
            <a:r>
              <a:rPr lang="en-US" sz="2400" dirty="0">
                <a:effectLst/>
                <a:latin typeface="Calibri" panose="020F0502020204030204" pitchFamily="34" charset="0"/>
              </a:rPr>
              <a:t>(</a:t>
            </a:r>
          </a:p>
          <a:p>
            <a:pPr marL="457200" marR="0" indent="0">
              <a:spcBef>
                <a:spcPts val="0"/>
              </a:spcBef>
              <a:spcAft>
                <a:spcPts val="0"/>
              </a:spcAft>
              <a:buNone/>
            </a:pPr>
            <a:r>
              <a:rPr lang="en-US" sz="2400" dirty="0">
                <a:effectLst/>
                <a:latin typeface="Calibri" panose="020F0502020204030204" pitchFamily="34" charset="0"/>
              </a:rPr>
              <a:t>  	</a:t>
            </a:r>
            <a:r>
              <a:rPr lang="en-US" sz="2400" dirty="0" err="1">
                <a:effectLst/>
                <a:latin typeface="Calibri" panose="020F0502020204030204" pitchFamily="34" charset="0"/>
              </a:rPr>
              <a:t>species_code</a:t>
            </a:r>
            <a:r>
              <a:rPr lang="en-US" sz="2400" dirty="0">
                <a:effectLst/>
                <a:latin typeface="Calibri" panose="020F0502020204030204" pitchFamily="34" charset="0"/>
              </a:rPr>
              <a:t> integer,</a:t>
            </a:r>
          </a:p>
          <a:p>
            <a:pPr marL="457200" marR="0" indent="0">
              <a:spcBef>
                <a:spcPts val="0"/>
              </a:spcBef>
              <a:spcAft>
                <a:spcPts val="0"/>
              </a:spcAft>
              <a:buNone/>
            </a:pPr>
            <a:r>
              <a:rPr lang="en-US" sz="2400" dirty="0">
                <a:effectLst/>
                <a:latin typeface="Calibri" panose="020F0502020204030204" pitchFamily="34" charset="0"/>
              </a:rPr>
              <a:t>  	</a:t>
            </a:r>
            <a:r>
              <a:rPr lang="en-US" sz="2400" dirty="0" err="1">
                <a:effectLst/>
                <a:latin typeface="Calibri" panose="020F0502020204030204" pitchFamily="34" charset="0"/>
              </a:rPr>
              <a:t>species_description</a:t>
            </a:r>
            <a:r>
              <a:rPr lang="en-US" sz="2400" dirty="0">
                <a:effectLst/>
                <a:latin typeface="Calibri" panose="020F0502020204030204" pitchFamily="34" charset="0"/>
              </a:rPr>
              <a:t> character varying,</a:t>
            </a:r>
          </a:p>
          <a:p>
            <a:pPr marL="457200" marR="0" indent="0">
              <a:spcBef>
                <a:spcPts val="0"/>
              </a:spcBef>
              <a:spcAft>
                <a:spcPts val="0"/>
              </a:spcAft>
              <a:buNone/>
            </a:pPr>
            <a:r>
              <a:rPr lang="en-US" sz="2400" dirty="0">
                <a:effectLst/>
                <a:latin typeface="Calibri" panose="020F0502020204030204" pitchFamily="34" charset="0"/>
              </a:rPr>
              <a:t>  	CONSTRAINT </a:t>
            </a:r>
            <a:r>
              <a:rPr lang="en-US" sz="2400" dirty="0" err="1">
                <a:effectLst/>
                <a:latin typeface="Calibri" panose="020F0502020204030204" pitchFamily="34" charset="0"/>
              </a:rPr>
              <a:t>lu_species_pkey</a:t>
            </a:r>
            <a:r>
              <a:rPr lang="en-US" sz="2400" dirty="0">
                <a:effectLst/>
                <a:latin typeface="Calibri" panose="020F0502020204030204" pitchFamily="34" charset="0"/>
              </a:rPr>
              <a:t> </a:t>
            </a:r>
          </a:p>
          <a:p>
            <a:pPr marL="457200" marR="0" indent="0">
              <a:spcBef>
                <a:spcPts val="0"/>
              </a:spcBef>
              <a:spcAft>
                <a:spcPts val="0"/>
              </a:spcAft>
              <a:buNone/>
            </a:pPr>
            <a:r>
              <a:rPr lang="en-US" sz="2400" dirty="0">
                <a:effectLst/>
                <a:latin typeface="Calibri" panose="020F0502020204030204" pitchFamily="34" charset="0"/>
              </a:rPr>
              <a:t>  	PRIMARY KEY (</a:t>
            </a:r>
            <a:r>
              <a:rPr lang="en-US" sz="2400" dirty="0" err="1">
                <a:effectLst/>
                <a:latin typeface="Calibri" panose="020F0502020204030204" pitchFamily="34" charset="0"/>
              </a:rPr>
              <a:t>species_code</a:t>
            </a:r>
            <a:r>
              <a:rPr lang="en-US" sz="2400" dirty="0">
                <a:effectLst/>
                <a:latin typeface="Calibri" panose="020F0502020204030204" pitchFamily="34" charset="0"/>
              </a:rPr>
              <a:t>));</a:t>
            </a:r>
          </a:p>
          <a:p>
            <a:pPr marL="457200" indent="0">
              <a:spcBef>
                <a:spcPts val="0"/>
              </a:spcBef>
              <a:buNone/>
            </a:pPr>
            <a:endParaRPr lang="en-US" sz="2400" dirty="0">
              <a:latin typeface="Calibri" panose="020F0502020204030204" pitchFamily="34" charset="0"/>
            </a:endParaRPr>
          </a:p>
          <a:p>
            <a:pPr marL="457200" marR="0" indent="0">
              <a:spcBef>
                <a:spcPts val="0"/>
              </a:spcBef>
              <a:spcAft>
                <a:spcPts val="0"/>
              </a:spcAft>
              <a:buNone/>
            </a:pPr>
            <a:r>
              <a:rPr lang="en-US" sz="2400" dirty="0">
                <a:effectLst/>
                <a:latin typeface="Calibri" panose="020F0502020204030204" pitchFamily="34" charset="0"/>
              </a:rPr>
              <a:t>	COMMENT ON TABLE </a:t>
            </a:r>
            <a:r>
              <a:rPr lang="en-US" sz="2400" dirty="0" err="1">
                <a:effectLst/>
                <a:latin typeface="Calibri" panose="020F0502020204030204" pitchFamily="34" charset="0"/>
              </a:rPr>
              <a:t>lu_tables.lu_species</a:t>
            </a:r>
            <a:r>
              <a:rPr lang="en-US" sz="2400" dirty="0">
                <a:effectLst/>
                <a:latin typeface="Calibri" panose="020F0502020204030204" pitchFamily="34" charset="0"/>
              </a:rPr>
              <a:t> IS 'Look up table for species.’;</a:t>
            </a:r>
          </a:p>
          <a:p>
            <a:pPr marL="342900" marR="0">
              <a:spcBef>
                <a:spcPts val="0"/>
              </a:spcBef>
              <a:spcAft>
                <a:spcPts val="0"/>
              </a:spcAft>
            </a:pPr>
            <a:endParaRPr lang="en-US" sz="2400" dirty="0">
              <a:effectLst/>
              <a:latin typeface="Calibri" panose="020F0502020204030204" pitchFamily="34" charset="0"/>
            </a:endParaRPr>
          </a:p>
          <a:p>
            <a:pPr marL="0" indent="0" rtl="0" fontAlgn="ctr">
              <a:spcBef>
                <a:spcPts val="0"/>
              </a:spcBef>
              <a:spcAft>
                <a:spcPts val="0"/>
              </a:spcAft>
              <a:buNone/>
            </a:pPr>
            <a:r>
              <a:rPr lang="en-US" sz="2400" b="1" dirty="0" err="1">
                <a:latin typeface="Calibri" panose="020F0502020204030204" pitchFamily="34" charset="0"/>
              </a:rPr>
              <a:t>Agregue</a:t>
            </a:r>
            <a:r>
              <a:rPr lang="en-US" sz="2400" b="1" dirty="0">
                <a:latin typeface="Calibri" panose="020F0502020204030204" pitchFamily="34" charset="0"/>
              </a:rPr>
              <a:t> </a:t>
            </a:r>
            <a:r>
              <a:rPr lang="en-US" sz="2400" b="1" dirty="0" err="1">
                <a:latin typeface="Calibri" panose="020F0502020204030204" pitchFamily="34" charset="0"/>
              </a:rPr>
              <a:t>valores</a:t>
            </a:r>
            <a:r>
              <a:rPr lang="en-US" sz="2400" b="1" dirty="0">
                <a:effectLst/>
                <a:latin typeface="Calibri" panose="020F0502020204030204" pitchFamily="34" charset="0"/>
              </a:rPr>
              <a:t>:</a:t>
            </a:r>
          </a:p>
          <a:p>
            <a:pPr marL="457200" marR="0" indent="0">
              <a:spcBef>
                <a:spcPts val="0"/>
              </a:spcBef>
              <a:spcAft>
                <a:spcPts val="0"/>
              </a:spcAft>
              <a:buNone/>
            </a:pPr>
            <a:r>
              <a:rPr lang="en-US" sz="2400" dirty="0">
                <a:effectLst/>
                <a:latin typeface="Calibri" panose="020F0502020204030204" pitchFamily="34" charset="0"/>
              </a:rPr>
              <a:t>INSERT INTO </a:t>
            </a:r>
            <a:r>
              <a:rPr lang="en-US" sz="2400" dirty="0" err="1">
                <a:effectLst/>
                <a:latin typeface="Calibri" panose="020F0502020204030204" pitchFamily="34" charset="0"/>
              </a:rPr>
              <a:t>lu_tables.lu_species</a:t>
            </a:r>
            <a:r>
              <a:rPr lang="en-US" sz="2400" dirty="0">
                <a:effectLst/>
                <a:latin typeface="Calibri" panose="020F0502020204030204" pitchFamily="34" charset="0"/>
              </a:rPr>
              <a:t>  VALUES (1, 'roe deer');</a:t>
            </a:r>
          </a:p>
          <a:p>
            <a:pPr marL="457200" marR="0" indent="0">
              <a:spcBef>
                <a:spcPts val="0"/>
              </a:spcBef>
              <a:spcAft>
                <a:spcPts val="0"/>
              </a:spcAft>
              <a:buNone/>
            </a:pPr>
            <a:r>
              <a:rPr lang="en-US" sz="2400" dirty="0">
                <a:effectLst/>
                <a:latin typeface="Calibri" panose="020F0502020204030204" pitchFamily="34" charset="0"/>
              </a:rPr>
              <a:t>INSERT INTO </a:t>
            </a:r>
            <a:r>
              <a:rPr lang="en-US" sz="2400" dirty="0" err="1">
                <a:effectLst/>
                <a:latin typeface="Calibri" panose="020F0502020204030204" pitchFamily="34" charset="0"/>
              </a:rPr>
              <a:t>lu_tables.lu_species</a:t>
            </a:r>
            <a:r>
              <a:rPr lang="en-US" sz="2400" dirty="0">
                <a:effectLst/>
                <a:latin typeface="Calibri" panose="020F0502020204030204" pitchFamily="34" charset="0"/>
              </a:rPr>
              <a:t>  VALUES (2, 'rein deer');</a:t>
            </a:r>
          </a:p>
          <a:p>
            <a:pPr marL="457200" marR="0" indent="0">
              <a:spcBef>
                <a:spcPts val="0"/>
              </a:spcBef>
              <a:spcAft>
                <a:spcPts val="0"/>
              </a:spcAft>
              <a:buNone/>
            </a:pPr>
            <a:r>
              <a:rPr lang="en-US" sz="2400" dirty="0">
                <a:effectLst/>
                <a:latin typeface="Calibri" panose="020F0502020204030204" pitchFamily="34" charset="0"/>
              </a:rPr>
              <a:t>INSERT INTO </a:t>
            </a:r>
            <a:r>
              <a:rPr lang="en-US" sz="2400" dirty="0" err="1">
                <a:effectLst/>
                <a:latin typeface="Calibri" panose="020F0502020204030204" pitchFamily="34" charset="0"/>
              </a:rPr>
              <a:t>lu_tables.lu_species</a:t>
            </a:r>
            <a:r>
              <a:rPr lang="en-US" sz="2400" dirty="0">
                <a:effectLst/>
                <a:latin typeface="Calibri" panose="020F0502020204030204" pitchFamily="34" charset="0"/>
              </a:rPr>
              <a:t>  VALUES (3, 'moose');</a:t>
            </a:r>
          </a:p>
          <a:p>
            <a:endParaRPr lang="en-US" dirty="0"/>
          </a:p>
        </p:txBody>
      </p:sp>
    </p:spTree>
    <p:extLst>
      <p:ext uri="{BB962C8B-B14F-4D97-AF65-F5344CB8AC3E}">
        <p14:creationId xmlns:p14="http://schemas.microsoft.com/office/powerpoint/2010/main" val="1402034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2364-DF1A-0D99-86D4-EE8F7E52D54E}"/>
              </a:ext>
            </a:extLst>
          </p:cNvPr>
          <p:cNvSpPr>
            <a:spLocks noGrp="1"/>
          </p:cNvSpPr>
          <p:nvPr>
            <p:ph type="title"/>
          </p:nvPr>
        </p:nvSpPr>
        <p:spPr/>
        <p:txBody>
          <a:bodyPr/>
          <a:lstStyle/>
          <a:p>
            <a:r>
              <a:rPr lang="es-AR" dirty="0"/>
              <a:t>Otro ejemplo de </a:t>
            </a:r>
            <a:r>
              <a:rPr lang="es-AR" dirty="0" err="1"/>
              <a:t>query</a:t>
            </a:r>
            <a:r>
              <a:rPr lang="es-AR" dirty="0"/>
              <a:t> pero entre tablas</a:t>
            </a:r>
            <a:endParaRPr lang="en-US" dirty="0"/>
          </a:p>
        </p:txBody>
      </p:sp>
      <p:sp>
        <p:nvSpPr>
          <p:cNvPr id="3" name="Content Placeholder 2">
            <a:extLst>
              <a:ext uri="{FF2B5EF4-FFF2-40B4-BE49-F238E27FC236}">
                <a16:creationId xmlns:a16="http://schemas.microsoft.com/office/drawing/2014/main" id="{7D1D8F43-D9BB-2D51-7756-D853843B284A}"/>
              </a:ext>
            </a:extLst>
          </p:cNvPr>
          <p:cNvSpPr>
            <a:spLocks noGrp="1"/>
          </p:cNvSpPr>
          <p:nvPr>
            <p:ph idx="1"/>
          </p:nvPr>
        </p:nvSpPr>
        <p:spPr>
          <a:xfrm>
            <a:off x="838200" y="1507253"/>
            <a:ext cx="10515600" cy="5034224"/>
          </a:xfrm>
        </p:spPr>
        <p:txBody>
          <a:bodyPr>
            <a:normAutofit fontScale="92500" lnSpcReduction="10000"/>
          </a:bodyPr>
          <a:lstStyle/>
          <a:p>
            <a:pPr marL="0" marR="0" indent="0">
              <a:spcBef>
                <a:spcPts val="0"/>
              </a:spcBef>
              <a:spcAft>
                <a:spcPts val="0"/>
              </a:spcAft>
              <a:buNone/>
            </a:pPr>
            <a:r>
              <a:rPr lang="es-ES" sz="2200" dirty="0">
                <a:effectLst/>
                <a:latin typeface="Calibri" panose="020F0502020204030204" pitchFamily="34" charset="0"/>
              </a:rPr>
              <a:t>Ejecute una consulta para visualizar los animales de la tabla con la descripción de los campos codificados:
</a:t>
            </a:r>
            <a:r>
              <a:rPr lang="en-US" sz="2200" dirty="0">
                <a:effectLst/>
                <a:latin typeface="Calibri" panose="020F0502020204030204" pitchFamily="34" charset="0"/>
              </a:rPr>
              <a:t> </a:t>
            </a:r>
          </a:p>
          <a:p>
            <a:pPr marL="0" marR="0" indent="0">
              <a:spcBef>
                <a:spcPts val="0"/>
              </a:spcBef>
              <a:spcAft>
                <a:spcPts val="0"/>
              </a:spcAft>
              <a:buNone/>
            </a:pPr>
            <a:r>
              <a:rPr lang="en-US" sz="2200" dirty="0">
                <a:effectLst/>
                <a:latin typeface="Calibri" panose="020F0502020204030204" pitchFamily="34" charset="0"/>
              </a:rPr>
              <a:t>SELECT</a:t>
            </a:r>
          </a:p>
          <a:p>
            <a:pPr marL="114300" marR="0" indent="0">
              <a:spcBef>
                <a:spcPts val="0"/>
              </a:spcBef>
              <a:spcAft>
                <a:spcPts val="0"/>
              </a:spcAft>
              <a:buNone/>
            </a:pPr>
            <a:r>
              <a:rPr lang="en-US" sz="2200" dirty="0">
                <a:effectLst/>
                <a:latin typeface="Calibri" panose="020F0502020204030204" pitchFamily="34" charset="0"/>
              </a:rPr>
              <a:t>  </a:t>
            </a:r>
            <a:r>
              <a:rPr lang="en-US" sz="2200" dirty="0" err="1">
                <a:effectLst/>
                <a:latin typeface="Calibri" panose="020F0502020204030204" pitchFamily="34" charset="0"/>
              </a:rPr>
              <a:t>animals.animals_id</a:t>
            </a:r>
            <a:r>
              <a:rPr lang="en-US" sz="2200" dirty="0">
                <a:effectLst/>
                <a:latin typeface="Calibri" panose="020F0502020204030204" pitchFamily="34" charset="0"/>
              </a:rPr>
              <a:t> AS id, </a:t>
            </a:r>
          </a:p>
          <a:p>
            <a:pPr marL="114300" marR="0" indent="0">
              <a:spcBef>
                <a:spcPts val="0"/>
              </a:spcBef>
              <a:spcAft>
                <a:spcPts val="0"/>
              </a:spcAft>
              <a:buNone/>
            </a:pPr>
            <a:r>
              <a:rPr lang="en-US" sz="2200" dirty="0">
                <a:effectLst/>
                <a:latin typeface="Calibri" panose="020F0502020204030204" pitchFamily="34" charset="0"/>
              </a:rPr>
              <a:t>  </a:t>
            </a:r>
            <a:r>
              <a:rPr lang="en-US" sz="2200" dirty="0" err="1">
                <a:effectLst/>
                <a:latin typeface="Calibri" panose="020F0502020204030204" pitchFamily="34" charset="0"/>
              </a:rPr>
              <a:t>animals.animals_code</a:t>
            </a:r>
            <a:r>
              <a:rPr lang="en-US" sz="2200" dirty="0">
                <a:effectLst/>
                <a:latin typeface="Calibri" panose="020F0502020204030204" pitchFamily="34" charset="0"/>
              </a:rPr>
              <a:t> AS code, </a:t>
            </a:r>
          </a:p>
          <a:p>
            <a:pPr marL="114300" marR="0" indent="0">
              <a:spcBef>
                <a:spcPts val="0"/>
              </a:spcBef>
              <a:spcAft>
                <a:spcPts val="0"/>
              </a:spcAft>
              <a:buNone/>
            </a:pPr>
            <a:r>
              <a:rPr lang="en-US" sz="2200" dirty="0">
                <a:effectLst/>
                <a:latin typeface="Calibri" panose="020F0502020204030204" pitchFamily="34" charset="0"/>
              </a:rPr>
              <a:t>  animals.name, </a:t>
            </a:r>
          </a:p>
          <a:p>
            <a:pPr marL="114300" marR="0" indent="0">
              <a:spcBef>
                <a:spcPts val="0"/>
              </a:spcBef>
              <a:spcAft>
                <a:spcPts val="0"/>
              </a:spcAft>
              <a:buNone/>
            </a:pPr>
            <a:r>
              <a:rPr lang="en-US" sz="2200" dirty="0">
                <a:effectLst/>
                <a:latin typeface="Calibri" panose="020F0502020204030204" pitchFamily="34" charset="0"/>
              </a:rPr>
              <a:t>  </a:t>
            </a:r>
            <a:r>
              <a:rPr lang="en-US" sz="2200" dirty="0" err="1">
                <a:effectLst/>
                <a:latin typeface="Calibri" panose="020F0502020204030204" pitchFamily="34" charset="0"/>
              </a:rPr>
              <a:t>animals.sex</a:t>
            </a:r>
            <a:r>
              <a:rPr lang="en-US" sz="2200" dirty="0">
                <a:effectLst/>
                <a:latin typeface="Calibri" panose="020F0502020204030204" pitchFamily="34" charset="0"/>
              </a:rPr>
              <a:t>, </a:t>
            </a:r>
          </a:p>
          <a:p>
            <a:pPr marL="114300" marR="0" indent="0">
              <a:spcBef>
                <a:spcPts val="0"/>
              </a:spcBef>
              <a:spcAft>
                <a:spcPts val="0"/>
              </a:spcAft>
              <a:buNone/>
            </a:pPr>
            <a:r>
              <a:rPr lang="en-US" sz="2200" dirty="0">
                <a:effectLst/>
                <a:latin typeface="Calibri" panose="020F0502020204030204" pitchFamily="34" charset="0"/>
              </a:rPr>
              <a:t>  </a:t>
            </a:r>
            <a:r>
              <a:rPr lang="en-US" sz="2200" dirty="0" err="1">
                <a:effectLst/>
                <a:latin typeface="Calibri" panose="020F0502020204030204" pitchFamily="34" charset="0"/>
              </a:rPr>
              <a:t>lu_age_class.age_class_description</a:t>
            </a:r>
            <a:r>
              <a:rPr lang="en-US" sz="2200" dirty="0">
                <a:effectLst/>
                <a:latin typeface="Calibri" panose="020F0502020204030204" pitchFamily="34" charset="0"/>
              </a:rPr>
              <a:t> AS </a:t>
            </a:r>
            <a:r>
              <a:rPr lang="en-US" sz="2200" dirty="0" err="1">
                <a:effectLst/>
                <a:latin typeface="Calibri" panose="020F0502020204030204" pitchFamily="34" charset="0"/>
              </a:rPr>
              <a:t>age_class</a:t>
            </a:r>
            <a:r>
              <a:rPr lang="en-US" sz="2200" dirty="0">
                <a:effectLst/>
                <a:latin typeface="Calibri" panose="020F0502020204030204" pitchFamily="34" charset="0"/>
              </a:rPr>
              <a:t>, </a:t>
            </a:r>
          </a:p>
          <a:p>
            <a:pPr marL="114300" marR="0" indent="0">
              <a:spcBef>
                <a:spcPts val="0"/>
              </a:spcBef>
              <a:spcAft>
                <a:spcPts val="0"/>
              </a:spcAft>
              <a:buNone/>
            </a:pPr>
            <a:r>
              <a:rPr lang="en-US" sz="2200" dirty="0">
                <a:effectLst/>
                <a:latin typeface="Calibri" panose="020F0502020204030204" pitchFamily="34" charset="0"/>
              </a:rPr>
              <a:t>  </a:t>
            </a:r>
            <a:r>
              <a:rPr lang="en-US" sz="2200" dirty="0" err="1">
                <a:effectLst/>
                <a:latin typeface="Calibri" panose="020F0502020204030204" pitchFamily="34" charset="0"/>
              </a:rPr>
              <a:t>lu_species.species_description</a:t>
            </a:r>
            <a:r>
              <a:rPr lang="en-US" sz="2200" dirty="0">
                <a:effectLst/>
                <a:latin typeface="Calibri" panose="020F0502020204030204" pitchFamily="34" charset="0"/>
              </a:rPr>
              <a:t> AS species</a:t>
            </a:r>
          </a:p>
          <a:p>
            <a:pPr marL="0" marR="0" indent="0">
              <a:spcBef>
                <a:spcPts val="0"/>
              </a:spcBef>
              <a:spcAft>
                <a:spcPts val="0"/>
              </a:spcAft>
              <a:buNone/>
            </a:pPr>
            <a:r>
              <a:rPr lang="en-US" sz="2200" dirty="0">
                <a:effectLst/>
                <a:latin typeface="Calibri" panose="020F0502020204030204" pitchFamily="34" charset="0"/>
              </a:rPr>
              <a:t>FROM </a:t>
            </a:r>
          </a:p>
          <a:p>
            <a:pPr marL="114300" marR="0" indent="0">
              <a:spcBef>
                <a:spcPts val="0"/>
              </a:spcBef>
              <a:spcAft>
                <a:spcPts val="0"/>
              </a:spcAft>
              <a:buNone/>
            </a:pPr>
            <a:r>
              <a:rPr lang="en-US" sz="2200" dirty="0">
                <a:effectLst/>
                <a:latin typeface="Calibri" panose="020F0502020204030204" pitchFamily="34" charset="0"/>
              </a:rPr>
              <a:t>  </a:t>
            </a:r>
            <a:r>
              <a:rPr lang="en-US" sz="2200" dirty="0" err="1">
                <a:effectLst/>
                <a:latin typeface="Calibri" panose="020F0502020204030204" pitchFamily="34" charset="0"/>
              </a:rPr>
              <a:t>lu_tables.lu_age_class</a:t>
            </a:r>
            <a:r>
              <a:rPr lang="en-US" sz="2200" dirty="0">
                <a:effectLst/>
                <a:latin typeface="Calibri" panose="020F0502020204030204" pitchFamily="34" charset="0"/>
              </a:rPr>
              <a:t>, </a:t>
            </a:r>
          </a:p>
          <a:p>
            <a:pPr marL="114300" marR="0" indent="0">
              <a:spcBef>
                <a:spcPts val="0"/>
              </a:spcBef>
              <a:spcAft>
                <a:spcPts val="0"/>
              </a:spcAft>
              <a:buNone/>
            </a:pPr>
            <a:r>
              <a:rPr lang="en-US" sz="2200" dirty="0">
                <a:effectLst/>
                <a:latin typeface="Calibri" panose="020F0502020204030204" pitchFamily="34" charset="0"/>
              </a:rPr>
              <a:t>  </a:t>
            </a:r>
            <a:r>
              <a:rPr lang="en-US" sz="2200" dirty="0" err="1">
                <a:effectLst/>
                <a:latin typeface="Calibri" panose="020F0502020204030204" pitchFamily="34" charset="0"/>
              </a:rPr>
              <a:t>lu_tables.lu_species</a:t>
            </a:r>
            <a:r>
              <a:rPr lang="en-US" sz="2200" dirty="0">
                <a:effectLst/>
                <a:latin typeface="Calibri" panose="020F0502020204030204" pitchFamily="34" charset="0"/>
              </a:rPr>
              <a:t>, </a:t>
            </a:r>
          </a:p>
          <a:p>
            <a:pPr marL="114300" marR="0" indent="0">
              <a:spcBef>
                <a:spcPts val="0"/>
              </a:spcBef>
              <a:spcAft>
                <a:spcPts val="0"/>
              </a:spcAft>
              <a:buNone/>
            </a:pPr>
            <a:r>
              <a:rPr lang="en-US" sz="2200" dirty="0">
                <a:effectLst/>
                <a:latin typeface="Calibri" panose="020F0502020204030204" pitchFamily="34" charset="0"/>
              </a:rPr>
              <a:t>  </a:t>
            </a:r>
            <a:r>
              <a:rPr lang="en-US" sz="2200" dirty="0" err="1">
                <a:effectLst/>
                <a:latin typeface="Calibri" panose="020F0502020204030204" pitchFamily="34" charset="0"/>
              </a:rPr>
              <a:t>main.animals</a:t>
            </a:r>
            <a:endParaRPr lang="en-US" sz="2200" dirty="0">
              <a:effectLst/>
              <a:latin typeface="Calibri" panose="020F0502020204030204" pitchFamily="34" charset="0"/>
            </a:endParaRPr>
          </a:p>
          <a:p>
            <a:pPr marL="0" marR="0" indent="0">
              <a:spcBef>
                <a:spcPts val="0"/>
              </a:spcBef>
              <a:spcAft>
                <a:spcPts val="0"/>
              </a:spcAft>
              <a:buNone/>
            </a:pPr>
            <a:r>
              <a:rPr lang="en-US" sz="2200" dirty="0">
                <a:effectLst/>
                <a:latin typeface="Calibri" panose="020F0502020204030204" pitchFamily="34" charset="0"/>
              </a:rPr>
              <a:t>WHERE </a:t>
            </a:r>
          </a:p>
          <a:p>
            <a:pPr marL="114300" marR="0" indent="0">
              <a:spcBef>
                <a:spcPts val="0"/>
              </a:spcBef>
              <a:spcAft>
                <a:spcPts val="0"/>
              </a:spcAft>
              <a:buNone/>
            </a:pPr>
            <a:r>
              <a:rPr lang="en-US" sz="2200" dirty="0">
                <a:effectLst/>
                <a:latin typeface="Calibri" panose="020F0502020204030204" pitchFamily="34" charset="0"/>
              </a:rPr>
              <a:t>  </a:t>
            </a:r>
            <a:r>
              <a:rPr lang="en-US" sz="2200" dirty="0" err="1">
                <a:effectLst/>
                <a:latin typeface="Calibri" panose="020F0502020204030204" pitchFamily="34" charset="0"/>
              </a:rPr>
              <a:t>lu_age_class.age_class_code</a:t>
            </a:r>
            <a:r>
              <a:rPr lang="en-US" sz="2200" dirty="0">
                <a:effectLst/>
                <a:latin typeface="Calibri" panose="020F0502020204030204" pitchFamily="34" charset="0"/>
              </a:rPr>
              <a:t> = </a:t>
            </a:r>
            <a:r>
              <a:rPr lang="en-US" sz="2200" dirty="0" err="1">
                <a:effectLst/>
                <a:latin typeface="Calibri" panose="020F0502020204030204" pitchFamily="34" charset="0"/>
              </a:rPr>
              <a:t>animals.age_class_code</a:t>
            </a:r>
            <a:endParaRPr lang="en-US" sz="2200" dirty="0">
              <a:effectLst/>
              <a:latin typeface="Calibri" panose="020F0502020204030204" pitchFamily="34" charset="0"/>
            </a:endParaRPr>
          </a:p>
          <a:p>
            <a:pPr marL="0" marR="0" indent="0">
              <a:spcBef>
                <a:spcPts val="0"/>
              </a:spcBef>
              <a:spcAft>
                <a:spcPts val="0"/>
              </a:spcAft>
              <a:buNone/>
            </a:pPr>
            <a:r>
              <a:rPr lang="en-US" sz="2200" dirty="0">
                <a:effectLst/>
                <a:latin typeface="Calibri" panose="020F0502020204030204" pitchFamily="34" charset="0"/>
              </a:rPr>
              <a:t>  AND</a:t>
            </a:r>
          </a:p>
          <a:p>
            <a:pPr marL="114300" marR="0" indent="0">
              <a:spcBef>
                <a:spcPts val="0"/>
              </a:spcBef>
              <a:spcAft>
                <a:spcPts val="0"/>
              </a:spcAft>
              <a:buNone/>
            </a:pPr>
            <a:r>
              <a:rPr lang="en-US" sz="2200" dirty="0">
                <a:effectLst/>
                <a:latin typeface="Calibri" panose="020F0502020204030204" pitchFamily="34" charset="0"/>
              </a:rPr>
              <a:t>  </a:t>
            </a:r>
            <a:r>
              <a:rPr lang="en-US" sz="2200" dirty="0" err="1">
                <a:effectLst/>
                <a:latin typeface="Calibri" panose="020F0502020204030204" pitchFamily="34" charset="0"/>
              </a:rPr>
              <a:t>lu_species.species_code</a:t>
            </a:r>
            <a:r>
              <a:rPr lang="en-US" sz="2200" dirty="0">
                <a:effectLst/>
                <a:latin typeface="Calibri" panose="020F0502020204030204" pitchFamily="34" charset="0"/>
              </a:rPr>
              <a:t> = </a:t>
            </a:r>
            <a:r>
              <a:rPr lang="en-US" sz="2200" dirty="0" err="1">
                <a:effectLst/>
                <a:latin typeface="Calibri" panose="020F0502020204030204" pitchFamily="34" charset="0"/>
              </a:rPr>
              <a:t>animals.species_code</a:t>
            </a:r>
            <a:r>
              <a:rPr lang="en-US" sz="2200" dirty="0">
                <a:effectLst/>
                <a:latin typeface="Calibri" panose="020F0502020204030204" pitchFamily="34" charset="0"/>
              </a:rPr>
              <a:t>;</a:t>
            </a:r>
          </a:p>
          <a:p>
            <a:pPr marL="0" marR="0" indent="0">
              <a:spcBef>
                <a:spcPts val="0"/>
              </a:spcBef>
              <a:spcAft>
                <a:spcPts val="0"/>
              </a:spcAft>
              <a:buNone/>
            </a:pPr>
            <a:r>
              <a:rPr lang="en-US" sz="2200" dirty="0">
                <a:effectLst/>
                <a:latin typeface="Calibri" panose="020F0502020204030204" pitchFamily="34" charset="0"/>
              </a:rPr>
              <a:t> </a:t>
            </a:r>
          </a:p>
          <a:p>
            <a:pPr marL="0" marR="0" indent="0">
              <a:spcBef>
                <a:spcPts val="0"/>
              </a:spcBef>
              <a:spcAft>
                <a:spcPts val="0"/>
              </a:spcAft>
              <a:buNone/>
            </a:pPr>
            <a:r>
              <a:rPr lang="en-US" sz="2200" dirty="0" err="1">
                <a:effectLst/>
                <a:latin typeface="Calibri" panose="020F0502020204030204" pitchFamily="34" charset="0"/>
              </a:rPr>
              <a:t>Resultado</a:t>
            </a:r>
            <a:endParaRPr lang="en-US" sz="2200" dirty="0">
              <a:effectLst/>
              <a:latin typeface="Calibri" panose="020F0502020204030204" pitchFamily="34" charset="0"/>
            </a:endParaRPr>
          </a:p>
          <a:p>
            <a:endParaRPr lang="en-US" dirty="0"/>
          </a:p>
        </p:txBody>
      </p:sp>
    </p:spTree>
    <p:extLst>
      <p:ext uri="{BB962C8B-B14F-4D97-AF65-F5344CB8AC3E}">
        <p14:creationId xmlns:p14="http://schemas.microsoft.com/office/powerpoint/2010/main" val="2071077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6" name="Rectangle 6150">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Rectangle 6152">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5" name="Rectangle 6154">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spec 1 es &#10;2 &#10;5 &#10;Fog &#10;MO 6 &#10;Dan i el a &#10;Sandro &#10;A I essandra &#10;Dec &#10;f &#10;f &#10;age_class &#10;adul t &#10;adul t &#10;adul t &#10;adul t &#10;adul t &#10;roe &#10;roe &#10;roe &#10;roe &#10;deer &#10;de &#10;deer &#10;deer &#10;deer ">
            <a:extLst>
              <a:ext uri="{FF2B5EF4-FFF2-40B4-BE49-F238E27FC236}">
                <a16:creationId xmlns:a16="http://schemas.microsoft.com/office/drawing/2014/main" id="{F6DE41C7-A39F-58BF-BD6C-72ED0B6B9D5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9482" b="-1"/>
          <a:stretch/>
        </p:blipFill>
        <p:spPr bwMode="auto">
          <a:xfrm>
            <a:off x="838200" y="754148"/>
            <a:ext cx="10515600" cy="4995575"/>
          </a:xfrm>
          <a:prstGeom prst="rect">
            <a:avLst/>
          </a:prstGeom>
          <a:noFill/>
          <a:extLst>
            <a:ext uri="{909E8E84-426E-40DD-AFC4-6F175D3DCCD1}">
              <a14:hiddenFill xmlns:a14="http://schemas.microsoft.com/office/drawing/2010/main">
                <a:solidFill>
                  <a:srgbClr val="FFFFFF"/>
                </a:solidFill>
              </a14:hiddenFill>
            </a:ext>
          </a:extLst>
        </p:spPr>
      </p:pic>
      <p:cxnSp>
        <p:nvCxnSpPr>
          <p:cNvPr id="6157" name="Straight Connector 6156">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723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8913E22-7086-9CF9-2AE8-1B433C79D00A}"/>
              </a:ext>
            </a:extLst>
          </p:cNvPr>
          <p:cNvSpPr>
            <a:spLocks noChangeArrowheads="1"/>
          </p:cNvSpPr>
          <p:nvPr/>
        </p:nvSpPr>
        <p:spPr bwMode="auto">
          <a:xfrm>
            <a:off x="810813" y="432383"/>
            <a:ext cx="4714334" cy="610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Main.animals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Lu_tables.lu_age_class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Lu.tables.lu_species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4" name="Picture 2" descr="o SQL expression to filter results (use Ctrl*5pace) &#10;animals &#10;animals_id &#10;4 &#10;animals_code &#10;name &#10;123 species_code &#10;F09 &#10;M03 &#10;3 MOE &#10;FIO &#10;5 MIO &#10;Daniela &#10;Agostino &#10;San dro &#10;Alessandra &#10;Decimo &#10;:NULLI &#10;[NULL] &#10;:NULLI &#10;[NULL] &#10;insert_timestam &#10;2022-02-07 -0500 &#10;2022.02-07 011 -0500 &#10;2022-02-07 155734011 -0500 &#10;202202.07 011 -0500 &#10;2022-02-07 155734011 -0500 ">
            <a:extLst>
              <a:ext uri="{FF2B5EF4-FFF2-40B4-BE49-F238E27FC236}">
                <a16:creationId xmlns:a16="http://schemas.microsoft.com/office/drawing/2014/main" id="{21C72494-CF3A-0F95-B965-18F688842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958" y="922738"/>
            <a:ext cx="10178893" cy="186936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age_class_code &#10;3 &#10;expression ro filter results ruse C &#10;age_class_description &#10;yearling &#10;3 adult ">
            <a:extLst>
              <a:ext uri="{FF2B5EF4-FFF2-40B4-BE49-F238E27FC236}">
                <a16:creationId xmlns:a16="http://schemas.microsoft.com/office/drawing/2014/main" id="{7FA16BAB-4A3C-AFDD-5B88-DA4449DC2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4025" y="3129972"/>
            <a:ext cx="4537848" cy="168471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u_specles &#10;species_code &#10;expression to resu'rs &#10;species_description &#10;roe deer &#10;rein deer &#10;moose ">
            <a:extLst>
              <a:ext uri="{FF2B5EF4-FFF2-40B4-BE49-F238E27FC236}">
                <a16:creationId xmlns:a16="http://schemas.microsoft.com/office/drawing/2014/main" id="{F58336C7-9E50-D6AB-9194-DE4690F873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898" y="5070056"/>
            <a:ext cx="4308320" cy="164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90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5B85A6-1547-8ACE-83B8-1DA6861422E4}"/>
              </a:ext>
            </a:extLst>
          </p:cNvPr>
          <p:cNvSpPr txBox="1"/>
          <p:nvPr/>
        </p:nvSpPr>
        <p:spPr>
          <a:xfrm>
            <a:off x="722681" y="319635"/>
            <a:ext cx="8702526" cy="830997"/>
          </a:xfrm>
          <a:prstGeom prst="rect">
            <a:avLst/>
          </a:prstGeom>
          <a:noFill/>
        </p:spPr>
        <p:txBody>
          <a:bodyPr wrap="square">
            <a:spAutoFit/>
          </a:bodyPr>
          <a:lstStyle/>
          <a:p>
            <a:r>
              <a:rPr lang="es-ES" sz="2400" b="1" u="sng" dirty="0">
                <a:latin typeface="Calibri" panose="020F0502020204030204" pitchFamily="34" charset="0"/>
              </a:rPr>
              <a:t>¿Cómo visualizar las tablas y la estructura de la base de datos?
</a:t>
            </a:r>
            <a:endParaRPr lang="en-US" dirty="0"/>
          </a:p>
        </p:txBody>
      </p:sp>
      <p:pic>
        <p:nvPicPr>
          <p:cNvPr id="9218" name="Picture 2" descr="OD8eaver 21.34 - animals &#10;Navigate Search SQL Editor Database Window Help &#10;é*'IJsQL • ">
            <a:extLst>
              <a:ext uri="{FF2B5EF4-FFF2-40B4-BE49-F238E27FC236}">
                <a16:creationId xmlns:a16="http://schemas.microsoft.com/office/drawing/2014/main" id="{B464079E-7B87-3EE4-EE4E-A4375BB52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61" y="1030714"/>
            <a:ext cx="8176471" cy="13401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7206942-0AE5-6D1B-B100-485977E33CC4}"/>
              </a:ext>
            </a:extLst>
          </p:cNvPr>
          <p:cNvPicPr>
            <a:picLocks noChangeAspect="1"/>
          </p:cNvPicPr>
          <p:nvPr/>
        </p:nvPicPr>
        <p:blipFill>
          <a:blip r:embed="rId3"/>
          <a:stretch>
            <a:fillRect/>
          </a:stretch>
        </p:blipFill>
        <p:spPr>
          <a:xfrm>
            <a:off x="722681" y="2855842"/>
            <a:ext cx="2746382" cy="3879266"/>
          </a:xfrm>
          <a:prstGeom prst="rect">
            <a:avLst/>
          </a:prstGeom>
        </p:spPr>
      </p:pic>
      <p:pic>
        <p:nvPicPr>
          <p:cNvPr id="9220" name="Picture 4" descr="Connection &quot;postgres&quot; configuration &#10;Connection settings &#10;PostgreSQL connection settings &#10;proxy &#10;PostgreSQ- &#10;ssL &#10;v Connection setting &#10;Initialization &#10;Shell Command &#10;Client identificat &#10;Transactions &#10;General &#10;Metadata &#10;Errors and timeout! &#10;Data editor &#10;SQL Editor &#10;Test Connection &#10;Main postgreSQL Driver properties SSH &#10;Server &#10;Host: &#10;Database. &#10;Authentication &#10;Authentication: Database Native &#10;Username: &#10;Passvwrd: &#10;Advanced &#10;Session role: &#10;postgres &#10;Save password locally &#10;Local Client: PostgreSQL 14 &#10;C) You can use variables in connection parameters. &#10;Driver name: PostgreSQL &#10;Edit Driver Settings &#10;Cancel ">
            <a:extLst>
              <a:ext uri="{FF2B5EF4-FFF2-40B4-BE49-F238E27FC236}">
                <a16:creationId xmlns:a16="http://schemas.microsoft.com/office/drawing/2014/main" id="{9AF91EC2-70EA-35BC-2F36-965933C641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2291" y="2491524"/>
            <a:ext cx="4673436" cy="427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517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G) DBeaver 21.34 &#10;_ - animals &#10;File Edit Navigate Search SQL Editor Database Window Help &#10;LTSQL &#10;iOConnmit p RoIIback &#10;Database Navigator x Projects &#10;Enter a part Of Object name here &#10;&gt; DBeaver Sample Database (SQLite) &#10;v postgres • localhost:5432 &#10;Databases &#10;g ps_track ing _db &#10;v F Schemas &#10;main &#10;v Tables &#10;&gt; &quot;animals &#10;&gt; ægps_data &#10;ægps_sensors &#10;&gt; Views &#10;Materialized Views &#10;Indexes &#10;Functions &#10;Sequences &#10;&gt; Data types &#10;Aggregate functions &#10;&gt; B public &#10;v Extensions &#10;&gt; Storage &#10;&gt; System Info &#10;&gt; BRoles &#10;23 Administer &#10;&gt; • System Info &#10;Auto O &#10;69M ">
            <a:extLst>
              <a:ext uri="{FF2B5EF4-FFF2-40B4-BE49-F238E27FC236}">
                <a16:creationId xmlns:a16="http://schemas.microsoft.com/office/drawing/2014/main" id="{50DF60F4-BDC0-03D8-C68B-92C0281E5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614" y="108755"/>
            <a:ext cx="5239896" cy="656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23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83A3B-E067-BF4F-066A-4F5D229D64E3}"/>
              </a:ext>
            </a:extLst>
          </p:cNvPr>
          <p:cNvSpPr>
            <a:spLocks noGrp="1"/>
          </p:cNvSpPr>
          <p:nvPr>
            <p:ph type="title"/>
          </p:nvPr>
        </p:nvSpPr>
        <p:spPr>
          <a:xfrm>
            <a:off x="838199" y="548464"/>
            <a:ext cx="3807187" cy="2228074"/>
          </a:xfrm>
        </p:spPr>
        <p:txBody>
          <a:bodyPr>
            <a:normAutofit/>
          </a:bodyPr>
          <a:lstStyle/>
          <a:p>
            <a:r>
              <a:rPr lang="en-US" sz="4000"/>
              <a:t>Algunos recursos para aprender SQL</a:t>
            </a:r>
          </a:p>
        </p:txBody>
      </p:sp>
      <p:sp>
        <p:nvSpPr>
          <p:cNvPr id="3" name="Content Placeholder 2">
            <a:extLst>
              <a:ext uri="{FF2B5EF4-FFF2-40B4-BE49-F238E27FC236}">
                <a16:creationId xmlns:a16="http://schemas.microsoft.com/office/drawing/2014/main" id="{2BF8C280-5C32-5250-F00B-4A5E07A2D32A}"/>
              </a:ext>
            </a:extLst>
          </p:cNvPr>
          <p:cNvSpPr>
            <a:spLocks noGrp="1"/>
          </p:cNvSpPr>
          <p:nvPr>
            <p:ph idx="1"/>
          </p:nvPr>
        </p:nvSpPr>
        <p:spPr>
          <a:xfrm>
            <a:off x="838201" y="2962279"/>
            <a:ext cx="3799425" cy="3143241"/>
          </a:xfrm>
        </p:spPr>
        <p:txBody>
          <a:bodyPr>
            <a:normAutofit/>
          </a:bodyPr>
          <a:lstStyle/>
          <a:p>
            <a:r>
              <a:rPr lang="en-US" sz="2000" dirty="0">
                <a:hlinkClick r:id="rId2"/>
              </a:rPr>
              <a:t>https://www.coursera.org/learn/sql-for-data-science#syllabus</a:t>
            </a:r>
            <a:endParaRPr lang="en-US" sz="2000" dirty="0"/>
          </a:p>
          <a:p>
            <a:r>
              <a:rPr lang="en-US" sz="2000" dirty="0">
                <a:hlinkClick r:id="rId3"/>
              </a:rPr>
              <a:t>https://www.datacamp.com/courses/introduction-to-sql</a:t>
            </a:r>
            <a:endParaRPr lang="en-US" sz="2000" dirty="0"/>
          </a:p>
          <a:p>
            <a:endParaRPr lang="en-US" sz="2000" dirty="0"/>
          </a:p>
        </p:txBody>
      </p:sp>
      <p:pic>
        <p:nvPicPr>
          <p:cNvPr id="5" name="Picture 4" descr="Alfinetes vermelhos num mapa">
            <a:extLst>
              <a:ext uri="{FF2B5EF4-FFF2-40B4-BE49-F238E27FC236}">
                <a16:creationId xmlns:a16="http://schemas.microsoft.com/office/drawing/2014/main" id="{78F4C708-7E85-93FB-444C-763181E2CC28}"/>
              </a:ext>
            </a:extLst>
          </p:cNvPr>
          <p:cNvPicPr>
            <a:picLocks noChangeAspect="1"/>
          </p:cNvPicPr>
          <p:nvPr/>
        </p:nvPicPr>
        <p:blipFill rotWithShape="1">
          <a:blip r:embed="rId4"/>
          <a:srcRect l="6815" r="14646"/>
          <a:stretch/>
        </p:blipFill>
        <p:spPr>
          <a:xfrm>
            <a:off x="5010386" y="10"/>
            <a:ext cx="7181613" cy="6857990"/>
          </a:xfrm>
          <a:prstGeom prst="rect">
            <a:avLst/>
          </a:prstGeom>
          <a:effectLst/>
        </p:spPr>
      </p:pic>
    </p:spTree>
    <p:extLst>
      <p:ext uri="{BB962C8B-B14F-4D97-AF65-F5344CB8AC3E}">
        <p14:creationId xmlns:p14="http://schemas.microsoft.com/office/powerpoint/2010/main" val="4213441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1D20BA-31FA-4852-4BAC-11E94AF65532}"/>
              </a:ext>
            </a:extLst>
          </p:cNvPr>
          <p:cNvPicPr>
            <a:picLocks noChangeAspect="1"/>
          </p:cNvPicPr>
          <p:nvPr/>
        </p:nvPicPr>
        <p:blipFill>
          <a:blip r:embed="rId2"/>
          <a:stretch>
            <a:fillRect/>
          </a:stretch>
        </p:blipFill>
        <p:spPr>
          <a:xfrm>
            <a:off x="3572759" y="702298"/>
            <a:ext cx="9184826" cy="6070228"/>
          </a:xfrm>
          <a:prstGeom prst="rect">
            <a:avLst/>
          </a:prstGeom>
        </p:spPr>
      </p:pic>
      <p:pic>
        <p:nvPicPr>
          <p:cNvPr id="4" name="Picture 3" descr="Diagram&#10;&#10;Description automatically generated">
            <a:extLst>
              <a:ext uri="{FF2B5EF4-FFF2-40B4-BE49-F238E27FC236}">
                <a16:creationId xmlns:a16="http://schemas.microsoft.com/office/drawing/2014/main" id="{6DE5DA69-4677-0AD8-23F4-070E572731BE}"/>
              </a:ext>
            </a:extLst>
          </p:cNvPr>
          <p:cNvPicPr>
            <a:picLocks noChangeAspect="1"/>
          </p:cNvPicPr>
          <p:nvPr/>
        </p:nvPicPr>
        <p:blipFill>
          <a:blip r:embed="rId3"/>
          <a:stretch>
            <a:fillRect/>
          </a:stretch>
        </p:blipFill>
        <p:spPr>
          <a:xfrm>
            <a:off x="261570" y="1488865"/>
            <a:ext cx="3658720" cy="2771481"/>
          </a:xfrm>
          <a:prstGeom prst="rect">
            <a:avLst/>
          </a:prstGeom>
        </p:spPr>
      </p:pic>
      <p:sp>
        <p:nvSpPr>
          <p:cNvPr id="5" name="Oval 4">
            <a:extLst>
              <a:ext uri="{FF2B5EF4-FFF2-40B4-BE49-F238E27FC236}">
                <a16:creationId xmlns:a16="http://schemas.microsoft.com/office/drawing/2014/main" id="{E7ABF8F3-9B38-8CC5-4D75-565CA5E9C7DC}"/>
              </a:ext>
            </a:extLst>
          </p:cNvPr>
          <p:cNvSpPr/>
          <p:nvPr/>
        </p:nvSpPr>
        <p:spPr>
          <a:xfrm>
            <a:off x="5593582" y="4707653"/>
            <a:ext cx="3585587" cy="2064873"/>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1678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AB93-94B4-812B-3F08-B6CF6C68AE0B}"/>
              </a:ext>
            </a:extLst>
          </p:cNvPr>
          <p:cNvSpPr>
            <a:spLocks noGrp="1"/>
          </p:cNvSpPr>
          <p:nvPr>
            <p:ph type="title"/>
          </p:nvPr>
        </p:nvSpPr>
        <p:spPr/>
        <p:txBody>
          <a:bodyPr/>
          <a:lstStyle/>
          <a:p>
            <a:r>
              <a:rPr lang="en-US" dirty="0" err="1"/>
              <a:t>Cambios</a:t>
            </a:r>
            <a:r>
              <a:rPr lang="en-US" dirty="0"/>
              <a:t> </a:t>
            </a:r>
            <a:r>
              <a:rPr lang="en-US" dirty="0" err="1"/>
              <a:t>en</a:t>
            </a:r>
            <a:r>
              <a:rPr lang="en-US" dirty="0"/>
              <a:t> </a:t>
            </a:r>
            <a:r>
              <a:rPr lang="en-US" dirty="0" err="1"/>
              <a:t>el</a:t>
            </a:r>
            <a:r>
              <a:rPr lang="en-US" dirty="0"/>
              <a:t> timestamp </a:t>
            </a:r>
            <a:r>
              <a:rPr lang="en-US" dirty="0" err="1"/>
              <a:t>en</a:t>
            </a:r>
            <a:r>
              <a:rPr lang="en-US" dirty="0"/>
              <a:t> la base </a:t>
            </a:r>
            <a:r>
              <a:rPr lang="en-US" dirty="0" err="1"/>
              <a:t>usando</a:t>
            </a:r>
            <a:r>
              <a:rPr lang="en-US" dirty="0"/>
              <a:t> triggers</a:t>
            </a:r>
          </a:p>
        </p:txBody>
      </p:sp>
      <p:sp>
        <p:nvSpPr>
          <p:cNvPr id="3" name="Content Placeholder 2">
            <a:extLst>
              <a:ext uri="{FF2B5EF4-FFF2-40B4-BE49-F238E27FC236}">
                <a16:creationId xmlns:a16="http://schemas.microsoft.com/office/drawing/2014/main" id="{2CCFF53C-6955-9F8E-CC4E-5994A42B6DB6}"/>
              </a:ext>
            </a:extLst>
          </p:cNvPr>
          <p:cNvSpPr>
            <a:spLocks noGrp="1"/>
          </p:cNvSpPr>
          <p:nvPr>
            <p:ph idx="1"/>
          </p:nvPr>
        </p:nvSpPr>
        <p:spPr/>
        <p:txBody>
          <a:bodyPr>
            <a:normAutofit fontScale="85000" lnSpcReduction="10000"/>
          </a:bodyPr>
          <a:lstStyle/>
          <a:p>
            <a:pPr marL="0" indent="0">
              <a:lnSpc>
                <a:spcPct val="110000"/>
              </a:lnSpc>
              <a:buNone/>
            </a:pPr>
            <a:r>
              <a:rPr lang="es-ES" dirty="0"/>
              <a:t>Un </a:t>
            </a:r>
            <a:r>
              <a:rPr lang="es-ES" b="1" dirty="0" err="1"/>
              <a:t>trigger</a:t>
            </a:r>
            <a:r>
              <a:rPr lang="es-ES" dirty="0"/>
              <a:t> es una especificación de que la base de datos debe ejecutar automáticamente una función determinada cada vez que se realiza un determinado tipo de operación en una tabla determinada de la base de datos. </a:t>
            </a:r>
          </a:p>
          <a:p>
            <a:pPr marL="0" indent="0">
              <a:lnSpc>
                <a:spcPct val="110000"/>
              </a:lnSpc>
              <a:buNone/>
            </a:pPr>
            <a:r>
              <a:rPr lang="es-ES" dirty="0"/>
              <a:t>El </a:t>
            </a:r>
            <a:r>
              <a:rPr lang="es-ES" b="1" dirty="0" err="1"/>
              <a:t>trigger</a:t>
            </a:r>
            <a:r>
              <a:rPr lang="es-ES" dirty="0"/>
              <a:t> dispara una función específica para realizar algunas acciones ANTES o DESPUÉS de que los registros se ELIMINEN, ACTUALICEN o INSERTEN en una tabla. </a:t>
            </a:r>
          </a:p>
          <a:p>
            <a:pPr marL="0" indent="0">
              <a:lnSpc>
                <a:spcPct val="110000"/>
              </a:lnSpc>
              <a:buNone/>
            </a:pPr>
            <a:r>
              <a:rPr lang="es-ES" dirty="0"/>
              <a:t>La función del </a:t>
            </a:r>
            <a:r>
              <a:rPr lang="es-ES" b="1" dirty="0" err="1"/>
              <a:t>trigger</a:t>
            </a:r>
            <a:r>
              <a:rPr lang="es-ES" dirty="0"/>
              <a:t> debe definirse antes de crear el propio </a:t>
            </a:r>
            <a:r>
              <a:rPr lang="es-ES" b="1" dirty="0" err="1"/>
              <a:t>trigger</a:t>
            </a:r>
            <a:r>
              <a:rPr lang="es-ES" dirty="0"/>
              <a:t> </a:t>
            </a:r>
          </a:p>
          <a:p>
            <a:pPr marL="0" indent="0">
              <a:lnSpc>
                <a:spcPct val="110000"/>
              </a:lnSpc>
              <a:buNone/>
            </a:pPr>
            <a:r>
              <a:rPr lang="es-ES" dirty="0"/>
              <a:t>Por ejemplo, </a:t>
            </a:r>
            <a:r>
              <a:rPr lang="es-ES" dirty="0">
                <a:highlight>
                  <a:srgbClr val="FFFF00"/>
                </a:highlight>
              </a:rPr>
              <a:t>al insertar un nuevo registro en una tabla</a:t>
            </a:r>
            <a:r>
              <a:rPr lang="es-ES" dirty="0"/>
              <a:t>, </a:t>
            </a:r>
            <a:r>
              <a:rPr lang="es-ES" dirty="0">
                <a:highlight>
                  <a:srgbClr val="00FFFF"/>
                </a:highlight>
              </a:rPr>
              <a:t>puede actualizar otra tabla que debería verse afectada por esta nueva carga</a:t>
            </a:r>
            <a:r>
              <a:rPr lang="es-ES" dirty="0"/>
              <a:t>.
</a:t>
            </a:r>
            <a:endParaRPr lang="en-US" dirty="0"/>
          </a:p>
        </p:txBody>
      </p:sp>
    </p:spTree>
    <p:extLst>
      <p:ext uri="{BB962C8B-B14F-4D97-AF65-F5344CB8AC3E}">
        <p14:creationId xmlns:p14="http://schemas.microsoft.com/office/powerpoint/2010/main" val="297028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0B718-088D-06C3-CA67-2AE3DE594B9A}"/>
              </a:ext>
            </a:extLst>
          </p:cNvPr>
          <p:cNvSpPr>
            <a:spLocks noGrp="1"/>
          </p:cNvSpPr>
          <p:nvPr>
            <p:ph type="title"/>
          </p:nvPr>
        </p:nvSpPr>
        <p:spPr>
          <a:xfrm>
            <a:off x="838199" y="548464"/>
            <a:ext cx="3807187" cy="2228074"/>
          </a:xfrm>
        </p:spPr>
        <p:txBody>
          <a:bodyPr>
            <a:normAutofit/>
          </a:bodyPr>
          <a:lstStyle/>
          <a:p>
            <a:r>
              <a:rPr lang="es-AR" sz="4000"/>
              <a:t>I</a:t>
            </a:r>
            <a:r>
              <a:rPr lang="en-US" sz="4000"/>
              <a:t>nstalar</a:t>
            </a:r>
          </a:p>
        </p:txBody>
      </p:sp>
      <p:sp>
        <p:nvSpPr>
          <p:cNvPr id="3" name="Content Placeholder 2">
            <a:extLst>
              <a:ext uri="{FF2B5EF4-FFF2-40B4-BE49-F238E27FC236}">
                <a16:creationId xmlns:a16="http://schemas.microsoft.com/office/drawing/2014/main" id="{10FA4285-4278-3F09-11B9-991A69F4CA29}"/>
              </a:ext>
            </a:extLst>
          </p:cNvPr>
          <p:cNvSpPr>
            <a:spLocks noGrp="1"/>
          </p:cNvSpPr>
          <p:nvPr>
            <p:ph idx="1"/>
          </p:nvPr>
        </p:nvSpPr>
        <p:spPr>
          <a:xfrm>
            <a:off x="838201" y="2962279"/>
            <a:ext cx="3799425" cy="3143241"/>
          </a:xfrm>
        </p:spPr>
        <p:txBody>
          <a:bodyPr>
            <a:normAutofit/>
          </a:bodyPr>
          <a:lstStyle/>
          <a:p>
            <a:r>
              <a:rPr lang="es-AR" sz="2000"/>
              <a:t>PostgreSQL: </a:t>
            </a:r>
            <a:r>
              <a:rPr lang="es-AR" sz="2000">
                <a:hlinkClick r:id="rId2"/>
              </a:rPr>
              <a:t>https://www.postgresql.org/download/</a:t>
            </a:r>
            <a:endParaRPr lang="es-AR" sz="2000"/>
          </a:p>
          <a:p>
            <a:r>
              <a:rPr lang="es-AR" sz="2000"/>
              <a:t>Dbeaver: </a:t>
            </a:r>
            <a:r>
              <a:rPr lang="es-AR" sz="2000">
                <a:hlinkClick r:id="rId3"/>
              </a:rPr>
              <a:t>https://dbeaver.io/download/</a:t>
            </a:r>
            <a:r>
              <a:rPr lang="es-AR" sz="2000"/>
              <a:t> </a:t>
            </a:r>
          </a:p>
          <a:p>
            <a:r>
              <a:rPr lang="es-AR" sz="2000"/>
              <a:t>QGIS: </a:t>
            </a:r>
            <a:r>
              <a:rPr lang="es-AR" sz="2000">
                <a:hlinkClick r:id="rId4"/>
              </a:rPr>
              <a:t>https://www.qgis.org/en/site/</a:t>
            </a:r>
            <a:r>
              <a:rPr lang="es-AR" sz="2000"/>
              <a:t> </a:t>
            </a:r>
            <a:endParaRPr lang="en-US" sz="2000"/>
          </a:p>
        </p:txBody>
      </p:sp>
      <p:pic>
        <p:nvPicPr>
          <p:cNvPr id="5" name="Picture 4" descr="Pins in a map">
            <a:extLst>
              <a:ext uri="{FF2B5EF4-FFF2-40B4-BE49-F238E27FC236}">
                <a16:creationId xmlns:a16="http://schemas.microsoft.com/office/drawing/2014/main" id="{4634F39B-D18D-4964-1C8E-6F66A371B51D}"/>
              </a:ext>
            </a:extLst>
          </p:cNvPr>
          <p:cNvPicPr>
            <a:picLocks noChangeAspect="1"/>
          </p:cNvPicPr>
          <p:nvPr/>
        </p:nvPicPr>
        <p:blipFill rotWithShape="1">
          <a:blip r:embed="rId5"/>
          <a:srcRect l="15988" r="14111" b="-1"/>
          <a:stretch/>
        </p:blipFill>
        <p:spPr>
          <a:xfrm>
            <a:off x="5010386" y="10"/>
            <a:ext cx="7181613" cy="6857990"/>
          </a:xfrm>
          <a:prstGeom prst="rect">
            <a:avLst/>
          </a:prstGeom>
          <a:effectLst/>
        </p:spPr>
      </p:pic>
    </p:spTree>
    <p:extLst>
      <p:ext uri="{BB962C8B-B14F-4D97-AF65-F5344CB8AC3E}">
        <p14:creationId xmlns:p14="http://schemas.microsoft.com/office/powerpoint/2010/main" val="225279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8E097-86F5-42DD-F215-0CF83D9FABE8}"/>
              </a:ext>
            </a:extLst>
          </p:cNvPr>
          <p:cNvSpPr>
            <a:spLocks noGrp="1"/>
          </p:cNvSpPr>
          <p:nvPr>
            <p:ph type="title"/>
          </p:nvPr>
        </p:nvSpPr>
        <p:spPr>
          <a:xfrm>
            <a:off x="808638" y="386930"/>
            <a:ext cx="9236700" cy="1188950"/>
          </a:xfrm>
        </p:spPr>
        <p:txBody>
          <a:bodyPr anchor="b">
            <a:normAutofit/>
          </a:bodyPr>
          <a:lstStyle/>
          <a:p>
            <a:r>
              <a:rPr lang="en-US" sz="5400"/>
              <a:t>Setup</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7F25C4-2C04-5C53-5A8F-67F7E8FED871}"/>
              </a:ext>
            </a:extLst>
          </p:cNvPr>
          <p:cNvSpPr>
            <a:spLocks noGrp="1"/>
          </p:cNvSpPr>
          <p:nvPr>
            <p:ph idx="1"/>
          </p:nvPr>
        </p:nvSpPr>
        <p:spPr>
          <a:xfrm>
            <a:off x="793660" y="2599509"/>
            <a:ext cx="10143668" cy="3435531"/>
          </a:xfrm>
        </p:spPr>
        <p:txBody>
          <a:bodyPr anchor="ctr">
            <a:normAutofit/>
          </a:bodyPr>
          <a:lstStyle/>
          <a:p>
            <a:pPr marL="0" marR="0" indent="0">
              <a:spcBef>
                <a:spcPts val="0"/>
              </a:spcBef>
              <a:spcAft>
                <a:spcPts val="600"/>
              </a:spcAft>
              <a:buNone/>
            </a:pPr>
            <a:r>
              <a:rPr lang="es-ES" sz="2400" dirty="0">
                <a:effectLst/>
                <a:latin typeface="Calibri" panose="020F0502020204030204" pitchFamily="34" charset="0"/>
              </a:rPr>
              <a:t>Al configurar PostgreSQL en este ejemplo, solo un host local. </a:t>
            </a:r>
            <a:endParaRPr lang="es-ES" sz="2400">
              <a:effectLst/>
              <a:latin typeface="Calibri" panose="020F0502020204030204" pitchFamily="34" charset="0"/>
            </a:endParaRPr>
          </a:p>
          <a:p>
            <a:pPr marL="0" marR="0" indent="0">
              <a:spcBef>
                <a:spcPts val="0"/>
              </a:spcBef>
              <a:spcAft>
                <a:spcPts val="600"/>
              </a:spcAft>
              <a:buNone/>
            </a:pPr>
            <a:r>
              <a:rPr lang="es-ES" sz="2400" dirty="0">
                <a:effectLst/>
                <a:latin typeface="Calibri" panose="020F0502020204030204" pitchFamily="34" charset="0"/>
              </a:rPr>
              <a:t>Esto se </a:t>
            </a:r>
            <a:r>
              <a:rPr lang="es-ES" sz="2400" dirty="0">
                <a:latin typeface="Calibri" panose="020F0502020204030204" pitchFamily="34" charset="0"/>
              </a:rPr>
              <a:t>p</a:t>
            </a:r>
            <a:r>
              <a:rPr lang="es-ES" sz="2400" dirty="0">
                <a:effectLst/>
                <a:latin typeface="Calibri" panose="020F0502020204030204" pitchFamily="34" charset="0"/>
              </a:rPr>
              <a:t>uede cambiar y hacer que la base de datos acceda de forma remota, pero debe configurar un puerto que esté abierto para conexiones externas. </a:t>
            </a:r>
            <a:endParaRPr lang="es-ES" sz="2400">
              <a:effectLst/>
              <a:latin typeface="Calibri" panose="020F0502020204030204" pitchFamily="34" charset="0"/>
            </a:endParaRPr>
          </a:p>
          <a:p>
            <a:pPr marL="0" marR="0" indent="0">
              <a:spcBef>
                <a:spcPts val="0"/>
              </a:spcBef>
              <a:spcAft>
                <a:spcPts val="600"/>
              </a:spcAft>
              <a:buNone/>
            </a:pPr>
            <a:r>
              <a:rPr lang="es-ES" sz="2400" dirty="0">
                <a:effectLst/>
                <a:latin typeface="Calibri" panose="020F0502020204030204" pitchFamily="34" charset="0"/>
              </a:rPr>
              <a:t>Esto es un poco más avanzado, pero algo a tener en cuenta.
</a:t>
            </a:r>
            <a:endParaRPr lang="es-ES" sz="2400">
              <a:effectLst/>
              <a:latin typeface="Calibri" panose="020F0502020204030204" pitchFamily="34" charset="0"/>
            </a:endParaRPr>
          </a:p>
          <a:p>
            <a:pPr marL="0" marR="0" indent="0">
              <a:spcBef>
                <a:spcPts val="0"/>
              </a:spcBef>
              <a:spcAft>
                <a:spcPts val="600"/>
              </a:spcAft>
              <a:buNone/>
            </a:pPr>
            <a:r>
              <a:rPr lang="es-ES" sz="2400" dirty="0">
                <a:effectLst/>
                <a:latin typeface="Calibri" panose="020F0502020204030204" pitchFamily="34" charset="0"/>
              </a:rPr>
              <a:t>Siguiendo el código primero creamos un </a:t>
            </a:r>
            <a:r>
              <a:rPr lang="es-ES" sz="2400">
                <a:effectLst/>
                <a:latin typeface="Calibri" panose="020F0502020204030204" pitchFamily="34" charset="0"/>
              </a:rPr>
              <a:t>superusuario</a:t>
            </a:r>
            <a:r>
              <a:rPr lang="es-ES" sz="2400" dirty="0">
                <a:effectLst/>
                <a:latin typeface="Calibri" panose="020F0502020204030204" pitchFamily="34" charset="0"/>
              </a:rPr>
              <a:t>. Luego creamos a otro usuario básico.
</a:t>
            </a:r>
            <a:endParaRPr lang="en-US" sz="2400"/>
          </a:p>
        </p:txBody>
      </p:sp>
    </p:spTree>
    <p:extLst>
      <p:ext uri="{BB962C8B-B14F-4D97-AF65-F5344CB8AC3E}">
        <p14:creationId xmlns:p14="http://schemas.microsoft.com/office/powerpoint/2010/main" val="47692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C27C97E-9FBA-728C-E9B0-DAFBF23CDDFD}"/>
              </a:ext>
            </a:extLst>
          </p:cNvPr>
          <p:cNvSpPr>
            <a:spLocks noGrp="1"/>
          </p:cNvSpPr>
          <p:nvPr>
            <p:ph type="title"/>
          </p:nvPr>
        </p:nvSpPr>
        <p:spPr>
          <a:xfrm>
            <a:off x="808638" y="386930"/>
            <a:ext cx="9236700" cy="1188950"/>
          </a:xfrm>
        </p:spPr>
        <p:txBody>
          <a:bodyPr anchor="b">
            <a:normAutofit/>
          </a:bodyPr>
          <a:lstStyle/>
          <a:p>
            <a:r>
              <a:rPr lang="es-AR" sz="5400" dirty="0"/>
              <a:t>Trabajando en PostgreSQL</a:t>
            </a:r>
            <a:endParaRPr lang="en-US" sz="5400" dirty="0"/>
          </a:p>
        </p:txBody>
      </p:sp>
      <p:grpSp>
        <p:nvGrpSpPr>
          <p:cNvPr id="16" name="Group 1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7" name="Rectangle 1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DF1AE116-5D43-7673-0E8D-A23CF2AF3EF2}"/>
              </a:ext>
            </a:extLst>
          </p:cNvPr>
          <p:cNvSpPr>
            <a:spLocks noGrp="1"/>
          </p:cNvSpPr>
          <p:nvPr>
            <p:ph idx="1"/>
          </p:nvPr>
        </p:nvSpPr>
        <p:spPr>
          <a:xfrm>
            <a:off x="793660" y="2321169"/>
            <a:ext cx="10143668" cy="3858567"/>
          </a:xfrm>
        </p:spPr>
        <p:txBody>
          <a:bodyPr anchor="ctr">
            <a:normAutofit/>
          </a:bodyPr>
          <a:lstStyle/>
          <a:p>
            <a:pPr marL="0" lvl="0" indent="0" eaLnBrk="0" fontAlgn="base" hangingPunct="0">
              <a:spcBef>
                <a:spcPct val="0"/>
              </a:spcBef>
              <a:spcAft>
                <a:spcPts val="600"/>
              </a:spcAft>
              <a:buNone/>
            </a:pPr>
            <a:r>
              <a:rPr kumimoji="0" lang="es-ES" altLang="en-US" sz="2200" b="0" i="0" u="none" strike="noStrike" cap="none" normalizeH="0" baseline="0" dirty="0">
                <a:ln>
                  <a:noFill/>
                </a:ln>
                <a:effectLst/>
                <a:latin typeface="Calibri" panose="020F0502020204030204" pitchFamily="34" charset="0"/>
                <a:cs typeface="Calibri" panose="020F0502020204030204" pitchFamily="34" charset="0"/>
              </a:rPr>
              <a:t>Se puede trabajar en la interfaz gráfica SQL (primero asegurarse de hacer clic en la base de datos en la que se quiere trabajar) </a:t>
            </a:r>
          </a:p>
          <a:p>
            <a:pPr marL="0" lvl="0" indent="0" eaLnBrk="0" fontAlgn="base" hangingPunct="0">
              <a:spcBef>
                <a:spcPct val="0"/>
              </a:spcBef>
              <a:spcAft>
                <a:spcPts val="600"/>
              </a:spcAft>
              <a:buNone/>
            </a:pPr>
            <a:r>
              <a:rPr kumimoji="0" lang="es-ES" altLang="en-US" sz="2200" b="0" i="0" u="none" strike="noStrike" cap="none" normalizeH="0" baseline="0" dirty="0">
                <a:ln>
                  <a:noFill/>
                </a:ln>
                <a:effectLst/>
                <a:latin typeface="Calibri" panose="020F0502020204030204" pitchFamily="34" charset="0"/>
                <a:cs typeface="Calibri" panose="020F0502020204030204" pitchFamily="34" charset="0"/>
              </a:rPr>
              <a:t>
 o mediante la línea de comandos PSQL 
Para hacer esto, primero debe decirle a </a:t>
            </a:r>
            <a:r>
              <a:rPr kumimoji="0" lang="es-ES" altLang="en-US" sz="2200" b="0" i="0" u="none" strike="noStrike" cap="none" normalizeH="0" baseline="0" dirty="0" err="1">
                <a:ln>
                  <a:noFill/>
                </a:ln>
                <a:effectLst/>
                <a:latin typeface="Calibri" panose="020F0502020204030204" pitchFamily="34" charset="0"/>
                <a:cs typeface="Calibri" panose="020F0502020204030204" pitchFamily="34" charset="0"/>
              </a:rPr>
              <a:t>pgadmin</a:t>
            </a:r>
            <a:r>
              <a:rPr kumimoji="0" lang="es-ES" altLang="en-US" sz="2200" b="0" i="0" u="none" strike="noStrike" cap="none" normalizeH="0" baseline="0" dirty="0">
                <a:ln>
                  <a:noFill/>
                </a:ln>
                <a:effectLst/>
                <a:latin typeface="Calibri" panose="020F0502020204030204" pitchFamily="34" charset="0"/>
                <a:cs typeface="Calibri" panose="020F0502020204030204" pitchFamily="34" charset="0"/>
              </a:rPr>
              <a:t> dónde se encuentra </a:t>
            </a:r>
            <a:r>
              <a:rPr kumimoji="0" lang="es-ES" altLang="en-US" sz="2200" b="0" i="0" u="none" strike="noStrike" cap="none" normalizeH="0" baseline="0" dirty="0" err="1">
                <a:ln>
                  <a:noFill/>
                </a:ln>
                <a:effectLst/>
                <a:latin typeface="Calibri" panose="020F0502020204030204" pitchFamily="34" charset="0"/>
                <a:cs typeface="Calibri" panose="020F0502020204030204" pitchFamily="34" charset="0"/>
              </a:rPr>
              <a:t>postgre</a:t>
            </a:r>
            <a:r>
              <a:rPr kumimoji="0" lang="es-ES" altLang="en-US" sz="2200" b="0" i="0" u="none" strike="noStrike" cap="none" normalizeH="0" baseline="0" dirty="0">
                <a:ln>
                  <a:noFill/>
                </a:ln>
                <a:effectLst/>
                <a:latin typeface="Calibri" panose="020F0502020204030204" pitchFamily="34" charset="0"/>
                <a:cs typeface="Calibri" panose="020F0502020204030204" pitchFamily="34" charset="0"/>
              </a:rPr>
              <a:t> en sus archivos.</a:t>
            </a:r>
            <a:endParaRPr kumimoji="0" lang="en-US" altLang="en-US" sz="2200" b="0" i="0" u="none" strike="noStrike" cap="none" normalizeH="0" baseline="0" dirty="0">
              <a:ln>
                <a:noFill/>
              </a:ln>
              <a:effectLst/>
              <a:latin typeface="Arial" panose="020B0604020202020204" pitchFamily="34" charset="0"/>
            </a:endParaRPr>
          </a:p>
        </p:txBody>
      </p:sp>
      <p:pic>
        <p:nvPicPr>
          <p:cNvPr id="9" name="Picture 3">
            <a:extLst>
              <a:ext uri="{FF2B5EF4-FFF2-40B4-BE49-F238E27FC236}">
                <a16:creationId xmlns:a16="http://schemas.microsoft.com/office/drawing/2014/main" id="{81FFBDC5-4C5A-A842-2709-725330980B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693" y="4409773"/>
            <a:ext cx="816520" cy="692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0C070CA7-08FC-BEA8-13F3-DCA920EEBD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925" y="3311536"/>
            <a:ext cx="969924" cy="692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687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08716-4BCC-B040-FEFE-8E8F4868CC8E}"/>
              </a:ext>
            </a:extLst>
          </p:cNvPr>
          <p:cNvSpPr>
            <a:spLocks noGrp="1"/>
          </p:cNvSpPr>
          <p:nvPr>
            <p:ph type="title"/>
          </p:nvPr>
        </p:nvSpPr>
        <p:spPr>
          <a:xfrm>
            <a:off x="808638" y="386930"/>
            <a:ext cx="9236700" cy="1188950"/>
          </a:xfrm>
        </p:spPr>
        <p:txBody>
          <a:bodyPr anchor="b">
            <a:normAutofit/>
          </a:bodyPr>
          <a:lstStyle/>
          <a:p>
            <a:r>
              <a:rPr lang="es-AR" sz="3800"/>
              <a:t>¿Cómo están organizadas las bases de datos en PostgreSQL?</a:t>
            </a:r>
            <a:endParaRPr lang="en-US" sz="38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B0CBCA-E856-6E6D-9BF9-9EC37920B0DD}"/>
              </a:ext>
            </a:extLst>
          </p:cNvPr>
          <p:cNvSpPr>
            <a:spLocks noGrp="1"/>
          </p:cNvSpPr>
          <p:nvPr>
            <p:ph idx="1"/>
          </p:nvPr>
        </p:nvSpPr>
        <p:spPr>
          <a:xfrm>
            <a:off x="793660" y="2599509"/>
            <a:ext cx="10143668" cy="3435531"/>
          </a:xfrm>
        </p:spPr>
        <p:txBody>
          <a:bodyPr anchor="ctr">
            <a:noAutofit/>
          </a:bodyPr>
          <a:lstStyle/>
          <a:p>
            <a:pPr rtl="0" fontAlgn="ctr">
              <a:spcBef>
                <a:spcPts val="0"/>
              </a:spcBef>
              <a:spcAft>
                <a:spcPts val="600"/>
              </a:spcAft>
              <a:buFont typeface="+mj-lt"/>
              <a:buAutoNum type="arabicPeriod"/>
            </a:pPr>
            <a:r>
              <a:rPr lang="en-US" sz="1800" b="0" i="0" dirty="0">
                <a:effectLst/>
                <a:latin typeface="Calibri" panose="020F0502020204030204" pitchFamily="34" charset="0"/>
              </a:rPr>
              <a:t>Databases </a:t>
            </a:r>
          </a:p>
          <a:p>
            <a:pPr marL="742950" lvl="1" indent="-285750" rtl="0" fontAlgn="ctr">
              <a:spcBef>
                <a:spcPts val="0"/>
              </a:spcBef>
              <a:spcAft>
                <a:spcPts val="600"/>
              </a:spcAft>
              <a:buFont typeface="+mj-lt"/>
              <a:buAutoNum type="alphaLcPeriod"/>
            </a:pPr>
            <a:r>
              <a:rPr lang="en-US" sz="1800" b="0" i="0" dirty="0">
                <a:effectLst/>
                <a:latin typeface="Calibri" panose="020F0502020204030204" pitchFamily="34" charset="0"/>
              </a:rPr>
              <a:t>Schemas: Son </a:t>
            </a:r>
            <a:r>
              <a:rPr lang="en-US" sz="1800" b="0" i="0" dirty="0" err="1">
                <a:effectLst/>
                <a:latin typeface="Calibri" panose="020F0502020204030204" pitchFamily="34" charset="0"/>
              </a:rPr>
              <a:t>como</a:t>
            </a:r>
            <a:r>
              <a:rPr lang="en-US" sz="1800" b="0" i="0" dirty="0">
                <a:effectLst/>
                <a:latin typeface="Calibri" panose="020F0502020204030204" pitchFamily="34" charset="0"/>
              </a:rPr>
              <a:t> </a:t>
            </a:r>
            <a:r>
              <a:rPr lang="en-US" sz="1800" b="0" i="0" dirty="0" err="1">
                <a:effectLst/>
                <a:latin typeface="Calibri" panose="020F0502020204030204" pitchFamily="34" charset="0"/>
              </a:rPr>
              <a:t>carpetas</a:t>
            </a:r>
            <a:r>
              <a:rPr lang="en-US" sz="1800" b="0" i="0" dirty="0">
                <a:effectLst/>
                <a:latin typeface="Calibri" panose="020F0502020204030204" pitchFamily="34" charset="0"/>
              </a:rPr>
              <a:t> que </a:t>
            </a:r>
            <a:r>
              <a:rPr lang="en-US" sz="1800" b="0" i="0" dirty="0" err="1">
                <a:effectLst/>
                <a:latin typeface="Calibri" panose="020F0502020204030204" pitchFamily="34" charset="0"/>
              </a:rPr>
              <a:t>organizan</a:t>
            </a:r>
            <a:r>
              <a:rPr lang="en-US" sz="1800" b="0" i="0" dirty="0">
                <a:effectLst/>
                <a:latin typeface="Calibri" panose="020F0502020204030204" pitchFamily="34" charset="0"/>
              </a:rPr>
              <a:t> la informacion.</a:t>
            </a:r>
          </a:p>
          <a:p>
            <a:pPr marL="1143000" lvl="2" indent="-228600" rtl="0" fontAlgn="ctr">
              <a:spcBef>
                <a:spcPts val="0"/>
              </a:spcBef>
              <a:spcAft>
                <a:spcPts val="600"/>
              </a:spcAft>
              <a:buFont typeface="+mj-lt"/>
              <a:buAutoNum type="romanLcPeriod"/>
            </a:pPr>
            <a:r>
              <a:rPr lang="en-US" sz="1800" b="0" i="0" dirty="0">
                <a:effectLst/>
                <a:latin typeface="Calibri" panose="020F0502020204030204" pitchFamily="34" charset="0"/>
              </a:rPr>
              <a:t>Tables</a:t>
            </a:r>
          </a:p>
          <a:p>
            <a:pPr marL="1600200" lvl="3" indent="-228600" rtl="0" fontAlgn="ctr">
              <a:spcBef>
                <a:spcPts val="0"/>
              </a:spcBef>
              <a:spcAft>
                <a:spcPts val="600"/>
              </a:spcAft>
              <a:buFont typeface="+mj-lt"/>
              <a:buAutoNum type="arabicPeriod"/>
            </a:pPr>
            <a:r>
              <a:rPr lang="en-US" b="0" i="0" dirty="0">
                <a:effectLst/>
                <a:latin typeface="Calibri" panose="020F0502020204030204" pitchFamily="34" charset="0"/>
              </a:rPr>
              <a:t>Constraints</a:t>
            </a:r>
          </a:p>
          <a:p>
            <a:pPr marL="1600200" lvl="3" indent="-228600" rtl="0" fontAlgn="ctr">
              <a:spcBef>
                <a:spcPts val="0"/>
              </a:spcBef>
              <a:spcAft>
                <a:spcPts val="600"/>
              </a:spcAft>
              <a:buFont typeface="+mj-lt"/>
              <a:buAutoNum type="arabicPeriod"/>
            </a:pPr>
            <a:r>
              <a:rPr lang="en-US" b="0" i="0" dirty="0">
                <a:effectLst/>
                <a:latin typeface="Calibri" panose="020F0502020204030204" pitchFamily="34" charset="0"/>
              </a:rPr>
              <a:t>Indexes</a:t>
            </a:r>
          </a:p>
          <a:p>
            <a:pPr marL="1600200" lvl="3" indent="-228600" rtl="0" fontAlgn="ctr">
              <a:spcBef>
                <a:spcPts val="0"/>
              </a:spcBef>
              <a:spcAft>
                <a:spcPts val="600"/>
              </a:spcAft>
              <a:buFont typeface="+mj-lt"/>
              <a:buAutoNum type="arabicPeriod"/>
            </a:pPr>
            <a:r>
              <a:rPr lang="en-US" b="0" i="0" dirty="0">
                <a:effectLst/>
                <a:latin typeface="Calibri" panose="020F0502020204030204" pitchFamily="34" charset="0"/>
              </a:rPr>
              <a:t>Rules</a:t>
            </a:r>
          </a:p>
          <a:p>
            <a:pPr marL="1600200" lvl="3" indent="-228600" rtl="0" fontAlgn="ctr">
              <a:spcBef>
                <a:spcPts val="0"/>
              </a:spcBef>
              <a:spcAft>
                <a:spcPts val="600"/>
              </a:spcAft>
              <a:buFont typeface="+mj-lt"/>
              <a:buAutoNum type="arabicPeriod"/>
            </a:pPr>
            <a:r>
              <a:rPr lang="en-US" b="0" i="0" dirty="0">
                <a:effectLst/>
                <a:latin typeface="Calibri" panose="020F0502020204030204" pitchFamily="34" charset="0"/>
              </a:rPr>
              <a:t>Triggers</a:t>
            </a:r>
          </a:p>
          <a:p>
            <a:pPr marL="1600200" lvl="3" indent="-228600" rtl="0" fontAlgn="ctr">
              <a:spcBef>
                <a:spcPts val="0"/>
              </a:spcBef>
              <a:spcAft>
                <a:spcPts val="600"/>
              </a:spcAft>
              <a:buFont typeface="+mj-lt"/>
              <a:buAutoNum type="arabicPeriod"/>
            </a:pPr>
            <a:r>
              <a:rPr lang="en-US" b="0" i="0" dirty="0" err="1">
                <a:effectLst/>
                <a:latin typeface="Calibri" panose="020F0502020204030204" pitchFamily="34" charset="0"/>
              </a:rPr>
              <a:t>etc</a:t>
            </a:r>
            <a:endParaRPr lang="en-US" b="0" i="0" dirty="0">
              <a:effectLst/>
              <a:latin typeface="Calibri" panose="020F0502020204030204" pitchFamily="34" charset="0"/>
            </a:endParaRPr>
          </a:p>
          <a:p>
            <a:pPr marL="1143000" lvl="2" indent="-228600" rtl="0" fontAlgn="ctr">
              <a:spcBef>
                <a:spcPts val="0"/>
              </a:spcBef>
              <a:spcAft>
                <a:spcPts val="600"/>
              </a:spcAft>
              <a:buFont typeface="+mj-lt"/>
              <a:buAutoNum type="romanLcPeriod"/>
            </a:pPr>
            <a:r>
              <a:rPr lang="en-US" sz="1800" b="0" i="0" dirty="0">
                <a:effectLst/>
                <a:latin typeface="Calibri" panose="020F0502020204030204" pitchFamily="34" charset="0"/>
              </a:rPr>
              <a:t>Operators</a:t>
            </a:r>
          </a:p>
          <a:p>
            <a:pPr marL="1143000" lvl="2" indent="-228600" rtl="0" fontAlgn="ctr">
              <a:spcBef>
                <a:spcPts val="0"/>
              </a:spcBef>
              <a:spcAft>
                <a:spcPts val="600"/>
              </a:spcAft>
              <a:buFont typeface="+mj-lt"/>
              <a:buAutoNum type="romanLcPeriod"/>
            </a:pPr>
            <a:r>
              <a:rPr lang="en-US" sz="1800" b="0" i="0" dirty="0">
                <a:effectLst/>
                <a:latin typeface="Calibri" panose="020F0502020204030204" pitchFamily="34" charset="0"/>
              </a:rPr>
              <a:t>Functions</a:t>
            </a:r>
          </a:p>
          <a:p>
            <a:pPr marL="1143000" lvl="2" indent="-228600" rtl="0" fontAlgn="ctr">
              <a:spcBef>
                <a:spcPts val="0"/>
              </a:spcBef>
              <a:spcAft>
                <a:spcPts val="600"/>
              </a:spcAft>
              <a:buFont typeface="+mj-lt"/>
              <a:buAutoNum type="romanLcPeriod"/>
            </a:pPr>
            <a:r>
              <a:rPr lang="en-US" sz="1800" b="0" i="0" dirty="0" err="1">
                <a:effectLst/>
                <a:latin typeface="Calibri" panose="020F0502020204030204" pitchFamily="34" charset="0"/>
              </a:rPr>
              <a:t>etc</a:t>
            </a:r>
            <a:endParaRPr lang="en-US" sz="1800" b="0" i="0" dirty="0">
              <a:effectLst/>
              <a:latin typeface="Calibri" panose="020F0502020204030204" pitchFamily="34" charset="0"/>
            </a:endParaRPr>
          </a:p>
        </p:txBody>
      </p:sp>
      <p:sp>
        <p:nvSpPr>
          <p:cNvPr id="5" name="TextBox 4">
            <a:extLst>
              <a:ext uri="{FF2B5EF4-FFF2-40B4-BE49-F238E27FC236}">
                <a16:creationId xmlns:a16="http://schemas.microsoft.com/office/drawing/2014/main" id="{6F568162-E8AA-C609-48E4-051C4ABE29D0}"/>
              </a:ext>
            </a:extLst>
          </p:cNvPr>
          <p:cNvSpPr txBox="1"/>
          <p:nvPr/>
        </p:nvSpPr>
        <p:spPr>
          <a:xfrm>
            <a:off x="4374891" y="3213279"/>
            <a:ext cx="6165202" cy="3016210"/>
          </a:xfrm>
          <a:prstGeom prst="rect">
            <a:avLst/>
          </a:prstGeom>
          <a:noFill/>
        </p:spPr>
        <p:txBody>
          <a:bodyPr wrap="square">
            <a:spAutoFit/>
          </a:bodyPr>
          <a:lstStyle/>
          <a:p>
            <a:pPr marL="0" marR="0" indent="0">
              <a:spcBef>
                <a:spcPts val="0"/>
              </a:spcBef>
              <a:spcAft>
                <a:spcPts val="600"/>
              </a:spcAft>
              <a:buNone/>
            </a:pPr>
            <a:r>
              <a:rPr lang="es-ES" sz="1800" dirty="0">
                <a:effectLst/>
                <a:latin typeface="Calibri" panose="020F0502020204030204" pitchFamily="34" charset="0"/>
              </a:rPr>
              <a:t>Diferentes </a:t>
            </a:r>
            <a:r>
              <a:rPr lang="es-ES" sz="1800" b="1" dirty="0" err="1">
                <a:effectLst/>
                <a:latin typeface="Calibri" panose="020F0502020204030204" pitchFamily="34" charset="0"/>
              </a:rPr>
              <a:t>databases</a:t>
            </a:r>
            <a:r>
              <a:rPr lang="es-ES" sz="1800" dirty="0">
                <a:effectLst/>
                <a:latin typeface="Calibri" panose="020F0502020204030204" pitchFamily="34" charset="0"/>
              </a:rPr>
              <a:t> pueden compartir muchos usuarios y grupos de usuarios, con diferentes niveles de permisos, pero no pueden compartir datos. 
Los </a:t>
            </a:r>
            <a:r>
              <a:rPr lang="es-ES" sz="1800" b="1" dirty="0" err="1">
                <a:latin typeface="Calibri" panose="020F0502020204030204" pitchFamily="34" charset="0"/>
              </a:rPr>
              <a:t>s</a:t>
            </a:r>
            <a:r>
              <a:rPr lang="es-ES" sz="1800" b="1" dirty="0" err="1">
                <a:effectLst/>
                <a:latin typeface="Calibri" panose="020F0502020204030204" pitchFamily="34" charset="0"/>
              </a:rPr>
              <a:t>chemas</a:t>
            </a:r>
            <a:r>
              <a:rPr lang="es-ES" sz="1800" dirty="0">
                <a:effectLst/>
                <a:latin typeface="Calibri" panose="020F0502020204030204" pitchFamily="34" charset="0"/>
              </a:rPr>
              <a:t> dentro de las bases de datos pueden compartir datos y relaciones entre esquemas. Los </a:t>
            </a:r>
            <a:r>
              <a:rPr lang="es-ES" sz="1800" dirty="0" err="1">
                <a:effectLst/>
                <a:latin typeface="Calibri" panose="020F0502020204030204" pitchFamily="34" charset="0"/>
              </a:rPr>
              <a:t>schemas</a:t>
            </a:r>
            <a:r>
              <a:rPr lang="es-ES" sz="1800" dirty="0">
                <a:effectLst/>
                <a:latin typeface="Calibri" panose="020F0502020204030204" pitchFamily="34" charset="0"/>
              </a:rPr>
              <a:t> se utilizan para organizar objetos en grupos lógicos o, por ejemplo, para dar cierto tipo de acceso a algunos usuarios a un esquema determinado pero no a otros.
Las </a:t>
            </a:r>
            <a:r>
              <a:rPr lang="es-ES" sz="1800" b="1" dirty="0">
                <a:effectLst/>
                <a:latin typeface="Calibri" panose="020F0502020204030204" pitchFamily="34" charset="0"/>
              </a:rPr>
              <a:t>tables</a:t>
            </a:r>
            <a:r>
              <a:rPr lang="es-ES" sz="1800" dirty="0">
                <a:effectLst/>
                <a:latin typeface="Calibri" panose="020F0502020204030204" pitchFamily="34" charset="0"/>
              </a:rPr>
              <a:t> contienen los datos, las restricciones y las reglas de la base de datos</a:t>
            </a:r>
            <a:endParaRPr lang="en-US" sz="1800" dirty="0">
              <a:effectLst/>
              <a:latin typeface="Calibri" panose="020F0502020204030204" pitchFamily="34" charset="0"/>
            </a:endParaRPr>
          </a:p>
        </p:txBody>
      </p:sp>
    </p:spTree>
    <p:extLst>
      <p:ext uri="{BB962C8B-B14F-4D97-AF65-F5344CB8AC3E}">
        <p14:creationId xmlns:p14="http://schemas.microsoft.com/office/powerpoint/2010/main" val="265383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B8638C-3846-41BA-C451-60CDC2EA2204}"/>
              </a:ext>
            </a:extLst>
          </p:cNvPr>
          <p:cNvSpPr>
            <a:spLocks noGrp="1"/>
          </p:cNvSpPr>
          <p:nvPr>
            <p:ph type="title"/>
          </p:nvPr>
        </p:nvSpPr>
        <p:spPr/>
        <p:txBody>
          <a:bodyPr/>
          <a:lstStyle/>
          <a:p>
            <a:r>
              <a:rPr lang="es-AR" dirty="0" err="1"/>
              <a:t>Keys</a:t>
            </a:r>
            <a:r>
              <a:rPr lang="es-AR" dirty="0"/>
              <a:t>: </a:t>
            </a:r>
            <a:r>
              <a:rPr lang="es-AR" dirty="0" err="1"/>
              <a:t>primary</a:t>
            </a:r>
            <a:r>
              <a:rPr lang="es-AR" dirty="0"/>
              <a:t> and </a:t>
            </a:r>
            <a:r>
              <a:rPr lang="es-AR" dirty="0" err="1"/>
              <a:t>foreign</a:t>
            </a:r>
            <a:endParaRPr lang="en-US" dirty="0"/>
          </a:p>
        </p:txBody>
      </p:sp>
      <p:pic>
        <p:nvPicPr>
          <p:cNvPr id="3074" name="Picture 2" descr="Cover image for Primary Keys &amp; Foreign Keys">
            <a:extLst>
              <a:ext uri="{FF2B5EF4-FFF2-40B4-BE49-F238E27FC236}">
                <a16:creationId xmlns:a16="http://schemas.microsoft.com/office/drawing/2014/main" id="{E2D1A177-FC1D-51EE-9529-E9CD0C963656}"/>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684578" y="1301645"/>
            <a:ext cx="10906125" cy="4581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C3EB706-145D-D0CB-8432-8C4366B1A9AC}"/>
              </a:ext>
            </a:extLst>
          </p:cNvPr>
          <p:cNvSpPr txBox="1"/>
          <p:nvPr/>
        </p:nvSpPr>
        <p:spPr>
          <a:xfrm>
            <a:off x="908119" y="5376093"/>
            <a:ext cx="10205357" cy="1200329"/>
          </a:xfrm>
          <a:prstGeom prst="rect">
            <a:avLst/>
          </a:prstGeom>
          <a:noFill/>
        </p:spPr>
        <p:txBody>
          <a:bodyPr wrap="square">
            <a:spAutoFit/>
          </a:bodyPr>
          <a:lstStyle/>
          <a:p>
            <a:r>
              <a:rPr lang="es-ES" sz="1800" b="1" dirty="0" err="1">
                <a:solidFill>
                  <a:srgbClr val="444444"/>
                </a:solidFill>
                <a:latin typeface="Open Sans" panose="020B0606030504020204" pitchFamily="34" charset="0"/>
              </a:rPr>
              <a:t>Primary</a:t>
            </a:r>
            <a:r>
              <a:rPr lang="es-ES" sz="1800" b="1" dirty="0">
                <a:solidFill>
                  <a:srgbClr val="444444"/>
                </a:solidFill>
                <a:latin typeface="Open Sans" panose="020B0606030504020204" pitchFamily="34" charset="0"/>
              </a:rPr>
              <a:t> </a:t>
            </a:r>
            <a:r>
              <a:rPr lang="es-ES" sz="1800" b="1" dirty="0" err="1">
                <a:solidFill>
                  <a:srgbClr val="444444"/>
                </a:solidFill>
                <a:latin typeface="Open Sans" panose="020B0606030504020204" pitchFamily="34" charset="0"/>
              </a:rPr>
              <a:t>key</a:t>
            </a:r>
            <a:r>
              <a:rPr lang="es-ES" sz="1800" b="1" dirty="0">
                <a:solidFill>
                  <a:srgbClr val="444444"/>
                </a:solidFill>
                <a:effectLst/>
                <a:latin typeface="Open Sans" panose="020B0606030504020204" pitchFamily="34" charset="0"/>
              </a:rPr>
              <a:t>: Es la clave </a:t>
            </a:r>
            <a:r>
              <a:rPr lang="es-ES" sz="1800" b="1" dirty="0" err="1">
                <a:solidFill>
                  <a:srgbClr val="444444"/>
                </a:solidFill>
                <a:effectLst/>
                <a:latin typeface="Open Sans" panose="020B0606030504020204" pitchFamily="34" charset="0"/>
              </a:rPr>
              <a:t>unica</a:t>
            </a:r>
            <a:r>
              <a:rPr lang="es-ES" sz="1800" b="1" dirty="0">
                <a:solidFill>
                  <a:srgbClr val="444444"/>
                </a:solidFill>
                <a:effectLst/>
                <a:latin typeface="Open Sans" panose="020B0606030504020204" pitchFamily="34" charset="0"/>
              </a:rPr>
              <a:t> para separar un registro de la tabla de otros registros.</a:t>
            </a:r>
          </a:p>
          <a:p>
            <a:r>
              <a:rPr lang="es-ES" sz="1800" b="1" dirty="0">
                <a:solidFill>
                  <a:srgbClr val="444444"/>
                </a:solidFill>
                <a:effectLst/>
                <a:latin typeface="Open Sans" panose="020B0606030504020204" pitchFamily="34" charset="0"/>
              </a:rPr>
              <a:t>
</a:t>
            </a:r>
            <a:r>
              <a:rPr lang="es-ES" sz="1800" b="1" dirty="0" err="1">
                <a:solidFill>
                  <a:srgbClr val="444444"/>
                </a:solidFill>
                <a:effectLst/>
                <a:latin typeface="Open Sans" panose="020B0606030504020204" pitchFamily="34" charset="0"/>
              </a:rPr>
              <a:t>Foreign</a:t>
            </a:r>
            <a:r>
              <a:rPr lang="es-ES" sz="1800" b="1" dirty="0">
                <a:solidFill>
                  <a:srgbClr val="444444"/>
                </a:solidFill>
                <a:effectLst/>
                <a:latin typeface="Open Sans" panose="020B0606030504020204" pitchFamily="34" charset="0"/>
              </a:rPr>
              <a:t> </a:t>
            </a:r>
            <a:r>
              <a:rPr lang="es-ES" sz="1800" b="1" dirty="0" err="1">
                <a:solidFill>
                  <a:srgbClr val="444444"/>
                </a:solidFill>
                <a:effectLst/>
                <a:latin typeface="Open Sans" panose="020B0606030504020204" pitchFamily="34" charset="0"/>
              </a:rPr>
              <a:t>key</a:t>
            </a:r>
            <a:r>
              <a:rPr lang="es-ES" sz="1800" b="1" dirty="0">
                <a:solidFill>
                  <a:srgbClr val="444444"/>
                </a:solidFill>
                <a:effectLst/>
                <a:latin typeface="Open Sans" panose="020B0606030504020204" pitchFamily="34" charset="0"/>
              </a:rPr>
              <a:t>: Esta es la clave que corresponde al campo de </a:t>
            </a:r>
            <a:r>
              <a:rPr lang="es-ES" sz="1800" b="1" dirty="0" err="1">
                <a:solidFill>
                  <a:srgbClr val="444444"/>
                </a:solidFill>
                <a:effectLst/>
                <a:latin typeface="Open Sans" panose="020B0606030504020204" pitchFamily="34" charset="0"/>
              </a:rPr>
              <a:t>primary</a:t>
            </a:r>
            <a:r>
              <a:rPr lang="es-ES" sz="1800" b="1" dirty="0">
                <a:solidFill>
                  <a:srgbClr val="444444"/>
                </a:solidFill>
                <a:effectLst/>
                <a:latin typeface="Open Sans" panose="020B0606030504020204" pitchFamily="34" charset="0"/>
              </a:rPr>
              <a:t> </a:t>
            </a:r>
            <a:r>
              <a:rPr lang="es-ES" sz="1800" b="1" dirty="0" err="1">
                <a:solidFill>
                  <a:srgbClr val="444444"/>
                </a:solidFill>
                <a:effectLst/>
                <a:latin typeface="Open Sans" panose="020B0606030504020204" pitchFamily="34" charset="0"/>
              </a:rPr>
              <a:t>key</a:t>
            </a:r>
            <a:r>
              <a:rPr lang="es-ES" sz="1800" b="1" dirty="0">
                <a:solidFill>
                  <a:srgbClr val="444444"/>
                </a:solidFill>
                <a:effectLst/>
                <a:latin typeface="Open Sans" panose="020B0606030504020204" pitchFamily="34" charset="0"/>
              </a:rPr>
              <a:t> en la tabla </a:t>
            </a:r>
            <a:r>
              <a:rPr lang="es-ES" b="1" dirty="0" err="1">
                <a:solidFill>
                  <a:srgbClr val="444444"/>
                </a:solidFill>
                <a:latin typeface="Open Sans" panose="020B0606030504020204" pitchFamily="34" charset="0"/>
              </a:rPr>
              <a:t>upstream</a:t>
            </a:r>
            <a:r>
              <a:rPr lang="es-ES" sz="1800" b="1" dirty="0">
                <a:solidFill>
                  <a:srgbClr val="444444"/>
                </a:solidFill>
                <a:effectLst/>
                <a:latin typeface="Open Sans" panose="020B0606030504020204" pitchFamily="34" charset="0"/>
              </a:rPr>
              <a:t>.</a:t>
            </a:r>
            <a:endParaRPr lang="en-US" dirty="0"/>
          </a:p>
        </p:txBody>
      </p:sp>
    </p:spTree>
    <p:extLst>
      <p:ext uri="{BB962C8B-B14F-4D97-AF65-F5344CB8AC3E}">
        <p14:creationId xmlns:p14="http://schemas.microsoft.com/office/powerpoint/2010/main" val="88648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10 Differences Between Primary Key and Foreign Key in 2022 Updated :  Current School News">
            <a:extLst>
              <a:ext uri="{FF2B5EF4-FFF2-40B4-BE49-F238E27FC236}">
                <a16:creationId xmlns:a16="http://schemas.microsoft.com/office/drawing/2014/main" id="{2B16A0A3-066E-324B-5D22-A0E0F80D0B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91812" y="643466"/>
            <a:ext cx="9208375"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226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2541</Words>
  <Application>Microsoft Office PowerPoint</Application>
  <PresentationFormat>Widescreen</PresentationFormat>
  <Paragraphs>232</Paragraphs>
  <Slides>31</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Arial Black</vt:lpstr>
      <vt:lpstr>Calibri</vt:lpstr>
      <vt:lpstr>Calibri Light</vt:lpstr>
      <vt:lpstr>Courier New</vt:lpstr>
      <vt:lpstr>Open Sans</vt:lpstr>
      <vt:lpstr>Office Theme</vt:lpstr>
      <vt:lpstr>1_Office Theme</vt:lpstr>
      <vt:lpstr> Bases relacionales usando PostgreSQL</vt:lpstr>
      <vt:lpstr>PowerPoint Presentation</vt:lpstr>
      <vt:lpstr>Algunos recursos para aprender SQL</vt:lpstr>
      <vt:lpstr>Instalar</vt:lpstr>
      <vt:lpstr>Setup</vt:lpstr>
      <vt:lpstr>Trabajando en PostgreSQL</vt:lpstr>
      <vt:lpstr>¿Cómo están organizadas las bases de datos en PostgreSQL?</vt:lpstr>
      <vt:lpstr>Keys: primary and foreign</vt:lpstr>
      <vt:lpstr>PowerPoint Presentation</vt:lpstr>
      <vt:lpstr>Arranquemos…</vt:lpstr>
      <vt:lpstr>Modificando las características de la tabla</vt:lpstr>
      <vt:lpstr>PowerPoint Presentation</vt:lpstr>
      <vt:lpstr>Ahora si, a importar los datos</vt:lpstr>
      <vt:lpstr>Creando índices</vt:lpstr>
      <vt:lpstr>Asignar permisos
</vt:lpstr>
      <vt:lpstr>Exportar tablas</vt:lpstr>
      <vt:lpstr>Quearies (Consultas)</vt:lpstr>
      <vt:lpstr>Construcción de una base de datos relacional</vt:lpstr>
      <vt:lpstr>PowerPoint Presentation</vt:lpstr>
      <vt:lpstr>En este ejemplo</vt:lpstr>
      <vt:lpstr>Arranquemos…</vt:lpstr>
      <vt:lpstr>Foreign keys</vt:lpstr>
      <vt:lpstr>Tablas auxiliares</vt:lpstr>
      <vt:lpstr>PowerPoint Presentation</vt:lpstr>
      <vt:lpstr>Otro ejemplo de query pero entre tablas</vt:lpstr>
      <vt:lpstr>PowerPoint Presentation</vt:lpstr>
      <vt:lpstr>PowerPoint Presentation</vt:lpstr>
      <vt:lpstr>PowerPoint Presentation</vt:lpstr>
      <vt:lpstr>PowerPoint Presentation</vt:lpstr>
      <vt:lpstr>PowerPoint Presentation</vt:lpstr>
      <vt:lpstr>Cambios en el timestamp en la base usando triggers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Fernandez, Maria del Pilar</dc:creator>
  <cp:lastModifiedBy>Fernandez, Maria del Pilar</cp:lastModifiedBy>
  <cp:revision>4</cp:revision>
  <dcterms:created xsi:type="dcterms:W3CDTF">2023-04-19T08:48:56Z</dcterms:created>
  <dcterms:modified xsi:type="dcterms:W3CDTF">2023-04-19T11:50:21Z</dcterms:modified>
</cp:coreProperties>
</file>