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4" r:id="rId9"/>
    <p:sldId id="265" r:id="rId10"/>
    <p:sldId id="266" r:id="rId11"/>
    <p:sldId id="268" r:id="rId12"/>
    <p:sldId id="269" r:id="rId13"/>
    <p:sldId id="270" r:id="rId14"/>
    <p:sldId id="276" r:id="rId15"/>
    <p:sldId id="272" r:id="rId16"/>
    <p:sldId id="275" r:id="rId17"/>
    <p:sldId id="273" r:id="rId18"/>
    <p:sldId id="274" r:id="rId19"/>
    <p:sldId id="277" r:id="rId20"/>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BB4574-B583-42BD-857C-B2C1060E4032}" type="doc">
      <dgm:prSet loTypeId="urn:microsoft.com/office/officeart/2008/layout/LinedList" loCatId="list" qsTypeId="urn:microsoft.com/office/officeart/2005/8/quickstyle/simple1#2" qsCatId="simple" csTypeId="urn:microsoft.com/office/officeart/2005/8/colors/accent1_2#2" csCatId="accent1" phldr="1"/>
      <dgm:spPr/>
      <dgm:t>
        <a:bodyPr/>
        <a:lstStyle/>
        <a:p>
          <a:endParaRPr lang="en-US"/>
        </a:p>
      </dgm:t>
    </dgm:pt>
    <dgm:pt modelId="{3FFF707C-AA09-4D11-9B66-28FADDC489DC}">
      <dgm:prSet/>
      <dgm:spPr/>
      <dgm:t>
        <a:bodyPr/>
        <a:lstStyle/>
        <a:p>
          <a:r>
            <a:rPr lang="en-US"/>
            <a:t>The structure of this paper is as follows:</a:t>
          </a:r>
        </a:p>
      </dgm:t>
    </dgm:pt>
    <dgm:pt modelId="{F77CBC74-A037-4E8F-B16A-F8C462ECA4C8}" type="parTrans" cxnId="{55493298-457B-4EBF-8F67-9366EB0C5C42}">
      <dgm:prSet/>
      <dgm:spPr/>
      <dgm:t>
        <a:bodyPr/>
        <a:lstStyle/>
        <a:p>
          <a:endParaRPr lang="en-US"/>
        </a:p>
      </dgm:t>
    </dgm:pt>
    <dgm:pt modelId="{EF7D21AC-BED2-4389-9693-25A03068BF84}" type="sibTrans" cxnId="{55493298-457B-4EBF-8F67-9366EB0C5C42}">
      <dgm:prSet/>
      <dgm:spPr/>
      <dgm:t>
        <a:bodyPr/>
        <a:lstStyle/>
        <a:p>
          <a:endParaRPr lang="en-US"/>
        </a:p>
      </dgm:t>
    </dgm:pt>
    <dgm:pt modelId="{88451372-50F6-4EB7-BE19-D31AF61D3E7E}">
      <dgm:prSet/>
      <dgm:spPr/>
      <dgm:t>
        <a:bodyPr/>
        <a:lstStyle/>
        <a:p>
          <a:r>
            <a:rPr lang="en-US"/>
            <a:t>Section 2 briefly introduces the basic concepts of machine learning; </a:t>
          </a:r>
        </a:p>
      </dgm:t>
    </dgm:pt>
    <dgm:pt modelId="{429860DC-C1DF-4C22-AB01-B1603F3B4CA6}" type="parTrans" cxnId="{FAB19BB2-BCC2-437B-A63B-3403645E4CF3}">
      <dgm:prSet/>
      <dgm:spPr/>
      <dgm:t>
        <a:bodyPr/>
        <a:lstStyle/>
        <a:p>
          <a:endParaRPr lang="en-US"/>
        </a:p>
      </dgm:t>
    </dgm:pt>
    <dgm:pt modelId="{1E39332B-5A86-431D-A101-8D05BE66967F}" type="sibTrans" cxnId="{FAB19BB2-BCC2-437B-A63B-3403645E4CF3}">
      <dgm:prSet/>
      <dgm:spPr/>
      <dgm:t>
        <a:bodyPr/>
        <a:lstStyle/>
        <a:p>
          <a:endParaRPr lang="en-US"/>
        </a:p>
      </dgm:t>
    </dgm:pt>
    <dgm:pt modelId="{AFD7B94F-513F-4DD9-850D-2848882C62CC}">
      <dgm:prSet/>
      <dgm:spPr/>
      <dgm:t>
        <a:bodyPr/>
        <a:lstStyle/>
        <a:p>
          <a:r>
            <a:rPr lang="en-US" dirty="0"/>
            <a:t>Section 3 provides an overview of the research review;</a:t>
          </a:r>
        </a:p>
      </dgm:t>
    </dgm:pt>
    <dgm:pt modelId="{2A09FB87-35C3-4D31-8CA3-3C3BC730F8AD}" type="parTrans" cxnId="{484222DF-5F5A-4CA7-BAC3-CB3B6F71E626}">
      <dgm:prSet/>
      <dgm:spPr/>
      <dgm:t>
        <a:bodyPr/>
        <a:lstStyle/>
        <a:p>
          <a:endParaRPr lang="en-US"/>
        </a:p>
      </dgm:t>
    </dgm:pt>
    <dgm:pt modelId="{38670C49-6AB6-475B-A701-120B9F65E278}" type="sibTrans" cxnId="{484222DF-5F5A-4CA7-BAC3-CB3B6F71E626}">
      <dgm:prSet/>
      <dgm:spPr/>
      <dgm:t>
        <a:bodyPr/>
        <a:lstStyle/>
        <a:p>
          <a:endParaRPr lang="en-US"/>
        </a:p>
      </dgm:t>
    </dgm:pt>
    <dgm:pt modelId="{2C9F2965-6CB6-4FA1-B4EB-153F6579FB81}">
      <dgm:prSet/>
      <dgm:spPr/>
      <dgm:t>
        <a:bodyPr/>
        <a:lstStyle/>
        <a:p>
          <a:r>
            <a:rPr lang="en-US"/>
            <a:t>Section 4 describes the methodology adopted in the research papers; </a:t>
          </a:r>
        </a:p>
      </dgm:t>
    </dgm:pt>
    <dgm:pt modelId="{533350B5-9027-4B61-AE78-93E77177A30F}" type="parTrans" cxnId="{24A2A04C-BB0C-4999-9473-AA7330DD61B5}">
      <dgm:prSet/>
      <dgm:spPr/>
      <dgm:t>
        <a:bodyPr/>
        <a:lstStyle/>
        <a:p>
          <a:endParaRPr lang="en-US"/>
        </a:p>
      </dgm:t>
    </dgm:pt>
    <dgm:pt modelId="{182BACEC-D130-48B8-A45A-B5E6BAE7DD77}" type="sibTrans" cxnId="{24A2A04C-BB0C-4999-9473-AA7330DD61B5}">
      <dgm:prSet/>
      <dgm:spPr/>
      <dgm:t>
        <a:bodyPr/>
        <a:lstStyle/>
        <a:p>
          <a:endParaRPr lang="en-US"/>
        </a:p>
      </dgm:t>
    </dgm:pt>
    <dgm:pt modelId="{26718668-57A4-4DA0-AC04-787DF720A713}">
      <dgm:prSet/>
      <dgm:spPr/>
      <dgm:t>
        <a:bodyPr/>
        <a:lstStyle/>
        <a:p>
          <a:r>
            <a:rPr lang="en-US" dirty="0"/>
            <a:t>Section 5 compare the two studies and raise some question about the </a:t>
          </a:r>
          <a:r>
            <a:rPr lang="en-US" dirty="0" err="1"/>
            <a:t>sutdies</a:t>
          </a:r>
          <a:r>
            <a:rPr lang="en-US" dirty="0"/>
            <a:t>; </a:t>
          </a:r>
        </a:p>
      </dgm:t>
    </dgm:pt>
    <dgm:pt modelId="{2C56FBE0-E6BE-4AD5-8E39-20E31BABC89F}" type="parTrans" cxnId="{CDF7FE33-7058-4978-832A-887823C9074A}">
      <dgm:prSet/>
      <dgm:spPr/>
      <dgm:t>
        <a:bodyPr/>
        <a:lstStyle/>
        <a:p>
          <a:endParaRPr lang="en-US"/>
        </a:p>
      </dgm:t>
    </dgm:pt>
    <dgm:pt modelId="{42D4D086-C02F-4575-AC6D-9CEC06578466}" type="sibTrans" cxnId="{CDF7FE33-7058-4978-832A-887823C9074A}">
      <dgm:prSet/>
      <dgm:spPr/>
      <dgm:t>
        <a:bodyPr/>
        <a:lstStyle/>
        <a:p>
          <a:endParaRPr lang="en-US"/>
        </a:p>
      </dgm:t>
    </dgm:pt>
    <dgm:pt modelId="{7E7B4499-1786-4256-A25D-94CC241BCA3E}">
      <dgm:prSet/>
      <dgm:spPr/>
      <dgm:t>
        <a:bodyPr/>
        <a:lstStyle/>
        <a:p>
          <a:r>
            <a:rPr lang="en-US"/>
            <a:t>Section 6 discusses future research directions and briefly describe the values and methods. (research gap)</a:t>
          </a:r>
        </a:p>
      </dgm:t>
    </dgm:pt>
    <dgm:pt modelId="{6FF758FA-F92F-46F5-9640-29920F30F6DB}" type="parTrans" cxnId="{3CCEB68B-3169-40F7-BA41-F531DFD34DBD}">
      <dgm:prSet/>
      <dgm:spPr/>
      <dgm:t>
        <a:bodyPr/>
        <a:lstStyle/>
        <a:p>
          <a:endParaRPr lang="en-US"/>
        </a:p>
      </dgm:t>
    </dgm:pt>
    <dgm:pt modelId="{400E7A21-F5D8-48FE-83EB-178ED92BE75C}" type="sibTrans" cxnId="{3CCEB68B-3169-40F7-BA41-F531DFD34DBD}">
      <dgm:prSet/>
      <dgm:spPr/>
      <dgm:t>
        <a:bodyPr/>
        <a:lstStyle/>
        <a:p>
          <a:endParaRPr lang="en-US"/>
        </a:p>
      </dgm:t>
    </dgm:pt>
    <dgm:pt modelId="{7F511AC2-9F85-46FA-97E6-00A871CF76A1}">
      <dgm:prSet/>
      <dgm:spPr/>
      <dgm:t>
        <a:bodyPr/>
        <a:lstStyle/>
        <a:p>
          <a:r>
            <a:rPr lang="en-US" dirty="0"/>
            <a:t>Section 7 the core question: Do more features always lead to better performance?&amp; Legal and Regulatory Changes Impact Model Performance?</a:t>
          </a:r>
        </a:p>
      </dgm:t>
    </dgm:pt>
    <dgm:pt modelId="{FC9F82E5-FB3B-4C8D-8FCD-895899625330}" type="parTrans" cxnId="{57E04DCA-E580-4B1B-AB16-BD53E515D591}">
      <dgm:prSet/>
      <dgm:spPr/>
      <dgm:t>
        <a:bodyPr/>
        <a:lstStyle/>
        <a:p>
          <a:endParaRPr lang="en-US"/>
        </a:p>
      </dgm:t>
    </dgm:pt>
    <dgm:pt modelId="{BD76E750-FFE7-4EE6-96A1-06440551D92A}" type="sibTrans" cxnId="{57E04DCA-E580-4B1B-AB16-BD53E515D591}">
      <dgm:prSet/>
      <dgm:spPr/>
      <dgm:t>
        <a:bodyPr/>
        <a:lstStyle/>
        <a:p>
          <a:endParaRPr lang="en-US"/>
        </a:p>
      </dgm:t>
    </dgm:pt>
    <dgm:pt modelId="{2EC66B10-87B5-4997-AB72-8605CE5EF72A}">
      <dgm:prSet/>
      <dgm:spPr/>
      <dgm:t>
        <a:bodyPr/>
        <a:lstStyle/>
        <a:p>
          <a:r>
            <a:rPr lang="en-US"/>
            <a:t>Section 8 research method(methodology)</a:t>
          </a:r>
        </a:p>
      </dgm:t>
    </dgm:pt>
    <dgm:pt modelId="{B8875DFB-6969-49EA-8819-2B407DF8DBB8}" type="parTrans" cxnId="{468A7661-1778-48AD-9FD9-6B28ECA29F23}">
      <dgm:prSet/>
      <dgm:spPr/>
      <dgm:t>
        <a:bodyPr/>
        <a:lstStyle/>
        <a:p>
          <a:endParaRPr lang="en-US"/>
        </a:p>
      </dgm:t>
    </dgm:pt>
    <dgm:pt modelId="{4FE77A39-1399-4E52-84EA-72FA2A024065}" type="sibTrans" cxnId="{468A7661-1778-48AD-9FD9-6B28ECA29F23}">
      <dgm:prSet/>
      <dgm:spPr/>
      <dgm:t>
        <a:bodyPr/>
        <a:lstStyle/>
        <a:p>
          <a:endParaRPr lang="en-US"/>
        </a:p>
      </dgm:t>
    </dgm:pt>
    <dgm:pt modelId="{00C90EAC-34CA-4A50-ADD2-D07C4985B83C}">
      <dgm:prSet/>
      <dgm:spPr/>
      <dgm:t>
        <a:bodyPr/>
        <a:lstStyle/>
        <a:p>
          <a:r>
            <a:rPr lang="en-US"/>
            <a:t>Section 9 data analysis</a:t>
          </a:r>
        </a:p>
      </dgm:t>
    </dgm:pt>
    <dgm:pt modelId="{1C1BC61B-CFF5-4199-A9E6-0A37291E9820}" type="parTrans" cxnId="{30EDFEC9-8ADE-4578-AB44-4B38355A23F6}">
      <dgm:prSet/>
      <dgm:spPr/>
      <dgm:t>
        <a:bodyPr/>
        <a:lstStyle/>
        <a:p>
          <a:endParaRPr lang="en-US"/>
        </a:p>
      </dgm:t>
    </dgm:pt>
    <dgm:pt modelId="{0F8A1CAE-548A-45AC-9C48-462A552776F8}" type="sibTrans" cxnId="{30EDFEC9-8ADE-4578-AB44-4B38355A23F6}">
      <dgm:prSet/>
      <dgm:spPr/>
      <dgm:t>
        <a:bodyPr/>
        <a:lstStyle/>
        <a:p>
          <a:endParaRPr lang="en-US"/>
        </a:p>
      </dgm:t>
    </dgm:pt>
    <dgm:pt modelId="{54B4B1F8-E181-4484-A7F5-A186D24F76AD}">
      <dgm:prSet/>
      <dgm:spPr/>
      <dgm:t>
        <a:bodyPr/>
        <a:lstStyle/>
        <a:p>
          <a:r>
            <a:rPr lang="en-US"/>
            <a:t>Section 10 XGBoost performance </a:t>
          </a:r>
        </a:p>
      </dgm:t>
    </dgm:pt>
    <dgm:pt modelId="{D6EC5E07-A9B6-4BB8-BDB7-025042A53570}" type="parTrans" cxnId="{F6FAD7B5-C8A8-4BC7-B1ED-D26E505F6A28}">
      <dgm:prSet/>
      <dgm:spPr/>
      <dgm:t>
        <a:bodyPr/>
        <a:lstStyle/>
        <a:p>
          <a:endParaRPr lang="en-US"/>
        </a:p>
      </dgm:t>
    </dgm:pt>
    <dgm:pt modelId="{8FCD0A37-659C-4C76-92F4-ABCAF0BD3908}" type="sibTrans" cxnId="{F6FAD7B5-C8A8-4BC7-B1ED-D26E505F6A28}">
      <dgm:prSet/>
      <dgm:spPr/>
      <dgm:t>
        <a:bodyPr/>
        <a:lstStyle/>
        <a:p>
          <a:endParaRPr lang="en-US"/>
        </a:p>
      </dgm:t>
    </dgm:pt>
    <dgm:pt modelId="{7701F792-2B13-4CDB-AC72-32A14C21FE39}">
      <dgm:prSet/>
      <dgm:spPr/>
      <dgm:t>
        <a:bodyPr/>
        <a:lstStyle/>
        <a:p>
          <a:r>
            <a:rPr lang="en-US"/>
            <a:t>Section 11 Conclusion</a:t>
          </a:r>
        </a:p>
      </dgm:t>
    </dgm:pt>
    <dgm:pt modelId="{822C04F4-04C5-4E0F-92FB-DF83F11B2E82}" type="parTrans" cxnId="{D39352E4-958E-4226-9AB7-843DBB15BF91}">
      <dgm:prSet/>
      <dgm:spPr/>
      <dgm:t>
        <a:bodyPr/>
        <a:lstStyle/>
        <a:p>
          <a:endParaRPr lang="en-US"/>
        </a:p>
      </dgm:t>
    </dgm:pt>
    <dgm:pt modelId="{08AD7645-DBCB-4E08-BB7F-ED3B4EA2C98B}" type="sibTrans" cxnId="{D39352E4-958E-4226-9AB7-843DBB15BF91}">
      <dgm:prSet/>
      <dgm:spPr/>
      <dgm:t>
        <a:bodyPr/>
        <a:lstStyle/>
        <a:p>
          <a:endParaRPr lang="en-US"/>
        </a:p>
      </dgm:t>
    </dgm:pt>
    <dgm:pt modelId="{3D256ECF-EAF3-4C40-BA9C-9A0DB6B843A3}" type="pres">
      <dgm:prSet presAssocID="{23BB4574-B583-42BD-857C-B2C1060E4032}" presName="vert0" presStyleCnt="0">
        <dgm:presLayoutVars>
          <dgm:dir/>
          <dgm:animOne val="branch"/>
          <dgm:animLvl val="lvl"/>
        </dgm:presLayoutVars>
      </dgm:prSet>
      <dgm:spPr/>
    </dgm:pt>
    <dgm:pt modelId="{BE2EF431-8EA3-45EB-A68B-71FEC4ED82AE}" type="pres">
      <dgm:prSet presAssocID="{3FFF707C-AA09-4D11-9B66-28FADDC489DC}" presName="thickLine" presStyleLbl="alignNode1" presStyleIdx="0" presStyleCnt="11"/>
      <dgm:spPr/>
    </dgm:pt>
    <dgm:pt modelId="{408F901E-FA09-48B1-A809-42452F425095}" type="pres">
      <dgm:prSet presAssocID="{3FFF707C-AA09-4D11-9B66-28FADDC489DC}" presName="horz1" presStyleCnt="0"/>
      <dgm:spPr/>
    </dgm:pt>
    <dgm:pt modelId="{0DF56476-4C13-418F-B9E5-FA553D8DD48D}" type="pres">
      <dgm:prSet presAssocID="{3FFF707C-AA09-4D11-9B66-28FADDC489DC}" presName="tx1" presStyleLbl="revTx" presStyleIdx="0" presStyleCnt="11"/>
      <dgm:spPr/>
    </dgm:pt>
    <dgm:pt modelId="{484A287F-45AE-4AF0-9E6C-5957B0396026}" type="pres">
      <dgm:prSet presAssocID="{3FFF707C-AA09-4D11-9B66-28FADDC489DC}" presName="vert1" presStyleCnt="0"/>
      <dgm:spPr/>
    </dgm:pt>
    <dgm:pt modelId="{AC39A397-BE4B-4CBB-9458-9BAB321FE88A}" type="pres">
      <dgm:prSet presAssocID="{88451372-50F6-4EB7-BE19-D31AF61D3E7E}" presName="thickLine" presStyleLbl="alignNode1" presStyleIdx="1" presStyleCnt="11"/>
      <dgm:spPr/>
    </dgm:pt>
    <dgm:pt modelId="{7D5ABA0E-6D4F-49F6-868B-6853F593516D}" type="pres">
      <dgm:prSet presAssocID="{88451372-50F6-4EB7-BE19-D31AF61D3E7E}" presName="horz1" presStyleCnt="0"/>
      <dgm:spPr/>
    </dgm:pt>
    <dgm:pt modelId="{06EBC0A8-8246-452E-8E7C-C1BB9FF72E66}" type="pres">
      <dgm:prSet presAssocID="{88451372-50F6-4EB7-BE19-D31AF61D3E7E}" presName="tx1" presStyleLbl="revTx" presStyleIdx="1" presStyleCnt="11"/>
      <dgm:spPr/>
    </dgm:pt>
    <dgm:pt modelId="{400EB052-481E-4980-A5F7-B08676E9F71B}" type="pres">
      <dgm:prSet presAssocID="{88451372-50F6-4EB7-BE19-D31AF61D3E7E}" presName="vert1" presStyleCnt="0"/>
      <dgm:spPr/>
    </dgm:pt>
    <dgm:pt modelId="{990385BC-A9F7-4333-B50B-63FFCC153129}" type="pres">
      <dgm:prSet presAssocID="{AFD7B94F-513F-4DD9-850D-2848882C62CC}" presName="thickLine" presStyleLbl="alignNode1" presStyleIdx="2" presStyleCnt="11"/>
      <dgm:spPr/>
    </dgm:pt>
    <dgm:pt modelId="{4603D1D2-A16A-4BD0-B259-A03396B12E3C}" type="pres">
      <dgm:prSet presAssocID="{AFD7B94F-513F-4DD9-850D-2848882C62CC}" presName="horz1" presStyleCnt="0"/>
      <dgm:spPr/>
    </dgm:pt>
    <dgm:pt modelId="{D9C145CE-2ABD-48A3-90C7-541368944AF5}" type="pres">
      <dgm:prSet presAssocID="{AFD7B94F-513F-4DD9-850D-2848882C62CC}" presName="tx1" presStyleLbl="revTx" presStyleIdx="2" presStyleCnt="11"/>
      <dgm:spPr/>
    </dgm:pt>
    <dgm:pt modelId="{D4FCE8E5-0007-4CFD-8262-47AA772D1EE6}" type="pres">
      <dgm:prSet presAssocID="{AFD7B94F-513F-4DD9-850D-2848882C62CC}" presName="vert1" presStyleCnt="0"/>
      <dgm:spPr/>
    </dgm:pt>
    <dgm:pt modelId="{6DB90E96-BEE2-434F-B899-48F7E4315A8F}" type="pres">
      <dgm:prSet presAssocID="{2C9F2965-6CB6-4FA1-B4EB-153F6579FB81}" presName="thickLine" presStyleLbl="alignNode1" presStyleIdx="3" presStyleCnt="11"/>
      <dgm:spPr/>
    </dgm:pt>
    <dgm:pt modelId="{386A1084-7363-465F-8D21-4678129BEF1D}" type="pres">
      <dgm:prSet presAssocID="{2C9F2965-6CB6-4FA1-B4EB-153F6579FB81}" presName="horz1" presStyleCnt="0"/>
      <dgm:spPr/>
    </dgm:pt>
    <dgm:pt modelId="{4D61DAD1-5517-4450-BDBA-FE44EB24E0E5}" type="pres">
      <dgm:prSet presAssocID="{2C9F2965-6CB6-4FA1-B4EB-153F6579FB81}" presName="tx1" presStyleLbl="revTx" presStyleIdx="3" presStyleCnt="11"/>
      <dgm:spPr/>
    </dgm:pt>
    <dgm:pt modelId="{D9930E1A-71DD-4635-A477-01AD27FBE5C3}" type="pres">
      <dgm:prSet presAssocID="{2C9F2965-6CB6-4FA1-B4EB-153F6579FB81}" presName="vert1" presStyleCnt="0"/>
      <dgm:spPr/>
    </dgm:pt>
    <dgm:pt modelId="{FBF7E655-ACAD-4424-B87E-06B3A7F792F7}" type="pres">
      <dgm:prSet presAssocID="{26718668-57A4-4DA0-AC04-787DF720A713}" presName="thickLine" presStyleLbl="alignNode1" presStyleIdx="4" presStyleCnt="11"/>
      <dgm:spPr/>
    </dgm:pt>
    <dgm:pt modelId="{9A8EC0FB-B322-48CD-9B65-FC4670EF4265}" type="pres">
      <dgm:prSet presAssocID="{26718668-57A4-4DA0-AC04-787DF720A713}" presName="horz1" presStyleCnt="0"/>
      <dgm:spPr/>
    </dgm:pt>
    <dgm:pt modelId="{A447BDA4-CD9D-4538-9461-EA7683F9AB49}" type="pres">
      <dgm:prSet presAssocID="{26718668-57A4-4DA0-AC04-787DF720A713}" presName="tx1" presStyleLbl="revTx" presStyleIdx="4" presStyleCnt="11"/>
      <dgm:spPr/>
    </dgm:pt>
    <dgm:pt modelId="{0706E8A9-9660-45EA-9164-4F400E96D817}" type="pres">
      <dgm:prSet presAssocID="{26718668-57A4-4DA0-AC04-787DF720A713}" presName="vert1" presStyleCnt="0"/>
      <dgm:spPr/>
    </dgm:pt>
    <dgm:pt modelId="{552E6E97-521C-4CBB-8AC2-7533A8164C76}" type="pres">
      <dgm:prSet presAssocID="{7E7B4499-1786-4256-A25D-94CC241BCA3E}" presName="thickLine" presStyleLbl="alignNode1" presStyleIdx="5" presStyleCnt="11"/>
      <dgm:spPr/>
    </dgm:pt>
    <dgm:pt modelId="{C7187046-56C4-4F5B-A1E0-0E3F1A01F2F3}" type="pres">
      <dgm:prSet presAssocID="{7E7B4499-1786-4256-A25D-94CC241BCA3E}" presName="horz1" presStyleCnt="0"/>
      <dgm:spPr/>
    </dgm:pt>
    <dgm:pt modelId="{B71D65FC-4E60-4B7F-8A41-025966ECF87D}" type="pres">
      <dgm:prSet presAssocID="{7E7B4499-1786-4256-A25D-94CC241BCA3E}" presName="tx1" presStyleLbl="revTx" presStyleIdx="5" presStyleCnt="11"/>
      <dgm:spPr/>
    </dgm:pt>
    <dgm:pt modelId="{F779334A-7728-4192-B1E3-AE7F5E464CBB}" type="pres">
      <dgm:prSet presAssocID="{7E7B4499-1786-4256-A25D-94CC241BCA3E}" presName="vert1" presStyleCnt="0"/>
      <dgm:spPr/>
    </dgm:pt>
    <dgm:pt modelId="{CBF3372E-1575-4AC2-9539-178844432ED2}" type="pres">
      <dgm:prSet presAssocID="{7F511AC2-9F85-46FA-97E6-00A871CF76A1}" presName="thickLine" presStyleLbl="alignNode1" presStyleIdx="6" presStyleCnt="11"/>
      <dgm:spPr/>
    </dgm:pt>
    <dgm:pt modelId="{9EB8DB65-4A68-4EAD-831B-51C8D99A1840}" type="pres">
      <dgm:prSet presAssocID="{7F511AC2-9F85-46FA-97E6-00A871CF76A1}" presName="horz1" presStyleCnt="0"/>
      <dgm:spPr/>
    </dgm:pt>
    <dgm:pt modelId="{1CD16484-DD9F-4C70-999E-42870B6CF421}" type="pres">
      <dgm:prSet presAssocID="{7F511AC2-9F85-46FA-97E6-00A871CF76A1}" presName="tx1" presStyleLbl="revTx" presStyleIdx="6" presStyleCnt="11"/>
      <dgm:spPr/>
    </dgm:pt>
    <dgm:pt modelId="{E468F4E2-0A31-4EBD-89A5-5545E1398D44}" type="pres">
      <dgm:prSet presAssocID="{7F511AC2-9F85-46FA-97E6-00A871CF76A1}" presName="vert1" presStyleCnt="0"/>
      <dgm:spPr/>
    </dgm:pt>
    <dgm:pt modelId="{9237F6F9-E4AC-4792-A574-D6251ABDC552}" type="pres">
      <dgm:prSet presAssocID="{2EC66B10-87B5-4997-AB72-8605CE5EF72A}" presName="thickLine" presStyleLbl="alignNode1" presStyleIdx="7" presStyleCnt="11"/>
      <dgm:spPr/>
    </dgm:pt>
    <dgm:pt modelId="{4FBAD3D5-27D4-4E83-BF6F-EE8D05C9F399}" type="pres">
      <dgm:prSet presAssocID="{2EC66B10-87B5-4997-AB72-8605CE5EF72A}" presName="horz1" presStyleCnt="0"/>
      <dgm:spPr/>
    </dgm:pt>
    <dgm:pt modelId="{A6388D58-6B15-481F-BF6A-6E86A2A19098}" type="pres">
      <dgm:prSet presAssocID="{2EC66B10-87B5-4997-AB72-8605CE5EF72A}" presName="tx1" presStyleLbl="revTx" presStyleIdx="7" presStyleCnt="11"/>
      <dgm:spPr/>
    </dgm:pt>
    <dgm:pt modelId="{0468059A-9446-425D-BC7E-3A4F573201DA}" type="pres">
      <dgm:prSet presAssocID="{2EC66B10-87B5-4997-AB72-8605CE5EF72A}" presName="vert1" presStyleCnt="0"/>
      <dgm:spPr/>
    </dgm:pt>
    <dgm:pt modelId="{C895928E-15CA-470F-BDFD-02E4B4ABA2D7}" type="pres">
      <dgm:prSet presAssocID="{00C90EAC-34CA-4A50-ADD2-D07C4985B83C}" presName="thickLine" presStyleLbl="alignNode1" presStyleIdx="8" presStyleCnt="11"/>
      <dgm:spPr/>
    </dgm:pt>
    <dgm:pt modelId="{630C54CC-F7EF-40FE-A331-239BBC17E1EB}" type="pres">
      <dgm:prSet presAssocID="{00C90EAC-34CA-4A50-ADD2-D07C4985B83C}" presName="horz1" presStyleCnt="0"/>
      <dgm:spPr/>
    </dgm:pt>
    <dgm:pt modelId="{C1C55CD0-503F-4927-A2C3-62CB47E3B680}" type="pres">
      <dgm:prSet presAssocID="{00C90EAC-34CA-4A50-ADD2-D07C4985B83C}" presName="tx1" presStyleLbl="revTx" presStyleIdx="8" presStyleCnt="11"/>
      <dgm:spPr/>
    </dgm:pt>
    <dgm:pt modelId="{0C3F50C5-01DC-4316-A2FD-77CA6EEF9570}" type="pres">
      <dgm:prSet presAssocID="{00C90EAC-34CA-4A50-ADD2-D07C4985B83C}" presName="vert1" presStyleCnt="0"/>
      <dgm:spPr/>
    </dgm:pt>
    <dgm:pt modelId="{BA7F9AE9-43BE-4420-BF61-7A27D95DB5B9}" type="pres">
      <dgm:prSet presAssocID="{54B4B1F8-E181-4484-A7F5-A186D24F76AD}" presName="thickLine" presStyleLbl="alignNode1" presStyleIdx="9" presStyleCnt="11"/>
      <dgm:spPr/>
    </dgm:pt>
    <dgm:pt modelId="{EE63460C-99A5-449D-98C9-73E8FC962E9F}" type="pres">
      <dgm:prSet presAssocID="{54B4B1F8-E181-4484-A7F5-A186D24F76AD}" presName="horz1" presStyleCnt="0"/>
      <dgm:spPr/>
    </dgm:pt>
    <dgm:pt modelId="{88B6584F-CCF2-4B84-BD48-FCFE0D2A15D5}" type="pres">
      <dgm:prSet presAssocID="{54B4B1F8-E181-4484-A7F5-A186D24F76AD}" presName="tx1" presStyleLbl="revTx" presStyleIdx="9" presStyleCnt="11"/>
      <dgm:spPr/>
    </dgm:pt>
    <dgm:pt modelId="{9F5C599B-FCD2-4D08-B8A9-6009C6AC1771}" type="pres">
      <dgm:prSet presAssocID="{54B4B1F8-E181-4484-A7F5-A186D24F76AD}" presName="vert1" presStyleCnt="0"/>
      <dgm:spPr/>
    </dgm:pt>
    <dgm:pt modelId="{D85C4565-8C37-41BB-AC8F-56536DB83EE0}" type="pres">
      <dgm:prSet presAssocID="{7701F792-2B13-4CDB-AC72-32A14C21FE39}" presName="thickLine" presStyleLbl="alignNode1" presStyleIdx="10" presStyleCnt="11"/>
      <dgm:spPr/>
    </dgm:pt>
    <dgm:pt modelId="{DEA2B7D7-EA6A-48F3-AE34-663166153545}" type="pres">
      <dgm:prSet presAssocID="{7701F792-2B13-4CDB-AC72-32A14C21FE39}" presName="horz1" presStyleCnt="0"/>
      <dgm:spPr/>
    </dgm:pt>
    <dgm:pt modelId="{3C7F66AB-62A4-4AD4-BD84-CA8E45FFC217}" type="pres">
      <dgm:prSet presAssocID="{7701F792-2B13-4CDB-AC72-32A14C21FE39}" presName="tx1" presStyleLbl="revTx" presStyleIdx="10" presStyleCnt="11"/>
      <dgm:spPr/>
    </dgm:pt>
    <dgm:pt modelId="{33E7902F-1286-4A7C-BCA5-06FC45C2B50B}" type="pres">
      <dgm:prSet presAssocID="{7701F792-2B13-4CDB-AC72-32A14C21FE39}" presName="vert1" presStyleCnt="0"/>
      <dgm:spPr/>
    </dgm:pt>
  </dgm:ptLst>
  <dgm:cxnLst>
    <dgm:cxn modelId="{BD74462E-0E5B-42ED-ABAC-42426853F2B2}" type="presOf" srcId="{23BB4574-B583-42BD-857C-B2C1060E4032}" destId="{3D256ECF-EAF3-4C40-BA9C-9A0DB6B843A3}" srcOrd="0" destOrd="0" presId="urn:microsoft.com/office/officeart/2008/layout/LinedList"/>
    <dgm:cxn modelId="{CDF7FE33-7058-4978-832A-887823C9074A}" srcId="{23BB4574-B583-42BD-857C-B2C1060E4032}" destId="{26718668-57A4-4DA0-AC04-787DF720A713}" srcOrd="4" destOrd="0" parTransId="{2C56FBE0-E6BE-4AD5-8E39-20E31BABC89F}" sibTransId="{42D4D086-C02F-4575-AC6D-9CEC06578466}"/>
    <dgm:cxn modelId="{468A7661-1778-48AD-9FD9-6B28ECA29F23}" srcId="{23BB4574-B583-42BD-857C-B2C1060E4032}" destId="{2EC66B10-87B5-4997-AB72-8605CE5EF72A}" srcOrd="7" destOrd="0" parTransId="{B8875DFB-6969-49EA-8819-2B407DF8DBB8}" sibTransId="{4FE77A39-1399-4E52-84EA-72FA2A024065}"/>
    <dgm:cxn modelId="{26280C47-3ADD-4C3D-B945-DFA25D944B7C}" type="presOf" srcId="{54B4B1F8-E181-4484-A7F5-A186D24F76AD}" destId="{88B6584F-CCF2-4B84-BD48-FCFE0D2A15D5}" srcOrd="0" destOrd="0" presId="urn:microsoft.com/office/officeart/2008/layout/LinedList"/>
    <dgm:cxn modelId="{A288C948-07D5-419D-8430-EB8794426135}" type="presOf" srcId="{2EC66B10-87B5-4997-AB72-8605CE5EF72A}" destId="{A6388D58-6B15-481F-BF6A-6E86A2A19098}" srcOrd="0" destOrd="0" presId="urn:microsoft.com/office/officeart/2008/layout/LinedList"/>
    <dgm:cxn modelId="{24A2A04C-BB0C-4999-9473-AA7330DD61B5}" srcId="{23BB4574-B583-42BD-857C-B2C1060E4032}" destId="{2C9F2965-6CB6-4FA1-B4EB-153F6579FB81}" srcOrd="3" destOrd="0" parTransId="{533350B5-9027-4B61-AE78-93E77177A30F}" sibTransId="{182BACEC-D130-48B8-A45A-B5E6BAE7DD77}"/>
    <dgm:cxn modelId="{3B20E056-FA71-44CD-81AC-C640C072655F}" type="presOf" srcId="{00C90EAC-34CA-4A50-ADD2-D07C4985B83C}" destId="{C1C55CD0-503F-4927-A2C3-62CB47E3B680}" srcOrd="0" destOrd="0" presId="urn:microsoft.com/office/officeart/2008/layout/LinedList"/>
    <dgm:cxn modelId="{3D05118A-988E-48E8-9270-459F3204CDAC}" type="presOf" srcId="{AFD7B94F-513F-4DD9-850D-2848882C62CC}" destId="{D9C145CE-2ABD-48A3-90C7-541368944AF5}" srcOrd="0" destOrd="0" presId="urn:microsoft.com/office/officeart/2008/layout/LinedList"/>
    <dgm:cxn modelId="{3CCEB68B-3169-40F7-BA41-F531DFD34DBD}" srcId="{23BB4574-B583-42BD-857C-B2C1060E4032}" destId="{7E7B4499-1786-4256-A25D-94CC241BCA3E}" srcOrd="5" destOrd="0" parTransId="{6FF758FA-F92F-46F5-9640-29920F30F6DB}" sibTransId="{400E7A21-F5D8-48FE-83EB-178ED92BE75C}"/>
    <dgm:cxn modelId="{BCD91B96-3BCC-4E27-8019-11166513506F}" type="presOf" srcId="{7F511AC2-9F85-46FA-97E6-00A871CF76A1}" destId="{1CD16484-DD9F-4C70-999E-42870B6CF421}" srcOrd="0" destOrd="0" presId="urn:microsoft.com/office/officeart/2008/layout/LinedList"/>
    <dgm:cxn modelId="{55493298-457B-4EBF-8F67-9366EB0C5C42}" srcId="{23BB4574-B583-42BD-857C-B2C1060E4032}" destId="{3FFF707C-AA09-4D11-9B66-28FADDC489DC}" srcOrd="0" destOrd="0" parTransId="{F77CBC74-A037-4E8F-B16A-F8C462ECA4C8}" sibTransId="{EF7D21AC-BED2-4389-9693-25A03068BF84}"/>
    <dgm:cxn modelId="{A839E19A-68D2-4E2C-9990-59C91A7B4339}" type="presOf" srcId="{7701F792-2B13-4CDB-AC72-32A14C21FE39}" destId="{3C7F66AB-62A4-4AD4-BD84-CA8E45FFC217}" srcOrd="0" destOrd="0" presId="urn:microsoft.com/office/officeart/2008/layout/LinedList"/>
    <dgm:cxn modelId="{2ECBDCAA-6EB9-4F52-BB96-1ABA2853BDDD}" type="presOf" srcId="{88451372-50F6-4EB7-BE19-D31AF61D3E7E}" destId="{06EBC0A8-8246-452E-8E7C-C1BB9FF72E66}" srcOrd="0" destOrd="0" presId="urn:microsoft.com/office/officeart/2008/layout/LinedList"/>
    <dgm:cxn modelId="{2AF8F2B1-901B-4105-9C76-05BB5CFD2BA9}" type="presOf" srcId="{2C9F2965-6CB6-4FA1-B4EB-153F6579FB81}" destId="{4D61DAD1-5517-4450-BDBA-FE44EB24E0E5}" srcOrd="0" destOrd="0" presId="urn:microsoft.com/office/officeart/2008/layout/LinedList"/>
    <dgm:cxn modelId="{FAB19BB2-BCC2-437B-A63B-3403645E4CF3}" srcId="{23BB4574-B583-42BD-857C-B2C1060E4032}" destId="{88451372-50F6-4EB7-BE19-D31AF61D3E7E}" srcOrd="1" destOrd="0" parTransId="{429860DC-C1DF-4C22-AB01-B1603F3B4CA6}" sibTransId="{1E39332B-5A86-431D-A101-8D05BE66967F}"/>
    <dgm:cxn modelId="{F6FAD7B5-C8A8-4BC7-B1ED-D26E505F6A28}" srcId="{23BB4574-B583-42BD-857C-B2C1060E4032}" destId="{54B4B1F8-E181-4484-A7F5-A186D24F76AD}" srcOrd="9" destOrd="0" parTransId="{D6EC5E07-A9B6-4BB8-BDB7-025042A53570}" sibTransId="{8FCD0A37-659C-4C76-92F4-ABCAF0BD3908}"/>
    <dgm:cxn modelId="{30EDFEC9-8ADE-4578-AB44-4B38355A23F6}" srcId="{23BB4574-B583-42BD-857C-B2C1060E4032}" destId="{00C90EAC-34CA-4A50-ADD2-D07C4985B83C}" srcOrd="8" destOrd="0" parTransId="{1C1BC61B-CFF5-4199-A9E6-0A37291E9820}" sibTransId="{0F8A1CAE-548A-45AC-9C48-462A552776F8}"/>
    <dgm:cxn modelId="{57E04DCA-E580-4B1B-AB16-BD53E515D591}" srcId="{23BB4574-B583-42BD-857C-B2C1060E4032}" destId="{7F511AC2-9F85-46FA-97E6-00A871CF76A1}" srcOrd="6" destOrd="0" parTransId="{FC9F82E5-FB3B-4C8D-8FCD-895899625330}" sibTransId="{BD76E750-FFE7-4EE6-96A1-06440551D92A}"/>
    <dgm:cxn modelId="{CE9C8EDC-1A3E-43FB-8CB4-BF478A2A19A3}" type="presOf" srcId="{26718668-57A4-4DA0-AC04-787DF720A713}" destId="{A447BDA4-CD9D-4538-9461-EA7683F9AB49}" srcOrd="0" destOrd="0" presId="urn:microsoft.com/office/officeart/2008/layout/LinedList"/>
    <dgm:cxn modelId="{484222DF-5F5A-4CA7-BAC3-CB3B6F71E626}" srcId="{23BB4574-B583-42BD-857C-B2C1060E4032}" destId="{AFD7B94F-513F-4DD9-850D-2848882C62CC}" srcOrd="2" destOrd="0" parTransId="{2A09FB87-35C3-4D31-8CA3-3C3BC730F8AD}" sibTransId="{38670C49-6AB6-475B-A701-120B9F65E278}"/>
    <dgm:cxn modelId="{D39352E4-958E-4226-9AB7-843DBB15BF91}" srcId="{23BB4574-B583-42BD-857C-B2C1060E4032}" destId="{7701F792-2B13-4CDB-AC72-32A14C21FE39}" srcOrd="10" destOrd="0" parTransId="{822C04F4-04C5-4E0F-92FB-DF83F11B2E82}" sibTransId="{08AD7645-DBCB-4E08-BB7F-ED3B4EA2C98B}"/>
    <dgm:cxn modelId="{2FE495E9-006B-4D78-9817-4DCF189276D6}" type="presOf" srcId="{3FFF707C-AA09-4D11-9B66-28FADDC489DC}" destId="{0DF56476-4C13-418F-B9E5-FA553D8DD48D}" srcOrd="0" destOrd="0" presId="urn:microsoft.com/office/officeart/2008/layout/LinedList"/>
    <dgm:cxn modelId="{5B4001F9-79D4-4BB4-AA6D-941AC7FE9CC1}" type="presOf" srcId="{7E7B4499-1786-4256-A25D-94CC241BCA3E}" destId="{B71D65FC-4E60-4B7F-8A41-025966ECF87D}" srcOrd="0" destOrd="0" presId="urn:microsoft.com/office/officeart/2008/layout/LinedList"/>
    <dgm:cxn modelId="{81F700E7-5758-4B62-8F8B-B8883543C37D}" type="presParOf" srcId="{3D256ECF-EAF3-4C40-BA9C-9A0DB6B843A3}" destId="{BE2EF431-8EA3-45EB-A68B-71FEC4ED82AE}" srcOrd="0" destOrd="0" presId="urn:microsoft.com/office/officeart/2008/layout/LinedList"/>
    <dgm:cxn modelId="{D0F6A2FE-B262-43B3-A68C-B82B8B815E25}" type="presParOf" srcId="{3D256ECF-EAF3-4C40-BA9C-9A0DB6B843A3}" destId="{408F901E-FA09-48B1-A809-42452F425095}" srcOrd="1" destOrd="0" presId="urn:microsoft.com/office/officeart/2008/layout/LinedList"/>
    <dgm:cxn modelId="{6B908B63-F193-4AAE-B588-FD575449AE97}" type="presParOf" srcId="{408F901E-FA09-48B1-A809-42452F425095}" destId="{0DF56476-4C13-418F-B9E5-FA553D8DD48D}" srcOrd="0" destOrd="0" presId="urn:microsoft.com/office/officeart/2008/layout/LinedList"/>
    <dgm:cxn modelId="{1368FEAD-DCCF-41B6-B433-72A60417F26D}" type="presParOf" srcId="{408F901E-FA09-48B1-A809-42452F425095}" destId="{484A287F-45AE-4AF0-9E6C-5957B0396026}" srcOrd="1" destOrd="0" presId="urn:microsoft.com/office/officeart/2008/layout/LinedList"/>
    <dgm:cxn modelId="{458CB11D-046C-44B6-B9E1-9BFD5A7C5B77}" type="presParOf" srcId="{3D256ECF-EAF3-4C40-BA9C-9A0DB6B843A3}" destId="{AC39A397-BE4B-4CBB-9458-9BAB321FE88A}" srcOrd="2" destOrd="0" presId="urn:microsoft.com/office/officeart/2008/layout/LinedList"/>
    <dgm:cxn modelId="{B8014DF7-BA3F-4A25-9567-DC09DFB0CF95}" type="presParOf" srcId="{3D256ECF-EAF3-4C40-BA9C-9A0DB6B843A3}" destId="{7D5ABA0E-6D4F-49F6-868B-6853F593516D}" srcOrd="3" destOrd="0" presId="urn:microsoft.com/office/officeart/2008/layout/LinedList"/>
    <dgm:cxn modelId="{C5D3F554-2069-45E2-9065-09168D83C903}" type="presParOf" srcId="{7D5ABA0E-6D4F-49F6-868B-6853F593516D}" destId="{06EBC0A8-8246-452E-8E7C-C1BB9FF72E66}" srcOrd="0" destOrd="0" presId="urn:microsoft.com/office/officeart/2008/layout/LinedList"/>
    <dgm:cxn modelId="{E8C93F58-09C7-4B92-ABC8-DB1A33E0B81C}" type="presParOf" srcId="{7D5ABA0E-6D4F-49F6-868B-6853F593516D}" destId="{400EB052-481E-4980-A5F7-B08676E9F71B}" srcOrd="1" destOrd="0" presId="urn:microsoft.com/office/officeart/2008/layout/LinedList"/>
    <dgm:cxn modelId="{CDEC328C-C9E8-4635-9CA7-21110CE10FAA}" type="presParOf" srcId="{3D256ECF-EAF3-4C40-BA9C-9A0DB6B843A3}" destId="{990385BC-A9F7-4333-B50B-63FFCC153129}" srcOrd="4" destOrd="0" presId="urn:microsoft.com/office/officeart/2008/layout/LinedList"/>
    <dgm:cxn modelId="{A55D4290-EB54-4255-BB7D-02F2CD098B45}" type="presParOf" srcId="{3D256ECF-EAF3-4C40-BA9C-9A0DB6B843A3}" destId="{4603D1D2-A16A-4BD0-B259-A03396B12E3C}" srcOrd="5" destOrd="0" presId="urn:microsoft.com/office/officeart/2008/layout/LinedList"/>
    <dgm:cxn modelId="{3F8D8054-E29C-44DB-8BFF-4FDFD6F143EF}" type="presParOf" srcId="{4603D1D2-A16A-4BD0-B259-A03396B12E3C}" destId="{D9C145CE-2ABD-48A3-90C7-541368944AF5}" srcOrd="0" destOrd="0" presId="urn:microsoft.com/office/officeart/2008/layout/LinedList"/>
    <dgm:cxn modelId="{BA70C7BA-BAD2-4675-94FF-6E90A731C9D0}" type="presParOf" srcId="{4603D1D2-A16A-4BD0-B259-A03396B12E3C}" destId="{D4FCE8E5-0007-4CFD-8262-47AA772D1EE6}" srcOrd="1" destOrd="0" presId="urn:microsoft.com/office/officeart/2008/layout/LinedList"/>
    <dgm:cxn modelId="{134D45BD-69E3-4E04-8BBD-A7C6C4B3CC46}" type="presParOf" srcId="{3D256ECF-EAF3-4C40-BA9C-9A0DB6B843A3}" destId="{6DB90E96-BEE2-434F-B899-48F7E4315A8F}" srcOrd="6" destOrd="0" presId="urn:microsoft.com/office/officeart/2008/layout/LinedList"/>
    <dgm:cxn modelId="{4FFC33A9-EA47-414D-8977-EE788D755468}" type="presParOf" srcId="{3D256ECF-EAF3-4C40-BA9C-9A0DB6B843A3}" destId="{386A1084-7363-465F-8D21-4678129BEF1D}" srcOrd="7" destOrd="0" presId="urn:microsoft.com/office/officeart/2008/layout/LinedList"/>
    <dgm:cxn modelId="{C56B6644-95A4-4F33-956C-3410421A3163}" type="presParOf" srcId="{386A1084-7363-465F-8D21-4678129BEF1D}" destId="{4D61DAD1-5517-4450-BDBA-FE44EB24E0E5}" srcOrd="0" destOrd="0" presId="urn:microsoft.com/office/officeart/2008/layout/LinedList"/>
    <dgm:cxn modelId="{5DA2D467-7F6F-4011-B3EA-1AC6B844636E}" type="presParOf" srcId="{386A1084-7363-465F-8D21-4678129BEF1D}" destId="{D9930E1A-71DD-4635-A477-01AD27FBE5C3}" srcOrd="1" destOrd="0" presId="urn:microsoft.com/office/officeart/2008/layout/LinedList"/>
    <dgm:cxn modelId="{FFC288DA-1857-4061-88F8-900C2C2DB99A}" type="presParOf" srcId="{3D256ECF-EAF3-4C40-BA9C-9A0DB6B843A3}" destId="{FBF7E655-ACAD-4424-B87E-06B3A7F792F7}" srcOrd="8" destOrd="0" presId="urn:microsoft.com/office/officeart/2008/layout/LinedList"/>
    <dgm:cxn modelId="{22DE5931-B19E-4BC7-88D2-34AB428F9213}" type="presParOf" srcId="{3D256ECF-EAF3-4C40-BA9C-9A0DB6B843A3}" destId="{9A8EC0FB-B322-48CD-9B65-FC4670EF4265}" srcOrd="9" destOrd="0" presId="urn:microsoft.com/office/officeart/2008/layout/LinedList"/>
    <dgm:cxn modelId="{D20B9757-F0FB-4963-ADE3-F0C5D0DD43A5}" type="presParOf" srcId="{9A8EC0FB-B322-48CD-9B65-FC4670EF4265}" destId="{A447BDA4-CD9D-4538-9461-EA7683F9AB49}" srcOrd="0" destOrd="0" presId="urn:microsoft.com/office/officeart/2008/layout/LinedList"/>
    <dgm:cxn modelId="{4051E6D7-90B0-4D58-9762-AEF8C0F92649}" type="presParOf" srcId="{9A8EC0FB-B322-48CD-9B65-FC4670EF4265}" destId="{0706E8A9-9660-45EA-9164-4F400E96D817}" srcOrd="1" destOrd="0" presId="urn:microsoft.com/office/officeart/2008/layout/LinedList"/>
    <dgm:cxn modelId="{B30B8607-AE51-4460-833A-7E2DE79D5567}" type="presParOf" srcId="{3D256ECF-EAF3-4C40-BA9C-9A0DB6B843A3}" destId="{552E6E97-521C-4CBB-8AC2-7533A8164C76}" srcOrd="10" destOrd="0" presId="urn:microsoft.com/office/officeart/2008/layout/LinedList"/>
    <dgm:cxn modelId="{503F8F86-0BAB-4C5C-8DF8-9CB3ABD38460}" type="presParOf" srcId="{3D256ECF-EAF3-4C40-BA9C-9A0DB6B843A3}" destId="{C7187046-56C4-4F5B-A1E0-0E3F1A01F2F3}" srcOrd="11" destOrd="0" presId="urn:microsoft.com/office/officeart/2008/layout/LinedList"/>
    <dgm:cxn modelId="{EC738F78-3697-49E8-8FE3-27CD31E7E5A0}" type="presParOf" srcId="{C7187046-56C4-4F5B-A1E0-0E3F1A01F2F3}" destId="{B71D65FC-4E60-4B7F-8A41-025966ECF87D}" srcOrd="0" destOrd="0" presId="urn:microsoft.com/office/officeart/2008/layout/LinedList"/>
    <dgm:cxn modelId="{496870FD-5AC5-4591-ADDB-8AFF6E9042C6}" type="presParOf" srcId="{C7187046-56C4-4F5B-A1E0-0E3F1A01F2F3}" destId="{F779334A-7728-4192-B1E3-AE7F5E464CBB}" srcOrd="1" destOrd="0" presId="urn:microsoft.com/office/officeart/2008/layout/LinedList"/>
    <dgm:cxn modelId="{F9BA3487-F129-42CB-855C-7262A2BA90D2}" type="presParOf" srcId="{3D256ECF-EAF3-4C40-BA9C-9A0DB6B843A3}" destId="{CBF3372E-1575-4AC2-9539-178844432ED2}" srcOrd="12" destOrd="0" presId="urn:microsoft.com/office/officeart/2008/layout/LinedList"/>
    <dgm:cxn modelId="{E087A79F-5DC6-4EF8-8B2C-BFFF74501FE5}" type="presParOf" srcId="{3D256ECF-EAF3-4C40-BA9C-9A0DB6B843A3}" destId="{9EB8DB65-4A68-4EAD-831B-51C8D99A1840}" srcOrd="13" destOrd="0" presId="urn:microsoft.com/office/officeart/2008/layout/LinedList"/>
    <dgm:cxn modelId="{32A989B7-C8E8-44D9-9A27-A6070DD87FFF}" type="presParOf" srcId="{9EB8DB65-4A68-4EAD-831B-51C8D99A1840}" destId="{1CD16484-DD9F-4C70-999E-42870B6CF421}" srcOrd="0" destOrd="0" presId="urn:microsoft.com/office/officeart/2008/layout/LinedList"/>
    <dgm:cxn modelId="{1DF1EE6C-C079-4A22-82F9-AD57FE34756F}" type="presParOf" srcId="{9EB8DB65-4A68-4EAD-831B-51C8D99A1840}" destId="{E468F4E2-0A31-4EBD-89A5-5545E1398D44}" srcOrd="1" destOrd="0" presId="urn:microsoft.com/office/officeart/2008/layout/LinedList"/>
    <dgm:cxn modelId="{B83F1F8C-E222-4FC7-83D8-5CCFDCF94759}" type="presParOf" srcId="{3D256ECF-EAF3-4C40-BA9C-9A0DB6B843A3}" destId="{9237F6F9-E4AC-4792-A574-D6251ABDC552}" srcOrd="14" destOrd="0" presId="urn:microsoft.com/office/officeart/2008/layout/LinedList"/>
    <dgm:cxn modelId="{EB08F118-2060-4E36-88F4-F18670C79B98}" type="presParOf" srcId="{3D256ECF-EAF3-4C40-BA9C-9A0DB6B843A3}" destId="{4FBAD3D5-27D4-4E83-BF6F-EE8D05C9F399}" srcOrd="15" destOrd="0" presId="urn:microsoft.com/office/officeart/2008/layout/LinedList"/>
    <dgm:cxn modelId="{7224A8BB-887A-4A71-A684-9A9013359BC9}" type="presParOf" srcId="{4FBAD3D5-27D4-4E83-BF6F-EE8D05C9F399}" destId="{A6388D58-6B15-481F-BF6A-6E86A2A19098}" srcOrd="0" destOrd="0" presId="urn:microsoft.com/office/officeart/2008/layout/LinedList"/>
    <dgm:cxn modelId="{3FE2F85D-D2B1-4426-B685-E74D3F5F780B}" type="presParOf" srcId="{4FBAD3D5-27D4-4E83-BF6F-EE8D05C9F399}" destId="{0468059A-9446-425D-BC7E-3A4F573201DA}" srcOrd="1" destOrd="0" presId="urn:microsoft.com/office/officeart/2008/layout/LinedList"/>
    <dgm:cxn modelId="{ABBCA1ED-54B2-468B-9073-B2EC58FE102A}" type="presParOf" srcId="{3D256ECF-EAF3-4C40-BA9C-9A0DB6B843A3}" destId="{C895928E-15CA-470F-BDFD-02E4B4ABA2D7}" srcOrd="16" destOrd="0" presId="urn:microsoft.com/office/officeart/2008/layout/LinedList"/>
    <dgm:cxn modelId="{17EBFF2B-0759-4156-A78D-7F40E6E41C67}" type="presParOf" srcId="{3D256ECF-EAF3-4C40-BA9C-9A0DB6B843A3}" destId="{630C54CC-F7EF-40FE-A331-239BBC17E1EB}" srcOrd="17" destOrd="0" presId="urn:microsoft.com/office/officeart/2008/layout/LinedList"/>
    <dgm:cxn modelId="{EF517757-13C1-47E1-AD6A-CDD0375DF76F}" type="presParOf" srcId="{630C54CC-F7EF-40FE-A331-239BBC17E1EB}" destId="{C1C55CD0-503F-4927-A2C3-62CB47E3B680}" srcOrd="0" destOrd="0" presId="urn:microsoft.com/office/officeart/2008/layout/LinedList"/>
    <dgm:cxn modelId="{49817C30-774E-4C9A-B840-1177FD6CEE54}" type="presParOf" srcId="{630C54CC-F7EF-40FE-A331-239BBC17E1EB}" destId="{0C3F50C5-01DC-4316-A2FD-77CA6EEF9570}" srcOrd="1" destOrd="0" presId="urn:microsoft.com/office/officeart/2008/layout/LinedList"/>
    <dgm:cxn modelId="{4A402500-9AEC-416C-8AF5-CCA171753C00}" type="presParOf" srcId="{3D256ECF-EAF3-4C40-BA9C-9A0DB6B843A3}" destId="{BA7F9AE9-43BE-4420-BF61-7A27D95DB5B9}" srcOrd="18" destOrd="0" presId="urn:microsoft.com/office/officeart/2008/layout/LinedList"/>
    <dgm:cxn modelId="{DAAC50ED-7760-49A0-A9C5-74FECF00A46D}" type="presParOf" srcId="{3D256ECF-EAF3-4C40-BA9C-9A0DB6B843A3}" destId="{EE63460C-99A5-449D-98C9-73E8FC962E9F}" srcOrd="19" destOrd="0" presId="urn:microsoft.com/office/officeart/2008/layout/LinedList"/>
    <dgm:cxn modelId="{5B538875-5136-4D94-AECB-BD8F61D6DE4F}" type="presParOf" srcId="{EE63460C-99A5-449D-98C9-73E8FC962E9F}" destId="{88B6584F-CCF2-4B84-BD48-FCFE0D2A15D5}" srcOrd="0" destOrd="0" presId="urn:microsoft.com/office/officeart/2008/layout/LinedList"/>
    <dgm:cxn modelId="{C6FF79A3-8E88-4486-B047-2C04E23F55A5}" type="presParOf" srcId="{EE63460C-99A5-449D-98C9-73E8FC962E9F}" destId="{9F5C599B-FCD2-4D08-B8A9-6009C6AC1771}" srcOrd="1" destOrd="0" presId="urn:microsoft.com/office/officeart/2008/layout/LinedList"/>
    <dgm:cxn modelId="{E4F31306-A6C4-4B47-8954-2B9F461DA158}" type="presParOf" srcId="{3D256ECF-EAF3-4C40-BA9C-9A0DB6B843A3}" destId="{D85C4565-8C37-41BB-AC8F-56536DB83EE0}" srcOrd="20" destOrd="0" presId="urn:microsoft.com/office/officeart/2008/layout/LinedList"/>
    <dgm:cxn modelId="{CD7EC555-69B2-4E36-953D-BF1ED381D3F9}" type="presParOf" srcId="{3D256ECF-EAF3-4C40-BA9C-9A0DB6B843A3}" destId="{DEA2B7D7-EA6A-48F3-AE34-663166153545}" srcOrd="21" destOrd="0" presId="urn:microsoft.com/office/officeart/2008/layout/LinedList"/>
    <dgm:cxn modelId="{635C10E8-A055-4CEB-AE91-AE1B2E3D3A0A}" type="presParOf" srcId="{DEA2B7D7-EA6A-48F3-AE34-663166153545}" destId="{3C7F66AB-62A4-4AD4-BD84-CA8E45FFC217}" srcOrd="0" destOrd="0" presId="urn:microsoft.com/office/officeart/2008/layout/LinedList"/>
    <dgm:cxn modelId="{AE81FAF6-1ADF-4BA9-90ED-63BF9171E7DD}" type="presParOf" srcId="{DEA2B7D7-EA6A-48F3-AE34-663166153545}" destId="{33E7902F-1286-4A7C-BCA5-06FC45C2B5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A0AB32-4E73-4E8D-8D49-42271EDBF80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32BA33E-5AA2-4E60-BC3D-AC097AC879D7}">
      <dgm:prSet/>
      <dgm:spPr/>
      <dgm:t>
        <a:bodyPr/>
        <a:lstStyle/>
        <a:p>
          <a:r>
            <a:rPr lang="en-US"/>
            <a:t>· </a:t>
          </a:r>
          <a:r>
            <a:rPr lang="en-US" b="1"/>
            <a:t>RQ1</a:t>
          </a:r>
          <a:r>
            <a:rPr lang="en-US"/>
            <a:t>: How can machine learning be utilized to detect financial fraud in China’s major stock markets? </a:t>
          </a:r>
        </a:p>
      </dgm:t>
    </dgm:pt>
    <dgm:pt modelId="{1AF1D29A-E165-4E04-B6B3-55DCF7B35628}" type="parTrans" cxnId="{69B26762-7A45-48A2-8C8A-ED5FC7DDBC6F}">
      <dgm:prSet/>
      <dgm:spPr/>
      <dgm:t>
        <a:bodyPr/>
        <a:lstStyle/>
        <a:p>
          <a:endParaRPr lang="en-US"/>
        </a:p>
      </dgm:t>
    </dgm:pt>
    <dgm:pt modelId="{7524CF0C-E8AB-401D-8A29-F80A8139F39A}" type="sibTrans" cxnId="{69B26762-7A45-48A2-8C8A-ED5FC7DDBC6F}">
      <dgm:prSet/>
      <dgm:spPr/>
      <dgm:t>
        <a:bodyPr/>
        <a:lstStyle/>
        <a:p>
          <a:endParaRPr lang="en-US"/>
        </a:p>
      </dgm:t>
    </dgm:pt>
    <dgm:pt modelId="{B18BA5DE-A7E5-4137-A971-DBFCE0E8093C}">
      <dgm:prSet/>
      <dgm:spPr/>
      <dgm:t>
        <a:bodyPr/>
        <a:lstStyle/>
        <a:p>
          <a:r>
            <a:rPr lang="en-US"/>
            <a:t>· </a:t>
          </a:r>
          <a:r>
            <a:rPr lang="en-US" b="1"/>
            <a:t>RQ2</a:t>
          </a:r>
          <a:r>
            <a:rPr lang="en-US"/>
            <a:t>: How do these methods perform, and which machine learning models are used? </a:t>
          </a:r>
        </a:p>
      </dgm:t>
    </dgm:pt>
    <dgm:pt modelId="{DB18CA6E-F365-4735-A58F-9053352B9ED9}" type="parTrans" cxnId="{9F975E4A-1076-4F35-8D4D-E490B1041621}">
      <dgm:prSet/>
      <dgm:spPr/>
      <dgm:t>
        <a:bodyPr/>
        <a:lstStyle/>
        <a:p>
          <a:endParaRPr lang="en-US"/>
        </a:p>
      </dgm:t>
    </dgm:pt>
    <dgm:pt modelId="{2197298F-3FAD-41BD-BB0E-36D4CB879D3A}" type="sibTrans" cxnId="{9F975E4A-1076-4F35-8D4D-E490B1041621}">
      <dgm:prSet/>
      <dgm:spPr/>
      <dgm:t>
        <a:bodyPr/>
        <a:lstStyle/>
        <a:p>
          <a:endParaRPr lang="en-US"/>
        </a:p>
      </dgm:t>
    </dgm:pt>
    <dgm:pt modelId="{D2F352B1-075D-4DCC-9321-6879F5ED060B}" type="pres">
      <dgm:prSet presAssocID="{DAA0AB32-4E73-4E8D-8D49-42271EDBF809}" presName="hierChild1" presStyleCnt="0">
        <dgm:presLayoutVars>
          <dgm:chPref val="1"/>
          <dgm:dir/>
          <dgm:animOne val="branch"/>
          <dgm:animLvl val="lvl"/>
          <dgm:resizeHandles/>
        </dgm:presLayoutVars>
      </dgm:prSet>
      <dgm:spPr/>
    </dgm:pt>
    <dgm:pt modelId="{D82F150D-D1BD-4F41-88A1-A4A5DF41E340}" type="pres">
      <dgm:prSet presAssocID="{932BA33E-5AA2-4E60-BC3D-AC097AC879D7}" presName="hierRoot1" presStyleCnt="0"/>
      <dgm:spPr/>
    </dgm:pt>
    <dgm:pt modelId="{4CE610CA-0A81-44A6-AF16-0FA273B95D62}" type="pres">
      <dgm:prSet presAssocID="{932BA33E-5AA2-4E60-BC3D-AC097AC879D7}" presName="composite" presStyleCnt="0"/>
      <dgm:spPr/>
    </dgm:pt>
    <dgm:pt modelId="{2C69ADB6-28BB-4810-8636-CB29EFADD876}" type="pres">
      <dgm:prSet presAssocID="{932BA33E-5AA2-4E60-BC3D-AC097AC879D7}" presName="background" presStyleLbl="node0" presStyleIdx="0" presStyleCnt="2"/>
      <dgm:spPr/>
    </dgm:pt>
    <dgm:pt modelId="{EE61AE9A-1A67-409C-9926-DDDF00754ECB}" type="pres">
      <dgm:prSet presAssocID="{932BA33E-5AA2-4E60-BC3D-AC097AC879D7}" presName="text" presStyleLbl="fgAcc0" presStyleIdx="0" presStyleCnt="2">
        <dgm:presLayoutVars>
          <dgm:chPref val="3"/>
        </dgm:presLayoutVars>
      </dgm:prSet>
      <dgm:spPr/>
    </dgm:pt>
    <dgm:pt modelId="{A7AD2EA7-AC75-44EF-ACB3-CCAAE546336B}" type="pres">
      <dgm:prSet presAssocID="{932BA33E-5AA2-4E60-BC3D-AC097AC879D7}" presName="hierChild2" presStyleCnt="0"/>
      <dgm:spPr/>
    </dgm:pt>
    <dgm:pt modelId="{893A3F16-0AC2-4A34-A599-0FDDE6F61BFA}" type="pres">
      <dgm:prSet presAssocID="{B18BA5DE-A7E5-4137-A971-DBFCE0E8093C}" presName="hierRoot1" presStyleCnt="0"/>
      <dgm:spPr/>
    </dgm:pt>
    <dgm:pt modelId="{BD1418A5-5878-4062-BEC1-F93BAFF4F0BD}" type="pres">
      <dgm:prSet presAssocID="{B18BA5DE-A7E5-4137-A971-DBFCE0E8093C}" presName="composite" presStyleCnt="0"/>
      <dgm:spPr/>
    </dgm:pt>
    <dgm:pt modelId="{DE4567DF-19A8-47A1-8458-604831BFA4AC}" type="pres">
      <dgm:prSet presAssocID="{B18BA5DE-A7E5-4137-A971-DBFCE0E8093C}" presName="background" presStyleLbl="node0" presStyleIdx="1" presStyleCnt="2"/>
      <dgm:spPr/>
    </dgm:pt>
    <dgm:pt modelId="{8F01CAD8-CB28-4C5A-B11E-308499703DBC}" type="pres">
      <dgm:prSet presAssocID="{B18BA5DE-A7E5-4137-A971-DBFCE0E8093C}" presName="text" presStyleLbl="fgAcc0" presStyleIdx="1" presStyleCnt="2">
        <dgm:presLayoutVars>
          <dgm:chPref val="3"/>
        </dgm:presLayoutVars>
      </dgm:prSet>
      <dgm:spPr/>
    </dgm:pt>
    <dgm:pt modelId="{E90E352D-3D59-499E-8CC4-8910FDD49CE9}" type="pres">
      <dgm:prSet presAssocID="{B18BA5DE-A7E5-4137-A971-DBFCE0E8093C}" presName="hierChild2" presStyleCnt="0"/>
      <dgm:spPr/>
    </dgm:pt>
  </dgm:ptLst>
  <dgm:cxnLst>
    <dgm:cxn modelId="{AF5C963F-245C-4F02-8139-C4D7C718E0D7}" type="presOf" srcId="{DAA0AB32-4E73-4E8D-8D49-42271EDBF809}" destId="{D2F352B1-075D-4DCC-9321-6879F5ED060B}" srcOrd="0" destOrd="0" presId="urn:microsoft.com/office/officeart/2005/8/layout/hierarchy1"/>
    <dgm:cxn modelId="{69B26762-7A45-48A2-8C8A-ED5FC7DDBC6F}" srcId="{DAA0AB32-4E73-4E8D-8D49-42271EDBF809}" destId="{932BA33E-5AA2-4E60-BC3D-AC097AC879D7}" srcOrd="0" destOrd="0" parTransId="{1AF1D29A-E165-4E04-B6B3-55DCF7B35628}" sibTransId="{7524CF0C-E8AB-401D-8A29-F80A8139F39A}"/>
    <dgm:cxn modelId="{9F975E4A-1076-4F35-8D4D-E490B1041621}" srcId="{DAA0AB32-4E73-4E8D-8D49-42271EDBF809}" destId="{B18BA5DE-A7E5-4137-A971-DBFCE0E8093C}" srcOrd="1" destOrd="0" parTransId="{DB18CA6E-F365-4735-A58F-9053352B9ED9}" sibTransId="{2197298F-3FAD-41BD-BB0E-36D4CB879D3A}"/>
    <dgm:cxn modelId="{2BA7F39A-020A-4903-8EF4-A4B82E6477E8}" type="presOf" srcId="{B18BA5DE-A7E5-4137-A971-DBFCE0E8093C}" destId="{8F01CAD8-CB28-4C5A-B11E-308499703DBC}" srcOrd="0" destOrd="0" presId="urn:microsoft.com/office/officeart/2005/8/layout/hierarchy1"/>
    <dgm:cxn modelId="{01EA91CF-56C8-48ED-A6FC-33383D7A44AC}" type="presOf" srcId="{932BA33E-5AA2-4E60-BC3D-AC097AC879D7}" destId="{EE61AE9A-1A67-409C-9926-DDDF00754ECB}" srcOrd="0" destOrd="0" presId="urn:microsoft.com/office/officeart/2005/8/layout/hierarchy1"/>
    <dgm:cxn modelId="{BFA52506-82A5-422C-9E53-7FE6CC3E8DE0}" type="presParOf" srcId="{D2F352B1-075D-4DCC-9321-6879F5ED060B}" destId="{D82F150D-D1BD-4F41-88A1-A4A5DF41E340}" srcOrd="0" destOrd="0" presId="urn:microsoft.com/office/officeart/2005/8/layout/hierarchy1"/>
    <dgm:cxn modelId="{4FAAEDD8-7832-4CD9-AC59-95AF795ADE07}" type="presParOf" srcId="{D82F150D-D1BD-4F41-88A1-A4A5DF41E340}" destId="{4CE610CA-0A81-44A6-AF16-0FA273B95D62}" srcOrd="0" destOrd="0" presId="urn:microsoft.com/office/officeart/2005/8/layout/hierarchy1"/>
    <dgm:cxn modelId="{F08AC0B9-F476-41EE-9433-DC461048B870}" type="presParOf" srcId="{4CE610CA-0A81-44A6-AF16-0FA273B95D62}" destId="{2C69ADB6-28BB-4810-8636-CB29EFADD876}" srcOrd="0" destOrd="0" presId="urn:microsoft.com/office/officeart/2005/8/layout/hierarchy1"/>
    <dgm:cxn modelId="{48BC3F60-6EE2-45AB-8F36-AB1DD601705D}" type="presParOf" srcId="{4CE610CA-0A81-44A6-AF16-0FA273B95D62}" destId="{EE61AE9A-1A67-409C-9926-DDDF00754ECB}" srcOrd="1" destOrd="0" presId="urn:microsoft.com/office/officeart/2005/8/layout/hierarchy1"/>
    <dgm:cxn modelId="{380AD0F5-EA36-409C-8744-9542B69DB687}" type="presParOf" srcId="{D82F150D-D1BD-4F41-88A1-A4A5DF41E340}" destId="{A7AD2EA7-AC75-44EF-ACB3-CCAAE546336B}" srcOrd="1" destOrd="0" presId="urn:microsoft.com/office/officeart/2005/8/layout/hierarchy1"/>
    <dgm:cxn modelId="{D2E2D29A-35FF-4A49-B2F7-5B5451FACC7F}" type="presParOf" srcId="{D2F352B1-075D-4DCC-9321-6879F5ED060B}" destId="{893A3F16-0AC2-4A34-A599-0FDDE6F61BFA}" srcOrd="1" destOrd="0" presId="urn:microsoft.com/office/officeart/2005/8/layout/hierarchy1"/>
    <dgm:cxn modelId="{47AA9708-B694-40B8-8311-2698603C0F57}" type="presParOf" srcId="{893A3F16-0AC2-4A34-A599-0FDDE6F61BFA}" destId="{BD1418A5-5878-4062-BEC1-F93BAFF4F0BD}" srcOrd="0" destOrd="0" presId="urn:microsoft.com/office/officeart/2005/8/layout/hierarchy1"/>
    <dgm:cxn modelId="{9CA3B9B1-025D-4EDF-A4A1-E9CD1701F44B}" type="presParOf" srcId="{BD1418A5-5878-4062-BEC1-F93BAFF4F0BD}" destId="{DE4567DF-19A8-47A1-8458-604831BFA4AC}" srcOrd="0" destOrd="0" presId="urn:microsoft.com/office/officeart/2005/8/layout/hierarchy1"/>
    <dgm:cxn modelId="{BFAD9420-532A-4591-99E3-B5C6CA7A6C53}" type="presParOf" srcId="{BD1418A5-5878-4062-BEC1-F93BAFF4F0BD}" destId="{8F01CAD8-CB28-4C5A-B11E-308499703DBC}" srcOrd="1" destOrd="0" presId="urn:microsoft.com/office/officeart/2005/8/layout/hierarchy1"/>
    <dgm:cxn modelId="{2C9E48E6-FDC2-45B6-B459-8C526AFEF7F4}" type="presParOf" srcId="{893A3F16-0AC2-4A34-A599-0FDDE6F61BFA}" destId="{E90E352D-3D59-499E-8CC4-8910FDD49CE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EF431-8EA3-45EB-A68B-71FEC4ED82AE}">
      <dsp:nvSpPr>
        <dsp:cNvPr id="0" name=""/>
        <dsp:cNvSpPr/>
      </dsp:nvSpPr>
      <dsp:spPr>
        <a:xfrm>
          <a:off x="0" y="1783"/>
          <a:ext cx="89415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56476-4C13-418F-B9E5-FA553D8DD48D}">
      <dsp:nvSpPr>
        <dsp:cNvPr id="0" name=""/>
        <dsp:cNvSpPr/>
      </dsp:nvSpPr>
      <dsp:spPr bwMode="white">
        <a:xfrm>
          <a:off x="0" y="1783"/>
          <a:ext cx="8941511" cy="33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The structure of this paper is as follows:</a:t>
          </a:r>
        </a:p>
      </dsp:txBody>
      <dsp:txXfrm>
        <a:off x="0" y="1783"/>
        <a:ext cx="8941511" cy="331668"/>
      </dsp:txXfrm>
    </dsp:sp>
    <dsp:sp modelId="{AC39A397-BE4B-4CBB-9458-9BAB321FE88A}">
      <dsp:nvSpPr>
        <dsp:cNvPr id="0" name=""/>
        <dsp:cNvSpPr/>
      </dsp:nvSpPr>
      <dsp:spPr>
        <a:xfrm>
          <a:off x="0" y="333451"/>
          <a:ext cx="89415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BC0A8-8246-452E-8E7C-C1BB9FF72E66}">
      <dsp:nvSpPr>
        <dsp:cNvPr id="0" name=""/>
        <dsp:cNvSpPr/>
      </dsp:nvSpPr>
      <dsp:spPr bwMode="white">
        <a:xfrm>
          <a:off x="0" y="333451"/>
          <a:ext cx="8941511" cy="33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Section 2 briefly introduces the basic concepts of machine learning; </a:t>
          </a:r>
        </a:p>
      </dsp:txBody>
      <dsp:txXfrm>
        <a:off x="0" y="333451"/>
        <a:ext cx="8941511" cy="331668"/>
      </dsp:txXfrm>
    </dsp:sp>
    <dsp:sp modelId="{990385BC-A9F7-4333-B50B-63FFCC153129}">
      <dsp:nvSpPr>
        <dsp:cNvPr id="0" name=""/>
        <dsp:cNvSpPr/>
      </dsp:nvSpPr>
      <dsp:spPr>
        <a:xfrm>
          <a:off x="0" y="665120"/>
          <a:ext cx="89415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C145CE-2ABD-48A3-90C7-541368944AF5}">
      <dsp:nvSpPr>
        <dsp:cNvPr id="0" name=""/>
        <dsp:cNvSpPr/>
      </dsp:nvSpPr>
      <dsp:spPr bwMode="white">
        <a:xfrm>
          <a:off x="0" y="665120"/>
          <a:ext cx="8941511" cy="33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Section 3 provides an overview of the research review;</a:t>
          </a:r>
        </a:p>
      </dsp:txBody>
      <dsp:txXfrm>
        <a:off x="0" y="665120"/>
        <a:ext cx="8941511" cy="331668"/>
      </dsp:txXfrm>
    </dsp:sp>
    <dsp:sp modelId="{6DB90E96-BEE2-434F-B899-48F7E4315A8F}">
      <dsp:nvSpPr>
        <dsp:cNvPr id="0" name=""/>
        <dsp:cNvSpPr/>
      </dsp:nvSpPr>
      <dsp:spPr>
        <a:xfrm>
          <a:off x="0" y="996788"/>
          <a:ext cx="89415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61DAD1-5517-4450-BDBA-FE44EB24E0E5}">
      <dsp:nvSpPr>
        <dsp:cNvPr id="0" name=""/>
        <dsp:cNvSpPr/>
      </dsp:nvSpPr>
      <dsp:spPr bwMode="white">
        <a:xfrm>
          <a:off x="0" y="996788"/>
          <a:ext cx="8941511" cy="33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Section 4 describes the methodology adopted in the research papers; </a:t>
          </a:r>
        </a:p>
      </dsp:txBody>
      <dsp:txXfrm>
        <a:off x="0" y="996788"/>
        <a:ext cx="8941511" cy="331668"/>
      </dsp:txXfrm>
    </dsp:sp>
    <dsp:sp modelId="{FBF7E655-ACAD-4424-B87E-06B3A7F792F7}">
      <dsp:nvSpPr>
        <dsp:cNvPr id="0" name=""/>
        <dsp:cNvSpPr/>
      </dsp:nvSpPr>
      <dsp:spPr>
        <a:xfrm>
          <a:off x="0" y="1328457"/>
          <a:ext cx="89415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47BDA4-CD9D-4538-9461-EA7683F9AB49}">
      <dsp:nvSpPr>
        <dsp:cNvPr id="0" name=""/>
        <dsp:cNvSpPr/>
      </dsp:nvSpPr>
      <dsp:spPr bwMode="white">
        <a:xfrm>
          <a:off x="0" y="1328457"/>
          <a:ext cx="8941511" cy="33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Section 5 compare the two studies and raise some question about the </a:t>
          </a:r>
          <a:r>
            <a:rPr lang="en-US" sz="1100" kern="1200" dirty="0" err="1"/>
            <a:t>sutdies</a:t>
          </a:r>
          <a:r>
            <a:rPr lang="en-US" sz="1100" kern="1200" dirty="0"/>
            <a:t>; </a:t>
          </a:r>
        </a:p>
      </dsp:txBody>
      <dsp:txXfrm>
        <a:off x="0" y="1328457"/>
        <a:ext cx="8941511" cy="331668"/>
      </dsp:txXfrm>
    </dsp:sp>
    <dsp:sp modelId="{552E6E97-521C-4CBB-8AC2-7533A8164C76}">
      <dsp:nvSpPr>
        <dsp:cNvPr id="0" name=""/>
        <dsp:cNvSpPr/>
      </dsp:nvSpPr>
      <dsp:spPr>
        <a:xfrm>
          <a:off x="0" y="1660126"/>
          <a:ext cx="89415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1D65FC-4E60-4B7F-8A41-025966ECF87D}">
      <dsp:nvSpPr>
        <dsp:cNvPr id="0" name=""/>
        <dsp:cNvSpPr/>
      </dsp:nvSpPr>
      <dsp:spPr bwMode="white">
        <a:xfrm>
          <a:off x="0" y="1660126"/>
          <a:ext cx="8941511" cy="33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Section 6 discusses future research directions and briefly describe the values and methods. (research gap)</a:t>
          </a:r>
        </a:p>
      </dsp:txBody>
      <dsp:txXfrm>
        <a:off x="0" y="1660126"/>
        <a:ext cx="8941511" cy="331668"/>
      </dsp:txXfrm>
    </dsp:sp>
    <dsp:sp modelId="{CBF3372E-1575-4AC2-9539-178844432ED2}">
      <dsp:nvSpPr>
        <dsp:cNvPr id="0" name=""/>
        <dsp:cNvSpPr/>
      </dsp:nvSpPr>
      <dsp:spPr>
        <a:xfrm>
          <a:off x="0" y="1991794"/>
          <a:ext cx="89415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16484-DD9F-4C70-999E-42870B6CF421}">
      <dsp:nvSpPr>
        <dsp:cNvPr id="0" name=""/>
        <dsp:cNvSpPr/>
      </dsp:nvSpPr>
      <dsp:spPr bwMode="white">
        <a:xfrm>
          <a:off x="0" y="1991794"/>
          <a:ext cx="8941511" cy="33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Section 7 the core question: Do more features always lead to better performance?&amp; Legal and Regulatory Changes Impact Model Performance?</a:t>
          </a:r>
        </a:p>
      </dsp:txBody>
      <dsp:txXfrm>
        <a:off x="0" y="1991794"/>
        <a:ext cx="8941511" cy="331668"/>
      </dsp:txXfrm>
    </dsp:sp>
    <dsp:sp modelId="{9237F6F9-E4AC-4792-A574-D6251ABDC552}">
      <dsp:nvSpPr>
        <dsp:cNvPr id="0" name=""/>
        <dsp:cNvSpPr/>
      </dsp:nvSpPr>
      <dsp:spPr>
        <a:xfrm>
          <a:off x="0" y="2323463"/>
          <a:ext cx="89415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388D58-6B15-481F-BF6A-6E86A2A19098}">
      <dsp:nvSpPr>
        <dsp:cNvPr id="0" name=""/>
        <dsp:cNvSpPr/>
      </dsp:nvSpPr>
      <dsp:spPr bwMode="white">
        <a:xfrm>
          <a:off x="0" y="2323463"/>
          <a:ext cx="8941511" cy="33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Section 8 research method(methodology)</a:t>
          </a:r>
        </a:p>
      </dsp:txBody>
      <dsp:txXfrm>
        <a:off x="0" y="2323463"/>
        <a:ext cx="8941511" cy="331668"/>
      </dsp:txXfrm>
    </dsp:sp>
    <dsp:sp modelId="{C895928E-15CA-470F-BDFD-02E4B4ABA2D7}">
      <dsp:nvSpPr>
        <dsp:cNvPr id="0" name=""/>
        <dsp:cNvSpPr/>
      </dsp:nvSpPr>
      <dsp:spPr>
        <a:xfrm>
          <a:off x="0" y="2655132"/>
          <a:ext cx="89415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C55CD0-503F-4927-A2C3-62CB47E3B680}">
      <dsp:nvSpPr>
        <dsp:cNvPr id="0" name=""/>
        <dsp:cNvSpPr/>
      </dsp:nvSpPr>
      <dsp:spPr bwMode="white">
        <a:xfrm>
          <a:off x="0" y="2655132"/>
          <a:ext cx="8941511" cy="33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Section 9 data analysis</a:t>
          </a:r>
        </a:p>
      </dsp:txBody>
      <dsp:txXfrm>
        <a:off x="0" y="2655132"/>
        <a:ext cx="8941511" cy="331668"/>
      </dsp:txXfrm>
    </dsp:sp>
    <dsp:sp modelId="{BA7F9AE9-43BE-4420-BF61-7A27D95DB5B9}">
      <dsp:nvSpPr>
        <dsp:cNvPr id="0" name=""/>
        <dsp:cNvSpPr/>
      </dsp:nvSpPr>
      <dsp:spPr>
        <a:xfrm>
          <a:off x="0" y="2986800"/>
          <a:ext cx="89415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B6584F-CCF2-4B84-BD48-FCFE0D2A15D5}">
      <dsp:nvSpPr>
        <dsp:cNvPr id="0" name=""/>
        <dsp:cNvSpPr/>
      </dsp:nvSpPr>
      <dsp:spPr bwMode="white">
        <a:xfrm>
          <a:off x="0" y="2986800"/>
          <a:ext cx="8941511" cy="33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Section 10 XGBoost performance </a:t>
          </a:r>
        </a:p>
      </dsp:txBody>
      <dsp:txXfrm>
        <a:off x="0" y="2986800"/>
        <a:ext cx="8941511" cy="331668"/>
      </dsp:txXfrm>
    </dsp:sp>
    <dsp:sp modelId="{D85C4565-8C37-41BB-AC8F-56536DB83EE0}">
      <dsp:nvSpPr>
        <dsp:cNvPr id="0" name=""/>
        <dsp:cNvSpPr/>
      </dsp:nvSpPr>
      <dsp:spPr>
        <a:xfrm>
          <a:off x="0" y="3318469"/>
          <a:ext cx="89415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7F66AB-62A4-4AD4-BD84-CA8E45FFC217}">
      <dsp:nvSpPr>
        <dsp:cNvPr id="0" name=""/>
        <dsp:cNvSpPr/>
      </dsp:nvSpPr>
      <dsp:spPr bwMode="white">
        <a:xfrm>
          <a:off x="0" y="3318469"/>
          <a:ext cx="8941511" cy="33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Section 11 Conclusion</a:t>
          </a:r>
        </a:p>
      </dsp:txBody>
      <dsp:txXfrm>
        <a:off x="0" y="3318469"/>
        <a:ext cx="8941511" cy="331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9ADB6-28BB-4810-8636-CB29EFADD876}">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61AE9A-1A67-409C-9926-DDDF00754ECB}">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 </a:t>
          </a:r>
          <a:r>
            <a:rPr lang="en-US" sz="3000" b="1" kern="1200"/>
            <a:t>RQ1</a:t>
          </a:r>
          <a:r>
            <a:rPr lang="en-US" sz="3000" kern="1200"/>
            <a:t>: How can machine learning be utilized to detect financial fraud in China’s major stock markets? </a:t>
          </a:r>
        </a:p>
      </dsp:txBody>
      <dsp:txXfrm>
        <a:off x="696297" y="538547"/>
        <a:ext cx="4171627" cy="2590157"/>
      </dsp:txXfrm>
    </dsp:sp>
    <dsp:sp modelId="{DE4567DF-19A8-47A1-8458-604831BFA4AC}">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1CAD8-CB28-4C5A-B11E-308499703DBC}">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 </a:t>
          </a:r>
          <a:r>
            <a:rPr lang="en-US" sz="3000" b="1" kern="1200"/>
            <a:t>RQ2</a:t>
          </a:r>
          <a:r>
            <a:rPr lang="en-US" sz="3000" kern="1200"/>
            <a:t>: How do these methods perform, and which machine learning models are used? </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ln>
        </p:spPr>
        <p:txBody>
          <a:bodyPr anchor="ctr"/>
          <a:lstStyle/>
          <a:p>
            <a:endParaRPr lang="en-US"/>
          </a:p>
        </p:txBody>
      </p:sp>
      <p:cxnSp>
        <p:nvCxnSpPr>
          <p:cNvPr id="12" name="Straight Connector 11" title="Verticle Rule Line"/>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286356" y="6007608"/>
            <a:ext cx="3143643" cy="365125"/>
          </a:xfrm>
        </p:spPr>
        <p:txBody>
          <a:bodyPr/>
          <a:lstStyle/>
          <a:p>
            <a:fld id="{53BEF823-48A5-43FC-BE03-E79964288B41}" type="datetimeFigureOut">
              <a:rPr lang="en-US" smtClean="0"/>
              <a:t>11/1/2024</a:t>
            </a:fld>
            <a:endParaRPr lang="en-US" dirty="0"/>
          </a:p>
        </p:txBody>
      </p:sp>
      <p:sp>
        <p:nvSpPr>
          <p:cNvPr id="5" name="Footer Placeholder 4"/>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pPr algn="ctr"/>
            <a:fld id="{D79E6812-DF0E-4B88-AFAA-EAC7168F54C0}"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r"/>
            <a:fld id="{53BEF823-48A5-43FC-BE03-E79964288B41}" type="datetimeFigureOut">
              <a:rPr lang="en-US" smtClean="0"/>
              <a:t>11/1/2024</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t>11/1/2024</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r"/>
            <a:fld id="{53BEF823-48A5-43FC-BE03-E79964288B41}" type="datetimeFigureOut">
              <a:rPr lang="en-US" smtClean="0"/>
              <a:t>11/1/2024</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pPr algn="r"/>
            <a:fld id="{53BEF823-48A5-43FC-BE03-E79964288B41}" type="datetimeFigureOut">
              <a:rPr lang="en-US" smtClean="0"/>
              <a:t>11/1/2024</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0"/>
          </p:nvPr>
        </p:nvSpPr>
        <p:spPr/>
        <p:txBody>
          <a:bodyPr/>
          <a:lstStyle/>
          <a:p>
            <a:pPr algn="r"/>
            <a:fld id="{53BEF823-48A5-43FC-BE03-E79964288B41}" type="datetimeFigureOut">
              <a:rPr lang="en-US" smtClean="0"/>
              <a:t>11/1/2024</a:t>
            </a:fld>
            <a:endParaRPr lang="en-US" dirty="0"/>
          </a:p>
        </p:txBody>
      </p:sp>
      <p:sp>
        <p:nvSpPr>
          <p:cNvPr id="10" name="Footer Placeholder 9"/>
          <p:cNvSpPr>
            <a:spLocks noGrp="1"/>
          </p:cNvSpPr>
          <p:nvPr>
            <p:ph type="ftr" sz="quarter" idx="11"/>
          </p:nvPr>
        </p:nvSpPr>
        <p:spPr/>
        <p:txBody>
          <a:bodyPr/>
          <a:lstStyle/>
          <a:p>
            <a:pPr algn="l"/>
            <a:endParaRPr lang="en-US" dirty="0"/>
          </a:p>
        </p:txBody>
      </p:sp>
      <p:sp>
        <p:nvSpPr>
          <p:cNvPr id="11" name="Slide Number Placeholder 10"/>
          <p:cNvSpPr>
            <a:spLocks noGrp="1"/>
          </p:cNvSpPr>
          <p:nvPr>
            <p:ph type="sldNum" sz="quarter" idx="12"/>
          </p:nvPr>
        </p:nvSpPr>
        <p:spPr/>
        <p:txBody>
          <a:bodyPr/>
          <a:lstStyle/>
          <a:p>
            <a:pPr algn="ctr"/>
            <a:fld id="{D79E6812-DF0E-4B88-AFAA-EAC7168F54C0}" type="slidenum">
              <a:rPr lang="en-US" smtClean="0"/>
              <a:t>‹#›</a:t>
            </a:fld>
            <a:endParaRPr lang="en-US" dirty="0"/>
          </a:p>
        </p:txBody>
      </p:sp>
      <p:sp>
        <p:nvSpPr>
          <p:cNvPr id="5" name="Title 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12" name="Date Placeholder 11"/>
          <p:cNvSpPr>
            <a:spLocks noGrp="1"/>
          </p:cNvSpPr>
          <p:nvPr>
            <p:ph type="dt" sz="half" idx="10"/>
          </p:nvPr>
        </p:nvSpPr>
        <p:spPr/>
        <p:txBody>
          <a:bodyPr/>
          <a:lstStyle/>
          <a:p>
            <a:pPr algn="r"/>
            <a:fld id="{53BEF823-48A5-43FC-BE03-E79964288B41}" type="datetimeFigureOut">
              <a:rPr lang="en-US" smtClean="0"/>
              <a:t>11/1/2024</a:t>
            </a:fld>
            <a:endParaRPr lang="en-US" dirty="0"/>
          </a:p>
        </p:txBody>
      </p:sp>
      <p:sp>
        <p:nvSpPr>
          <p:cNvPr id="13" name="Footer Placeholder 12"/>
          <p:cNvSpPr>
            <a:spLocks noGrp="1"/>
          </p:cNvSpPr>
          <p:nvPr>
            <p:ph type="ftr" sz="quarter" idx="11"/>
          </p:nvPr>
        </p:nvSpPr>
        <p:spPr/>
        <p:txBody>
          <a:bodyPr/>
          <a:lstStyle/>
          <a:p>
            <a:pPr algn="l"/>
            <a:endParaRPr lang="en-US" dirty="0"/>
          </a:p>
        </p:txBody>
      </p:sp>
      <p:sp>
        <p:nvSpPr>
          <p:cNvPr id="14" name="Slide Number Placeholder 13"/>
          <p:cNvSpPr>
            <a:spLocks noGrp="1"/>
          </p:cNvSpPr>
          <p:nvPr>
            <p:ph type="sldNum" sz="quarter" idx="12"/>
          </p:nvPr>
        </p:nvSpPr>
        <p:spPr/>
        <p:txBody>
          <a:bodyPr/>
          <a:lstStyle/>
          <a:p>
            <a:pPr algn="ctr"/>
            <a:fld id="{D79E6812-DF0E-4B88-AFAA-EAC7168F54C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pPr algn="r"/>
            <a:fld id="{53BEF823-48A5-43FC-BE03-E79964288B41}" type="datetimeFigureOut">
              <a:rPr lang="en-US" smtClean="0"/>
              <a:t>11/1/2024</a:t>
            </a:fld>
            <a:endParaRPr lang="en-US" dirty="0"/>
          </a:p>
        </p:txBody>
      </p:sp>
      <p:sp>
        <p:nvSpPr>
          <p:cNvPr id="7" name="Footer Placeholder 6"/>
          <p:cNvSpPr>
            <a:spLocks noGrp="1"/>
          </p:cNvSpPr>
          <p:nvPr>
            <p:ph type="ftr" sz="quarter" idx="11"/>
          </p:nvPr>
        </p:nvSpPr>
        <p:spPr/>
        <p:txBody>
          <a:bodyPr/>
          <a:lstStyle/>
          <a:p>
            <a:pPr algn="l"/>
            <a:endParaRPr lang="en-US" dirty="0"/>
          </a:p>
        </p:txBody>
      </p:sp>
      <p:sp>
        <p:nvSpPr>
          <p:cNvPr id="8" name="Slide Number Placeholder 7"/>
          <p:cNvSpPr>
            <a:spLocks noGrp="1"/>
          </p:cNvSpPr>
          <p:nvPr>
            <p:ph type="sldNum" sz="quarter" idx="12"/>
          </p:nvPr>
        </p:nvSpPr>
        <p:spPr/>
        <p:txBody>
          <a:bodyPr/>
          <a:lstStyle/>
          <a:p>
            <a:pPr algn="ctr"/>
            <a:fld id="{D79E6812-DF0E-4B88-AFAA-EAC7168F54C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lgn="r"/>
            <a:fld id="{53BEF823-48A5-43FC-BE03-E79964288B41}" type="datetimeFigureOut">
              <a:rPr lang="en-US" smtClean="0"/>
              <a:t>11/1/2024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pPr algn="r"/>
            <a:fld id="{53BEF823-48A5-43FC-BE03-E79964288B41}" type="datetimeFigureOut">
              <a:rPr lang="en-US" smtClean="0"/>
              <a:t>11/1/2024</a:t>
            </a:fld>
            <a:endParaRPr lang="en-US" dirty="0"/>
          </a:p>
        </p:txBody>
      </p:sp>
      <p:sp>
        <p:nvSpPr>
          <p:cNvPr id="10" name="Footer Placeholder 9"/>
          <p:cNvSpPr>
            <a:spLocks noGrp="1"/>
          </p:cNvSpPr>
          <p:nvPr>
            <p:ph type="ftr" sz="quarter" idx="11"/>
          </p:nvPr>
        </p:nvSpPr>
        <p:spPr/>
        <p:txBody>
          <a:bodyPr/>
          <a:lstStyle/>
          <a:p>
            <a:pPr algn="l"/>
            <a:endParaRPr lang="en-US" dirty="0"/>
          </a:p>
        </p:txBody>
      </p:sp>
      <p:sp>
        <p:nvSpPr>
          <p:cNvPr id="11" name="Slide Number Placeholder 10"/>
          <p:cNvSpPr>
            <a:spLocks noGrp="1"/>
          </p:cNvSpPr>
          <p:nvPr>
            <p:ph type="sldNum" sz="quarter" idx="12"/>
          </p:nvPr>
        </p:nvSpPr>
        <p:spPr/>
        <p:txBody>
          <a:bodyPr/>
          <a:lstStyle/>
          <a:p>
            <a:pPr algn="ctr"/>
            <a:fld id="{D79E6812-DF0E-4B88-AFAA-EAC7168F54C0}" type="slidenum">
              <a:rPr lang="en-US" smtClean="0"/>
              <a:t>‹#›</a:t>
            </a:fld>
            <a:endParaRPr lang="en-US" dirty="0"/>
          </a:p>
        </p:txBody>
      </p:sp>
      <p:sp>
        <p:nvSpPr>
          <p:cNvPr id="2" name="Title 1"/>
          <p:cNvSpPr>
            <a:spLocks noGrp="1"/>
          </p:cNvSpPr>
          <p:nvPr>
            <p:ph type="title"/>
          </p:nvPr>
        </p:nvSpPr>
        <p:spPr>
          <a:xfrm>
            <a:off x="758952" y="758952"/>
            <a:ext cx="3831336" cy="2930179"/>
          </a:xfrm>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pPr algn="r"/>
            <a:fld id="{53BEF823-48A5-43FC-BE03-E79964288B41}" type="datetimeFigureOut">
              <a:rPr lang="en-US" smtClean="0"/>
              <a:t>11/1/2024</a:t>
            </a:fld>
            <a:endParaRPr lang="en-US" dirty="0"/>
          </a:p>
        </p:txBody>
      </p:sp>
      <p:sp>
        <p:nvSpPr>
          <p:cNvPr id="10" name="Footer Placeholder 9"/>
          <p:cNvSpPr>
            <a:spLocks noGrp="1"/>
          </p:cNvSpPr>
          <p:nvPr>
            <p:ph type="ftr" sz="quarter" idx="11"/>
          </p:nvPr>
        </p:nvSpPr>
        <p:spPr/>
        <p:txBody>
          <a:bodyPr/>
          <a:lstStyle/>
          <a:p>
            <a:pPr algn="l"/>
            <a:endParaRPr lang="en-US" dirty="0"/>
          </a:p>
        </p:txBody>
      </p:sp>
      <p:sp>
        <p:nvSpPr>
          <p:cNvPr id="11" name="Slide Number Placeholder 10"/>
          <p:cNvSpPr>
            <a:spLocks noGrp="1"/>
          </p:cNvSpPr>
          <p:nvPr>
            <p:ph type="sldNum" sz="quarter" idx="12"/>
          </p:nvPr>
        </p:nvSpPr>
        <p:spPr/>
        <p:txBody>
          <a:bodyPr/>
          <a:lstStyle/>
          <a:p>
            <a:pPr algn="ctr"/>
            <a:fld id="{D79E6812-DF0E-4B88-AFAA-EAC7168F54C0}" type="slidenum">
              <a:rPr lang="en-US" smtClean="0"/>
              <a:t>‹#›</a:t>
            </a:fld>
            <a:endParaRPr lang="en-US" dirty="0"/>
          </a:p>
        </p:txBody>
      </p:sp>
      <p:sp>
        <p:nvSpPr>
          <p:cNvPr id="2" name="Title 1"/>
          <p:cNvSpPr>
            <a:spLocks noGrp="1"/>
          </p:cNvSpPr>
          <p:nvPr>
            <p:ph type="title"/>
          </p:nvPr>
        </p:nvSpPr>
        <p:spPr>
          <a:xfrm>
            <a:off x="758952" y="758952"/>
            <a:ext cx="3831336" cy="2926080"/>
          </a:xfrm>
        </p:spPr>
        <p:txBody>
          <a:body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ln>
        </p:spPr>
        <p:txBody>
          <a:bodyPr anchor="ctr"/>
          <a:lstStyle/>
          <a:p>
            <a:endParaRPr lang="en-US"/>
          </a:p>
        </p:txBody>
      </p:sp>
      <p:sp>
        <p:nvSpPr>
          <p:cNvPr id="2" name="Title Placeholder 1"/>
          <p:cNvSpPr>
            <a:spLocks noGrp="1"/>
          </p:cNvSpPr>
          <p:nvPr>
            <p:ph type="title"/>
          </p:nvPr>
        </p:nvSpPr>
        <p:spPr>
          <a:xfrm>
            <a:off x="758952" y="758952"/>
            <a:ext cx="3831336" cy="4754880"/>
          </a:xfrm>
          <a:prstGeom prst="rect">
            <a:avLst/>
          </a:prstGeom>
        </p:spPr>
        <p:txBody>
          <a:bodyPr lIns="109728" tIns="109728" rIns="109728" bIns="91440" anchor="t"/>
          <a:lstStyle/>
          <a:p>
            <a:r>
              <a:rPr lang="en-US"/>
              <a:t>Click to edit Master title style</a:t>
            </a:r>
            <a:endParaRPr lang="en-US" dirty="0"/>
          </a:p>
        </p:txBody>
      </p:sp>
      <p:sp>
        <p:nvSpPr>
          <p:cNvPr id="3" name="Text Placeholder 2"/>
          <p:cNvSpPr>
            <a:spLocks noGrp="1"/>
          </p:cNvSpPr>
          <p:nvPr>
            <p:ph type="body" idx="1"/>
          </p:nvPr>
        </p:nvSpPr>
        <p:spPr>
          <a:xfrm>
            <a:off x="5184648" y="758952"/>
            <a:ext cx="6245352" cy="4754880"/>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16952" y="6007608"/>
            <a:ext cx="3813048" cy="365125"/>
          </a:xfrm>
          <a:prstGeom prst="rect">
            <a:avLst/>
          </a:prstGeom>
        </p:spPr>
        <p:txBody>
          <a:bodyPr lIns="109728" tIns="109728" rIns="109728" bIns="9144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t>11/1/2024</a:t>
            </a:fld>
            <a:endParaRPr lang="en-US" dirty="0"/>
          </a:p>
        </p:txBody>
      </p:sp>
      <p:sp>
        <p:nvSpPr>
          <p:cNvPr id="5" name="Footer Placeholder 4"/>
          <p:cNvSpPr>
            <a:spLocks noGrp="1"/>
          </p:cNvSpPr>
          <p:nvPr>
            <p:ph type="ftr" sz="quarter" idx="3"/>
          </p:nvPr>
        </p:nvSpPr>
        <p:spPr>
          <a:xfrm>
            <a:off x="758952" y="6007608"/>
            <a:ext cx="3831336" cy="365125"/>
          </a:xfrm>
          <a:prstGeom prst="rect">
            <a:avLst/>
          </a:prstGeom>
        </p:spPr>
        <p:txBody>
          <a:bodyPr lIns="109728" tIns="109728" rIns="109728" bIns="9144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p:cNvSpPr>
            <a:spLocks noGrp="1"/>
          </p:cNvSpPr>
          <p:nvPr>
            <p:ph type="sldNum" sz="quarter" idx="4"/>
          </p:nvPr>
        </p:nvSpPr>
        <p:spPr>
          <a:xfrm>
            <a:off x="11786616" y="6007608"/>
            <a:ext cx="411480" cy="365125"/>
          </a:xfrm>
          <a:prstGeom prst="rect">
            <a:avLst/>
          </a:prstGeom>
        </p:spPr>
        <p:txBody>
          <a:bodyPr lIns="109728" tIns="109728" rIns="109728" bIns="91440" anchor="ctr"/>
          <a:lstStyle>
            <a:lvl1pPr algn="r">
              <a:defRPr sz="900" b="1">
                <a:solidFill>
                  <a:schemeClr val="bg1"/>
                </a:solidFill>
              </a:defRPr>
            </a:lvl1pPr>
          </a:lstStyle>
          <a:p>
            <a:pPr algn="ctr"/>
            <a:fld id="{D79E6812-DF0E-4B88-AFAA-EAC7168F54C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6000" i="0" kern="1200" spc="9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2000"/>
        </a:lnSpc>
        <a:spcBef>
          <a:spcPts val="400"/>
        </a:spcBef>
        <a:spcAft>
          <a:spcPts val="400"/>
        </a:spcAft>
        <a:buClrTx/>
        <a:buFont typeface="Arial" panose="020B0604020202020204" pitchFamily="34" charset="0"/>
        <a:buChar char="•"/>
        <a:defRPr sz="2000" kern="1200" spc="70">
          <a:solidFill>
            <a:schemeClr val="tx1">
              <a:lumMod val="85000"/>
              <a:lumOff val="15000"/>
            </a:schemeClr>
          </a:solidFill>
          <a:latin typeface="+mn-lt"/>
          <a:ea typeface="+mn-ea"/>
          <a:cs typeface="+mn-cs"/>
        </a:defRPr>
      </a:lvl1pPr>
      <a:lvl2pPr marL="182880" indent="0" algn="l" defTabSz="914400" rtl="0" eaLnBrk="1" latinLnBrk="0" hangingPunct="1">
        <a:lnSpc>
          <a:spcPct val="112000"/>
        </a:lnSpc>
        <a:spcBef>
          <a:spcPts val="400"/>
        </a:spcBef>
        <a:spcAft>
          <a:spcPts val="400"/>
        </a:spcAft>
        <a:buClrTx/>
        <a:buFont typeface="Arial" panose="020B0604020202020204" pitchFamily="34" charset="0"/>
        <a:buNone/>
        <a:defRPr sz="1800" i="0" kern="1200" spc="70">
          <a:solidFill>
            <a:schemeClr val="tx1">
              <a:lumMod val="85000"/>
              <a:lumOff val="15000"/>
            </a:schemeClr>
          </a:solidFill>
          <a:latin typeface="+mn-lt"/>
          <a:ea typeface="+mn-ea"/>
          <a:cs typeface="+mn-cs"/>
        </a:defRPr>
      </a:lvl2pPr>
      <a:lvl3pPr marL="182880" indent="-182880" algn="l" defTabSz="914400" rtl="0" eaLnBrk="1" latinLnBrk="0" hangingPunct="1">
        <a:lnSpc>
          <a:spcPct val="112000"/>
        </a:lnSpc>
        <a:spcBef>
          <a:spcPts val="400"/>
        </a:spcBef>
        <a:spcAft>
          <a:spcPts val="400"/>
        </a:spcAft>
        <a:buClrTx/>
        <a:buFont typeface="Arial" panose="020B0604020202020204" pitchFamily="34" charset="0"/>
        <a:buChar char="•"/>
        <a:defRPr sz="1600" kern="1200" spc="70">
          <a:solidFill>
            <a:schemeClr val="tx1">
              <a:lumMod val="85000"/>
              <a:lumOff val="15000"/>
            </a:schemeClr>
          </a:solidFill>
          <a:latin typeface="+mn-lt"/>
          <a:ea typeface="+mn-ea"/>
          <a:cs typeface="+mn-cs"/>
        </a:defRPr>
      </a:lvl3pPr>
      <a:lvl4pPr marL="182880" indent="0" algn="l" defTabSz="914400" rtl="0" eaLnBrk="1" latinLnBrk="0" hangingPunct="1">
        <a:lnSpc>
          <a:spcPct val="112000"/>
        </a:lnSpc>
        <a:spcBef>
          <a:spcPts val="400"/>
        </a:spcBef>
        <a:spcAft>
          <a:spcPts val="400"/>
        </a:spcAft>
        <a:buClrTx/>
        <a:buFont typeface="Arial" panose="020B0604020202020204" pitchFamily="34" charset="0"/>
        <a:buNone/>
        <a:defRPr sz="1400" i="0" kern="1200" spc="70">
          <a:solidFill>
            <a:schemeClr val="tx1">
              <a:lumMod val="85000"/>
              <a:lumOff val="15000"/>
            </a:schemeClr>
          </a:solidFill>
          <a:latin typeface="+mn-lt"/>
          <a:ea typeface="+mn-ea"/>
          <a:cs typeface="+mn-cs"/>
        </a:defRPr>
      </a:lvl4pPr>
      <a:lvl5pPr marL="182880" indent="-182880" algn="l" defTabSz="914400" rtl="0" eaLnBrk="1" latinLnBrk="0" hangingPunct="1">
        <a:lnSpc>
          <a:spcPct val="112000"/>
        </a:lnSpc>
        <a:spcBef>
          <a:spcPts val="400"/>
        </a:spcBef>
        <a:spcAft>
          <a:spcPts val="400"/>
        </a:spcAft>
        <a:buClrTx/>
        <a:buFont typeface="Arial" panose="020B0604020202020204" pitchFamily="34" charset="0"/>
        <a:buChar char="•"/>
        <a:defRPr sz="1400" kern="1200" spc="7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45" name="Rectangle 5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网格抽象背景"/>
          <p:cNvPicPr>
            <a:picLocks noChangeAspect="1"/>
          </p:cNvPicPr>
          <p:nvPr/>
        </p:nvPicPr>
        <p:blipFill>
          <a:blip r:embed="rId2"/>
          <a:srcRect l="13760" r="-1" b="-1"/>
          <a:stretch>
            <a:fillRect/>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标题 1"/>
          <p:cNvSpPr>
            <a:spLocks noGrp="1"/>
          </p:cNvSpPr>
          <p:nvPr>
            <p:ph type="ctrTitle"/>
          </p:nvPr>
        </p:nvSpPr>
        <p:spPr>
          <a:xfrm>
            <a:off x="758952" y="1128811"/>
            <a:ext cx="3447288" cy="3342290"/>
          </a:xfrm>
        </p:spPr>
        <p:txBody>
          <a:bodyPr anchor="b">
            <a:normAutofit/>
          </a:bodyPr>
          <a:lstStyle/>
          <a:p>
            <a:r>
              <a:rPr lang="en-US" altLang="zh-CN" sz="3400" kern="100" dirty="0">
                <a:latin typeface="Times New Roman" panose="02020603050405020304" pitchFamily="18" charset="0"/>
                <a:ea typeface="宋体" panose="02010600030101010101" pitchFamily="2" charset="-122"/>
              </a:rPr>
              <a:t>I</a:t>
            </a:r>
            <a:r>
              <a:rPr lang="en-US" altLang="zh-CN" sz="3400" kern="100" dirty="0">
                <a:effectLst/>
                <a:latin typeface="Times New Roman" panose="02020603050405020304" pitchFamily="18" charset="0"/>
                <a:ea typeface="宋体" panose="02010600030101010101" pitchFamily="2" charset="-122"/>
              </a:rPr>
              <a:t>mprovement of the machine learning methods used in Financial</a:t>
            </a:r>
            <a:r>
              <a:rPr lang="en-US" altLang="zh-CN" sz="3400" kern="100" dirty="0">
                <a:effectLst/>
                <a:latin typeface="宋体" panose="02010600030101010101" pitchFamily="2" charset="-122"/>
                <a:ea typeface="宋体" panose="02010600030101010101" pitchFamily="2" charset="-122"/>
              </a:rPr>
              <a:t> </a:t>
            </a:r>
            <a:r>
              <a:rPr lang="en-US" altLang="zh-CN" sz="3400" kern="100" dirty="0">
                <a:effectLst/>
                <a:latin typeface="Times New Roman" panose="02020603050405020304" pitchFamily="18" charset="0"/>
                <a:ea typeface="宋体" panose="02010600030101010101" pitchFamily="2" charset="-122"/>
              </a:rPr>
              <a:t>Fraud detection</a:t>
            </a:r>
            <a:br>
              <a:rPr lang="en-US" altLang="zh-CN" sz="3400" kern="100" dirty="0">
                <a:effectLst/>
                <a:latin typeface="Times New Roman" panose="02020603050405020304" pitchFamily="18" charset="0"/>
                <a:ea typeface="宋体" panose="02010600030101010101" pitchFamily="2" charset="-122"/>
              </a:rPr>
            </a:br>
            <a:endParaRPr lang="zh-CN" altLang="en-US" sz="3400" dirty="0"/>
          </a:p>
        </p:txBody>
      </p:sp>
      <p:sp>
        <p:nvSpPr>
          <p:cNvPr id="3" name="副标题 2"/>
          <p:cNvSpPr>
            <a:spLocks noGrp="1"/>
          </p:cNvSpPr>
          <p:nvPr>
            <p:ph type="subTitle" idx="1"/>
          </p:nvPr>
        </p:nvSpPr>
        <p:spPr>
          <a:xfrm>
            <a:off x="758953" y="4660288"/>
            <a:ext cx="3447287" cy="1126364"/>
          </a:xfrm>
        </p:spPr>
        <p:txBody>
          <a:bodyPr anchor="t">
            <a:normAutofit/>
          </a:bodyPr>
          <a:lstStyle/>
          <a:p>
            <a:r>
              <a:rPr lang="en-US" altLang="zh-CN" dirty="0" err="1"/>
              <a:t>Bennong</a:t>
            </a:r>
            <a:r>
              <a:rPr lang="en-US" altLang="zh-CN" dirty="0"/>
              <a:t> Liu</a:t>
            </a:r>
            <a:endParaRPr lang="zh-CN" altLang="en-US" dirty="0"/>
          </a:p>
        </p:txBody>
      </p:sp>
      <p:sp>
        <p:nvSpPr>
          <p:cNvPr id="146" name="Freeform 6"/>
          <p:cNvSpPr>
            <a:spLocks noGrp="1" noRot="1" noChangeAspect="1" noMove="1" noResize="1" noEditPoints="1" noAdjustHandles="1" noChangeArrowheads="1" noChangeShapeType="1" noTextEdit="1"/>
          </p:cNvSpPr>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ln>
        </p:spPr>
        <p:txBody>
          <a:bodyPr anchor="ct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6A86D43-A472-645C-F383-C0510AF3A6DC}"/>
              </a:ext>
            </a:extLst>
          </p:cNvPr>
          <p:cNvSpPr>
            <a:spLocks noGrp="1"/>
          </p:cNvSpPr>
          <p:nvPr>
            <p:ph type="title"/>
          </p:nvPr>
        </p:nvSpPr>
        <p:spPr>
          <a:xfrm>
            <a:off x="838200" y="365125"/>
            <a:ext cx="10515600" cy="1325563"/>
          </a:xfrm>
        </p:spPr>
        <p:txBody>
          <a:bodyPr>
            <a:normAutofit fontScale="90000"/>
          </a:bodyPr>
          <a:lstStyle/>
          <a:p>
            <a:r>
              <a:rPr lang="en-US" altLang="zh-CN" sz="2400" b="1" kern="2200" dirty="0">
                <a:effectLst/>
                <a:latin typeface="Times New Roman" panose="02020603050405020304" pitchFamily="18" charset="0"/>
                <a:ea typeface="宋体" panose="02010600030101010101" pitchFamily="2" charset="-122"/>
              </a:rPr>
              <a:t>Does More Features Always Lead to Better Performance? &amp;Legal and Regulatory Changes Impact Model Performance?</a:t>
            </a:r>
            <a:br>
              <a:rPr lang="en-US" altLang="zh-CN" sz="1400" b="1" kern="2200" dirty="0">
                <a:effectLst/>
                <a:latin typeface="Times New Roman" panose="02020603050405020304" pitchFamily="18" charset="0"/>
                <a:ea typeface="宋体" panose="02010600030101010101" pitchFamily="2" charset="-122"/>
              </a:rPr>
            </a:br>
            <a:r>
              <a:rPr lang="en-US" altLang="zh-CN" sz="2400" b="1" kern="2200" dirty="0">
                <a:effectLst/>
                <a:latin typeface="Times New Roman" panose="02020603050405020304" pitchFamily="18" charset="0"/>
                <a:ea typeface="宋体" panose="02010600030101010101" pitchFamily="2" charset="-122"/>
              </a:rPr>
              <a:t>Research method(methodology)</a:t>
            </a:r>
            <a:br>
              <a:rPr lang="zh-CN" altLang="zh-CN" sz="1400" b="1" kern="2200" dirty="0">
                <a:effectLst/>
                <a:latin typeface="宋体" panose="02010600030101010101" pitchFamily="2" charset="-122"/>
                <a:ea typeface="宋体" panose="02010600030101010101" pitchFamily="2" charset="-122"/>
              </a:rPr>
            </a:br>
            <a:endParaRPr lang="zh-CN" altLang="en-US" sz="1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6AD57435-CE85-988C-4545-115572C458F7}"/>
              </a:ext>
            </a:extLst>
          </p:cNvPr>
          <p:cNvSpPr>
            <a:spLocks noGrp="1"/>
          </p:cNvSpPr>
          <p:nvPr>
            <p:ph idx="1"/>
          </p:nvPr>
        </p:nvSpPr>
        <p:spPr>
          <a:xfrm>
            <a:off x="561513" y="1862270"/>
            <a:ext cx="10961451" cy="4676864"/>
          </a:xfrm>
        </p:spPr>
        <p:txBody>
          <a:bodyPr>
            <a:normAutofit/>
          </a:bodyPr>
          <a:lstStyle/>
          <a:p>
            <a:pPr>
              <a:lnSpc>
                <a:spcPct val="102000"/>
              </a:lnSpc>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This study Outlines a comprehensive approach to corporate fraud detection that utilizes a variety of machine learning algorithms. The dataset, derived from the CSMAR public database, covers the period from 2013 to 2018 and contains a total of 46,517 initial observations. The 45 explanatory variables were carefully selected around five main dimensions: financial position, financial metrics, share transfer, regulation, and management change.</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In order to model the algorithm, a number of steps are performed in the data preprocessing process, including:</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 Remove observations with missing values;</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 Fill (interpolate) the remaining missing data;</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Apply the synthetic minority class oversampling technique (SMOTE) to solve the class imbalance problem.</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0/1 processing for partial features</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 Industry neutrality: some features are neutralized to form new features to be added to the data set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 Remove four columns of non-feature data, such as </a:t>
            </a:r>
            <a:r>
              <a:rPr lang="en-US" altLang="zh-CN" sz="1200" kern="0" dirty="0" err="1">
                <a:effectLst/>
                <a:latin typeface="Times New Roman" panose="02020603050405020304" pitchFamily="18" charset="0"/>
                <a:ea typeface="宋体" panose="02010600030101010101" pitchFamily="2" charset="-122"/>
                <a:cs typeface="Times New Roman" panose="02020603050405020304" pitchFamily="18" charset="0"/>
              </a:rPr>
              <a:t>citics</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0" dirty="0" err="1">
                <a:effectLst/>
                <a:latin typeface="Times New Roman" panose="02020603050405020304" pitchFamily="18" charset="0"/>
                <a:ea typeface="宋体" panose="02010600030101010101" pitchFamily="2" charset="-122"/>
                <a:cs typeface="Times New Roman" panose="02020603050405020304" pitchFamily="18" charset="0"/>
              </a:rPr>
              <a:t>windcode</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 name, </a:t>
            </a:r>
            <a:r>
              <a:rPr lang="en-US" altLang="zh-CN" sz="1200" kern="0" dirty="0" err="1">
                <a:effectLst/>
                <a:latin typeface="Times New Roman" panose="02020603050405020304" pitchFamily="18" charset="0"/>
                <a:ea typeface="宋体" panose="02010600030101010101" pitchFamily="2" charset="-122"/>
                <a:cs typeface="Times New Roman" panose="02020603050405020304" pitchFamily="18" charset="0"/>
              </a:rPr>
              <a:t>Report_period</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Statistical analysis including mean, standard deviation and feature correlation was performed to evaluate the validity of the selected variables. The processed data sets were randomly shuffled and divided into training sets and test sets in an 80:20 ratio.</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This research focuses on machine learning algorithms using extreme gradient Boost (</a:t>
            </a:r>
            <a:r>
              <a:rPr lang="en-US" altLang="zh-CN" sz="1200" kern="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The research results are analyzed and compared from the perspective of recall rate, accuracy rate and ROC-AUC, and the characteristics are analyzed and sorted by gain analysis method, and the research conclusion is finally drawn.</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359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标题 1">
            <a:extLst>
              <a:ext uri="{FF2B5EF4-FFF2-40B4-BE49-F238E27FC236}">
                <a16:creationId xmlns:a16="http://schemas.microsoft.com/office/drawing/2014/main" id="{6E34C6BC-97B2-3D6B-D1E1-4B31EA16E87E}"/>
              </a:ext>
            </a:extLst>
          </p:cNvPr>
          <p:cNvSpPr>
            <a:spLocks noGrp="1"/>
          </p:cNvSpPr>
          <p:nvPr>
            <p:ph type="title"/>
          </p:nvPr>
        </p:nvSpPr>
        <p:spPr>
          <a:xfrm>
            <a:off x="841246" y="673770"/>
            <a:ext cx="3644489" cy="2414488"/>
          </a:xfrm>
        </p:spPr>
        <p:txBody>
          <a:bodyPr anchor="t">
            <a:normAutofit/>
          </a:bodyPr>
          <a:lstStyle/>
          <a:p>
            <a:r>
              <a:rPr lang="en-US" altLang="zh-CN" sz="3400" b="1" kern="2200">
                <a:solidFill>
                  <a:srgbClr val="FFFFFF"/>
                </a:solidFill>
                <a:effectLst/>
                <a:latin typeface="Times New Roman" panose="02020603050405020304" pitchFamily="18" charset="0"/>
                <a:ea typeface="宋体" panose="02010600030101010101" pitchFamily="2" charset="-122"/>
              </a:rPr>
              <a:t>Data analysis(research method)</a:t>
            </a:r>
            <a:endParaRPr lang="zh-CN" altLang="en-US" sz="3400">
              <a:solidFill>
                <a:srgbClr val="FFFFFF"/>
              </a:solidFill>
            </a:endParaRPr>
          </a:p>
        </p:txBody>
      </p:sp>
      <p:sp>
        <p:nvSpPr>
          <p:cNvPr id="16" name="内容占位符 2">
            <a:extLst>
              <a:ext uri="{FF2B5EF4-FFF2-40B4-BE49-F238E27FC236}">
                <a16:creationId xmlns:a16="http://schemas.microsoft.com/office/drawing/2014/main" id="{24690C42-B636-0ADF-DACA-04A930C42166}"/>
              </a:ext>
            </a:extLst>
          </p:cNvPr>
          <p:cNvSpPr>
            <a:spLocks noGrp="1"/>
          </p:cNvSpPr>
          <p:nvPr>
            <p:ph idx="1"/>
          </p:nvPr>
        </p:nvSpPr>
        <p:spPr>
          <a:xfrm>
            <a:off x="5864035" y="823949"/>
            <a:ext cx="6324917" cy="5888136"/>
          </a:xfrm>
        </p:spPr>
        <p:txBody>
          <a:bodyPr>
            <a:normAutofit/>
          </a:bodyPr>
          <a:lstStyle/>
          <a:p>
            <a:pPr>
              <a:lnSpc>
                <a:spcPct val="102000"/>
              </a:lnSpc>
            </a:pPr>
            <a:r>
              <a:rPr lang="en-US" altLang="zh-CN" sz="1100" dirty="0">
                <a:effectLst/>
                <a:latin typeface="Times New Roman" panose="02020603050405020304" pitchFamily="18" charset="0"/>
                <a:ea typeface="宋体" panose="02010600030101010101" pitchFamily="2" charset="-122"/>
              </a:rPr>
              <a:t>Ma (2018) classifies Chinese corporate fraud into four categories: ** false disclosure, concealed disclosure, delayed disclosure, and illegal transactions. </a:t>
            </a: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In this study, fraud labels were selected from a database called CSRC's Enforcement Actions.</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Whe</a:t>
            </a:r>
            <a:r>
              <a:rPr lang="en-US" altLang="zh-CN" sz="1100" kern="0" dirty="0">
                <a:latin typeface="Times New Roman" panose="02020603050405020304" pitchFamily="18" charset="0"/>
                <a:ea typeface="宋体" panose="02010600030101010101" pitchFamily="2" charset="-122"/>
                <a:cs typeface="Times New Roman" panose="02020603050405020304" pitchFamily="18" charset="0"/>
              </a:rPr>
              <a:t>n </a:t>
            </a: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choosing features, five dimensions were taken into consideration. They are:</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1. Financial status:</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Financial conditions are directly related to certain types of fraud, such as false profits, false assets, and general accounting mishandling. At the same time, it can reflect the financial health of the company.</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2. Financial indicators:</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Financial indicators are statistical data based on the financial characteristics of the company, which can reflect the potential risk level of the company. Institutional ownership is classified as this dimension, and it is widely used in stock trading. With expertise and tools, institutional investors may be able to spot potential fraud before other players in the market.</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3. Share transfer:</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Share transfers are directly linked to certain types of fraud, such as insider trading, illegal stock trading, and stock price manipulation. In addition, powerful shareholders may try to sell shares before the fraud is exposed.</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4. Supervision:</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Companies that are rigorously audited are less likely to commit fraud.</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5. Management changes:</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Managers may be liable for corporate fraud. As a result, changes in management can be associated with fraud, especially when managers leave for crimes.</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100" kern="0" dirty="0">
                <a:effectLst/>
                <a:latin typeface="Times New Roman" panose="02020603050405020304" pitchFamily="18" charset="0"/>
                <a:ea typeface="宋体" panose="02010600030101010101" pitchFamily="2" charset="-122"/>
                <a:cs typeface="Times New Roman" panose="02020603050405020304" pitchFamily="18" charset="0"/>
              </a:rPr>
              <a:t>Based on these five dimensions, a total of 45 features were selected. The eigenvalues are trained after min-max normalization, without discretization.</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endParaRPr lang="zh-CN" altLang="zh-CN" sz="9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1208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12D2076A-FB7E-3406-A02B-43F4CA0D9952}"/>
              </a:ext>
            </a:extLst>
          </p:cNvPr>
          <p:cNvSpPr>
            <a:spLocks noGrp="1"/>
          </p:cNvSpPr>
          <p:nvPr>
            <p:ph type="title"/>
          </p:nvPr>
        </p:nvSpPr>
        <p:spPr>
          <a:xfrm>
            <a:off x="630936" y="457200"/>
            <a:ext cx="4343400" cy="1929384"/>
          </a:xfrm>
        </p:spPr>
        <p:txBody>
          <a:bodyPr anchor="ctr">
            <a:normAutofit/>
          </a:bodyPr>
          <a:lstStyle/>
          <a:p>
            <a:r>
              <a:rPr lang="en-US" altLang="zh-CN" sz="4100" b="1" kern="100" dirty="0">
                <a:effectLst/>
                <a:latin typeface="Arial" panose="020B0604020202020204" pitchFamily="34" charset="0"/>
                <a:ea typeface="黑体" panose="02010609060101010101" pitchFamily="49" charset="-122"/>
                <a:cs typeface="Times New Roman" panose="02020603050405020304" pitchFamily="18" charset="0"/>
              </a:rPr>
              <a:t>Results and discussion</a:t>
            </a:r>
            <a:br>
              <a:rPr lang="zh-CN" altLang="zh-CN" sz="41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sz="4100" dirty="0"/>
          </a:p>
        </p:txBody>
      </p:sp>
      <p:sp>
        <p:nvSpPr>
          <p:cNvPr id="2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4A8B1356-0E0D-1266-83A2-0254CB06AFB6}"/>
              </a:ext>
            </a:extLst>
          </p:cNvPr>
          <p:cNvSpPr>
            <a:spLocks noGrp="1"/>
          </p:cNvSpPr>
          <p:nvPr>
            <p:ph idx="1"/>
          </p:nvPr>
        </p:nvSpPr>
        <p:spPr>
          <a:xfrm>
            <a:off x="5541263" y="457200"/>
            <a:ext cx="6007608" cy="1929384"/>
          </a:xfrm>
        </p:spPr>
        <p:txBody>
          <a:bodyPr anchor="ctr">
            <a:normAutofit fontScale="85000" lnSpcReduction="20000"/>
          </a:bodyPr>
          <a:lstStyle/>
          <a:p>
            <a:pPr>
              <a:lnSpc>
                <a:spcPct val="102000"/>
              </a:lnSpc>
            </a:pPr>
            <a:r>
              <a:rPr lang="en-US" altLang="zh-CN" sz="1500" b="1" kern="100" dirty="0">
                <a:effectLst/>
                <a:latin typeface="Arial" panose="020B0604020202020204" pitchFamily="34" charset="0"/>
                <a:ea typeface="黑体" panose="02010609060101010101" pitchFamily="49" charset="-122"/>
                <a:cs typeface="Times New Roman" panose="02020603050405020304" pitchFamily="18" charset="0"/>
              </a:rPr>
              <a:t>ROC-AUC</a:t>
            </a:r>
            <a:endParaRPr lang="zh-CN" altLang="zh-CN" sz="1500" b="1" kern="100" dirty="0">
              <a:effectLst/>
              <a:latin typeface="Arial" panose="020B0604020202020204" pitchFamily="34" charset="0"/>
              <a:ea typeface="黑体" panose="02010609060101010101" pitchFamily="49" charset="-122"/>
              <a:cs typeface="Times New Roman" panose="02020603050405020304" pitchFamily="18" charset="0"/>
            </a:endParaRPr>
          </a:p>
          <a:p>
            <a:pPr>
              <a:lnSpc>
                <a:spcPct val="102000"/>
              </a:lnSpc>
            </a:pPr>
            <a:r>
              <a:rPr lang="en-US" altLang="zh-CN" sz="1500" dirty="0">
                <a:effectLst/>
                <a:latin typeface="Times New Roman" panose="02020603050405020304" pitchFamily="18" charset="0"/>
                <a:ea typeface="宋体" panose="02010600030101010101" pitchFamily="2" charset="-122"/>
              </a:rPr>
              <a:t>The ROC-AUC value of the model can reach 0.8795, which indicates that the model has good effect and high prediction accuracy, and can play a certain role and value in the actual problem analysis.</a:t>
            </a:r>
          </a:p>
          <a:p>
            <a:pPr>
              <a:lnSpc>
                <a:spcPct val="102000"/>
              </a:lnSpc>
            </a:pPr>
            <a:r>
              <a:rPr lang="en-US" altLang="zh-CN" sz="1500" b="1" kern="100" dirty="0">
                <a:effectLst/>
                <a:latin typeface="Arial" panose="020B0604020202020204" pitchFamily="34" charset="0"/>
                <a:ea typeface="黑体" panose="02010609060101010101" pitchFamily="49" charset="-122"/>
                <a:cs typeface="Times New Roman" panose="02020603050405020304" pitchFamily="18" charset="0"/>
              </a:rPr>
              <a:t>Accuracy and recall</a:t>
            </a:r>
          </a:p>
          <a:p>
            <a:pPr>
              <a:lnSpc>
                <a:spcPct val="102000"/>
              </a:lnSpc>
            </a:pPr>
            <a:r>
              <a:rPr lang="en-US" altLang="zh-CN" sz="1800" dirty="0">
                <a:solidFill>
                  <a:srgbClr val="000000"/>
                </a:solidFill>
                <a:effectLst/>
                <a:latin typeface="Times New Roman" panose="02020603050405020304" pitchFamily="18" charset="0"/>
                <a:ea typeface="宋体" panose="02010600030101010101" pitchFamily="2" charset="-122"/>
              </a:rPr>
              <a:t>When the classification threshold is 0.01, the prediction results of from the 2016 semi-annual report to 2018 annual report are calculated and screened</a:t>
            </a:r>
            <a:endParaRPr lang="zh-CN" altLang="zh-CN" sz="15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6FA949FD-0855-B19F-B9E4-7998EB577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706982"/>
            <a:ext cx="5468112" cy="3403899"/>
          </a:xfrm>
          <a:prstGeom prst="rect">
            <a:avLst/>
          </a:prstGeom>
          <a:noFill/>
        </p:spPr>
      </p:pic>
      <p:pic>
        <p:nvPicPr>
          <p:cNvPr id="6" name="图片 5">
            <a:extLst>
              <a:ext uri="{FF2B5EF4-FFF2-40B4-BE49-F238E27FC236}">
                <a16:creationId xmlns:a16="http://schemas.microsoft.com/office/drawing/2014/main" id="{A7804AF1-8F17-7DD1-B6EA-355F27F205F8}"/>
              </a:ext>
            </a:extLst>
          </p:cNvPr>
          <p:cNvPicPr>
            <a:picLocks noChangeAspect="1"/>
          </p:cNvPicPr>
          <p:nvPr/>
        </p:nvPicPr>
        <p:blipFill>
          <a:blip r:embed="rId3"/>
          <a:stretch>
            <a:fillRect/>
          </a:stretch>
        </p:blipFill>
        <p:spPr>
          <a:xfrm>
            <a:off x="6254496" y="3834780"/>
            <a:ext cx="5468112" cy="1148303"/>
          </a:xfrm>
          <a:prstGeom prst="rect">
            <a:avLst/>
          </a:prstGeom>
        </p:spPr>
      </p:pic>
      <p:pic>
        <p:nvPicPr>
          <p:cNvPr id="8" name="图片 7">
            <a:extLst>
              <a:ext uri="{FF2B5EF4-FFF2-40B4-BE49-F238E27FC236}">
                <a16:creationId xmlns:a16="http://schemas.microsoft.com/office/drawing/2014/main" id="{C96ACE61-BD25-97BB-FD91-C7B70CC0BE34}"/>
              </a:ext>
            </a:extLst>
          </p:cNvPr>
          <p:cNvPicPr>
            <a:picLocks noChangeAspect="1"/>
          </p:cNvPicPr>
          <p:nvPr/>
        </p:nvPicPr>
        <p:blipFill>
          <a:blip r:embed="rId4"/>
          <a:stretch>
            <a:fillRect/>
          </a:stretch>
        </p:blipFill>
        <p:spPr>
          <a:xfrm>
            <a:off x="6254496" y="3429000"/>
            <a:ext cx="5468112" cy="381174"/>
          </a:xfrm>
          <a:prstGeom prst="rect">
            <a:avLst/>
          </a:prstGeom>
        </p:spPr>
      </p:pic>
    </p:spTree>
    <p:extLst>
      <p:ext uri="{BB962C8B-B14F-4D97-AF65-F5344CB8AC3E}">
        <p14:creationId xmlns:p14="http://schemas.microsoft.com/office/powerpoint/2010/main" val="323840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CD1FE54-2AC9-C65D-81BB-12FAB6222D63}"/>
              </a:ext>
            </a:extLst>
          </p:cNvPr>
          <p:cNvSpPr>
            <a:spLocks noGrp="1"/>
          </p:cNvSpPr>
          <p:nvPr>
            <p:ph type="title"/>
          </p:nvPr>
        </p:nvSpPr>
        <p:spPr>
          <a:xfrm>
            <a:off x="630936" y="639520"/>
            <a:ext cx="3429000" cy="1719072"/>
          </a:xfrm>
        </p:spPr>
        <p:txBody>
          <a:bodyPr anchor="b">
            <a:normAutofit/>
          </a:bodyPr>
          <a:lstStyle/>
          <a:p>
            <a:r>
              <a:rPr lang="en-US" altLang="zh-CN" sz="3400" b="1" kern="0" dirty="0">
                <a:effectLst/>
                <a:latin typeface="Times New Roman" panose="02020603050405020304" pitchFamily="18" charset="0"/>
                <a:ea typeface="宋体" panose="02010600030101010101" pitchFamily="2" charset="-122"/>
                <a:cs typeface="Times New Roman" panose="02020603050405020304" pitchFamily="18" charset="0"/>
              </a:rPr>
              <a:t>Feature importance </a:t>
            </a:r>
            <a:br>
              <a:rPr lang="zh-CN" altLang="zh-CN" sz="3400" kern="100" dirty="0">
                <a:effectLst/>
                <a:latin typeface="Calibri" panose="020F0502020204030204" pitchFamily="34" charset="0"/>
                <a:ea typeface="宋体" panose="02010600030101010101" pitchFamily="2" charset="-122"/>
                <a:cs typeface="Times New Roman" panose="02020603050405020304" pitchFamily="18" charset="0"/>
              </a:rPr>
            </a:br>
            <a:endParaRPr lang="zh-CN" altLang="en-US" sz="3400"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8CE24BF8-B4F2-C104-91F6-968020352BCA}"/>
              </a:ext>
            </a:extLst>
          </p:cNvPr>
          <p:cNvSpPr>
            <a:spLocks noGrp="1"/>
          </p:cNvSpPr>
          <p:nvPr>
            <p:ph idx="1"/>
          </p:nvPr>
        </p:nvSpPr>
        <p:spPr>
          <a:xfrm>
            <a:off x="630936" y="2807208"/>
            <a:ext cx="3429000" cy="3410712"/>
          </a:xfrm>
        </p:spPr>
        <p:txBody>
          <a:bodyPr anchor="t">
            <a:normAutofit/>
          </a:bodyPr>
          <a:lstStyle/>
          <a:p>
            <a:r>
              <a:rPr lang="en-US" altLang="zh-CN" sz="2200" dirty="0">
                <a:effectLst/>
                <a:latin typeface="Times New Roman" panose="02020603050405020304" pitchFamily="18" charset="0"/>
                <a:ea typeface="宋体" panose="02010600030101010101" pitchFamily="2" charset="-122"/>
              </a:rPr>
              <a:t>This model uses gain for feature importance analysis, and the results are shown in the figure </a:t>
            </a:r>
            <a:r>
              <a:rPr lang="en-US" altLang="zh-CN" sz="2200" dirty="0">
                <a:latin typeface="Times New Roman" panose="02020603050405020304" pitchFamily="18" charset="0"/>
                <a:ea typeface="宋体" panose="02010600030101010101" pitchFamily="2" charset="-122"/>
              </a:rPr>
              <a:t>right</a:t>
            </a:r>
            <a:r>
              <a:rPr lang="en-US" altLang="zh-CN" sz="2200" dirty="0">
                <a:effectLst/>
                <a:latin typeface="Times New Roman" panose="02020603050405020304" pitchFamily="18" charset="0"/>
                <a:ea typeface="宋体" panose="02010600030101010101" pitchFamily="2" charset="-122"/>
              </a:rPr>
              <a:t>.</a:t>
            </a:r>
            <a:endParaRPr lang="zh-CN" altLang="en-US" sz="2200" dirty="0"/>
          </a:p>
        </p:txBody>
      </p:sp>
      <p:pic>
        <p:nvPicPr>
          <p:cNvPr id="4" name="图片 3">
            <a:extLst>
              <a:ext uri="{FF2B5EF4-FFF2-40B4-BE49-F238E27FC236}">
                <a16:creationId xmlns:a16="http://schemas.microsoft.com/office/drawing/2014/main" id="{BC5F4AB6-838B-78D3-D7FD-F92F0D48C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401" y="42397"/>
            <a:ext cx="8211570" cy="6815603"/>
          </a:xfrm>
          <a:prstGeom prst="rect">
            <a:avLst/>
          </a:prstGeom>
          <a:noFill/>
        </p:spPr>
      </p:pic>
    </p:spTree>
    <p:extLst>
      <p:ext uri="{BB962C8B-B14F-4D97-AF65-F5344CB8AC3E}">
        <p14:creationId xmlns:p14="http://schemas.microsoft.com/office/powerpoint/2010/main" val="326795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66E229A-2E21-91BE-7FBE-AE7BBB809F46}"/>
              </a:ext>
            </a:extLst>
          </p:cNvPr>
          <p:cNvSpPr>
            <a:spLocks noGrp="1"/>
          </p:cNvSpPr>
          <p:nvPr>
            <p:ph type="title"/>
          </p:nvPr>
        </p:nvSpPr>
        <p:spPr>
          <a:xfrm>
            <a:off x="686834" y="1153572"/>
            <a:ext cx="3200400" cy="4461163"/>
          </a:xfrm>
        </p:spPr>
        <p:txBody>
          <a:bodyPr>
            <a:normAutofit/>
          </a:bodyPr>
          <a:lstStyle/>
          <a:p>
            <a:r>
              <a:rPr lang="en-US" altLang="zh-CN" sz="3300" b="1" kern="100">
                <a:solidFill>
                  <a:srgbClr val="FFFFFF"/>
                </a:solidFill>
                <a:effectLst/>
                <a:latin typeface="Arial" panose="020B0604020202020204" pitchFamily="34" charset="0"/>
                <a:ea typeface="黑体" panose="02010609060101010101" pitchFamily="49" charset="-122"/>
                <a:cs typeface="Times New Roman" panose="02020603050405020304" pitchFamily="18" charset="0"/>
              </a:rPr>
              <a:t>Time dimension improvement</a:t>
            </a:r>
            <a:endParaRPr lang="zh-CN" altLang="en-US" sz="3300">
              <a:solidFill>
                <a:srgbClr val="FFFFFF"/>
              </a:solidFill>
            </a:endParaRPr>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文本框 3">
            <a:extLst>
              <a:ext uri="{FF2B5EF4-FFF2-40B4-BE49-F238E27FC236}">
                <a16:creationId xmlns:a16="http://schemas.microsoft.com/office/drawing/2014/main" id="{779203A5-05E8-CC30-DFCD-D75DC670BC23}"/>
              </a:ext>
            </a:extLst>
          </p:cNvPr>
          <p:cNvSpPr txBox="1"/>
          <p:nvPr/>
        </p:nvSpPr>
        <p:spPr>
          <a:xfrm>
            <a:off x="4784178" y="229395"/>
            <a:ext cx="4508576" cy="369332"/>
          </a:xfrm>
          <a:prstGeom prst="rect">
            <a:avLst/>
          </a:prstGeom>
          <a:noFill/>
        </p:spPr>
        <p:txBody>
          <a:bodyPr wrap="square" rtlCol="0">
            <a:spAutoFit/>
          </a:bodyPr>
          <a:lstStyle/>
          <a:p>
            <a:r>
              <a:rPr lang="en-US" altLang="zh-CN" sz="1800" dirty="0">
                <a:solidFill>
                  <a:srgbClr val="000000"/>
                </a:solidFill>
                <a:effectLst/>
                <a:latin typeface="Times New Roman" panose="02020603050405020304" pitchFamily="18" charset="0"/>
                <a:ea typeface="宋体" panose="02010600030101010101" pitchFamily="2" charset="-122"/>
              </a:rPr>
              <a:t>Statistical table of test set prediction results</a:t>
            </a:r>
            <a:endParaRPr lang="zh-CN" altLang="en-US" dirty="0"/>
          </a:p>
        </p:txBody>
      </p:sp>
      <p:sp>
        <p:nvSpPr>
          <p:cNvPr id="6" name="文本框 5">
            <a:extLst>
              <a:ext uri="{FF2B5EF4-FFF2-40B4-BE49-F238E27FC236}">
                <a16:creationId xmlns:a16="http://schemas.microsoft.com/office/drawing/2014/main" id="{B1949DCE-7B2B-C177-C216-AEBF40CEC95D}"/>
              </a:ext>
            </a:extLst>
          </p:cNvPr>
          <p:cNvSpPr txBox="1"/>
          <p:nvPr/>
        </p:nvSpPr>
        <p:spPr>
          <a:xfrm>
            <a:off x="4666247" y="3205213"/>
            <a:ext cx="5148072" cy="646331"/>
          </a:xfrm>
          <a:prstGeom prst="rect">
            <a:avLst/>
          </a:prstGeom>
          <a:noFill/>
        </p:spPr>
        <p:txBody>
          <a:bodyPr wrap="square" rtlCol="0">
            <a:spAutoFit/>
          </a:bodyPr>
          <a:lstStyle/>
          <a:p>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Statistical table of overall sample prediction results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graphicFrame>
        <p:nvGraphicFramePr>
          <p:cNvPr id="7" name="内容占位符 9">
            <a:extLst>
              <a:ext uri="{FF2B5EF4-FFF2-40B4-BE49-F238E27FC236}">
                <a16:creationId xmlns:a16="http://schemas.microsoft.com/office/drawing/2014/main" id="{A1116577-C7E5-43BF-36B6-A0C047352497}"/>
              </a:ext>
            </a:extLst>
          </p:cNvPr>
          <p:cNvGraphicFramePr>
            <a:graphicFrameLocks/>
          </p:cNvGraphicFramePr>
          <p:nvPr>
            <p:extLst>
              <p:ext uri="{D42A27DB-BD31-4B8C-83A1-F6EECF244321}">
                <p14:modId xmlns:p14="http://schemas.microsoft.com/office/powerpoint/2010/main" val="1647360105"/>
              </p:ext>
            </p:extLst>
          </p:nvPr>
        </p:nvGraphicFramePr>
        <p:xfrm>
          <a:off x="4784178" y="598727"/>
          <a:ext cx="5411470" cy="2560320"/>
        </p:xfrm>
        <a:graphic>
          <a:graphicData uri="http://schemas.openxmlformats.org/drawingml/2006/table">
            <a:tbl>
              <a:tblPr firstRow="1" firstCol="1" bandRow="1">
                <a:tableStyleId>{5C22544A-7EE6-4342-B048-85BDC9FD1C3A}</a:tableStyleId>
              </a:tblPr>
              <a:tblGrid>
                <a:gridCol w="1018540">
                  <a:extLst>
                    <a:ext uri="{9D8B030D-6E8A-4147-A177-3AD203B41FA5}">
                      <a16:colId xmlns:a16="http://schemas.microsoft.com/office/drawing/2014/main" val="859580283"/>
                    </a:ext>
                  </a:extLst>
                </a:gridCol>
                <a:gridCol w="744855">
                  <a:extLst>
                    <a:ext uri="{9D8B030D-6E8A-4147-A177-3AD203B41FA5}">
                      <a16:colId xmlns:a16="http://schemas.microsoft.com/office/drawing/2014/main" val="2266449551"/>
                    </a:ext>
                  </a:extLst>
                </a:gridCol>
                <a:gridCol w="762000">
                  <a:extLst>
                    <a:ext uri="{9D8B030D-6E8A-4147-A177-3AD203B41FA5}">
                      <a16:colId xmlns:a16="http://schemas.microsoft.com/office/drawing/2014/main" val="199823992"/>
                    </a:ext>
                  </a:extLst>
                </a:gridCol>
                <a:gridCol w="719455">
                  <a:extLst>
                    <a:ext uri="{9D8B030D-6E8A-4147-A177-3AD203B41FA5}">
                      <a16:colId xmlns:a16="http://schemas.microsoft.com/office/drawing/2014/main" val="2628001445"/>
                    </a:ext>
                  </a:extLst>
                </a:gridCol>
                <a:gridCol w="718185">
                  <a:extLst>
                    <a:ext uri="{9D8B030D-6E8A-4147-A177-3AD203B41FA5}">
                      <a16:colId xmlns:a16="http://schemas.microsoft.com/office/drawing/2014/main" val="1816937280"/>
                    </a:ext>
                  </a:extLst>
                </a:gridCol>
                <a:gridCol w="730250">
                  <a:extLst>
                    <a:ext uri="{9D8B030D-6E8A-4147-A177-3AD203B41FA5}">
                      <a16:colId xmlns:a16="http://schemas.microsoft.com/office/drawing/2014/main" val="1646896172"/>
                    </a:ext>
                  </a:extLst>
                </a:gridCol>
                <a:gridCol w="718185">
                  <a:extLst>
                    <a:ext uri="{9D8B030D-6E8A-4147-A177-3AD203B41FA5}">
                      <a16:colId xmlns:a16="http://schemas.microsoft.com/office/drawing/2014/main" val="3268234361"/>
                    </a:ext>
                  </a:extLst>
                </a:gridCol>
              </a:tblGrid>
              <a:tr h="0">
                <a:tc>
                  <a:txBody>
                    <a:bodyPr/>
                    <a:lstStyle/>
                    <a:p>
                      <a:pPr algn="just"/>
                      <a:r>
                        <a:rPr lang="en-US" sz="1200" kern="0">
                          <a:effectLst/>
                        </a:rPr>
                        <a:t>Report_period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count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Fake numbers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Label number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Right label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precision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recall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61435174"/>
                  </a:ext>
                </a:extLst>
              </a:tr>
              <a:tr h="0">
                <a:tc>
                  <a:txBody>
                    <a:bodyPr/>
                    <a:lstStyle/>
                    <a:p>
                      <a:pPr algn="just"/>
                      <a:r>
                        <a:rPr lang="en-US" sz="1200" kern="0">
                          <a:effectLst/>
                        </a:rPr>
                        <a:t>20130630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496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348060"/>
                  </a:ext>
                </a:extLst>
              </a:tr>
              <a:tr h="0">
                <a:tc>
                  <a:txBody>
                    <a:bodyPr/>
                    <a:lstStyle/>
                    <a:p>
                      <a:pPr algn="just"/>
                      <a:r>
                        <a:rPr lang="en-US" sz="1200" kern="0">
                          <a:effectLst/>
                        </a:rPr>
                        <a:t>20131231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496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0.125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0.667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38936377"/>
                  </a:ext>
                </a:extLst>
              </a:tr>
              <a:tr h="0">
                <a:tc>
                  <a:txBody>
                    <a:bodyPr/>
                    <a:lstStyle/>
                    <a:p>
                      <a:pPr algn="just"/>
                      <a:r>
                        <a:rPr lang="en-US" sz="1200" kern="0">
                          <a:effectLst/>
                        </a:rPr>
                        <a:t>20140630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1263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993062"/>
                  </a:ext>
                </a:extLst>
              </a:tr>
              <a:tr h="0">
                <a:tc>
                  <a:txBody>
                    <a:bodyPr/>
                    <a:lstStyle/>
                    <a:p>
                      <a:pPr algn="just"/>
                      <a:r>
                        <a:rPr lang="en-US" sz="1200" kern="0">
                          <a:effectLst/>
                        </a:rPr>
                        <a:t>20141231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516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0.187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0.750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2974555"/>
                  </a:ext>
                </a:extLst>
              </a:tr>
              <a:tr h="0">
                <a:tc>
                  <a:txBody>
                    <a:bodyPr/>
                    <a:lstStyle/>
                    <a:p>
                      <a:pPr algn="just"/>
                      <a:r>
                        <a:rPr lang="en-US" sz="1200" kern="0">
                          <a:effectLst/>
                        </a:rPr>
                        <a:t>20150630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549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0.143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7716804"/>
                  </a:ext>
                </a:extLst>
              </a:tr>
              <a:tr h="0">
                <a:tc>
                  <a:txBody>
                    <a:bodyPr/>
                    <a:lstStyle/>
                    <a:p>
                      <a:pPr algn="just"/>
                      <a:r>
                        <a:rPr lang="en-US" sz="1200" kern="0">
                          <a:effectLst/>
                        </a:rPr>
                        <a:t>20151231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558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0.227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0.714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8208471"/>
                  </a:ext>
                </a:extLst>
              </a:tr>
              <a:tr h="0">
                <a:tc>
                  <a:txBody>
                    <a:bodyPr/>
                    <a:lstStyle/>
                    <a:p>
                      <a:pPr algn="just"/>
                      <a:r>
                        <a:rPr lang="en-US" sz="1200" kern="0">
                          <a:effectLst/>
                        </a:rPr>
                        <a:t>20160630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572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0.111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2628279"/>
                  </a:ext>
                </a:extLst>
              </a:tr>
              <a:tr h="0">
                <a:tc>
                  <a:txBody>
                    <a:bodyPr/>
                    <a:lstStyle/>
                    <a:p>
                      <a:pPr algn="just"/>
                      <a:r>
                        <a:rPr lang="en-US" sz="1200" kern="0">
                          <a:effectLst/>
                        </a:rPr>
                        <a:t>20161231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577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0.296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0.800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627779"/>
                  </a:ext>
                </a:extLst>
              </a:tr>
              <a:tr h="0">
                <a:tc>
                  <a:txBody>
                    <a:bodyPr/>
                    <a:lstStyle/>
                    <a:p>
                      <a:pPr algn="just"/>
                      <a:r>
                        <a:rPr lang="en-US" sz="1200" kern="0">
                          <a:effectLst/>
                        </a:rPr>
                        <a:t>20170630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653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0.077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0.500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2358578"/>
                  </a:ext>
                </a:extLst>
              </a:tr>
              <a:tr h="0">
                <a:tc>
                  <a:txBody>
                    <a:bodyPr/>
                    <a:lstStyle/>
                    <a:p>
                      <a:pPr algn="just"/>
                      <a:r>
                        <a:rPr lang="en-US" sz="1200" kern="0">
                          <a:effectLst/>
                        </a:rPr>
                        <a:t>20171231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692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0.360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0.750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9030013"/>
                  </a:ext>
                </a:extLst>
              </a:tr>
              <a:tr h="0">
                <a:tc>
                  <a:txBody>
                    <a:bodyPr/>
                    <a:lstStyle/>
                    <a:p>
                      <a:pPr algn="just"/>
                      <a:r>
                        <a:rPr lang="en-US" sz="1200" kern="0">
                          <a:effectLst/>
                        </a:rPr>
                        <a:t>20180630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708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0.182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0.500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7586339"/>
                  </a:ext>
                </a:extLst>
              </a:tr>
              <a:tr h="0">
                <a:tc>
                  <a:txBody>
                    <a:bodyPr/>
                    <a:lstStyle/>
                    <a:p>
                      <a:pPr algn="just"/>
                      <a:r>
                        <a:rPr lang="en-US" sz="1200" kern="0">
                          <a:effectLst/>
                        </a:rPr>
                        <a:t>20181231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717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dirty="0">
                          <a:effectLst/>
                        </a:rPr>
                        <a:t>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0.286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dirty="0">
                          <a:effectLst/>
                        </a:rPr>
                        <a:t>0.667</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28604539"/>
                  </a:ext>
                </a:extLst>
              </a:tr>
            </a:tbl>
          </a:graphicData>
        </a:graphic>
      </p:graphicFrame>
      <p:graphicFrame>
        <p:nvGraphicFramePr>
          <p:cNvPr id="9" name="表格 8">
            <a:extLst>
              <a:ext uri="{FF2B5EF4-FFF2-40B4-BE49-F238E27FC236}">
                <a16:creationId xmlns:a16="http://schemas.microsoft.com/office/drawing/2014/main" id="{4013F809-86CC-EAFD-5739-D500AAD91688}"/>
              </a:ext>
            </a:extLst>
          </p:cNvPr>
          <p:cNvGraphicFramePr>
            <a:graphicFrameLocks noGrp="1"/>
          </p:cNvGraphicFramePr>
          <p:nvPr>
            <p:extLst>
              <p:ext uri="{D42A27DB-BD31-4B8C-83A1-F6EECF244321}">
                <p14:modId xmlns:p14="http://schemas.microsoft.com/office/powerpoint/2010/main" val="1054920954"/>
              </p:ext>
            </p:extLst>
          </p:nvPr>
        </p:nvGraphicFramePr>
        <p:xfrm>
          <a:off x="4843144" y="3568819"/>
          <a:ext cx="5411470" cy="2560320"/>
        </p:xfrm>
        <a:graphic>
          <a:graphicData uri="http://schemas.openxmlformats.org/drawingml/2006/table">
            <a:tbl>
              <a:tblPr firstRow="1" firstCol="1" bandRow="1">
                <a:tableStyleId>{5C22544A-7EE6-4342-B048-85BDC9FD1C3A}</a:tableStyleId>
              </a:tblPr>
              <a:tblGrid>
                <a:gridCol w="1018540">
                  <a:extLst>
                    <a:ext uri="{9D8B030D-6E8A-4147-A177-3AD203B41FA5}">
                      <a16:colId xmlns:a16="http://schemas.microsoft.com/office/drawing/2014/main" val="2860256019"/>
                    </a:ext>
                  </a:extLst>
                </a:gridCol>
                <a:gridCol w="744855">
                  <a:extLst>
                    <a:ext uri="{9D8B030D-6E8A-4147-A177-3AD203B41FA5}">
                      <a16:colId xmlns:a16="http://schemas.microsoft.com/office/drawing/2014/main" val="2292743701"/>
                    </a:ext>
                  </a:extLst>
                </a:gridCol>
                <a:gridCol w="762000">
                  <a:extLst>
                    <a:ext uri="{9D8B030D-6E8A-4147-A177-3AD203B41FA5}">
                      <a16:colId xmlns:a16="http://schemas.microsoft.com/office/drawing/2014/main" val="213403346"/>
                    </a:ext>
                  </a:extLst>
                </a:gridCol>
                <a:gridCol w="719455">
                  <a:extLst>
                    <a:ext uri="{9D8B030D-6E8A-4147-A177-3AD203B41FA5}">
                      <a16:colId xmlns:a16="http://schemas.microsoft.com/office/drawing/2014/main" val="964161470"/>
                    </a:ext>
                  </a:extLst>
                </a:gridCol>
                <a:gridCol w="718185">
                  <a:extLst>
                    <a:ext uri="{9D8B030D-6E8A-4147-A177-3AD203B41FA5}">
                      <a16:colId xmlns:a16="http://schemas.microsoft.com/office/drawing/2014/main" val="3916271997"/>
                    </a:ext>
                  </a:extLst>
                </a:gridCol>
                <a:gridCol w="730250">
                  <a:extLst>
                    <a:ext uri="{9D8B030D-6E8A-4147-A177-3AD203B41FA5}">
                      <a16:colId xmlns:a16="http://schemas.microsoft.com/office/drawing/2014/main" val="3671637814"/>
                    </a:ext>
                  </a:extLst>
                </a:gridCol>
                <a:gridCol w="718185">
                  <a:extLst>
                    <a:ext uri="{9D8B030D-6E8A-4147-A177-3AD203B41FA5}">
                      <a16:colId xmlns:a16="http://schemas.microsoft.com/office/drawing/2014/main" val="2810585906"/>
                    </a:ext>
                  </a:extLst>
                </a:gridCol>
              </a:tblGrid>
              <a:tr h="0">
                <a:tc>
                  <a:txBody>
                    <a:bodyPr/>
                    <a:lstStyle/>
                    <a:p>
                      <a:pPr algn="just"/>
                      <a:r>
                        <a:rPr lang="en-US" sz="1200" kern="0">
                          <a:effectLst/>
                        </a:rPr>
                        <a:t>Report_period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count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Fake numbers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Label number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Right label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precision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recall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4490676"/>
                  </a:ext>
                </a:extLst>
              </a:tr>
              <a:tr h="0">
                <a:tc>
                  <a:txBody>
                    <a:bodyPr/>
                    <a:lstStyle/>
                    <a:p>
                      <a:pPr algn="just"/>
                      <a:r>
                        <a:rPr lang="en-US" sz="1200" kern="0">
                          <a:effectLst/>
                        </a:rPr>
                        <a:t>20130630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2482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0.235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0.800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6565440"/>
                  </a:ext>
                </a:extLst>
              </a:tr>
              <a:tr h="85145">
                <a:tc>
                  <a:txBody>
                    <a:bodyPr/>
                    <a:lstStyle/>
                    <a:p>
                      <a:pPr algn="just"/>
                      <a:r>
                        <a:rPr lang="en-US" sz="1200" kern="0" dirty="0">
                          <a:effectLst/>
                        </a:rPr>
                        <a:t>20131231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2480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37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0.378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0.933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0541391"/>
                  </a:ext>
                </a:extLst>
              </a:tr>
              <a:tr h="0">
                <a:tc>
                  <a:txBody>
                    <a:bodyPr/>
                    <a:lstStyle/>
                    <a:p>
                      <a:pPr algn="just"/>
                      <a:r>
                        <a:rPr lang="en-US" sz="1200" kern="0">
                          <a:effectLst/>
                        </a:rPr>
                        <a:t>20140630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2526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0.045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0.500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56438047"/>
                  </a:ext>
                </a:extLst>
              </a:tr>
              <a:tr h="0">
                <a:tc>
                  <a:txBody>
                    <a:bodyPr/>
                    <a:lstStyle/>
                    <a:p>
                      <a:pPr algn="just"/>
                      <a:r>
                        <a:rPr lang="en-US" sz="1200" kern="0">
                          <a:effectLst/>
                        </a:rPr>
                        <a:t>20141231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2584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52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0.385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0.953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3007599"/>
                  </a:ext>
                </a:extLst>
              </a:tr>
              <a:tr h="0">
                <a:tc>
                  <a:txBody>
                    <a:bodyPr/>
                    <a:lstStyle/>
                    <a:p>
                      <a:pPr algn="just"/>
                      <a:r>
                        <a:rPr lang="en-US" sz="1200" kern="0">
                          <a:effectLst/>
                        </a:rPr>
                        <a:t>20150630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2746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0.193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6264632"/>
                  </a:ext>
                </a:extLst>
              </a:tr>
              <a:tr h="0">
                <a:tc>
                  <a:txBody>
                    <a:bodyPr/>
                    <a:lstStyle/>
                    <a:p>
                      <a:pPr algn="just"/>
                      <a:r>
                        <a:rPr lang="en-US" sz="1200" kern="0">
                          <a:effectLst/>
                        </a:rPr>
                        <a:t>20151231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2794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72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0.458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0.943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54087"/>
                  </a:ext>
                </a:extLst>
              </a:tr>
              <a:tr h="0">
                <a:tc>
                  <a:txBody>
                    <a:bodyPr/>
                    <a:lstStyle/>
                    <a:p>
                      <a:pPr algn="just"/>
                      <a:r>
                        <a:rPr lang="en-US" sz="1200" kern="0">
                          <a:effectLst/>
                        </a:rPr>
                        <a:t>20160630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2866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0.233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3908800"/>
                  </a:ext>
                </a:extLst>
              </a:tr>
              <a:tr h="0">
                <a:tc>
                  <a:txBody>
                    <a:bodyPr/>
                    <a:lstStyle/>
                    <a:p>
                      <a:pPr algn="just"/>
                      <a:r>
                        <a:rPr lang="en-US" sz="1200" kern="0">
                          <a:effectLst/>
                        </a:rPr>
                        <a:t>20161231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2889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51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86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49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0.570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0.961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9502008"/>
                  </a:ext>
                </a:extLst>
              </a:tr>
              <a:tr h="0">
                <a:tc>
                  <a:txBody>
                    <a:bodyPr/>
                    <a:lstStyle/>
                    <a:p>
                      <a:pPr algn="just"/>
                      <a:r>
                        <a:rPr lang="en-US" sz="1200" kern="0">
                          <a:effectLst/>
                        </a:rPr>
                        <a:t>20170630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3269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46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0.239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0.917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33242433"/>
                  </a:ext>
                </a:extLst>
              </a:tr>
              <a:tr h="0">
                <a:tc>
                  <a:txBody>
                    <a:bodyPr/>
                    <a:lstStyle/>
                    <a:p>
                      <a:pPr algn="just"/>
                      <a:r>
                        <a:rPr lang="en-US" sz="1200" kern="0">
                          <a:effectLst/>
                        </a:rPr>
                        <a:t>20171231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3464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63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105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60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0.571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0.952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9120238"/>
                  </a:ext>
                </a:extLst>
              </a:tr>
              <a:tr h="0">
                <a:tc>
                  <a:txBody>
                    <a:bodyPr/>
                    <a:lstStyle/>
                    <a:p>
                      <a:pPr algn="just"/>
                      <a:r>
                        <a:rPr lang="en-US" sz="1200" kern="0">
                          <a:effectLst/>
                        </a:rPr>
                        <a:t>20180630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3543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55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0.363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0.909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5446709"/>
                  </a:ext>
                </a:extLst>
              </a:tr>
              <a:tr h="0">
                <a:tc>
                  <a:txBody>
                    <a:bodyPr/>
                    <a:lstStyle/>
                    <a:p>
                      <a:pPr algn="just"/>
                      <a:r>
                        <a:rPr lang="en-US" sz="1200" kern="0">
                          <a:effectLst/>
                        </a:rPr>
                        <a:t>20181231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3588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48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en-US" sz="1200" kern="0">
                          <a:effectLst/>
                        </a:rPr>
                        <a:t>92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45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a:effectLst/>
                        </a:rPr>
                        <a:t>0.489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200" kern="0" dirty="0">
                          <a:effectLst/>
                        </a:rPr>
                        <a:t>0.937</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3706856"/>
                  </a:ext>
                </a:extLst>
              </a:tr>
            </a:tbl>
          </a:graphicData>
        </a:graphic>
      </p:graphicFrame>
    </p:spTree>
    <p:extLst>
      <p:ext uri="{BB962C8B-B14F-4D97-AF65-F5344CB8AC3E}">
        <p14:creationId xmlns:p14="http://schemas.microsoft.com/office/powerpoint/2010/main" val="504330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4708F9C9-C81E-D1A7-A103-30DED15C0C95}"/>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altLang="zh-CN" sz="3100" b="1" kern="1200">
                <a:solidFill>
                  <a:schemeClr val="tx1"/>
                </a:solidFill>
                <a:effectLst/>
                <a:latin typeface="+mj-lt"/>
                <a:ea typeface="+mj-ea"/>
                <a:cs typeface="+mj-cs"/>
              </a:rPr>
              <a:t>Use industry neutrality to add more data dimensions</a:t>
            </a:r>
            <a:endParaRPr lang="en-US" altLang="zh-CN" sz="3100" kern="1200">
              <a:solidFill>
                <a:schemeClr val="tx1"/>
              </a:solidFill>
              <a:latin typeface="+mj-lt"/>
              <a:ea typeface="+mj-ea"/>
              <a:cs typeface="+mj-cs"/>
            </a:endParaRP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文本框 8">
            <a:extLst>
              <a:ext uri="{FF2B5EF4-FFF2-40B4-BE49-F238E27FC236}">
                <a16:creationId xmlns:a16="http://schemas.microsoft.com/office/drawing/2014/main" id="{61458233-283F-231D-F3C9-45F962BED26B}"/>
              </a:ext>
            </a:extLst>
          </p:cNvPr>
          <p:cNvSpPr txBox="1"/>
          <p:nvPr/>
        </p:nvSpPr>
        <p:spPr>
          <a:xfrm>
            <a:off x="5894962" y="1984443"/>
            <a:ext cx="5458838" cy="4192520"/>
          </a:xfrm>
          <a:prstGeom prst="rect">
            <a:avLst/>
          </a:prstGeom>
        </p:spPr>
        <p:txBody>
          <a:bodyPr vert="horz" lIns="91440" tIns="45720" rIns="91440" bIns="45720" rtlCol="0">
            <a:normAutofit/>
          </a:bodyPr>
          <a:lstStyle/>
          <a:p>
            <a:pPr>
              <a:lnSpc>
                <a:spcPct val="90000"/>
              </a:lnSpc>
              <a:spcAft>
                <a:spcPts val="600"/>
              </a:spcAft>
            </a:pPr>
            <a:r>
              <a:rPr lang="en-US" altLang="zh-CN" sz="1500" b="1" dirty="0">
                <a:effectLst/>
              </a:rPr>
              <a:t>ROC-AUC</a:t>
            </a:r>
            <a:endParaRPr lang="en-US" altLang="zh-CN" sz="1500" dirty="0">
              <a:effectLst/>
            </a:endParaRPr>
          </a:p>
          <a:p>
            <a:pPr indent="-228600">
              <a:lnSpc>
                <a:spcPct val="90000"/>
              </a:lnSpc>
              <a:spcAft>
                <a:spcPts val="600"/>
              </a:spcAft>
              <a:buFont typeface="Arial" panose="020B0604020202020204" pitchFamily="34" charset="0"/>
              <a:buChar char="•"/>
            </a:pPr>
            <a:r>
              <a:rPr lang="en-US" altLang="zh-CN" sz="1500" dirty="0">
                <a:effectLst/>
              </a:rPr>
              <a:t>The ROC-AUC value of the original </a:t>
            </a:r>
            <a:r>
              <a:rPr lang="en-US" altLang="zh-CN" sz="1500" dirty="0" err="1">
                <a:effectLst/>
              </a:rPr>
              <a:t>XGBoost</a:t>
            </a:r>
            <a:r>
              <a:rPr lang="en-US" altLang="zh-CN" sz="1500" dirty="0">
                <a:effectLst/>
              </a:rPr>
              <a:t> model on the test set is 0.9607, and the ROC-AUC value of the industry-centralized model on the test set is 0.9566, which is slightly decreased.</a:t>
            </a:r>
          </a:p>
          <a:p>
            <a:pPr>
              <a:lnSpc>
                <a:spcPct val="90000"/>
              </a:lnSpc>
              <a:spcAft>
                <a:spcPts val="600"/>
              </a:spcAft>
            </a:pPr>
            <a:r>
              <a:rPr lang="en-US" altLang="zh-CN" sz="1500" b="1" dirty="0">
                <a:effectLst/>
              </a:rPr>
              <a:t>Accuracy and recall</a:t>
            </a:r>
            <a:endParaRPr lang="en-US" altLang="zh-CN" sz="1500" dirty="0">
              <a:effectLst/>
            </a:endParaRPr>
          </a:p>
          <a:p>
            <a:pPr indent="-228600">
              <a:lnSpc>
                <a:spcPct val="90000"/>
              </a:lnSpc>
              <a:spcAft>
                <a:spcPts val="600"/>
              </a:spcAft>
              <a:buFont typeface="Arial" panose="020B0604020202020204" pitchFamily="34" charset="0"/>
              <a:buChar char="•"/>
            </a:pPr>
            <a:r>
              <a:rPr lang="en-US" altLang="zh-CN" sz="1500" dirty="0"/>
              <a:t>When the classification threshold is 0.01, the accuracy and recall rates of the original </a:t>
            </a:r>
            <a:r>
              <a:rPr lang="en-US" altLang="zh-CN" sz="1500" dirty="0" err="1"/>
              <a:t>XGBoost</a:t>
            </a:r>
            <a:r>
              <a:rPr lang="en-US" altLang="zh-CN" sz="1500" dirty="0"/>
              <a:t> model on the test set are 0.1662 and 0.6123, and the accuracy and recall rates on all samples are 0.3468 and 0.9004. The accuracy and recall rates of the model after industry centralization are 0.1580 and 0.6413 on the test set, and 0.3202 and 0.9059 on the whole sample, respectively.</a:t>
            </a:r>
          </a:p>
          <a:p>
            <a:pPr indent="-228600">
              <a:lnSpc>
                <a:spcPct val="90000"/>
              </a:lnSpc>
              <a:spcAft>
                <a:spcPts val="600"/>
              </a:spcAft>
              <a:buFont typeface="Arial" panose="020B0604020202020204" pitchFamily="34" charset="0"/>
              <a:buChar char="•"/>
            </a:pPr>
            <a:r>
              <a:rPr lang="en-US" altLang="zh-CN" sz="1500" dirty="0"/>
              <a:t>Compared with the original model, when the classification threshold of the industry centralized model is 0.01, the accuracy rate has a small decline, and the recall rate has a small increase.</a:t>
            </a:r>
          </a:p>
          <a:p>
            <a:pPr indent="-228600">
              <a:lnSpc>
                <a:spcPct val="90000"/>
              </a:lnSpc>
              <a:spcAft>
                <a:spcPts val="600"/>
              </a:spcAft>
              <a:buFont typeface="Arial" panose="020B0604020202020204" pitchFamily="34" charset="0"/>
              <a:buChar char="•"/>
            </a:pPr>
            <a:endParaRPr lang="en-US" altLang="zh-CN" sz="1500" dirty="0">
              <a:effectLst/>
            </a:endParaRPr>
          </a:p>
          <a:p>
            <a:pPr indent="-228600">
              <a:lnSpc>
                <a:spcPct val="90000"/>
              </a:lnSpc>
              <a:spcAft>
                <a:spcPts val="600"/>
              </a:spcAft>
              <a:buFont typeface="Arial" panose="020B0604020202020204" pitchFamily="34" charset="0"/>
              <a:buChar char="•"/>
            </a:pPr>
            <a:endParaRPr lang="en-US" altLang="zh-CN" sz="1500" dirty="0"/>
          </a:p>
        </p:txBody>
      </p:sp>
      <p:sp>
        <p:nvSpPr>
          <p:cNvPr id="7" name="Rectangle 2">
            <a:extLst>
              <a:ext uri="{FF2B5EF4-FFF2-40B4-BE49-F238E27FC236}">
                <a16:creationId xmlns:a16="http://schemas.microsoft.com/office/drawing/2014/main" id="{9C899104-7C44-8A99-8422-028712789B51}"/>
              </a:ext>
            </a:extLst>
          </p:cNvPr>
          <p:cNvSpPr>
            <a:spLocks noChangeArrowheads="1"/>
          </p:cNvSpPr>
          <p:nvPr/>
        </p:nvSpPr>
        <p:spPr bwMode="auto">
          <a:xfrm>
            <a:off x="5611543" y="424577"/>
            <a:ext cx="52129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spcBef>
                <a:spcPct val="0"/>
              </a:spcBef>
              <a:spcAft>
                <a:spcPts val="600"/>
              </a:spcAft>
              <a:buClrTx/>
              <a:buSzTx/>
              <a:buFontTx/>
              <a:buNone/>
              <a:tabLst/>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6" name="内容占位符 5">
            <a:extLst>
              <a:ext uri="{FF2B5EF4-FFF2-40B4-BE49-F238E27FC236}">
                <a16:creationId xmlns:a16="http://schemas.microsoft.com/office/drawing/2014/main" id="{DA35D9F9-42B1-6B04-BB01-8DB6A129DE98}"/>
              </a:ext>
            </a:extLst>
          </p:cNvPr>
          <p:cNvGraphicFramePr>
            <a:graphicFrameLocks noGrp="1"/>
          </p:cNvGraphicFramePr>
          <p:nvPr>
            <p:ph idx="1"/>
            <p:extLst>
              <p:ext uri="{D42A27DB-BD31-4B8C-83A1-F6EECF244321}">
                <p14:modId xmlns:p14="http://schemas.microsoft.com/office/powerpoint/2010/main" val="838329809"/>
              </p:ext>
            </p:extLst>
          </p:nvPr>
        </p:nvGraphicFramePr>
        <p:xfrm>
          <a:off x="703182" y="1330170"/>
          <a:ext cx="4777382" cy="4027920"/>
        </p:xfrm>
        <a:graphic>
          <a:graphicData uri="http://schemas.openxmlformats.org/drawingml/2006/table">
            <a:tbl>
              <a:tblPr firstRow="1" firstCol="1" bandRow="1">
                <a:noFill/>
                <a:tableStyleId>{5C22544A-7EE6-4342-B048-85BDC9FD1C3A}</a:tableStyleId>
              </a:tblPr>
              <a:tblGrid>
                <a:gridCol w="2977271">
                  <a:extLst>
                    <a:ext uri="{9D8B030D-6E8A-4147-A177-3AD203B41FA5}">
                      <a16:colId xmlns:a16="http://schemas.microsoft.com/office/drawing/2014/main" val="3902060596"/>
                    </a:ext>
                  </a:extLst>
                </a:gridCol>
                <a:gridCol w="1800111">
                  <a:extLst>
                    <a:ext uri="{9D8B030D-6E8A-4147-A177-3AD203B41FA5}">
                      <a16:colId xmlns:a16="http://schemas.microsoft.com/office/drawing/2014/main" val="3670955463"/>
                    </a:ext>
                  </a:extLst>
                </a:gridCol>
              </a:tblGrid>
              <a:tr h="417153">
                <a:tc>
                  <a:txBody>
                    <a:bodyPr/>
                    <a:lstStyle/>
                    <a:p>
                      <a:pPr algn="ctr"/>
                      <a:r>
                        <a:rPr lang="en-US" sz="1800" b="0" kern="100" cap="none" spc="0">
                          <a:solidFill>
                            <a:schemeClr val="tx1"/>
                          </a:solidFill>
                          <a:effectLst/>
                        </a:rPr>
                        <a:t>feature</a:t>
                      </a:r>
                      <a:endParaRPr lang="zh-CN" sz="1800" b="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nchor="b">
                    <a:lnL w="12700" cmpd="sng">
                      <a:noFill/>
                    </a:lnL>
                    <a:lnR w="12700" cmpd="sng">
                      <a:noFill/>
                    </a:lnR>
                    <a:lnT w="9525" cap="flat" cmpd="sng" algn="ctr">
                      <a:noFill/>
                      <a:prstDash val="solid"/>
                    </a:lnT>
                    <a:lnB w="38100" cmpd="sng">
                      <a:noFill/>
                    </a:lnB>
                    <a:noFill/>
                  </a:tcPr>
                </a:tc>
                <a:tc>
                  <a:txBody>
                    <a:bodyPr/>
                    <a:lstStyle/>
                    <a:p>
                      <a:pPr algn="ctr"/>
                      <a:r>
                        <a:rPr lang="en-US" sz="1800" b="0" kern="100" cap="none" spc="0">
                          <a:solidFill>
                            <a:schemeClr val="tx1"/>
                          </a:solidFill>
                          <a:effectLst/>
                        </a:rPr>
                        <a:t>style</a:t>
                      </a:r>
                      <a:endParaRPr lang="zh-CN" sz="1800" b="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962483781"/>
                  </a:ext>
                </a:extLst>
              </a:tr>
              <a:tr h="417153">
                <a:tc>
                  <a:txBody>
                    <a:bodyPr/>
                    <a:lstStyle/>
                    <a:p>
                      <a:pPr algn="ctr"/>
                      <a:r>
                        <a:rPr lang="en-US" sz="1800" b="0" kern="100" cap="none" spc="0">
                          <a:solidFill>
                            <a:schemeClr val="tx1"/>
                          </a:solidFill>
                          <a:effectLst/>
                        </a:rPr>
                        <a:t>days_salesoutstanding</a:t>
                      </a:r>
                      <a:endParaRPr lang="zh-CN" sz="1800" b="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nchor="ctr">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ctr"/>
                      <a:r>
                        <a:rPr lang="en-US" sz="1300" kern="100" cap="none" spc="0">
                          <a:solidFill>
                            <a:schemeClr val="tx1"/>
                          </a:solidFill>
                          <a:effectLst/>
                        </a:rPr>
                        <a:t>Classification feature</a:t>
                      </a:r>
                      <a:endParaRPr lang="zh-CN" sz="130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val="4128000496"/>
                  </a:ext>
                </a:extLst>
              </a:tr>
              <a:tr h="690696">
                <a:tc>
                  <a:txBody>
                    <a:bodyPr/>
                    <a:lstStyle/>
                    <a:p>
                      <a:pPr algn="ctr"/>
                      <a:r>
                        <a:rPr lang="en-US" sz="1800" b="0" kern="100" cap="none" spc="0">
                          <a:solidFill>
                            <a:schemeClr val="tx1"/>
                          </a:solidFill>
                          <a:effectLst/>
                        </a:rPr>
                        <a:t>change_netprofitandrevenue</a:t>
                      </a:r>
                      <a:endParaRPr lang="zh-CN" sz="1800" b="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a:r>
                        <a:rPr lang="en-US" sz="1300" kern="100" cap="none" spc="0">
                          <a:solidFill>
                            <a:schemeClr val="tx1"/>
                          </a:solidFill>
                          <a:effectLst/>
                        </a:rPr>
                        <a:t>Classification feature</a:t>
                      </a:r>
                      <a:endParaRPr lang="zh-CN" sz="130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711652349"/>
                  </a:ext>
                </a:extLst>
              </a:tr>
              <a:tr h="417153">
                <a:tc>
                  <a:txBody>
                    <a:bodyPr/>
                    <a:lstStyle/>
                    <a:p>
                      <a:pPr algn="ctr"/>
                      <a:r>
                        <a:rPr lang="en-US" sz="1800" b="0" kern="100" cap="none" spc="0">
                          <a:solidFill>
                            <a:schemeClr val="tx1"/>
                          </a:solidFill>
                          <a:effectLst/>
                        </a:rPr>
                        <a:t>changetheaudit</a:t>
                      </a:r>
                      <a:endParaRPr lang="zh-CN" sz="1800" b="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ctr"/>
                      <a:r>
                        <a:rPr lang="en-US" sz="1300" kern="100" cap="none" spc="0">
                          <a:solidFill>
                            <a:schemeClr val="tx1"/>
                          </a:solidFill>
                          <a:effectLst/>
                        </a:rPr>
                        <a:t>Classification feature</a:t>
                      </a:r>
                      <a:endParaRPr lang="zh-CN" sz="130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970501102"/>
                  </a:ext>
                </a:extLst>
              </a:tr>
              <a:tr h="417153">
                <a:tc>
                  <a:txBody>
                    <a:bodyPr/>
                    <a:lstStyle/>
                    <a:p>
                      <a:pPr algn="ctr"/>
                      <a:r>
                        <a:rPr lang="en-US" sz="1800" b="0" kern="100" cap="none" spc="0">
                          <a:solidFill>
                            <a:schemeClr val="tx1"/>
                          </a:solidFill>
                          <a:effectLst/>
                        </a:rPr>
                        <a:t>prpo_inventorytorevenu</a:t>
                      </a:r>
                      <a:endParaRPr lang="zh-CN" sz="1800" b="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a:r>
                        <a:rPr lang="en-US" sz="1300" kern="100" cap="none" spc="0">
                          <a:solidFill>
                            <a:schemeClr val="tx1"/>
                          </a:solidFill>
                          <a:effectLst/>
                        </a:rPr>
                        <a:t>Numerical feature</a:t>
                      </a:r>
                      <a:endParaRPr lang="zh-CN" sz="130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934120893"/>
                  </a:ext>
                </a:extLst>
              </a:tr>
              <a:tr h="417153">
                <a:tc>
                  <a:txBody>
                    <a:bodyPr/>
                    <a:lstStyle/>
                    <a:p>
                      <a:pPr algn="ctr"/>
                      <a:r>
                        <a:rPr lang="en-US" sz="1800" b="0" kern="100" cap="none" spc="0">
                          <a:solidFill>
                            <a:schemeClr val="tx1"/>
                          </a:solidFill>
                          <a:effectLst/>
                        </a:rPr>
                        <a:t>netprofitcutinvestment</a:t>
                      </a:r>
                      <a:endParaRPr lang="zh-CN" sz="1800" b="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ctr"/>
                      <a:r>
                        <a:rPr lang="en-US" sz="1300" kern="100" cap="none" spc="0">
                          <a:solidFill>
                            <a:schemeClr val="tx1"/>
                          </a:solidFill>
                          <a:effectLst/>
                        </a:rPr>
                        <a:t>Numerical feature</a:t>
                      </a:r>
                      <a:endParaRPr lang="zh-CN" sz="130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3379534218"/>
                  </a:ext>
                </a:extLst>
              </a:tr>
              <a:tr h="417153">
                <a:tc>
                  <a:txBody>
                    <a:bodyPr/>
                    <a:lstStyle/>
                    <a:p>
                      <a:pPr algn="ctr"/>
                      <a:r>
                        <a:rPr lang="en-US" sz="1800" b="0" kern="100" cap="none" spc="0">
                          <a:solidFill>
                            <a:schemeClr val="tx1"/>
                          </a:solidFill>
                          <a:effectLst/>
                        </a:rPr>
                        <a:t>ratio_cashinflow</a:t>
                      </a:r>
                      <a:endParaRPr lang="zh-CN" sz="1800" b="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a:r>
                        <a:rPr lang="en-US" sz="1300" kern="100" cap="none" spc="0">
                          <a:solidFill>
                            <a:schemeClr val="tx1"/>
                          </a:solidFill>
                          <a:effectLst/>
                        </a:rPr>
                        <a:t>Numerical feature</a:t>
                      </a:r>
                      <a:endParaRPr lang="zh-CN" sz="130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728238421"/>
                  </a:ext>
                </a:extLst>
              </a:tr>
              <a:tr h="417153">
                <a:tc>
                  <a:txBody>
                    <a:bodyPr/>
                    <a:lstStyle/>
                    <a:p>
                      <a:pPr algn="ctr"/>
                      <a:r>
                        <a:rPr lang="en-US" sz="1800" b="0" kern="100" cap="none" spc="0">
                          <a:solidFill>
                            <a:schemeClr val="tx1"/>
                          </a:solidFill>
                          <a:effectLst/>
                        </a:rPr>
                        <a:t>ratio_cashtocurrentasset</a:t>
                      </a:r>
                      <a:endParaRPr lang="zh-CN" sz="1800" b="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ctr"/>
                      <a:r>
                        <a:rPr lang="en-US" sz="1300" kern="100" cap="none" spc="0">
                          <a:solidFill>
                            <a:schemeClr val="tx1"/>
                          </a:solidFill>
                          <a:effectLst/>
                        </a:rPr>
                        <a:t>Numerical feature</a:t>
                      </a:r>
                      <a:endParaRPr lang="zh-CN" sz="130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2490786917"/>
                  </a:ext>
                </a:extLst>
              </a:tr>
              <a:tr h="417153">
                <a:tc>
                  <a:txBody>
                    <a:bodyPr/>
                    <a:lstStyle/>
                    <a:p>
                      <a:pPr algn="ctr"/>
                      <a:r>
                        <a:rPr lang="en-US" sz="1800" b="0" kern="100" cap="none" spc="0">
                          <a:solidFill>
                            <a:schemeClr val="tx1"/>
                          </a:solidFill>
                          <a:effectLst/>
                        </a:rPr>
                        <a:t>days_inventoryturnover</a:t>
                      </a:r>
                      <a:endParaRPr lang="zh-CN" sz="1800" b="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a:r>
                        <a:rPr lang="en-US" sz="1300" kern="100" cap="none" spc="0">
                          <a:solidFill>
                            <a:schemeClr val="tx1"/>
                          </a:solidFill>
                          <a:effectLst/>
                        </a:rPr>
                        <a:t>Numerical feature</a:t>
                      </a:r>
                      <a:endParaRPr lang="zh-CN" sz="1300" kern="100" cap="none" spc="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1289" marR="51289" marT="0" marB="102579">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4141564"/>
                  </a:ext>
                </a:extLst>
              </a:tr>
            </a:tbl>
          </a:graphicData>
        </a:graphic>
      </p:graphicFrame>
    </p:spTree>
    <p:extLst>
      <p:ext uri="{BB962C8B-B14F-4D97-AF65-F5344CB8AC3E}">
        <p14:creationId xmlns:p14="http://schemas.microsoft.com/office/powerpoint/2010/main" val="1088596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02C3D37-9354-FE96-456F-8A46C2A9C931}"/>
              </a:ext>
            </a:extLst>
          </p:cNvPr>
          <p:cNvSpPr>
            <a:spLocks noGrp="1"/>
          </p:cNvSpPr>
          <p:nvPr>
            <p:ph type="title"/>
          </p:nvPr>
        </p:nvSpPr>
        <p:spPr>
          <a:xfrm>
            <a:off x="5894962" y="479493"/>
            <a:ext cx="5458838" cy="1325563"/>
          </a:xfrm>
        </p:spPr>
        <p:txBody>
          <a:bodyPr>
            <a:normAutofit/>
          </a:bodyPr>
          <a:lstStyle/>
          <a:p>
            <a:r>
              <a:rPr lang="en-US" altLang="zh-CN" dirty="0"/>
              <a:t>conclusion</a:t>
            </a:r>
            <a:endParaRPr lang="zh-CN" altLang="en-US"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d with Gears">
            <a:extLst>
              <a:ext uri="{FF2B5EF4-FFF2-40B4-BE49-F238E27FC236}">
                <a16:creationId xmlns:a16="http://schemas.microsoft.com/office/drawing/2014/main" id="{9F6C2283-2E88-5377-0E4B-3BB68507B8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内容占位符 2">
            <a:extLst>
              <a:ext uri="{FF2B5EF4-FFF2-40B4-BE49-F238E27FC236}">
                <a16:creationId xmlns:a16="http://schemas.microsoft.com/office/drawing/2014/main" id="{EF6ADD85-3495-9E37-699C-CE934D8A6DA5}"/>
              </a:ext>
            </a:extLst>
          </p:cNvPr>
          <p:cNvSpPr>
            <a:spLocks noGrp="1"/>
          </p:cNvSpPr>
          <p:nvPr>
            <p:ph idx="1"/>
          </p:nvPr>
        </p:nvSpPr>
        <p:spPr>
          <a:xfrm>
            <a:off x="5894962" y="1984443"/>
            <a:ext cx="5458838" cy="4192520"/>
          </a:xfrm>
        </p:spPr>
        <p:txBody>
          <a:bodyPr>
            <a:normAutofit/>
          </a:bodyPr>
          <a:lstStyle/>
          <a:p>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Block training according to time dimension can improve model performance.</a:t>
            </a:r>
          </a:p>
          <a:p>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 More data does not mean better model performance and requires specific experimentation with data content and training goals.</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935030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FE1238F-B8A1-EAAB-BADC-9FD5A97CE63D}"/>
              </a:ext>
            </a:extLst>
          </p:cNvPr>
          <p:cNvSpPr>
            <a:spLocks noGrp="1"/>
          </p:cNvSpPr>
          <p:nvPr>
            <p:ph type="title"/>
          </p:nvPr>
        </p:nvSpPr>
        <p:spPr>
          <a:xfrm>
            <a:off x="5894962" y="479493"/>
            <a:ext cx="5458838" cy="1325563"/>
          </a:xfrm>
        </p:spPr>
        <p:txBody>
          <a:bodyPr>
            <a:normAutofit/>
          </a:bodyPr>
          <a:lstStyle/>
          <a:p>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Contribution</a:t>
            </a:r>
            <a:endParaRPr lang="zh-CN" altLang="en-US"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研究">
            <a:extLst>
              <a:ext uri="{FF2B5EF4-FFF2-40B4-BE49-F238E27FC236}">
                <a16:creationId xmlns:a16="http://schemas.microsoft.com/office/drawing/2014/main" id="{3FC9DED1-83AF-C982-694E-C06177D6C6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内容占位符 2">
            <a:extLst>
              <a:ext uri="{FF2B5EF4-FFF2-40B4-BE49-F238E27FC236}">
                <a16:creationId xmlns:a16="http://schemas.microsoft.com/office/drawing/2014/main" id="{582D6946-FF0F-6EB9-2AAF-DB4EA1A0446F}"/>
              </a:ext>
            </a:extLst>
          </p:cNvPr>
          <p:cNvSpPr>
            <a:spLocks noGrp="1"/>
          </p:cNvSpPr>
          <p:nvPr>
            <p:ph idx="1"/>
          </p:nvPr>
        </p:nvSpPr>
        <p:spPr>
          <a:xfrm>
            <a:off x="4854102" y="1540297"/>
            <a:ext cx="6799633" cy="4777381"/>
          </a:xfrm>
        </p:spPr>
        <p:txBody>
          <a:bodyPr>
            <a:normAutofit/>
          </a:bodyPr>
          <a:lstStyle/>
          <a:p>
            <a:pPr>
              <a:lnSpc>
                <a:spcPct val="102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This study fills in the gaps and shortcomings of previous studies. This study fills gaps in existing research and provides new insights in the following areas:</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The importance of feature optimization and selection: The study deeply discussed the influence of different feature numbers on model </a:t>
            </a:r>
            <a:r>
              <a:rPr lang="en-US" altLang="zh-CN" sz="1400" kern="100" dirty="0" err="1">
                <a:effectLst/>
                <a:latin typeface="Calibri" panose="020F0502020204030204" pitchFamily="34" charset="0"/>
                <a:ea typeface="宋体" panose="02010600030101010101" pitchFamily="2" charset="-122"/>
                <a:cs typeface="Times New Roman" panose="02020603050405020304" pitchFamily="18" charset="0"/>
              </a:rPr>
              <a:t>performance,and</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 found that the increase in the number of features limited the improvement of model effect after a certain threshold, which provided clear guidance for the reasonable selection of features in financial fraud detection.</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Time dimension and model improvement: This paper proposes a time-based piecewise training method, which effectively reduces the overfitting phenomenon of the model and improves the prediction ability on the data of different time periods.</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Innovation in industry-neutral treatment: By eliminating the influence of industry factors, the model behaves more universally. This method provides a reference for fraud detection applications in different markets and industries.</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Processing of unbalanced data: Using SMOTE and other techniques to deal with the imbalance between fraudulent and non-fraudulent samples significantly improved the model's ability to identify a small number of fraudulent samples.</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endParaRPr lang="zh-CN" altLang="en-US" sz="1000" dirty="0"/>
          </a:p>
        </p:txBody>
      </p:sp>
    </p:spTree>
    <p:extLst>
      <p:ext uri="{BB962C8B-B14F-4D97-AF65-F5344CB8AC3E}">
        <p14:creationId xmlns:p14="http://schemas.microsoft.com/office/powerpoint/2010/main" val="249641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AEED99A3-F5EE-F6DA-3D40-9F7F395F0F90}"/>
              </a:ext>
            </a:extLst>
          </p:cNvPr>
          <p:cNvSpPr>
            <a:spLocks noGrp="1"/>
          </p:cNvSpPr>
          <p:nvPr>
            <p:ph type="title"/>
          </p:nvPr>
        </p:nvSpPr>
        <p:spPr>
          <a:xfrm>
            <a:off x="838200" y="365125"/>
            <a:ext cx="10515600" cy="1325563"/>
          </a:xfrm>
        </p:spPr>
        <p:txBody>
          <a:bodyPr>
            <a:normAutofit/>
          </a:bodyPr>
          <a:lstStyle/>
          <a:p>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Conclusion</a:t>
            </a:r>
            <a:endParaRPr lang="zh-CN" alt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6EDB6005-B9A0-4205-12DD-6071AEA89A6E}"/>
              </a:ext>
            </a:extLst>
          </p:cNvPr>
          <p:cNvSpPr>
            <a:spLocks noGrp="1"/>
          </p:cNvSpPr>
          <p:nvPr>
            <p:ph idx="1"/>
          </p:nvPr>
        </p:nvSpPr>
        <p:spPr>
          <a:xfrm>
            <a:off x="838200" y="1284051"/>
            <a:ext cx="10515600" cy="4892912"/>
          </a:xfrm>
        </p:spPr>
        <p:txBody>
          <a:bodyPr>
            <a:normAutofit lnSpcReduction="10000"/>
          </a:bodyPr>
          <a:lstStyle/>
          <a:p>
            <a:pPr>
              <a:lnSpc>
                <a:spcPct val="102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This study focuses on the financial fraud detection of Chinese listed companies, focuses on the effects of different machine learning models, and proposes several key findings and improvement strategies:</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The relationship between the number of features and model performance: Studies show that in </a:t>
            </a:r>
            <a:r>
              <a:rPr lang="en-US" altLang="zh-CN" sz="1400" kern="100" dirty="0" err="1">
                <a:effectLst/>
                <a:latin typeface="Calibri" panose="020F0502020204030204" pitchFamily="34" charset="0"/>
                <a:ea typeface="宋体" panose="02010600030101010101" pitchFamily="2" charset="-122"/>
                <a:cs typeface="Times New Roman" panose="02020603050405020304" pitchFamily="18" charset="0"/>
              </a:rPr>
              <a:t>XGBoost</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 model, increasing the number of features does not always improve the performance; After a certain characteristic threshold is exceeded, the model effect tends to be stable or even decline. Therefore, reasonable selection of important features is very important to improve the performance of the model.</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The importance of the time dimension: The overfitting problem of the model was solved by training and testing based on time segments. This indicates that the design of the model should fully consider the time characteristics of data and the dynamic changes of the market environment.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Comparative analysis of machine learning models: </a:t>
            </a:r>
            <a:r>
              <a:rPr lang="en-US" altLang="zh-CN" sz="1400" kern="100" dirty="0" err="1">
                <a:effectLst/>
                <a:latin typeface="Calibri" panose="020F0502020204030204" pitchFamily="34" charset="0"/>
                <a:ea typeface="宋体" panose="02010600030101010101" pitchFamily="2" charset="-122"/>
                <a:cs typeface="Times New Roman" panose="02020603050405020304" pitchFamily="18" charset="0"/>
              </a:rPr>
              <a:t>XGBoost</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 performed best in this study, especially when dealing with large-scale data and complex patterns. Compared to models such as GAN and autoencoders, </a:t>
            </a:r>
            <a:r>
              <a:rPr lang="en-US" altLang="zh-CN" sz="1400" kern="100" dirty="0" err="1">
                <a:effectLst/>
                <a:latin typeface="Calibri" panose="020F0502020204030204" pitchFamily="34" charset="0"/>
                <a:ea typeface="宋体" panose="02010600030101010101" pitchFamily="2" charset="-122"/>
                <a:cs typeface="Times New Roman" panose="02020603050405020304" pitchFamily="18" charset="0"/>
              </a:rPr>
              <a:t>XGBoost</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 offers significant advantages in terms of balance accuracy and recall.</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Industry neutrality and universality: Industry neutrality reduces the interference of industry factors on model predictions, making the application performance of the model in different markets more stable. This approach also has important implications for model development in other financial fields.</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Future research directions and challenges: This study suggests further exploration of the introduction of real-time data, such as company announcements and social media sentiment data, to improve the predictive power of the model. In addition, changes in different regulations and market conditions may affect the performance of the model, and it is necessary to improve the adaptability of the model through multi-time period data training.</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endParaRPr lang="zh-CN" altLang="en-US" sz="1100" dirty="0"/>
          </a:p>
        </p:txBody>
      </p:sp>
    </p:spTree>
    <p:extLst>
      <p:ext uri="{BB962C8B-B14F-4D97-AF65-F5344CB8AC3E}">
        <p14:creationId xmlns:p14="http://schemas.microsoft.com/office/powerpoint/2010/main" val="161526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9A8C2D7-A2EA-DE02-44CF-19FE332803D2}"/>
              </a:ext>
            </a:extLst>
          </p:cNvPr>
          <p:cNvSpPr>
            <a:spLocks noGrp="1"/>
          </p:cNvSpPr>
          <p:nvPr>
            <p:ph type="title"/>
          </p:nvPr>
        </p:nvSpPr>
        <p:spPr>
          <a:xfrm>
            <a:off x="6501028" y="2974053"/>
            <a:ext cx="4805996" cy="1297115"/>
          </a:xfrm>
        </p:spPr>
        <p:txBody>
          <a:bodyPr vert="horz" lIns="91440" tIns="45720" rIns="91440" bIns="45720" rtlCol="0" anchor="t">
            <a:normAutofit/>
          </a:bodyPr>
          <a:lstStyle/>
          <a:p>
            <a:r>
              <a:rPr lang="en-US" altLang="zh-CN" sz="4000" kern="1200" dirty="0">
                <a:solidFill>
                  <a:schemeClr val="tx2"/>
                </a:solidFill>
                <a:latin typeface="+mj-lt"/>
                <a:ea typeface="+mj-ea"/>
                <a:cs typeface="+mj-cs"/>
              </a:rPr>
              <a:t>Thank you</a:t>
            </a:r>
          </a:p>
        </p:txBody>
      </p:sp>
      <p:pic>
        <p:nvPicPr>
          <p:cNvPr id="22" name="Graphic 21" descr="Smiling Face with No Fill">
            <a:extLst>
              <a:ext uri="{FF2B5EF4-FFF2-40B4-BE49-F238E27FC236}">
                <a16:creationId xmlns:a16="http://schemas.microsoft.com/office/drawing/2014/main" id="{2EAF8C5B-E56D-ACF9-E9E9-3B44C580CA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9" name="Group 28">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0" name="Freeform: Shape 29">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5077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p:cNvPicPr>
            <a:picLocks noChangeAspect="1"/>
          </p:cNvPicPr>
          <p:nvPr/>
        </p:nvPicPr>
        <p:blipFill>
          <a:blip r:embed="rId2">
            <a:alphaModFix amt="40000"/>
            <a:duotone>
              <a:schemeClr val="bg2">
                <a:shade val="45000"/>
                <a:satMod val="135000"/>
              </a:schemeClr>
              <a:prstClr val="white"/>
            </a:duotone>
          </a:blip>
          <a:srcRect/>
          <a:stretch>
            <a:fillRect/>
          </a:stretch>
        </p:blipFill>
        <p:spPr>
          <a:xfrm>
            <a:off x="20" y="10"/>
            <a:ext cx="12191980"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58952" y="1201002"/>
            <a:ext cx="3831335" cy="4312829"/>
          </a:xfrm>
        </p:spPr>
        <p:txBody>
          <a:bodyPr>
            <a:normAutofit/>
          </a:bodyPr>
          <a:lstStyle/>
          <a:p>
            <a:r>
              <a:rPr lang="en-US" altLang="zh-CN" b="1" kern="100" dirty="0">
                <a:effectLst/>
                <a:latin typeface="Arial" panose="020B0604020202020204" pitchFamily="34" charset="0"/>
                <a:ea typeface="黑体" panose="02010609060101010101" pitchFamily="49" charset="-122"/>
                <a:cs typeface="Times New Roman" panose="02020603050405020304" pitchFamily="18" charset="0"/>
              </a:rPr>
              <a:t>Abstract</a:t>
            </a:r>
            <a:br>
              <a:rPr lang="zh-CN" altLang="zh-CN"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cxnSp>
        <p:nvCxnSpPr>
          <p:cNvPr id="13" name="Straight Connector 12"/>
          <p:cNvCxnSpPr>
            <a:cxnSpLocks noGrp="1" noRot="1" noChangeAspect="1" noMove="1" noResize="1" noEditPoints="1" noAdjustHandles="1" noChangeArrowheads="1" noChangeShapeType="1"/>
          </p:cNvCxnSpPr>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5232992" y="1201002"/>
            <a:ext cx="6197007" cy="4312829"/>
          </a:xfrm>
        </p:spPr>
        <p:txBody>
          <a:bodyPr>
            <a:normAutofit fontScale="85000" lnSpcReduction="20000"/>
          </a:bodyPr>
          <a:lstStyle/>
          <a:p>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This research is focused on the AI technology used in Financial Fraud detection, and deep analysis two research associated with. And This study raises two important question: </a:t>
            </a:r>
          </a:p>
          <a:p>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1.whether the effectiveness of detecting financial fraud improves with the selection of more features in relevant AI models.</a:t>
            </a:r>
          </a:p>
          <a:p>
            <a:pPr marL="0" indent="0">
              <a:buNone/>
            </a:pP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   2.Consider the change of different time will improve  the       detection model or not?</a:t>
            </a:r>
          </a:p>
          <a:p>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 The findings indicate that in the XGBOOST model, adding more features beyond a certain point does not lead to better performance. In the sample, the optimal choice is 45 features, including specific key ones, which yield the best results. And </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considering the change of different time will improve the model performance.</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15" name="Freeform 6"/>
          <p:cNvSpPr>
            <a:spLocks noGrp="1" noRot="1" noChangeAspect="1" noMove="1" noResize="1" noEditPoints="1" noAdjustHandles="1" noChangeArrowheads="1" noChangeShapeType="1" noTextEdit="1"/>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ln>
        </p:spPr>
        <p:txBody>
          <a:bodyPr anchor="ct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09031" y="168310"/>
            <a:ext cx="5312254" cy="1806727"/>
          </a:xfrm>
        </p:spPr>
        <p:txBody>
          <a:bodyPr>
            <a:normAutofit/>
          </a:bodyPr>
          <a:lstStyle/>
          <a:p>
            <a:r>
              <a:rPr lang="en-US" altLang="zh-CN" kern="100" dirty="0">
                <a:effectLst/>
                <a:latin typeface="Times New Roman" panose="02020603050405020304" pitchFamily="18" charset="0"/>
                <a:ea typeface="宋体" panose="02010600030101010101" pitchFamily="2" charset="-122"/>
              </a:rPr>
              <a:t>Introduction</a:t>
            </a:r>
            <a:endParaRPr lang="zh-CN" altLang="en-US" dirty="0"/>
          </a:p>
        </p:txBody>
      </p:sp>
      <p:cxnSp>
        <p:nvCxnSpPr>
          <p:cNvPr id="12" name="Straight Connector 11"/>
          <p:cNvCxnSpPr>
            <a:cxnSpLocks noGrp="1" noRot="1" noChangeAspect="1" noMove="1" noResize="1" noEditPoints="1" noAdjustHandles="1" noChangeArrowheads="1" noChangeShapeType="1"/>
          </p:cNvCxnSpPr>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Rectangle 1"/>
          <p:cNvSpPr>
            <a:spLocks noGrp="1" noChangeArrowheads="1"/>
          </p:cNvSpPr>
          <p:nvPr>
            <p:ph idx="1"/>
          </p:nvPr>
        </p:nvSpPr>
        <p:spPr bwMode="auto">
          <a:xfrm>
            <a:off x="4776281" y="243190"/>
            <a:ext cx="6721811" cy="25702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no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defTabSz="914400" rtl="0" eaLnBrk="0" fontAlgn="base" latinLnBrk="0" hangingPunct="0">
              <a:lnSpc>
                <a:spcPct val="102000"/>
              </a:lnSpc>
              <a:spcBef>
                <a:spcPct val="0"/>
              </a:spcBef>
              <a:spcAft>
                <a:spcPts val="600"/>
              </a:spcAft>
              <a:buClrTx/>
              <a:buSzTx/>
              <a:buFontTx/>
              <a:buNone/>
            </a:pPr>
            <a:r>
              <a:rPr lang="en-US" altLang="zh-CN" sz="1200" dirty="0"/>
              <a:t>Financial fraud is a major global issue, with losses ranging from millions to billions of dollars, such as in the Enron scandal. While traditional rule-based detection methods are limited in handling complex fraud, machine learning (ML) has emerged as a powerful tool, leveraging big data to uncover hidden fraud patterns. A 2024 report presented at the 3rd Jakarta International Conference on Sustainable Economic Development reviewed 24 studies (2014–2023), highlighting AI’s potential in fraud detection, particularly in credit card fraud and financial statement analysis. The focus of the report is on applying ML techniques to detect fraud in China's stock markets, with discussions on model interpretability, research gaps, and the impact of legal changes on model performance. The paper explores whether more features always improve outcomes and includes sections on ML basics, research methods, </a:t>
            </a:r>
            <a:r>
              <a:rPr lang="en-US" altLang="zh-CN" sz="1200" dirty="0" err="1"/>
              <a:t>XGBoost</a:t>
            </a:r>
            <a:r>
              <a:rPr lang="en-US" altLang="zh-CN" sz="1200" dirty="0"/>
              <a:t> performance, and future research directions.</a:t>
            </a:r>
            <a:endParaRPr kumimoji="0" lang="en-US" altLang="zh-CN" sz="1200" b="0" i="0" u="none" strike="noStrike" cap="none" normalizeH="0" baseline="0" dirty="0">
              <a:ln>
                <a:noFill/>
              </a:ln>
              <a:effectLst/>
              <a:latin typeface="Arial" panose="020B0604020202020204" pitchFamily="34" charset="0"/>
            </a:endParaRPr>
          </a:p>
        </p:txBody>
      </p:sp>
      <p:sp>
        <p:nvSpPr>
          <p:cNvPr id="14" name="Freeform 6"/>
          <p:cNvSpPr>
            <a:spLocks noGrp="1" noRot="1" noChangeAspect="1" noMove="1" noResize="1" noEditPoints="1" noAdjustHandles="1" noChangeArrowheads="1" noChangeShapeType="1" noTextEdit="1"/>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ln>
        </p:spPr>
        <p:txBody>
          <a:bodyPr anchor="ctr"/>
          <a:lstStyle/>
          <a:p>
            <a:endParaRPr lang="en-US"/>
          </a:p>
        </p:txBody>
      </p:sp>
      <p:graphicFrame>
        <p:nvGraphicFramePr>
          <p:cNvPr id="16" name="文本框 4"/>
          <p:cNvGraphicFramePr/>
          <p:nvPr>
            <p:extLst>
              <p:ext uri="{D42A27DB-BD31-4B8C-83A1-F6EECF244321}">
                <p14:modId xmlns:p14="http://schemas.microsoft.com/office/powerpoint/2010/main" val="3141439332"/>
              </p:ext>
            </p:extLst>
          </p:nvPr>
        </p:nvGraphicFramePr>
        <p:xfrm>
          <a:off x="1428173" y="3206079"/>
          <a:ext cx="8941511" cy="3651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466722" y="586855"/>
            <a:ext cx="3201366" cy="3387497"/>
          </a:xfrm>
        </p:spPr>
        <p:txBody>
          <a:bodyPr anchor="b">
            <a:normAutofit/>
          </a:bodyPr>
          <a:lstStyle/>
          <a:p>
            <a:pPr algn="r"/>
            <a:r>
              <a:rPr lang="zh-CN" altLang="en-US" sz="4000">
                <a:solidFill>
                  <a:srgbClr val="FFFFFF"/>
                </a:solidFill>
              </a:rPr>
              <a:t>Machine Learning</a:t>
            </a:r>
          </a:p>
        </p:txBody>
      </p:sp>
      <p:sp>
        <p:nvSpPr>
          <p:cNvPr id="3" name="内容占位符 2"/>
          <p:cNvSpPr>
            <a:spLocks noGrp="1"/>
          </p:cNvSpPr>
          <p:nvPr>
            <p:ph idx="1"/>
          </p:nvPr>
        </p:nvSpPr>
        <p:spPr>
          <a:xfrm>
            <a:off x="4810259" y="649480"/>
            <a:ext cx="6555347" cy="5546047"/>
          </a:xfrm>
        </p:spPr>
        <p:txBody>
          <a:bodyPr anchor="ctr">
            <a:normAutofit/>
          </a:bodyPr>
          <a:lstStyle/>
          <a:p>
            <a:r>
              <a:rPr lang="zh-CN" altLang="en-US" sz="1900" dirty="0"/>
              <a:t>Machine learning is a key area of artificial intelligence (AI) that enables computers to gain experience from data, make decisions, or predictions without being explicitly programmed. It relies on algorithms and statistical models to uncover patterns in large datasets, allowing the system to continually improve its performance. Machine learning can be categorized into three main types: supervised learning, where models are trained using labeled data; unsupervised learning, which identifies patterns in unlabeled data; and reinforcement learning, where learning occurs through trial and error via interactions with the environment. This technology has been widely applied in various fields, such as image and speech recognition, recommendation systems, financial fraud detection, and autonomous driving.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3E074B0-B4C3-2562-EC0D-4FC6FDF70541}"/>
              </a:ext>
            </a:extLst>
          </p:cNvPr>
          <p:cNvSpPr>
            <a:spLocks noGrp="1"/>
          </p:cNvSpPr>
          <p:nvPr>
            <p:ph type="title"/>
          </p:nvPr>
        </p:nvSpPr>
        <p:spPr>
          <a:xfrm>
            <a:off x="1043631" y="809898"/>
            <a:ext cx="10173010" cy="1554480"/>
          </a:xfrm>
        </p:spPr>
        <p:txBody>
          <a:bodyPr anchor="ctr">
            <a:normAutofit/>
          </a:bodyPr>
          <a:lstStyle/>
          <a:p>
            <a:r>
              <a:rPr lang="en-US" altLang="zh-CN" sz="4800" dirty="0"/>
              <a:t>overview of the research review:</a:t>
            </a:r>
            <a:br>
              <a:rPr lang="zh-CN" altLang="en-US" sz="4800" dirty="0"/>
            </a:br>
            <a:r>
              <a:rPr lang="en-US" altLang="zh-CN" sz="4800" b="0" kern="100" dirty="0">
                <a:effectLst/>
                <a:latin typeface="Times New Roman" panose="02020603050405020304" pitchFamily="18" charset="0"/>
                <a:ea typeface="黑体" panose="02010609060101010101" pitchFamily="49" charset="-122"/>
                <a:cs typeface="Times New Roman" panose="02020603050405020304" pitchFamily="18" charset="0"/>
              </a:rPr>
              <a:t> Research Questions  of </a:t>
            </a:r>
            <a:r>
              <a:rPr lang="en-US" altLang="zh-CN" sz="4800" kern="100" dirty="0">
                <a:effectLst/>
                <a:latin typeface="Times New Roman" panose="02020603050405020304" pitchFamily="18" charset="0"/>
                <a:ea typeface="宋体" panose="02010600030101010101" pitchFamily="2" charset="-122"/>
              </a:rPr>
              <a:t>SLR</a:t>
            </a:r>
            <a:endParaRPr lang="zh-CN" altLang="en-US" sz="4800" dirty="0"/>
          </a:p>
        </p:txBody>
      </p:sp>
      <p:cxnSp>
        <p:nvCxnSpPr>
          <p:cNvPr id="35" name="Straight Connector 3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2" name="内容占位符 2">
            <a:extLst>
              <a:ext uri="{FF2B5EF4-FFF2-40B4-BE49-F238E27FC236}">
                <a16:creationId xmlns:a16="http://schemas.microsoft.com/office/drawing/2014/main" id="{0E8DB973-8E6B-F15E-70F4-65F42CFAE886}"/>
              </a:ext>
            </a:extLst>
          </p:cNvPr>
          <p:cNvGraphicFramePr>
            <a:graphicFrameLocks noGrp="1"/>
          </p:cNvGraphicFramePr>
          <p:nvPr>
            <p:ph idx="1"/>
            <p:extLst>
              <p:ext uri="{D42A27DB-BD31-4B8C-83A1-F6EECF244321}">
                <p14:modId xmlns:p14="http://schemas.microsoft.com/office/powerpoint/2010/main" val="375031787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45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900524B9-25CD-9E3E-2AF8-4C792CAD401C}"/>
              </a:ext>
            </a:extLst>
          </p:cNvPr>
          <p:cNvSpPr>
            <a:spLocks noGrp="1"/>
          </p:cNvSpPr>
          <p:nvPr>
            <p:ph type="title"/>
          </p:nvPr>
        </p:nvSpPr>
        <p:spPr>
          <a:xfrm>
            <a:off x="650897" y="2672210"/>
            <a:ext cx="2880828" cy="3071906"/>
          </a:xfrm>
        </p:spPr>
        <p:txBody>
          <a:bodyPr vert="horz" lIns="91440" tIns="45720" rIns="91440" bIns="45720" rtlCol="0" anchor="t">
            <a:normAutofit/>
          </a:bodyPr>
          <a:lstStyle/>
          <a:p>
            <a:r>
              <a:rPr lang="en-US" altLang="zh-CN" sz="3100" kern="1200" dirty="0">
                <a:solidFill>
                  <a:srgbClr val="FFFFFF"/>
                </a:solidFill>
                <a:latin typeface="+mj-lt"/>
                <a:ea typeface="+mj-ea"/>
                <a:cs typeface="+mj-cs"/>
              </a:rPr>
              <a:t>PRISMA</a:t>
            </a:r>
            <a:br>
              <a:rPr lang="en-US" altLang="zh-CN" sz="3100" kern="1200" dirty="0">
                <a:solidFill>
                  <a:srgbClr val="FFFFFF"/>
                </a:solidFill>
                <a:latin typeface="+mj-lt"/>
                <a:ea typeface="+mj-ea"/>
                <a:cs typeface="+mj-cs"/>
              </a:rPr>
            </a:br>
            <a:r>
              <a:rPr lang="en-US" altLang="zh-CN" sz="3100" kern="1200" dirty="0">
                <a:solidFill>
                  <a:srgbClr val="FFFFFF"/>
                </a:solidFill>
                <a:latin typeface="+mj-lt"/>
                <a:ea typeface="+mj-ea"/>
                <a:cs typeface="+mj-cs"/>
              </a:rPr>
              <a:t>overview of the research review:</a:t>
            </a:r>
            <a:br>
              <a:rPr lang="en-US" altLang="zh-CN" sz="3100" kern="1200" dirty="0">
                <a:solidFill>
                  <a:srgbClr val="FFFFFF"/>
                </a:solidFill>
                <a:latin typeface="+mj-lt"/>
                <a:ea typeface="+mj-ea"/>
                <a:cs typeface="+mj-cs"/>
              </a:rPr>
            </a:br>
            <a:r>
              <a:rPr lang="en-US" altLang="zh-CN" sz="3100" kern="1200" dirty="0">
                <a:solidFill>
                  <a:srgbClr val="FFFFFF"/>
                </a:solidFill>
                <a:latin typeface="+mj-lt"/>
                <a:ea typeface="+mj-ea"/>
                <a:cs typeface="+mj-cs"/>
              </a:rPr>
              <a:t>SLR(</a:t>
            </a:r>
            <a:r>
              <a:rPr lang="en-US" altLang="zh-CN" sz="3100" kern="1200" dirty="0">
                <a:solidFill>
                  <a:srgbClr val="FFFFFF"/>
                </a:solidFill>
                <a:effectLst/>
                <a:latin typeface="+mj-lt"/>
                <a:ea typeface="+mj-ea"/>
                <a:cs typeface="+mj-cs"/>
              </a:rPr>
              <a:t>Systematic Literature Review </a:t>
            </a:r>
            <a:r>
              <a:rPr lang="en-US" altLang="zh-CN" sz="3100" kern="1200" dirty="0">
                <a:solidFill>
                  <a:srgbClr val="FFFFFF"/>
                </a:solidFill>
                <a:latin typeface="+mj-lt"/>
                <a:ea typeface="+mj-ea"/>
                <a:cs typeface="+mj-cs"/>
              </a:rPr>
              <a:t>)</a:t>
            </a:r>
          </a:p>
        </p:txBody>
      </p:sp>
      <p:pic>
        <p:nvPicPr>
          <p:cNvPr id="4" name="内容占位符 3" descr="图示&#10;&#10;描述已自动生成">
            <a:extLst>
              <a:ext uri="{FF2B5EF4-FFF2-40B4-BE49-F238E27FC236}">
                <a16:creationId xmlns:a16="http://schemas.microsoft.com/office/drawing/2014/main" id="{90A1BFE0-833D-0978-8096-1604EEA12849}"/>
              </a:ext>
            </a:extLst>
          </p:cNvPr>
          <p:cNvPicPr>
            <a:picLocks noGrp="1" noChangeAspect="1"/>
          </p:cNvPicPr>
          <p:nvPr>
            <p:ph idx="1"/>
          </p:nvPr>
        </p:nvPicPr>
        <p:blipFill>
          <a:blip r:embed="rId2"/>
          <a:stretch>
            <a:fillRect/>
          </a:stretch>
        </p:blipFill>
        <p:spPr>
          <a:xfrm>
            <a:off x="5368240" y="467208"/>
            <a:ext cx="5494124" cy="5923584"/>
          </a:xfrm>
          <a:prstGeom prst="rect">
            <a:avLst/>
          </a:prstGeom>
          <a:noFill/>
        </p:spPr>
      </p:pic>
    </p:spTree>
    <p:extLst>
      <p:ext uri="{BB962C8B-B14F-4D97-AF65-F5344CB8AC3E}">
        <p14:creationId xmlns:p14="http://schemas.microsoft.com/office/powerpoint/2010/main" val="408354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C7615-255E-1258-F35F-9C4F562B8BC7}"/>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32F7B8D-978C-D113-1C9B-41A3114E68F0}"/>
              </a:ext>
            </a:extLst>
          </p:cNvPr>
          <p:cNvSpPr>
            <a:spLocks noGrp="1"/>
          </p:cNvSpPr>
          <p:nvPr>
            <p:ph type="title"/>
          </p:nvPr>
        </p:nvSpPr>
        <p:spPr>
          <a:xfrm>
            <a:off x="838200" y="365125"/>
            <a:ext cx="10515600" cy="1325563"/>
          </a:xfrm>
        </p:spPr>
        <p:txBody>
          <a:bodyPr>
            <a:normAutofit/>
          </a:bodyPr>
          <a:lstStyle/>
          <a:p>
            <a:r>
              <a:rPr lang="en-US" altLang="zh-CN" sz="2600" b="1" kern="1200" dirty="0">
                <a:latin typeface="+mj-lt"/>
                <a:ea typeface="+mj-ea"/>
                <a:cs typeface="+mj-cs"/>
              </a:rPr>
              <a:t>overview of the research review: </a:t>
            </a:r>
            <a:r>
              <a:rPr lang="en-US" altLang="zh-CN" sz="2600" kern="0" dirty="0">
                <a:effectLst/>
                <a:latin typeface="Times New Roman" panose="02020603050405020304" pitchFamily="18" charset="0"/>
                <a:ea typeface="宋体" panose="02010600030101010101" pitchFamily="2" charset="-122"/>
                <a:cs typeface="Times New Roman" panose="02020603050405020304" pitchFamily="18" charset="0"/>
              </a:rPr>
              <a:t>Analyzing Financial Statement Fraud in Chinese Listed Companies </a:t>
            </a:r>
            <a:r>
              <a:rPr lang="en-US" altLang="zh-CN" sz="2600" dirty="0">
                <a:effectLst/>
                <a:latin typeface="Times New Roman" panose="02020603050405020304" pitchFamily="18" charset="0"/>
                <a:ea typeface="宋体" panose="02010600030101010101" pitchFamily="2" charset="-122"/>
              </a:rPr>
              <a:t>Using Deep Learning</a:t>
            </a:r>
            <a:endParaRPr lang="zh-CN" altLang="en-US" sz="2600" dirty="0"/>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8EF62526-63EA-0A4B-9B02-2A6C8008F594}"/>
              </a:ext>
            </a:extLst>
          </p:cNvPr>
          <p:cNvSpPr>
            <a:spLocks noGrp="1"/>
          </p:cNvSpPr>
          <p:nvPr>
            <p:ph idx="1"/>
          </p:nvPr>
        </p:nvSpPr>
        <p:spPr>
          <a:xfrm>
            <a:off x="573932" y="1800417"/>
            <a:ext cx="11186808" cy="4863029"/>
          </a:xfrm>
        </p:spPr>
        <p:txBody>
          <a:bodyPr>
            <a:normAutofit lnSpcReduction="10000"/>
          </a:bodyPr>
          <a:lstStyle/>
          <a:p>
            <a:pPr lvl="0">
              <a:lnSpc>
                <a:spcPct val="102000"/>
              </a:lnSpc>
            </a:pPr>
            <a:r>
              <a:rPr lang="en-US" altLang="zh-CN" sz="1000" b="1" dirty="0">
                <a:effectLst/>
                <a:latin typeface="Times New Roman" panose="02020603050405020304" pitchFamily="18" charset="0"/>
                <a:ea typeface="宋体" panose="02010600030101010101" pitchFamily="2" charset="-122"/>
                <a:cs typeface="Times New Roman" panose="02020603050405020304" pitchFamily="18" charset="0"/>
              </a:rPr>
              <a:t>Research Topic:</a:t>
            </a:r>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000" dirty="0"/>
              <a:t>This paper focuses on the use of deep learning techniques to identify and classify financial statement fraud in Chinese-listed companies. The main issue the research specifically addresses is the fact that fraudulent financial reporting, if left unchecked, causes a major economic loss in China and also greatly undermines market credibility. Hence, numerical data are dealt with using the financial statements, and textual data are obtained from the MD&amp;A sections of companies' annual reports. Data analysis through the model will increase the performance of fraud detection systems. It aims at eliminating some of the pitfalls in traditional fraud detection methods that are purely quantitative without the use of textual analysis insights.</a:t>
            </a:r>
          </a:p>
          <a:p>
            <a:pPr>
              <a:lnSpc>
                <a:spcPct val="102000"/>
              </a:lnSpc>
            </a:pPr>
            <a:r>
              <a:rPr lang="en-US" altLang="zh-CN" sz="1000" b="1" dirty="0">
                <a:effectLst/>
                <a:latin typeface="Times New Roman" panose="02020603050405020304" pitchFamily="18" charset="0"/>
                <a:ea typeface="宋体" panose="02010600030101010101" pitchFamily="2" charset="-122"/>
                <a:cs typeface="Times New Roman" panose="02020603050405020304" pitchFamily="18" charset="0"/>
              </a:rPr>
              <a:t>Key Findings:</a:t>
            </a:r>
            <a:endParaRPr lang="zh-CN" altLang="zh-CN" sz="10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The study revealed several key insights:</a:t>
            </a:r>
            <a:endParaRPr lang="zh-CN" altLang="zh-CN" sz="10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000" b="1" dirty="0">
                <a:effectLst/>
                <a:latin typeface="Times New Roman" panose="02020603050405020304" pitchFamily="18" charset="0"/>
                <a:ea typeface="宋体" panose="02010600030101010101" pitchFamily="2" charset="-122"/>
                <a:cs typeface="Times New Roman" panose="02020603050405020304" pitchFamily="18" charset="0"/>
              </a:rPr>
              <a:t>An improvement in Accuracy of Detection:</a:t>
            </a:r>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 Textual data added to numerical financial data has the potential to greatly improve fraud detection. The best models reached classification accuracies of 94.98% and 94.62%, showing that deep learning technologies can also work with great results for this problem.</a:t>
            </a:r>
            <a:endParaRPr lang="zh-CN" altLang="zh-CN" sz="10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000" b="1" dirty="0">
                <a:effectLst/>
                <a:latin typeface="Times New Roman" panose="02020603050405020304" pitchFamily="18" charset="0"/>
                <a:ea typeface="宋体" panose="02010600030101010101" pitchFamily="2" charset="-122"/>
                <a:cs typeface="Times New Roman" panose="02020603050405020304" pitchFamily="18" charset="0"/>
              </a:rPr>
              <a:t>Importance of Textual Data:</a:t>
            </a:r>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 Textual features derived from the MD&amp;A section are extremely useful in detecting fraud. It was found that including these features improved the performance of the model in identifying fraudulent firms.</a:t>
            </a:r>
            <a:endParaRPr lang="zh-CN" altLang="zh-CN" sz="10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000" b="1" dirty="0">
                <a:effectLst/>
                <a:latin typeface="Times New Roman" panose="02020603050405020304" pitchFamily="18" charset="0"/>
                <a:ea typeface="宋体" panose="02010600030101010101" pitchFamily="2" charset="-122"/>
                <a:cs typeface="Times New Roman" panose="02020603050405020304" pitchFamily="18" charset="0"/>
              </a:rPr>
              <a:t>Superiority of Deep Learning Models:</a:t>
            </a:r>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 The deep learning models, in particular LSTMs and GRUs, outperformed the traditional machine learning models, such as SVM and RF. This is because deep learning better addresses the complexity of financial data, especially when it involves both structured (numerical) and unstructured (textual) information.</a:t>
            </a:r>
            <a:endParaRPr lang="zh-CN" altLang="zh-CN" sz="10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000" b="1" dirty="0">
                <a:effectLst/>
                <a:latin typeface="Times New Roman" panose="02020603050405020304" pitchFamily="18" charset="0"/>
                <a:ea typeface="宋体" panose="02010600030101010101" pitchFamily="2" charset="-122"/>
                <a:cs typeface="Times New Roman" panose="02020603050405020304" pitchFamily="18" charset="0"/>
              </a:rPr>
              <a:t>Class Imbalance Problem:</a:t>
            </a:r>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 The presence of having a class imbalance in its dataset, where the number of non-fraudulent firms is very high compared to the fraudulent firms, was dealt with. Data balancing techniques and the use of specialized loss functions, such as Focal Loss, were employed to mitigate this problem so that they could improve on the ability of the model to detect the minority class (fraud cases).</a:t>
            </a:r>
            <a:endParaRPr lang="zh-CN" altLang="zh-CN" sz="10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000" b="1" dirty="0">
                <a:effectLst/>
                <a:latin typeface="Times New Roman" panose="02020603050405020304" pitchFamily="18" charset="0"/>
                <a:ea typeface="宋体" panose="02010600030101010101" pitchFamily="2" charset="-122"/>
                <a:cs typeface="Times New Roman" panose="02020603050405020304" pitchFamily="18" charset="0"/>
              </a:rPr>
              <a:t>Advantages of Combined Models:</a:t>
            </a:r>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 Combined models of financial and textual data outperformed models using only one data type. These ensemble models also had better performance in terms of AUC and F2 scores, which showed that the multimodal approach has a more favorable position in financial fraud detection.</a:t>
            </a:r>
            <a:endParaRPr lang="zh-CN" altLang="zh-CN" sz="10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000" b="1" dirty="0">
                <a:effectLst/>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zh-CN" sz="10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In this research study, a comprehensive model was developed to predict and prevent corporate fraud in China. The developed model used five dimensions with 26 features that relate to different types of fraud and indicators. SMOTE pre-processing is applied before training the model. The classifier is trained through the Logistic Regression technique, Support Vector Machines, </a:t>
            </a:r>
            <a:r>
              <a:rPr lang="en-US" altLang="zh-CN" sz="10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 GAN with auto-encoder, and One-Class SVM using five machine learning techniques. The highest accuracy belonged to </a:t>
            </a:r>
            <a:r>
              <a:rPr lang="en-US" altLang="zh-CN" sz="10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 and the most efficient in loss reduction in a misclassification environment seemed to be GAN using an auto-encoder. Salient features that determine fraud are Financial Leverage, Net Profit, and Total Leverage. The model sensitivity to fraud patterns shows potential for regulatory bodies like CSRC to enhance financial audit processes. It also has a much wider application in the field of risk management and company and investor financial analysis.</a:t>
            </a:r>
            <a:endParaRPr lang="zh-CN" altLang="zh-CN" sz="10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endParaRPr lang="zh-CN" altLang="en-US" sz="700" dirty="0"/>
          </a:p>
        </p:txBody>
      </p:sp>
    </p:spTree>
    <p:extLst>
      <p:ext uri="{BB962C8B-B14F-4D97-AF65-F5344CB8AC3E}">
        <p14:creationId xmlns:p14="http://schemas.microsoft.com/office/powerpoint/2010/main" val="16794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C16CFCC-9CE6-C36E-06FC-DD919A70F06A}"/>
              </a:ext>
            </a:extLst>
          </p:cNvPr>
          <p:cNvSpPr>
            <a:spLocks noGrp="1"/>
          </p:cNvSpPr>
          <p:nvPr>
            <p:ph type="title"/>
          </p:nvPr>
        </p:nvSpPr>
        <p:spPr>
          <a:xfrm>
            <a:off x="838200" y="365125"/>
            <a:ext cx="10515600" cy="1325563"/>
          </a:xfrm>
        </p:spPr>
        <p:txBody>
          <a:bodyPr>
            <a:normAutofit/>
          </a:bodyPr>
          <a:lstStyle/>
          <a:p>
            <a:r>
              <a:rPr lang="en-US" altLang="zh-CN" sz="2600" b="1" kern="1200" dirty="0">
                <a:latin typeface="+mj-lt"/>
                <a:ea typeface="+mj-ea"/>
                <a:cs typeface="+mj-cs"/>
              </a:rPr>
              <a:t>overview of the research review: </a:t>
            </a:r>
            <a:r>
              <a:rPr lang="en-US" altLang="zh-CN" sz="2600" dirty="0">
                <a:solidFill>
                  <a:srgbClr val="000000"/>
                </a:solidFill>
                <a:effectLst/>
                <a:latin typeface="CharisSIL"/>
              </a:rPr>
              <a:t>Chinese corporate fraud risk assessment with machine learning</a:t>
            </a:r>
            <a:endParaRPr lang="zh-CN" altLang="en-US" sz="26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165FAB30-3708-5656-438B-FD5976FDBAE5}"/>
              </a:ext>
            </a:extLst>
          </p:cNvPr>
          <p:cNvSpPr>
            <a:spLocks noGrp="1"/>
          </p:cNvSpPr>
          <p:nvPr>
            <p:ph idx="1"/>
          </p:nvPr>
        </p:nvSpPr>
        <p:spPr>
          <a:xfrm>
            <a:off x="838200" y="1929383"/>
            <a:ext cx="10853928" cy="4563491"/>
          </a:xfrm>
        </p:spPr>
        <p:txBody>
          <a:bodyPr>
            <a:normAutofit/>
          </a:bodyPr>
          <a:lstStyle/>
          <a:p>
            <a:pPr>
              <a:lnSpc>
                <a:spcPct val="102000"/>
              </a:lnSpc>
            </a:pPr>
            <a:r>
              <a:rPr lang="en-US" altLang="zh-CN" sz="1100" b="1" dirty="0">
                <a:effectLst/>
                <a:latin typeface="Times New Roman" panose="02020603050405020304" pitchFamily="18" charset="0"/>
                <a:ea typeface="宋体" panose="02010600030101010101" pitchFamily="2" charset="-122"/>
                <a:cs typeface="Times New Roman" panose="02020603050405020304" pitchFamily="18" charset="0"/>
              </a:rPr>
              <a:t>Research Topic:</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 The most critical issue currently facing China's financial market is corporate internal fraud detection. With the capital markets having become the most rapidly growing sector in China, corporate fraud also grows in numbers, which has greatly caused harm to investors' confidence and undermined market stability. The aim is to be able to design a holistic model of machine learning that would be capable of making an accurate assessment and recalibration of the probability of corporate fraud. This research intends to design an early warning system that should be handy for financial institutions and regulatory bodies, like the China Securities Regulatory Commission, to spot any potential fraud before it becomes systemic in nature.</a:t>
            </a:r>
          </a:p>
          <a:p>
            <a:pPr>
              <a:lnSpc>
                <a:spcPct val="102000"/>
              </a:lnSpc>
            </a:pPr>
            <a:r>
              <a:rPr lang="en-US" altLang="zh-CN" sz="1100" b="1" dirty="0">
                <a:effectLst/>
                <a:latin typeface="Times New Roman" panose="02020603050405020304" pitchFamily="18" charset="0"/>
                <a:ea typeface="宋体" panose="02010600030101010101" pitchFamily="2" charset="-122"/>
                <a:cs typeface="Times New Roman" panose="02020603050405020304" pitchFamily="18" charset="0"/>
              </a:rPr>
              <a:t>Key Finding:</a:t>
            </a:r>
          </a:p>
          <a:p>
            <a:pPr marL="0" indent="0">
              <a:lnSpc>
                <a:spcPct val="102000"/>
              </a:lnSpc>
              <a:buNone/>
            </a:pP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The study revealed several key insights:</a:t>
            </a:r>
            <a:endParaRPr lang="zh-CN" altLang="zh-CN" sz="1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100" b="1" dirty="0">
                <a:effectLst/>
                <a:latin typeface="Times New Roman" panose="02020603050405020304" pitchFamily="18" charset="0"/>
                <a:ea typeface="宋体" panose="02010600030101010101" pitchFamily="2" charset="-122"/>
                <a:cs typeface="Times New Roman" panose="02020603050405020304" pitchFamily="18" charset="0"/>
              </a:rPr>
              <a:t>Model Performance</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 outperformed the other models across metrics such as accuracy, AUC, and F1 score. Its ability to identify complex patterns related to corporate fraud made it an excellent choice for practical applications.</a:t>
            </a:r>
            <a:endParaRPr lang="zh-CN" altLang="zh-CN" sz="1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100" b="1" dirty="0">
                <a:effectLst/>
                <a:latin typeface="Times New Roman" panose="02020603050405020304" pitchFamily="18" charset="0"/>
                <a:ea typeface="宋体" panose="02010600030101010101" pitchFamily="2" charset="-122"/>
                <a:cs typeface="Times New Roman" panose="02020603050405020304" pitchFamily="18" charset="0"/>
              </a:rPr>
              <a:t>GAN and Autoencoder:</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 These models presented the highest sensitivity, being able to capture fraud cases. However, their low specificity and overall accuracy showed a high level of false positives compared to some other models.</a:t>
            </a:r>
            <a:endParaRPr lang="zh-CN" altLang="zh-CN" sz="1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100" b="1" dirty="0">
                <a:effectLst/>
                <a:latin typeface="Times New Roman" panose="02020603050405020304" pitchFamily="18" charset="0"/>
                <a:ea typeface="宋体" panose="02010600030101010101" pitchFamily="2" charset="-122"/>
                <a:cs typeface="Times New Roman" panose="02020603050405020304" pitchFamily="18" charset="0"/>
              </a:rPr>
              <a:t>Logistic Regression, SVM, and OC-SVM:</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 These models gave a moderate response. Although they provided quite high accuracy and AUC, their sensitivity was relatively lower compared with </a:t>
            </a:r>
            <a:r>
              <a:rPr lang="en-US" altLang="zh-CN" sz="1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 and GAN, making them less effective in capturing all cases of fraud.</a:t>
            </a:r>
            <a:endParaRPr lang="zh-CN" altLang="zh-CN" sz="1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100" b="1" dirty="0">
                <a:effectLst/>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zh-CN" sz="1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In this research study, a comprehensive model was developed to predict and prevent corporate fraud in China. The developed model used five dimensions with 26 features that relate to different types of fraud and indicators. SMOTE pre-processing is applied before training the model. The classifier is trained through the Logistic Regression technique, Support Vector Machines, </a:t>
            </a:r>
            <a:r>
              <a:rPr lang="en-US" altLang="zh-CN" sz="1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 GAN with auto-encoder, and One-Class SVM using five machine learning techniques. The highest accuracy belonged to </a:t>
            </a:r>
            <a:r>
              <a:rPr lang="en-US" altLang="zh-CN" sz="110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 and the most efficient in loss reduction in a misclassification environment seemed to be GAN using an auto-encoder. Salient features that determine fraud are Financial Leverage, Net Profit, and Total Leverage. The model sensitivity to fraud patterns shows potential for regulatory bodies like CSRC to enhance financial audit processes. It also has a much wider application in the field of risk management and company and investor financial analysis.</a:t>
            </a:r>
            <a:endParaRPr lang="zh-CN" altLang="zh-CN" sz="1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endParaRPr lang="zh-CN" altLang="en-US" sz="1000" dirty="0"/>
          </a:p>
        </p:txBody>
      </p:sp>
    </p:spTree>
    <p:extLst>
      <p:ext uri="{BB962C8B-B14F-4D97-AF65-F5344CB8AC3E}">
        <p14:creationId xmlns:p14="http://schemas.microsoft.com/office/powerpoint/2010/main" val="377274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4DBFFF3-F511-9662-6F8C-937378E3F949}"/>
              </a:ext>
            </a:extLst>
          </p:cNvPr>
          <p:cNvSpPr>
            <a:spLocks noGrp="1"/>
          </p:cNvSpPr>
          <p:nvPr>
            <p:ph type="title"/>
          </p:nvPr>
        </p:nvSpPr>
        <p:spPr>
          <a:xfrm>
            <a:off x="841248" y="548640"/>
            <a:ext cx="3600860" cy="5431536"/>
          </a:xfrm>
        </p:spPr>
        <p:txBody>
          <a:bodyPr>
            <a:normAutofit fontScale="90000"/>
          </a:bodyPr>
          <a:lstStyle/>
          <a:p>
            <a:r>
              <a:rPr lang="en-US" altLang="zh-CN" sz="4600" dirty="0"/>
              <a:t>compare the two studies and raise some question about the studies(Research gap)</a:t>
            </a:r>
            <a:br>
              <a:rPr lang="zh-CN" altLang="en-US" sz="4600" dirty="0"/>
            </a:br>
            <a:endParaRPr lang="zh-CN" altLang="en-US" sz="46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C76110B3-A138-AC7D-1225-52C7C042D4D5}"/>
              </a:ext>
            </a:extLst>
          </p:cNvPr>
          <p:cNvSpPr>
            <a:spLocks noGrp="1"/>
          </p:cNvSpPr>
          <p:nvPr>
            <p:ph idx="1"/>
          </p:nvPr>
        </p:nvSpPr>
        <p:spPr>
          <a:xfrm>
            <a:off x="5126418" y="552091"/>
            <a:ext cx="6224335" cy="5431536"/>
          </a:xfrm>
        </p:spPr>
        <p:txBody>
          <a:bodyPr anchor="ctr">
            <a:normAutofit/>
          </a:bodyPr>
          <a:lstStyle/>
          <a:p>
            <a:pPr>
              <a:lnSpc>
                <a:spcPct val="102000"/>
              </a:lnSpc>
            </a:pPr>
            <a:r>
              <a:rPr lang="en-US" altLang="zh-CN" sz="1400" b="1" kern="0" dirty="0">
                <a:effectLst/>
                <a:latin typeface="Times New Roman" panose="02020603050405020304" pitchFamily="18" charset="0"/>
                <a:ea typeface="Calibri-Bold"/>
                <a:cs typeface="Times New Roman" panose="02020603050405020304" pitchFamily="18" charset="0"/>
              </a:rPr>
              <a:t>Does More Features Always Lead to Better Performance? </a:t>
            </a:r>
          </a:p>
          <a:p>
            <a:pPr marL="0" indent="0">
              <a:lnSpc>
                <a:spcPct val="102000"/>
              </a:lnSpc>
              <a:buNone/>
            </a:pPr>
            <a:r>
              <a:rPr lang="en-US"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Does increasing the number of features genuinely improve the model’s performance? If a similarly comprehensive pool of candidate features is used, would the increase in features enable deep learning to outperform </a:t>
            </a:r>
            <a:r>
              <a:rPr lang="en-US" altLang="zh-CN" sz="1400" kern="0" dirty="0" err="1">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 which achieved the best result after feature selection?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400" b="1" kern="0" dirty="0">
                <a:effectLst/>
                <a:latin typeface="Times New Roman" panose="02020603050405020304" pitchFamily="18" charset="0"/>
                <a:ea typeface="Calibri-Bold"/>
                <a:cs typeface="Times New Roman" panose="02020603050405020304" pitchFamily="18" charset="0"/>
              </a:rPr>
              <a:t>Predicting Future Scenarios is More Important than Fitting Past Data</a:t>
            </a:r>
            <a:r>
              <a:rPr lang="en-US"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 In real-world scenarios, the most important aspect of detecting financial fraud is not just fitting past data but predicting future fraud. Can the fraud detection models, trained on past data, still maintain a high level of accuracy and predictive performance in future scenarios, rather than just overfitting to historical cases?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02000"/>
              </a:lnSpc>
              <a:buNone/>
            </a:pPr>
            <a:r>
              <a:rPr lang="en-US"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r>
              <a:rPr lang="en-US" altLang="zh-CN" sz="1400" b="1" kern="0" dirty="0">
                <a:effectLst/>
                <a:latin typeface="Times New Roman" panose="02020603050405020304" pitchFamily="18" charset="0"/>
                <a:ea typeface="Calibri-Bold"/>
                <a:cs typeface="Times New Roman" panose="02020603050405020304" pitchFamily="18" charset="0"/>
              </a:rPr>
              <a:t>Legal and Regulatory Changes Impact Model Performance</a:t>
            </a:r>
            <a:r>
              <a:rPr lang="en-US"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 </a:t>
            </a:r>
          </a:p>
          <a:p>
            <a:pPr marL="0" indent="0">
              <a:lnSpc>
                <a:spcPct val="102000"/>
              </a:lnSpc>
              <a:buNone/>
            </a:pPr>
            <a:r>
              <a:rPr lang="en-US" altLang="zh-CN" sz="1400" kern="0" dirty="0">
                <a:effectLst/>
                <a:latin typeface="Times New Roman" panose="02020603050405020304" pitchFamily="18" charset="0"/>
                <a:ea typeface="宋体" panose="02010600030101010101" pitchFamily="2" charset="-122"/>
                <a:cs typeface="Times New Roman" panose="02020603050405020304" pitchFamily="18" charset="0"/>
              </a:rPr>
              <a:t>As legal regulations regarding financial fraud penalties may change over time, should training samples be divided according to different time periods and regulations, and then trained separately? Would such an approach better reflect real-world business scenarios and provide more practical value? In such a case, how would the model's performance change? Would it become more effective or less?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02000"/>
              </a:lnSpc>
            </a:pPr>
            <a:endParaRPr lang="zh-CN" altLang="en-US" sz="1200" dirty="0"/>
          </a:p>
        </p:txBody>
      </p:sp>
    </p:spTree>
    <p:extLst>
      <p:ext uri="{BB962C8B-B14F-4D97-AF65-F5344CB8AC3E}">
        <p14:creationId xmlns:p14="http://schemas.microsoft.com/office/powerpoint/2010/main" val="4685258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mZTQ4MmE5ZTllZGMyNTExNzE1YmZiNjRiMDk4NjkifQ=="/>
</p:tagLst>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DengXian"/>
        <a:ea typeface=""/>
        <a:cs typeface=""/>
      </a:majorFont>
      <a:minorFont>
        <a:latin typeface="DengXian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3448</Words>
  <Application>Microsoft Office PowerPoint</Application>
  <PresentationFormat>宽屏</PresentationFormat>
  <Paragraphs>314</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CharisSIL</vt:lpstr>
      <vt:lpstr>DengXian</vt:lpstr>
      <vt:lpstr>DengXian Light</vt:lpstr>
      <vt:lpstr>宋体</vt:lpstr>
      <vt:lpstr>Arial</vt:lpstr>
      <vt:lpstr>Calibri</vt:lpstr>
      <vt:lpstr>Times New Roman</vt:lpstr>
      <vt:lpstr>HeadlinesVTI</vt:lpstr>
      <vt:lpstr>Improvement of the machine learning methods used in Financial Fraud detection </vt:lpstr>
      <vt:lpstr>Abstract </vt:lpstr>
      <vt:lpstr>Introduction</vt:lpstr>
      <vt:lpstr>Machine Learning</vt:lpstr>
      <vt:lpstr>overview of the research review:  Research Questions  of SLR</vt:lpstr>
      <vt:lpstr>PRISMA overview of the research review: SLR(Systematic Literature Review )</vt:lpstr>
      <vt:lpstr>overview of the research review: Analyzing Financial Statement Fraud in Chinese Listed Companies Using Deep Learning</vt:lpstr>
      <vt:lpstr>overview of the research review: Chinese corporate fraud risk assessment with machine learning</vt:lpstr>
      <vt:lpstr>compare the two studies and raise some question about the studies(Research gap) </vt:lpstr>
      <vt:lpstr>Does More Features Always Lead to Better Performance? &amp;Legal and Regulatory Changes Impact Model Performance? Research method(methodology) </vt:lpstr>
      <vt:lpstr>Data analysis(research method)</vt:lpstr>
      <vt:lpstr>Results and discussion </vt:lpstr>
      <vt:lpstr>Feature importance  </vt:lpstr>
      <vt:lpstr>Time dimension improvement</vt:lpstr>
      <vt:lpstr>Use industry neutrality to add more data dimensions</vt:lpstr>
      <vt:lpstr>conclusion</vt:lpstr>
      <vt:lpstr>Contribution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本农 刘</dc:creator>
  <cp:lastModifiedBy>本农 刘</cp:lastModifiedBy>
  <cp:revision>21</cp:revision>
  <dcterms:created xsi:type="dcterms:W3CDTF">2024-10-27T03:57:00Z</dcterms:created>
  <dcterms:modified xsi:type="dcterms:W3CDTF">2024-11-01T03:50:16Z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1F416E9A7B304752902BF5761768B33D_12</vt:lpwstr>
  </property>
  <property fmtid="{D5CDD505-2E9C-101B-9397-08002B2CF9AE}" pid="3" name="KSOProductBuildVer">
    <vt:lpwstr>2052-12.1.0.18608</vt:lpwstr>
  </property>
</Properties>
</file>