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446" r:id="rId4"/>
    <p:sldId id="1448" r:id="rId6"/>
    <p:sldId id="1449" r:id="rId7"/>
    <p:sldId id="1454" r:id="rId8"/>
    <p:sldId id="1451" r:id="rId9"/>
    <p:sldId id="1452" r:id="rId10"/>
    <p:sldId id="1458" r:id="rId11"/>
    <p:sldId id="1459" r:id="rId12"/>
    <p:sldId id="1461" r:id="rId13"/>
    <p:sldId id="1463" r:id="rId14"/>
    <p:sldId id="144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1989-2ADC-4D27-8872-418CF8BF6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7525-DAD7-4EF4-8B64-4EE4E354A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457200">
              <a:lnSpc>
                <a:spcPct val="135000"/>
              </a:lnSpc>
              <a:buNone/>
            </a:pPr>
            <a:endParaRPr lang="zh-CN" altLang="en-US" sz="1000" dirty="0">
              <a:solidFill>
                <a:srgbClr val="00246C"/>
              </a:solidFill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81" y="168500"/>
            <a:ext cx="11297920" cy="650974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B4079EA7-C98D-4F84-8E79-E8D84A8D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055352" y="6315076"/>
            <a:ext cx="704849" cy="258763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E573FF62-F927-4949-8195-3D0EF571EDBF}" type="slidenum">
              <a:rPr lang="zh-CN" altLang="en-US"/>
            </a:fld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2281" y="1052736"/>
            <a:ext cx="11297920" cy="4824536"/>
          </a:xfrm>
          <a:noFill/>
          <a:ln>
            <a:noFill/>
          </a:ln>
          <a:effectLst/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lang="zh-CN" altLang="en-US" sz="2400" b="1">
                <a:solidFill>
                  <a:srgbClr val="002060"/>
                </a:solidFill>
              </a:defRPr>
            </a:lvl1pPr>
            <a:lvl2pPr>
              <a:defRPr lang="zh-CN" altLang="en-US" sz="1800" b="1">
                <a:solidFill>
                  <a:srgbClr val="002060"/>
                </a:solidFill>
              </a:defRPr>
            </a:lvl2pPr>
            <a:lvl3pPr>
              <a:defRPr lang="zh-CN" altLang="en-US" sz="1600" b="1">
                <a:solidFill>
                  <a:srgbClr val="002060"/>
                </a:solidFill>
              </a:defRPr>
            </a:lvl3pPr>
            <a:lvl4pPr>
              <a:defRPr lang="zh-CN" altLang="en-US" sz="1400" b="1">
                <a:solidFill>
                  <a:srgbClr val="002060"/>
                </a:solidFill>
              </a:defRPr>
            </a:lvl4pPr>
            <a:lvl5pPr>
              <a:defRPr lang="zh-CN" altLang="en-US" sz="1400" b="1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9A8C-0F1E-4ACF-B569-36D45F7D9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36F-E149-47EA-BA4B-81F4DB81E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icrogr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karpathy/makem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Micrograd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标题 2"/>
          <p:cNvSpPr txBox="1"/>
          <p:nvPr/>
        </p:nvSpPr>
        <p:spPr>
          <a:xfrm>
            <a:off x="620895" y="2286739"/>
            <a:ext cx="4638557" cy="395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  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类：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参数：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：保存数据本身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grad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 该步骤梯度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_backward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反向传播函数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_prev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_children,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子结点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op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操作方法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circleNumDbPlain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label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标签，在可视化的时候用上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982792" y="2613548"/>
            <a:ext cx="5222021" cy="3214048"/>
            <a:chOff x="5808162" y="1889103"/>
            <a:chExt cx="5046921" cy="2293936"/>
          </a:xfrm>
        </p:grpSpPr>
        <p:sp>
          <p:nvSpPr>
            <p:cNvPr id="15" name="矩形 14"/>
            <p:cNvSpPr/>
            <p:nvPr/>
          </p:nvSpPr>
          <p:spPr>
            <a:xfrm>
              <a:off x="5808162" y="1889103"/>
              <a:ext cx="5046921" cy="2293936"/>
            </a:xfrm>
            <a:prstGeom prst="rect">
              <a:avLst/>
            </a:prstGeom>
            <a:noFill/>
            <a:ln w="31750">
              <a:gradFill flip="none" rotWithShape="1">
                <a:gsLst>
                  <a:gs pos="0">
                    <a:schemeClr val="bg1"/>
                  </a:gs>
                  <a:gs pos="97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898114" y="2463421"/>
              <a:ext cx="4899546" cy="0"/>
            </a:xfrm>
            <a:prstGeom prst="line">
              <a:avLst/>
            </a:prstGeom>
            <a:ln w="15875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标题 2"/>
            <p:cNvSpPr txBox="1"/>
            <p:nvPr/>
          </p:nvSpPr>
          <p:spPr>
            <a:xfrm>
              <a:off x="7886674" y="1970991"/>
              <a:ext cx="868365" cy="4226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Value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898114" y="3059373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标题 2"/>
            <p:cNvSpPr txBox="1"/>
            <p:nvPr/>
          </p:nvSpPr>
          <p:spPr>
            <a:xfrm>
              <a:off x="5898114" y="2528472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data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66932" y="246342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标题 2"/>
            <p:cNvSpPr txBox="1"/>
            <p:nvPr/>
          </p:nvSpPr>
          <p:spPr>
            <a:xfrm>
              <a:off x="6919424" y="2517680"/>
              <a:ext cx="1439831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_children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8570792" y="2452629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标题 2"/>
            <p:cNvSpPr txBox="1"/>
            <p:nvPr/>
          </p:nvSpPr>
          <p:spPr>
            <a:xfrm>
              <a:off x="8697655" y="2511968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_op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429562" y="2453741"/>
              <a:ext cx="0" cy="595952"/>
            </a:xfrm>
            <a:prstGeom prst="line">
              <a:avLst/>
            </a:prstGeom>
            <a:ln w="25400" cmpd="sng">
              <a:solidFill>
                <a:schemeClr val="accent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标题 2"/>
            <p:cNvSpPr txBox="1"/>
            <p:nvPr/>
          </p:nvSpPr>
          <p:spPr>
            <a:xfrm>
              <a:off x="9757914" y="2531526"/>
              <a:ext cx="768818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label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898114" y="3600734"/>
              <a:ext cx="4899546" cy="0"/>
            </a:xfrm>
            <a:prstGeom prst="line">
              <a:avLst/>
            </a:prstGeom>
            <a:ln w="25400" cmpd="thickThin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标题 2"/>
            <p:cNvSpPr txBox="1"/>
            <p:nvPr/>
          </p:nvSpPr>
          <p:spPr>
            <a:xfrm>
              <a:off x="7075504" y="3065085"/>
              <a:ext cx="2716766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Operator Overloding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标题 2"/>
            <p:cNvSpPr txBox="1"/>
            <p:nvPr/>
          </p:nvSpPr>
          <p:spPr>
            <a:xfrm>
              <a:off x="7596976" y="3682620"/>
              <a:ext cx="1447759" cy="4658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2000" dirty="0">
                  <a:latin typeface="Arial" panose="020B0604020202020204" pitchFamily="34" charset="0"/>
                  <a:sym typeface="Arial" panose="020B0604020202020204" pitchFamily="34" charset="0"/>
                </a:rPr>
                <a:t>Backward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0" name="标题 2"/>
          <p:cNvSpPr txBox="1"/>
          <p:nvPr/>
        </p:nvSpPr>
        <p:spPr>
          <a:xfrm>
            <a:off x="672773" y="1238845"/>
            <a:ext cx="112979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自动实现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反向传播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的一个引擎，核心在于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Value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76666" y="1023339"/>
            <a:ext cx="4531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micrograd</a:t>
            </a:r>
            <a:r>
              <a:rPr lang="en-US" altLang="zh-CN" dirty="0">
                <a:hlinkClick r:id="rId1"/>
              </a:rPr>
              <a:t>: A tiny scalar-valued </a:t>
            </a:r>
            <a:r>
              <a:rPr lang="en-US" altLang="zh-CN" dirty="0" err="1">
                <a:hlinkClick r:id="rId1"/>
              </a:rPr>
              <a:t>autograd</a:t>
            </a:r>
            <a:r>
              <a:rPr lang="en-US" altLang="zh-CN" dirty="0">
                <a:hlinkClick r:id="rId1"/>
              </a:rPr>
              <a:t> engine and a neural net library on top of it with </a:t>
            </a:r>
            <a:r>
              <a:rPr lang="en-US" altLang="zh-CN" dirty="0" err="1">
                <a:hlinkClick r:id="rId1"/>
              </a:rPr>
              <a:t>PyTorch</a:t>
            </a:r>
            <a:r>
              <a:rPr lang="en-US" altLang="zh-CN" dirty="0">
                <a:hlinkClick r:id="rId1"/>
              </a:rPr>
              <a:t>-like API (github.com)</a:t>
            </a:r>
            <a:endParaRPr lang="zh-CN" altLang="en-US" dirty="0"/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73150" y="1423035"/>
            <a:ext cx="9301480" cy="3176905"/>
            <a:chOff x="1690" y="2806"/>
            <a:chExt cx="14648" cy="50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0" y="2806"/>
              <a:ext cx="14648" cy="5003"/>
            </a:xfrm>
            <a:prstGeom prst="rect">
              <a:avLst/>
            </a:prstGeom>
            <a:ln w="38100">
              <a:gradFill>
                <a:gsLst>
                  <a:gs pos="0">
                    <a:srgbClr val="FF000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</p:pic>
        <p:sp>
          <p:nvSpPr>
            <p:cNvPr id="2" name="矩形 1"/>
            <p:cNvSpPr/>
            <p:nvPr/>
          </p:nvSpPr>
          <p:spPr>
            <a:xfrm>
              <a:off x="2029" y="6246"/>
              <a:ext cx="1374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631" y="6246"/>
              <a:ext cx="1420" cy="139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87" y="4953"/>
              <a:ext cx="3418" cy="285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2" name="肘形连接符 11"/>
          <p:cNvCxnSpPr>
            <a:stCxn id="9" idx="2"/>
          </p:cNvCxnSpPr>
          <p:nvPr/>
        </p:nvCxnSpPr>
        <p:spPr>
          <a:xfrm rot="5400000" flipV="1">
            <a:off x="3040380" y="3779520"/>
            <a:ext cx="1227455" cy="2867660"/>
          </a:xfrm>
          <a:prstGeom prst="bentConnector2">
            <a:avLst/>
          </a:prstGeom>
          <a:ln w="41275" cmpd="thickThin">
            <a:solidFill>
              <a:srgbClr val="00B050"/>
            </a:solidFill>
            <a:tailEnd type="arrow"/>
          </a:ln>
          <a:effectLst>
            <a:glow rad="12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5221605" y="5469890"/>
            <a:ext cx="463740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输出以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的矩阵，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高维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1. XXX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672774" y="1238845"/>
            <a:ext cx="3537720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一种基于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二元组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的单词生成器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5981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Words.txt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924521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23948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Bigram</a:t>
            </a:r>
            <a:endParaRPr lang="zh-CN" altLang="en-US" dirty="0"/>
          </a:p>
        </p:txBody>
      </p:sp>
      <p:sp>
        <p:nvSpPr>
          <p:cNvPr id="10" name="箭头: 右 9"/>
          <p:cNvSpPr/>
          <p:nvPr/>
        </p:nvSpPr>
        <p:spPr>
          <a:xfrm>
            <a:off x="5502488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1915" y="2532905"/>
            <a:ext cx="1353879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8080455" y="2679241"/>
            <a:ext cx="574766" cy="224779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79882" y="2532905"/>
            <a:ext cx="1767731" cy="517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Words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25726" y="5798126"/>
            <a:ext cx="973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1"/>
              </a:rPr>
              <a:t>karpathy</a:t>
            </a:r>
            <a:r>
              <a:rPr lang="en-US" altLang="zh-CN" dirty="0">
                <a:hlinkClick r:id="rId1"/>
              </a:rPr>
              <a:t>/</a:t>
            </a:r>
            <a:r>
              <a:rPr lang="en-US" altLang="zh-CN" dirty="0" err="1">
                <a:hlinkClick r:id="rId1"/>
              </a:rPr>
              <a:t>makemore</a:t>
            </a:r>
            <a:r>
              <a:rPr lang="en-US" altLang="zh-CN" dirty="0">
                <a:hlinkClick r:id="rId1"/>
              </a:rPr>
              <a:t>: An autoregressive character-level language model for making more things (github.com)</a:t>
            </a:r>
            <a:endParaRPr lang="zh-CN" altLang="en-US" dirty="0"/>
          </a:p>
        </p:txBody>
      </p:sp>
      <p:sp>
        <p:nvSpPr>
          <p:cNvPr id="16" name="标题 2"/>
          <p:cNvSpPr txBox="1"/>
          <p:nvPr/>
        </p:nvSpPr>
        <p:spPr>
          <a:xfrm>
            <a:off x="4094114" y="3446060"/>
            <a:ext cx="2698222" cy="194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Pytorch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1. one_hot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2. arrange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3. Generator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4. multinomial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	……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大气污染研究意义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2. Bigram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2548882" y="69184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核心结构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5125" y="1846013"/>
            <a:ext cx="5184557" cy="4358602"/>
            <a:chOff x="1066116" y="1846013"/>
            <a:chExt cx="5184557" cy="4358602"/>
          </a:xfrm>
        </p:grpSpPr>
        <p:sp>
          <p:nvSpPr>
            <p:cNvPr id="14" name="椭圆 13"/>
            <p:cNvSpPr/>
            <p:nvPr/>
          </p:nvSpPr>
          <p:spPr>
            <a:xfrm>
              <a:off x="1066116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9796" y="1846013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79796" y="273311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79795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标题 2"/>
            <p:cNvSpPr txBox="1"/>
            <p:nvPr/>
          </p:nvSpPr>
          <p:spPr>
            <a:xfrm>
              <a:off x="3461711" y="4444752"/>
              <a:ext cx="229216" cy="7163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.</a:t>
              </a:r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endPara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277548" y="5161079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>
              <a:stCxn id="14" idx="6"/>
              <a:endCxn id="17" idx="2"/>
            </p:cNvCxnSpPr>
            <p:nvPr/>
          </p:nvCxnSpPr>
          <p:spPr>
            <a:xfrm flipV="1">
              <a:off x="1663657" y="2150608"/>
              <a:ext cx="1616139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4" idx="6"/>
              <a:endCxn id="18" idx="2"/>
            </p:cNvCxnSpPr>
            <p:nvPr/>
          </p:nvCxnSpPr>
          <p:spPr>
            <a:xfrm flipV="1">
              <a:off x="1663657" y="3037712"/>
              <a:ext cx="1616139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9" idx="2"/>
            </p:cNvCxnSpPr>
            <p:nvPr/>
          </p:nvCxnSpPr>
          <p:spPr>
            <a:xfrm>
              <a:off x="1663657" y="3890142"/>
              <a:ext cx="1616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4" idx="6"/>
              <a:endCxn id="21" idx="2"/>
            </p:cNvCxnSpPr>
            <p:nvPr/>
          </p:nvCxnSpPr>
          <p:spPr>
            <a:xfrm>
              <a:off x="1663657" y="3890142"/>
              <a:ext cx="1613891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98459" y="3585547"/>
              <a:ext cx="597541" cy="609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>
              <a:stCxn id="21" idx="6"/>
              <a:endCxn id="34" idx="2"/>
            </p:cNvCxnSpPr>
            <p:nvPr/>
          </p:nvCxnSpPr>
          <p:spPr>
            <a:xfrm flipV="1">
              <a:off x="3875089" y="3890142"/>
              <a:ext cx="1623370" cy="157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6"/>
              <a:endCxn id="34" idx="2"/>
            </p:cNvCxnSpPr>
            <p:nvPr/>
          </p:nvCxnSpPr>
          <p:spPr>
            <a:xfrm>
              <a:off x="3877336" y="3890142"/>
              <a:ext cx="16211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6"/>
              <a:endCxn id="34" idx="2"/>
            </p:cNvCxnSpPr>
            <p:nvPr/>
          </p:nvCxnSpPr>
          <p:spPr>
            <a:xfrm>
              <a:off x="3877337" y="3037712"/>
              <a:ext cx="1621122" cy="85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7" idx="6"/>
              <a:endCxn id="34" idx="2"/>
            </p:cNvCxnSpPr>
            <p:nvPr/>
          </p:nvCxnSpPr>
          <p:spPr>
            <a:xfrm>
              <a:off x="3877337" y="2150608"/>
              <a:ext cx="1621122" cy="17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标题 2"/>
            <p:cNvSpPr txBox="1"/>
            <p:nvPr/>
          </p:nvSpPr>
          <p:spPr>
            <a:xfrm>
              <a:off x="1086588" y="4267187"/>
              <a:ext cx="597541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Input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标题 2"/>
            <p:cNvSpPr txBox="1"/>
            <p:nvPr/>
          </p:nvSpPr>
          <p:spPr>
            <a:xfrm>
              <a:off x="3116979" y="5822403"/>
              <a:ext cx="997818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Neural Net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标题 2"/>
            <p:cNvSpPr txBox="1"/>
            <p:nvPr/>
          </p:nvSpPr>
          <p:spPr>
            <a:xfrm>
              <a:off x="5483080" y="4267187"/>
              <a:ext cx="767593" cy="3822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en-US" altLang="zh-CN" sz="1200" dirty="0">
                  <a:latin typeface="Arial" panose="020B0604020202020204" pitchFamily="34" charset="0"/>
                  <a:sym typeface="Arial" panose="020B0604020202020204" pitchFamily="34" charset="0"/>
                </a:rPr>
                <a:t>Output</a:t>
              </a:r>
              <a:endParaRPr lang="en-US" altLang="zh-CN" sz="12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4" name="标题 2"/>
          <p:cNvSpPr txBox="1"/>
          <p:nvPr/>
        </p:nvSpPr>
        <p:spPr>
          <a:xfrm>
            <a:off x="5619739" y="691840"/>
            <a:ext cx="6602743" cy="1869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Neural Net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(27, 27)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Output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 (1, 27)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Loss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:-probs[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torch.arange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(num),</a:t>
            </a:r>
            <a:r>
              <a:rPr lang="en-US" altLang="zh-CN" sz="2000" dirty="0" err="1">
                <a:latin typeface="Arial" panose="020B0604020202020204" pitchFamily="34" charset="0"/>
                <a:sym typeface="Arial" panose="020B0604020202020204" pitchFamily="34" charset="0"/>
              </a:rPr>
              <a:t>ys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].log().mean() + 0.01 * (W**2).mean()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87345" y="3372056"/>
            <a:ext cx="1686476" cy="2611704"/>
            <a:chOff x="7773697" y="3158565"/>
            <a:chExt cx="1686476" cy="2611704"/>
          </a:xfrm>
        </p:grpSpPr>
        <p:sp>
          <p:nvSpPr>
            <p:cNvPr id="59" name="标题 2"/>
            <p:cNvSpPr txBox="1"/>
            <p:nvPr/>
          </p:nvSpPr>
          <p:spPr>
            <a:xfrm>
              <a:off x="7930649" y="411197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训练模型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标题 2"/>
            <p:cNvSpPr txBox="1"/>
            <p:nvPr/>
          </p:nvSpPr>
          <p:spPr>
            <a:xfrm>
              <a:off x="7773697" y="315856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生成数据集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标题 2"/>
            <p:cNvSpPr txBox="1"/>
            <p:nvPr/>
          </p:nvSpPr>
          <p:spPr>
            <a:xfrm>
              <a:off x="7930649" y="5119295"/>
              <a:ext cx="1529524" cy="65097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200" b="1" kern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</a:lstStyle>
            <a:p>
              <a:r>
                <a: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rPr>
                <a:t>生成单词</a:t>
              </a:r>
              <a:endParaRPr lang="en-US" altLang="zh-CN" sz="2000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箭头: 下 61"/>
            <p:cNvSpPr/>
            <p:nvPr/>
          </p:nvSpPr>
          <p:spPr>
            <a:xfrm>
              <a:off x="8442891" y="3703543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8453160" y="4677908"/>
              <a:ext cx="170597" cy="46051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标题 2"/>
          <p:cNvSpPr txBox="1"/>
          <p:nvPr/>
        </p:nvSpPr>
        <p:spPr>
          <a:xfrm>
            <a:off x="5664873" y="2741810"/>
            <a:ext cx="1275066" cy="65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代码逻辑：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785" y="1364615"/>
            <a:ext cx="5409565" cy="4574540"/>
          </a:xfrm>
          <a:prstGeom prst="rect">
            <a:avLst/>
          </a:prstGeom>
        </p:spPr>
      </p:pic>
      <p:sp>
        <p:nvSpPr>
          <p:cNvPr id="14" name="标题 2"/>
          <p:cNvSpPr txBox="1"/>
          <p:nvPr/>
        </p:nvSpPr>
        <p:spPr>
          <a:xfrm>
            <a:off x="173990" y="1177925"/>
            <a:ext cx="592201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A Neural Probabilistic Language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Model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（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2003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26785" y="4411980"/>
            <a:ext cx="4895215" cy="15957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17" idx="0"/>
          </p:cNvCxnSpPr>
          <p:nvPr/>
        </p:nvCxnSpPr>
        <p:spPr>
          <a:xfrm flipH="1">
            <a:off x="5043170" y="5210175"/>
            <a:ext cx="983615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标题 2"/>
          <p:cNvSpPr txBox="1"/>
          <p:nvPr/>
        </p:nvSpPr>
        <p:spPr>
          <a:xfrm>
            <a:off x="4678680" y="521017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输入层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>
            <a:endCxn id="19" idx="3"/>
          </p:cNvCxnSpPr>
          <p:nvPr/>
        </p:nvCxnSpPr>
        <p:spPr>
          <a:xfrm flipH="1" flipV="1">
            <a:off x="6026785" y="3168015"/>
            <a:ext cx="1590040" cy="400685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标题 2"/>
          <p:cNvSpPr txBox="1"/>
          <p:nvPr/>
        </p:nvSpPr>
        <p:spPr>
          <a:xfrm>
            <a:off x="5298440" y="2972435"/>
            <a:ext cx="728345" cy="391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隐藏层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644265" cy="2501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C(Vocab_size, n_embd):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将一个字母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或单词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维特征向量上的一个点，是网络结构参数的一部分。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上下文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关系，通过前面的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个字母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单词输出下一个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结果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标题 2"/>
          <p:cNvSpPr txBox="1"/>
          <p:nvPr/>
        </p:nvSpPr>
        <p:spPr>
          <a:xfrm>
            <a:off x="173990" y="5089525"/>
            <a:ext cx="3527425" cy="91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输出下一个结果的概率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885" y="2749550"/>
            <a:ext cx="7753350" cy="264287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784860" y="945515"/>
            <a:ext cx="411353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Kaiming(He) Normalization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83735" y="5107940"/>
            <a:ext cx="1384300" cy="7981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4958715" y="5974715"/>
            <a:ext cx="6019165" cy="515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利用这个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gain(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经验得到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5/3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来对抗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造成的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挤压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384810" y="1910715"/>
            <a:ext cx="381952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初始化网络参数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的一种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方法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>
            <a:stCxn id="20" idx="3"/>
          </p:cNvCxnSpPr>
          <p:nvPr/>
        </p:nvCxnSpPr>
        <p:spPr>
          <a:xfrm flipV="1">
            <a:off x="4204335" y="2221865"/>
            <a:ext cx="253365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标题 2"/>
          <p:cNvSpPr txBox="1"/>
          <p:nvPr/>
        </p:nvSpPr>
        <p:spPr>
          <a:xfrm>
            <a:off x="6737985" y="1910715"/>
            <a:ext cx="2347595" cy="63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提高训练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质量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3.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MLP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2"/>
          <p:cNvSpPr txBox="1"/>
          <p:nvPr/>
        </p:nvSpPr>
        <p:spPr>
          <a:xfrm>
            <a:off x="807085" y="942340"/>
            <a:ext cx="104184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Batch Normalization: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用于激活函数之前，对于激活层前的输入进行压缩，避免</a:t>
            </a:r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Flat Tail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89025" y="5664200"/>
            <a:ext cx="904176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bnmean_running &amp; bnstd_running: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不是通过反向传播实现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，而是在训练过程中不断迭代生成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---&gt; with torch.no_grad(): &amp;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Monentum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2875" y="1941830"/>
            <a:ext cx="5172075" cy="334708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</p:blipFill>
        <p:spPr>
          <a:xfrm>
            <a:off x="1360170" y="2302510"/>
            <a:ext cx="4145915" cy="2625725"/>
          </a:xfrm>
          <a:prstGeom prst="rect">
            <a:avLst/>
          </a:prstGeom>
        </p:spPr>
      </p:pic>
      <p:sp>
        <p:nvSpPr>
          <p:cNvPr id="12" name="标题 2"/>
          <p:cNvSpPr txBox="1"/>
          <p:nvPr/>
        </p:nvSpPr>
        <p:spPr>
          <a:xfrm>
            <a:off x="2606040" y="4995545"/>
            <a:ext cx="1212215" cy="50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altLang="zh-CN" sz="1400" dirty="0">
                <a:latin typeface="Arial" panose="020B0604020202020204" pitchFamily="34" charset="0"/>
                <a:sym typeface="Arial" panose="020B0604020202020204" pitchFamily="34" charset="0"/>
              </a:rPr>
              <a:t>tanh</a:t>
            </a:r>
            <a:endParaRPr altLang="zh-CN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3490" y="453517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10635" y="2302510"/>
            <a:ext cx="1695450" cy="658495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4658360" y="1737360"/>
            <a:ext cx="3465195" cy="565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6"/>
          </p:cNvCxnSpPr>
          <p:nvPr/>
        </p:nvCxnSpPr>
        <p:spPr>
          <a:xfrm flipH="1">
            <a:off x="2948940" y="1727835"/>
            <a:ext cx="5174615" cy="31369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5950" y="1705610"/>
            <a:ext cx="5524500" cy="3724275"/>
          </a:xfrm>
          <a:prstGeom prst="rect">
            <a:avLst/>
          </a:prstGeom>
          <a:ln w="22225" cap="rnd" cmpd="sng">
            <a:solidFill>
              <a:srgbClr val="00B050"/>
            </a:solidFill>
            <a:prstDash val="lgDash"/>
          </a:ln>
        </p:spPr>
      </p:pic>
      <p:sp>
        <p:nvSpPr>
          <p:cNvPr id="9" name="标题 2"/>
          <p:cNvSpPr txBox="1"/>
          <p:nvPr/>
        </p:nvSpPr>
        <p:spPr>
          <a:xfrm>
            <a:off x="384810" y="1110615"/>
            <a:ext cx="4965700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Broadcast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一个点被用了多次，那么会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累加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其用到的梯度（包括一个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节点多次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使用）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226435" y="2008505"/>
            <a:ext cx="998220" cy="2558415"/>
          </a:xfrm>
          <a:prstGeom prst="straightConnector1">
            <a:avLst/>
          </a:prstGeom>
          <a:ln w="28575" cmpd="thickThin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标题 2"/>
          <p:cNvSpPr txBox="1"/>
          <p:nvPr/>
        </p:nvSpPr>
        <p:spPr>
          <a:xfrm>
            <a:off x="1363345" y="4328795"/>
            <a:ext cx="3909695" cy="148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indent="457200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在每一次求导的过程中，注意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矩阵的形状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Become a backprop Ninja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1461135" y="876300"/>
            <a:ext cx="49657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矩阵乘法的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求导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631315"/>
            <a:ext cx="3771900" cy="600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570" y="1631315"/>
            <a:ext cx="4857750" cy="44196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159750" y="4761865"/>
            <a:ext cx="1337310" cy="72580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标题 2"/>
              <p:cNvSpPr txBox="1"/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zh-CN" sz="2000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𝑯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@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+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𝑪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2621915"/>
                <a:ext cx="3028950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64" t="-5457" r="-2704" b="-15302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标题 2"/>
              <p:cNvSpPr txBox="1"/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𝒅𝑨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810000"/>
                <a:ext cx="3028950" cy="951865"/>
              </a:xfrm>
              <a:prstGeom prst="rect">
                <a:avLst/>
              </a:prstGeom>
              <a:blipFill rotWithShape="1">
                <a:blip r:embed="rId4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标题 2"/>
              <p:cNvSpPr txBox="1"/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𝒅𝑩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</m:t>
                      </m:r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@ </m:t>
                      </m:r>
                      <m:f>
                        <m:fPr>
                          <m:ctrlP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20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  <m:r>
                        <a:rPr lang="en-US" altLang="zh-CN" sz="2000" b="1" i="1" dirty="0">
                          <a:latin typeface="Cambria Math" panose="02040503050406030204" charset="0"/>
                          <a:cs typeface="Cambria Math" panose="02040503050406030204" charset="0"/>
                          <a:sym typeface="Arial" panose="020B0604020202020204" pitchFamily="34" charset="0"/>
                        </a:rPr>
                        <m:t>  </m:t>
                      </m:r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50" y="5099050"/>
                <a:ext cx="3028950" cy="951865"/>
              </a:xfrm>
              <a:prstGeom prst="rect">
                <a:avLst/>
              </a:prstGeom>
              <a:blipFill rotWithShape="1">
                <a:blip r:embed="rId5"/>
                <a:stretch>
                  <a:fillRect l="-964" t="-3069" r="-2704" b="-8606"/>
                </a:stretch>
              </a:blipFill>
              <a:ln w="25400" cap="sq" cmpd="sng">
                <a:solidFill>
                  <a:srgbClr val="00B050"/>
                </a:solidFill>
                <a:prstDash val="dashDot"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143000" y="3026410"/>
            <a:ext cx="1172210" cy="10947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703195" y="3038475"/>
            <a:ext cx="165735" cy="221678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75330" y="2696845"/>
            <a:ext cx="339090" cy="37782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4" idx="2"/>
          </p:cNvCxnSpPr>
          <p:nvPr/>
        </p:nvCxnSpPr>
        <p:spPr>
          <a:xfrm>
            <a:off x="3444875" y="3074670"/>
            <a:ext cx="499110" cy="542925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Dot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标题 2"/>
              <p:cNvSpPr txBox="1"/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algn="l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en-US" sz="3200" b="1" kern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𝒅𝑳</m:t>
                          </m:r>
                        </m:num>
                        <m:den>
                          <m:r>
                            <a:rPr lang="en-US" altLang="zh-CN" sz="1400" b="1" i="1" dirty="0">
                              <a:latin typeface="Cambria Math" panose="02040503050406030204" charset="0"/>
                              <a:cs typeface="Cambria Math" panose="02040503050406030204" charset="0"/>
                              <a:sym typeface="Arial" panose="020B0604020202020204" pitchFamily="34" charset="0"/>
                            </a:rPr>
                            <m:t>𝒅𝑯</m:t>
                          </m:r>
                        </m:den>
                      </m:f>
                    </m:oMath>
                  </m:oMathPara>
                </a14:m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endParaRPr lang="en-US" altLang="zh-CN" sz="1400" b="1" i="1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  <a:p>
                <a:r>
                  <a:rPr lang="zh-CN" altLang="en-US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怎么求和形状一样就对</a:t>
                </a:r>
                <a:r>
                  <a:rPr altLang="zh-CN" sz="900" dirty="0">
                    <a:latin typeface="Cambria Math" panose="02040503050406030204" charset="0"/>
                    <a:cs typeface="Cambria Math" panose="02040503050406030204" charset="0"/>
                    <a:sym typeface="Arial" panose="020B0604020202020204" pitchFamily="34" charset="0"/>
                  </a:rPr>
                  <a:t> : )</a:t>
                </a:r>
                <a:endParaRPr altLang="zh-CN" sz="900" dirty="0">
                  <a:latin typeface="Cambria Math" panose="02040503050406030204" charset="0"/>
                  <a:cs typeface="Cambria Math" panose="02040503050406030204" charset="0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75" y="3470275"/>
                <a:ext cx="1544955" cy="8255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385125" y="188641"/>
            <a:ext cx="1156841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defTabSz="457200">
              <a:buClr>
                <a:srgbClr val="FF0000"/>
              </a:buClr>
              <a:buSzPct val="100000"/>
            </a:pP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染研究意义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4. wavenet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6F565BE-27A9-4834-BA3A-D46EFBA6086A}" type="slidenum"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824357"/>
            <a:ext cx="3877337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0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标题 2"/>
          <p:cNvSpPr txBox="1"/>
          <p:nvPr/>
        </p:nvSpPr>
        <p:spPr>
          <a:xfrm>
            <a:off x="908685" y="1129030"/>
            <a:ext cx="3842385" cy="1542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20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torch.nn -&gt; Containers 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很多方法，将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layers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转变成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或者</a:t>
            </a:r>
            <a:r>
              <a:rPr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dicts</a:t>
            </a:r>
            <a:endParaRPr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885" y="1779905"/>
            <a:ext cx="5948045" cy="406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429000"/>
            <a:ext cx="3804920" cy="1913255"/>
          </a:xfrm>
          <a:prstGeom prst="rect">
            <a:avLst/>
          </a:prstGeom>
          <a:ln w="41275" cap="rnd" cmpd="sng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 flipH="1">
            <a:off x="4903470" y="3122930"/>
            <a:ext cx="842645" cy="485140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commondata" val="eyJoZGlkIjoiY2FmYTYyYWNkNTFkZTNmY2FlZjYwMTA0ODlkOGE3M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演示</Application>
  <PresentationFormat>宽屏</PresentationFormat>
  <Paragraphs>189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Office 主题​​</vt:lpstr>
      <vt:lpstr>1_Office 主题​​</vt:lpstr>
      <vt:lpstr>1. Micrograd</vt:lpstr>
      <vt:lpstr>2. Bigram</vt:lpstr>
      <vt:lpstr>2. Bigram</vt:lpstr>
      <vt:lpstr>3. MLP</vt:lpstr>
      <vt:lpstr>3. MLP</vt:lpstr>
      <vt:lpstr>3. MLP</vt:lpstr>
      <vt:lpstr>4. Become a backprop Ninja</vt:lpstr>
      <vt:lpstr>4. Become a backprop Ninja</vt:lpstr>
      <vt:lpstr>4. wavenet</vt:lpstr>
      <vt:lpstr>4. wavenet</vt:lpstr>
      <vt:lpstr>1. 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昱涵 黄</dc:creator>
  <cp:lastModifiedBy>Administrator</cp:lastModifiedBy>
  <cp:revision>191</cp:revision>
  <dcterms:created xsi:type="dcterms:W3CDTF">2024-07-11T03:16:00Z</dcterms:created>
  <dcterms:modified xsi:type="dcterms:W3CDTF">2024-07-19T12:25:05Z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7AE639DC333F4D76B754B95CC6DB0FE0_12</vt:lpwstr>
  </property>
  <property fmtid="{D5CDD505-2E9C-101B-9397-08002B2CF9AE}" pid="3" name="KSOProductBuildVer">
    <vt:lpwstr>2052-12.1.0.17147</vt:lpwstr>
  </property>
</Properties>
</file>