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1446" r:id="rId4"/>
    <p:sldId id="1448" r:id="rId6"/>
    <p:sldId id="1449" r:id="rId7"/>
    <p:sldId id="1454" r:id="rId8"/>
    <p:sldId id="1451" r:id="rId9"/>
    <p:sldId id="1452" r:id="rId10"/>
    <p:sldId id="1458" r:id="rId11"/>
    <p:sldId id="1459" r:id="rId12"/>
    <p:sldId id="1461" r:id="rId13"/>
    <p:sldId id="1463" r:id="rId14"/>
    <p:sldId id="1465" r:id="rId15"/>
    <p:sldId id="1467" r:id="rId16"/>
    <p:sldId id="1469" r:id="rId17"/>
    <p:sldId id="1470" r:id="rId18"/>
    <p:sldId id="1472" r:id="rId19"/>
    <p:sldId id="1473" r:id="rId20"/>
    <p:sldId id="1475" r:id="rId21"/>
    <p:sldId id="1477" r:id="rId22"/>
    <p:sldId id="1478" r:id="rId23"/>
    <p:sldId id="1479" r:id="rId24"/>
    <p:sldId id="1447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C1989-2ADC-4D27-8872-418CF8BF60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E7525-DAD7-4EF4-8B64-4EE4E354A6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281" y="168500"/>
            <a:ext cx="11297920" cy="650974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fld id="{B4079EA7-C98D-4F84-8E79-E8D84A8D793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055352" y="6315076"/>
            <a:ext cx="704849" cy="258763"/>
          </a:xfrm>
        </p:spPr>
        <p:txBody>
          <a:bodyPr/>
          <a:lstStyle>
            <a:lvl1pPr>
              <a:defRPr sz="1400" b="1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E573FF62-F927-4949-8195-3D0EF571EDBF}" type="slidenum">
              <a:rPr lang="zh-CN" altLang="en-US"/>
            </a:fld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62281" y="1052736"/>
            <a:ext cx="11297920" cy="4824536"/>
          </a:xfrm>
          <a:noFill/>
          <a:ln>
            <a:noFill/>
          </a:ln>
          <a:effectLst/>
        </p:spPr>
        <p:txBody>
          <a:bodyPr/>
          <a:lstStyle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2400" b="1">
                <a:solidFill>
                  <a:srgbClr val="002060"/>
                </a:solidFill>
              </a:defRPr>
            </a:lvl1pPr>
            <a:lvl2pPr>
              <a:defRPr lang="zh-CN" altLang="en-US" sz="1800" b="1">
                <a:solidFill>
                  <a:srgbClr val="002060"/>
                </a:solidFill>
              </a:defRPr>
            </a:lvl2pPr>
            <a:lvl3pPr>
              <a:defRPr lang="zh-CN" altLang="en-US" sz="1600" b="1">
                <a:solidFill>
                  <a:srgbClr val="002060"/>
                </a:solidFill>
              </a:defRPr>
            </a:lvl3pPr>
            <a:lvl4pPr>
              <a:defRPr lang="zh-CN" altLang="en-US" sz="1400" b="1">
                <a:solidFill>
                  <a:srgbClr val="002060"/>
                </a:solidFill>
              </a:defRPr>
            </a:lvl4pPr>
            <a:lvl5pPr>
              <a:defRPr lang="zh-CN" altLang="en-US" sz="1400" b="1">
                <a:solidFill>
                  <a:srgbClr val="00206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281" y="168500"/>
            <a:ext cx="11297920" cy="650974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fld id="{B4079EA7-C98D-4F84-8E79-E8D84A8D793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055352" y="6315076"/>
            <a:ext cx="704849" cy="258763"/>
          </a:xfrm>
        </p:spPr>
        <p:txBody>
          <a:bodyPr/>
          <a:lstStyle>
            <a:lvl1pPr>
              <a:defRPr sz="1400" b="1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E573FF62-F927-4949-8195-3D0EF571EDBF}" type="slidenum">
              <a:rPr lang="zh-CN" altLang="en-US"/>
            </a:fld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62281" y="1052736"/>
            <a:ext cx="11297920" cy="4824536"/>
          </a:xfrm>
          <a:noFill/>
          <a:ln>
            <a:noFill/>
          </a:ln>
          <a:effectLst/>
        </p:spPr>
        <p:txBody>
          <a:bodyPr/>
          <a:lstStyle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2400" b="1">
                <a:solidFill>
                  <a:srgbClr val="002060"/>
                </a:solidFill>
              </a:defRPr>
            </a:lvl1pPr>
            <a:lvl2pPr>
              <a:defRPr lang="zh-CN" altLang="en-US" sz="1800" b="1">
                <a:solidFill>
                  <a:srgbClr val="002060"/>
                </a:solidFill>
              </a:defRPr>
            </a:lvl2pPr>
            <a:lvl3pPr>
              <a:defRPr lang="zh-CN" altLang="en-US" sz="1600" b="1">
                <a:solidFill>
                  <a:srgbClr val="002060"/>
                </a:solidFill>
              </a:defRPr>
            </a:lvl3pPr>
            <a:lvl4pPr>
              <a:defRPr lang="zh-CN" altLang="en-US" sz="1400" b="1">
                <a:solidFill>
                  <a:srgbClr val="002060"/>
                </a:solidFill>
              </a:defRPr>
            </a:lvl4pPr>
            <a:lvl5pPr>
              <a:defRPr lang="zh-CN" altLang="en-US" sz="1400" b="1">
                <a:solidFill>
                  <a:srgbClr val="00206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github.com/karpathy/micrograd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9.png"/><Relationship Id="rId1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github.com/karpathy/makemore" TargetMode="Externa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4.GIF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1. </a:t>
            </a:r>
            <a:r>
              <a:rPr lang="en-US" altLang="zh-CN" dirty="0" err="1">
                <a:latin typeface="Arial" panose="020B0604020202020204" pitchFamily="34" charset="0"/>
                <a:sym typeface="Arial" panose="020B0604020202020204" pitchFamily="34" charset="0"/>
              </a:rPr>
              <a:t>Micrograd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标题 2"/>
          <p:cNvSpPr txBox="1"/>
          <p:nvPr/>
        </p:nvSpPr>
        <p:spPr>
          <a:xfrm>
            <a:off x="620895" y="2286739"/>
            <a:ext cx="4638557" cy="3959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      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类：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Value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参数：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data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：保存数据本身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grad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  该步骤梯度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_backward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 反向传播函数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_prev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_children,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子结点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op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操作方法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label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标签，在可视化的时候用上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 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5982792" y="2613548"/>
            <a:ext cx="5222021" cy="3214048"/>
            <a:chOff x="5808162" y="1889103"/>
            <a:chExt cx="5046921" cy="2293936"/>
          </a:xfrm>
        </p:grpSpPr>
        <p:sp>
          <p:nvSpPr>
            <p:cNvPr id="15" name="矩形 14"/>
            <p:cNvSpPr/>
            <p:nvPr/>
          </p:nvSpPr>
          <p:spPr>
            <a:xfrm>
              <a:off x="5808162" y="1889103"/>
              <a:ext cx="5046921" cy="2293936"/>
            </a:xfrm>
            <a:prstGeom prst="rect">
              <a:avLst/>
            </a:prstGeom>
            <a:noFill/>
            <a:ln w="31750">
              <a:gradFill flip="none" rotWithShape="1">
                <a:gsLst>
                  <a:gs pos="0">
                    <a:schemeClr val="bg1"/>
                  </a:gs>
                  <a:gs pos="97000">
                    <a:schemeClr val="accent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5898114" y="2463421"/>
              <a:ext cx="4899546" cy="0"/>
            </a:xfrm>
            <a:prstGeom prst="line">
              <a:avLst/>
            </a:prstGeom>
            <a:ln w="15875" cmpd="thickThin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标题 2"/>
            <p:cNvSpPr txBox="1"/>
            <p:nvPr/>
          </p:nvSpPr>
          <p:spPr>
            <a:xfrm>
              <a:off x="7886674" y="1970991"/>
              <a:ext cx="868365" cy="4226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Value</a:t>
              </a:r>
              <a:endPara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5898114" y="3059373"/>
              <a:ext cx="4899546" cy="0"/>
            </a:xfrm>
            <a:prstGeom prst="line">
              <a:avLst/>
            </a:prstGeom>
            <a:ln w="25400" cmpd="thickThin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标题 2"/>
            <p:cNvSpPr txBox="1"/>
            <p:nvPr/>
          </p:nvSpPr>
          <p:spPr>
            <a:xfrm>
              <a:off x="5898114" y="2528472"/>
              <a:ext cx="768818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data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6666932" y="2463421"/>
              <a:ext cx="0" cy="595952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标题 2"/>
            <p:cNvSpPr txBox="1"/>
            <p:nvPr/>
          </p:nvSpPr>
          <p:spPr>
            <a:xfrm>
              <a:off x="6919424" y="2517680"/>
              <a:ext cx="1439831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_children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8570792" y="2452629"/>
              <a:ext cx="0" cy="595952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标题 2"/>
            <p:cNvSpPr txBox="1"/>
            <p:nvPr/>
          </p:nvSpPr>
          <p:spPr>
            <a:xfrm>
              <a:off x="8697655" y="2511968"/>
              <a:ext cx="768818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_op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9429562" y="2453741"/>
              <a:ext cx="0" cy="595952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标题 2"/>
            <p:cNvSpPr txBox="1"/>
            <p:nvPr/>
          </p:nvSpPr>
          <p:spPr>
            <a:xfrm>
              <a:off x="9757914" y="2531526"/>
              <a:ext cx="768818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label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5898114" y="3600734"/>
              <a:ext cx="4899546" cy="0"/>
            </a:xfrm>
            <a:prstGeom prst="line">
              <a:avLst/>
            </a:prstGeom>
            <a:ln w="25400" cmpd="thickThin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标题 2"/>
            <p:cNvSpPr txBox="1"/>
            <p:nvPr/>
          </p:nvSpPr>
          <p:spPr>
            <a:xfrm>
              <a:off x="7075504" y="3065085"/>
              <a:ext cx="2716766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Operator Overloding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8" name="标题 2"/>
            <p:cNvSpPr txBox="1"/>
            <p:nvPr/>
          </p:nvSpPr>
          <p:spPr>
            <a:xfrm>
              <a:off x="7596976" y="3682620"/>
              <a:ext cx="1447759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Backward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50" name="标题 2"/>
          <p:cNvSpPr txBox="1"/>
          <p:nvPr/>
        </p:nvSpPr>
        <p:spPr>
          <a:xfrm>
            <a:off x="672773" y="1238845"/>
            <a:ext cx="11297920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自动实现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反向传播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的一个引擎，核心在于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Value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876666" y="1023339"/>
            <a:ext cx="45311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hlinkClick r:id="rId1"/>
              </a:rPr>
              <a:t>karpathy</a:t>
            </a:r>
            <a:r>
              <a:rPr lang="en-US" altLang="zh-CN" dirty="0">
                <a:hlinkClick r:id="rId1"/>
              </a:rPr>
              <a:t>/</a:t>
            </a:r>
            <a:r>
              <a:rPr lang="en-US" altLang="zh-CN" dirty="0" err="1">
                <a:hlinkClick r:id="rId1"/>
              </a:rPr>
              <a:t>micrograd</a:t>
            </a:r>
            <a:r>
              <a:rPr lang="en-US" altLang="zh-CN" dirty="0">
                <a:hlinkClick r:id="rId1"/>
              </a:rPr>
              <a:t>: A tiny scalar-valued </a:t>
            </a:r>
            <a:r>
              <a:rPr lang="en-US" altLang="zh-CN" dirty="0" err="1">
                <a:hlinkClick r:id="rId1"/>
              </a:rPr>
              <a:t>autograd</a:t>
            </a:r>
            <a:r>
              <a:rPr lang="en-US" altLang="zh-CN" dirty="0">
                <a:hlinkClick r:id="rId1"/>
              </a:rPr>
              <a:t> engine and a neural net library on top of it with </a:t>
            </a:r>
            <a:r>
              <a:rPr lang="en-US" altLang="zh-CN" dirty="0" err="1">
                <a:hlinkClick r:id="rId1"/>
              </a:rPr>
              <a:t>PyTorch</a:t>
            </a:r>
            <a:r>
              <a:rPr lang="en-US" altLang="zh-CN" dirty="0">
                <a:hlinkClick r:id="rId1"/>
              </a:rPr>
              <a:t>-like API (github.com)</a:t>
            </a:r>
            <a:endParaRPr lang="zh-CN" altLang="en-US" dirty="0"/>
          </a:p>
        </p:txBody>
      </p:sp>
    </p:spTree>
  </p:cSld>
  <p:clrMapOvr>
    <a:masterClrMapping/>
  </p:clrMapOvr>
  <p:transition advClick="0"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5. wavenet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073150" y="1423035"/>
            <a:ext cx="9301480" cy="3176905"/>
            <a:chOff x="1690" y="2806"/>
            <a:chExt cx="14648" cy="500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90" y="2806"/>
              <a:ext cx="14648" cy="5003"/>
            </a:xfrm>
            <a:prstGeom prst="rect">
              <a:avLst/>
            </a:prstGeom>
            <a:ln w="38100">
              <a:gradFill>
                <a:gsLst>
                  <a:gs pos="0">
                    <a:srgbClr val="FF000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</p:pic>
        <p:sp>
          <p:nvSpPr>
            <p:cNvPr id="2" name="矩形 1"/>
            <p:cNvSpPr/>
            <p:nvPr/>
          </p:nvSpPr>
          <p:spPr>
            <a:xfrm>
              <a:off x="2029" y="6246"/>
              <a:ext cx="1374" cy="1391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631" y="6246"/>
              <a:ext cx="1420" cy="1391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787" y="4953"/>
              <a:ext cx="3418" cy="285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2" name="肘形连接符 11"/>
          <p:cNvCxnSpPr>
            <a:stCxn id="9" idx="2"/>
          </p:cNvCxnSpPr>
          <p:nvPr/>
        </p:nvCxnSpPr>
        <p:spPr>
          <a:xfrm rot="5400000" flipV="1">
            <a:off x="3040380" y="3779520"/>
            <a:ext cx="1227455" cy="2867660"/>
          </a:xfrm>
          <a:prstGeom prst="bentConnector2">
            <a:avLst/>
          </a:prstGeom>
          <a:ln w="41275" cmpd="thickThin">
            <a:solidFill>
              <a:srgbClr val="00B050"/>
            </a:solidFill>
            <a:tailEnd type="arrow"/>
          </a:ln>
          <a:effectLst>
            <a:glow rad="127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  <a:softEdge rad="12700"/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标题 2"/>
          <p:cNvSpPr txBox="1"/>
          <p:nvPr/>
        </p:nvSpPr>
        <p:spPr>
          <a:xfrm>
            <a:off x="5221605" y="5469890"/>
            <a:ext cx="463740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输出以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（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，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，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）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的矩阵，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高维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6.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Generalily Pre-trained Transformer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标题 2"/>
          <p:cNvSpPr txBox="1"/>
          <p:nvPr/>
        </p:nvSpPr>
        <p:spPr>
          <a:xfrm>
            <a:off x="1461135" y="876300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Encode &amp;&amp; Decode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标题 2"/>
          <p:cNvSpPr txBox="1"/>
          <p:nvPr/>
        </p:nvSpPr>
        <p:spPr>
          <a:xfrm>
            <a:off x="1549400" y="3746500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Self-Attention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标题 2"/>
          <p:cNvSpPr txBox="1"/>
          <p:nvPr/>
        </p:nvSpPr>
        <p:spPr>
          <a:xfrm>
            <a:off x="1549400" y="4667885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不会联系到之后的，只会联系到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之前的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标题 2"/>
          <p:cNvSpPr txBox="1"/>
          <p:nvPr/>
        </p:nvSpPr>
        <p:spPr>
          <a:xfrm>
            <a:off x="4273550" y="3746500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a communication mechanism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7. Linear Regression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标题 2"/>
          <p:cNvSpPr txBox="1"/>
          <p:nvPr/>
        </p:nvSpPr>
        <p:spPr>
          <a:xfrm>
            <a:off x="842010" y="876300"/>
            <a:ext cx="611822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（从这里，进入《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Dive-into-DL-Pytorch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》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)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标题 2"/>
          <p:cNvSpPr txBox="1"/>
          <p:nvPr/>
        </p:nvSpPr>
        <p:spPr>
          <a:xfrm>
            <a:off x="7129145" y="824230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输出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连续值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，预测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问题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75335" y="2275205"/>
            <a:ext cx="6632575" cy="3576955"/>
            <a:chOff x="2701" y="3994"/>
            <a:chExt cx="10445" cy="563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标题 2"/>
                <p:cNvSpPr txBox="1"/>
                <p:nvPr/>
              </p:nvSpPr>
              <p:spPr>
                <a:xfrm>
                  <a:off x="4578" y="3994"/>
                  <a:ext cx="8569" cy="16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algn="l" defTabSz="6858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buNone/>
                    <a:defRPr lang="en-US" sz="3200" b="1" kern="1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1pPr>
                </a:lstStyle>
                <a:p>
                  <a:r>
                    <a:rPr altLang="zh-CN" sz="4000" i="1" dirty="0">
                      <a:latin typeface="Cambria Math" panose="02040503050406030204" charset="0"/>
                      <a:cs typeface="Cambria Math" panose="02040503050406030204" charset="0"/>
                      <a:sym typeface="Arial" panose="020B0604020202020204" pitchFamily="34" charset="0"/>
                    </a:rPr>
                    <a:t>y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4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+ </m:t>
                      </m:r>
                      <m:sSub>
                        <m:sSubPr>
                          <m:ctrlP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4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+</m:t>
                      </m:r>
                      <m:r>
                        <a:rPr lang="en-US" altLang="zh-CN" sz="4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𝒃</m:t>
                      </m:r>
                    </m:oMath>
                  </a14:m>
                  <a:endParaRPr altLang="zh-CN" sz="4000" i="1" dirty="0">
                    <a:latin typeface="Cambria Math" panose="02040503050406030204" charset="0"/>
                    <a:cs typeface="Cambria Math" panose="02040503050406030204" charset="0"/>
                    <a:sym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" name="标题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8" y="3994"/>
                  <a:ext cx="8569" cy="1696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/>
            <p:cNvCxnSpPr/>
            <p:nvPr/>
          </p:nvCxnSpPr>
          <p:spPr>
            <a:xfrm flipH="1">
              <a:off x="3555" y="5346"/>
              <a:ext cx="1160" cy="2106"/>
            </a:xfrm>
            <a:prstGeom prst="straightConnector1">
              <a:avLst/>
            </a:prstGeom>
            <a:ln w="31750" cmpd="sng">
              <a:solidFill>
                <a:srgbClr val="92D05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3" name="标题 2"/>
            <p:cNvSpPr txBox="1"/>
            <p:nvPr/>
          </p:nvSpPr>
          <p:spPr>
            <a:xfrm>
              <a:off x="2701" y="7624"/>
              <a:ext cx="1303" cy="843"/>
            </a:xfrm>
            <a:prstGeom prst="rect">
              <a:avLst/>
            </a:prstGeom>
            <a:ln w="28575" cmpd="dbl">
              <a:solidFill>
                <a:schemeClr val="accent1">
                  <a:shade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房价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17" name="直接箭头连接符 16"/>
            <p:cNvCxnSpPr>
              <a:endCxn id="18" idx="0"/>
            </p:cNvCxnSpPr>
            <p:nvPr/>
          </p:nvCxnSpPr>
          <p:spPr>
            <a:xfrm flipH="1">
              <a:off x="7125" y="5407"/>
              <a:ext cx="276" cy="3378"/>
            </a:xfrm>
            <a:prstGeom prst="straightConnector1">
              <a:avLst/>
            </a:prstGeom>
            <a:ln w="31750" cmpd="sng">
              <a:solidFill>
                <a:srgbClr val="92D05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8" name="标题 2"/>
            <p:cNvSpPr txBox="1"/>
            <p:nvPr/>
          </p:nvSpPr>
          <p:spPr>
            <a:xfrm>
              <a:off x="6473" y="8785"/>
              <a:ext cx="1303" cy="843"/>
            </a:xfrm>
            <a:prstGeom prst="rect">
              <a:avLst/>
            </a:prstGeom>
            <a:ln w="28575" cmpd="dbl">
              <a:solidFill>
                <a:schemeClr val="accent1">
                  <a:shade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面积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10820" y="5468"/>
              <a:ext cx="870" cy="2488"/>
            </a:xfrm>
            <a:prstGeom prst="straightConnector1">
              <a:avLst/>
            </a:prstGeom>
            <a:ln w="31750" cmpd="sng">
              <a:solidFill>
                <a:srgbClr val="92D05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0" name="标题 2"/>
            <p:cNvSpPr txBox="1"/>
            <p:nvPr/>
          </p:nvSpPr>
          <p:spPr>
            <a:xfrm>
              <a:off x="11099" y="7956"/>
              <a:ext cx="1303" cy="843"/>
            </a:xfrm>
            <a:prstGeom prst="rect">
              <a:avLst/>
            </a:prstGeom>
            <a:ln w="28575" cmpd="dbl">
              <a:solidFill>
                <a:schemeClr val="accent1">
                  <a:shade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房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龄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clrChange>
              <a:clrFrom>
                <a:srgbClr val="FCFCFC">
                  <a:alpha val="100000"/>
                </a:srgbClr>
              </a:clrFrom>
              <a:clrTo>
                <a:srgbClr val="FCFCFC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9565" y="2656205"/>
            <a:ext cx="2905760" cy="2134870"/>
          </a:xfrm>
          <a:prstGeom prst="rect">
            <a:avLst/>
          </a:prstGeom>
          <a:ln w="38100" cmpd="sng">
            <a:solidFill>
              <a:srgbClr val="FF0000"/>
            </a:solidFill>
            <a:prstDash val="sysDot"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 advClick="0" advTm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7. Linear Regression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图片 15"/>
          <p:cNvPicPr/>
          <p:nvPr/>
        </p:nvPicPr>
        <p:blipFill>
          <a:blip r:embed="rId1"/>
        </p:blipFill>
        <p:spPr>
          <a:xfrm>
            <a:off x="6931025" y="4526280"/>
            <a:ext cx="3848099" cy="1333500"/>
          </a:xfrm>
          <a:prstGeom prst="rect">
            <a:avLst/>
          </a:prstGeom>
          <a:ln w="25400" cmpd="sng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文本框 23"/>
          <p:cNvSpPr txBox="1"/>
          <p:nvPr/>
        </p:nvSpPr>
        <p:spPr>
          <a:xfrm>
            <a:off x="911860" y="1102995"/>
            <a:ext cx="58737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https://en.wikipedia.org/wiki/Stochastic_gradient_descent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" y="1960245"/>
            <a:ext cx="7350760" cy="1762125"/>
          </a:xfrm>
          <a:prstGeom prst="rect">
            <a:avLst/>
          </a:prstGeom>
        </p:spPr>
      </p:pic>
      <p:cxnSp>
        <p:nvCxnSpPr>
          <p:cNvPr id="26" name="直接箭头连接符 25"/>
          <p:cNvCxnSpPr>
            <a:stCxn id="16" idx="1"/>
            <a:endCxn id="27" idx="0"/>
          </p:cNvCxnSpPr>
          <p:nvPr/>
        </p:nvCxnSpPr>
        <p:spPr>
          <a:xfrm flipH="1">
            <a:off x="3634740" y="5193030"/>
            <a:ext cx="3296285" cy="548640"/>
          </a:xfrm>
          <a:prstGeom prst="straightConnector1">
            <a:avLst/>
          </a:prstGeom>
          <a:ln w="22225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标题 2"/>
          <p:cNvSpPr txBox="1"/>
          <p:nvPr/>
        </p:nvSpPr>
        <p:spPr>
          <a:xfrm>
            <a:off x="1617345" y="5741670"/>
            <a:ext cx="403415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损失函数：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Mean Squared Error</a:t>
            </a:r>
            <a:endParaRPr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标题 2"/>
          <p:cNvSpPr txBox="1"/>
          <p:nvPr/>
        </p:nvSpPr>
        <p:spPr>
          <a:xfrm>
            <a:off x="8237220" y="1750695"/>
            <a:ext cx="3109595" cy="2181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并不是把所有的样本误差计算完之后统一进行梯度下降，我们参考这个思想，选取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一个批次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，然后进行梯度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下降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8. SOFTMAX 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图片 10"/>
          <p:cNvPicPr/>
          <p:nvPr/>
        </p:nvPicPr>
        <p:blipFill>
          <a:blip r:embed="rId1"/>
        </p:blipFill>
        <p:spPr>
          <a:xfrm>
            <a:off x="6607175" y="1393825"/>
            <a:ext cx="4448175" cy="307213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lgDashDot"/>
          </a:ln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14" name="文本框 13"/>
          <p:cNvSpPr txBox="1"/>
          <p:nvPr/>
        </p:nvSpPr>
        <p:spPr>
          <a:xfrm>
            <a:off x="462280" y="-403225"/>
            <a:ext cx="2025015" cy="361315"/>
          </a:xfrm>
          <a:prstGeom prst="rect">
            <a:avLst/>
          </a:prstGeom>
        </p:spPr>
        <p:txBody>
          <a:bodyPr/>
          <a:p>
            <a:endParaRPr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标题 2"/>
              <p:cNvSpPr txBox="1"/>
              <p:nvPr/>
            </p:nvSpPr>
            <p:spPr>
              <a:xfrm>
                <a:off x="462280" y="2605405"/>
                <a:ext cx="4697095" cy="1647190"/>
              </a:xfrm>
              <a:prstGeom prst="rect">
                <a:avLst/>
              </a:prstGeom>
              <a:ln w="19050" cmpd="sng">
                <a:solidFill>
                  <a:srgbClr val="FF0000"/>
                </a:solidFill>
                <a:prstDash val="solid"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𝐻</m:t>
                      </m:r>
                      <m:d>
                        <m:dPr>
                          <m:ctrlP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(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𝒊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)</m:t>
                              </m:r>
                            </m:sup>
                          </m:sSup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, </m:t>
                          </m:r>
                          <m:sSup>
                            <m:sSupPr>
                              <m:ctrlP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trlP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(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𝒊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= </m:t>
                      </m:r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𝒋</m:t>
                          </m:r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=</m:t>
                          </m:r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𝟏</m:t>
                          </m:r>
                        </m:sub>
                        <m:sup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𝒒</m:t>
                          </m:r>
                        </m:sup>
                        <m:e>
                          <m:sSubSup>
                            <m:sSubSupPr>
                              <m:ctrlP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(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𝒊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𝒍𝒐𝒈</m:t>
                          </m:r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 </m:t>
                          </m:r>
                          <m:sSubSup>
                            <m:sSubSupPr>
                              <m:ctrlP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trlP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b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(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𝒊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altLang="zh-CN" sz="2000" i="1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  <a:p>
                <a:endParaRPr altLang="zh-CN" sz="2000" i="1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𝒍</m:t>
                      </m:r>
                      <m:d>
                        <m:dPr>
                          <m:ctrlP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𝜽</m:t>
                          </m:r>
                        </m:e>
                      </m:d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𝟏</m:t>
                          </m:r>
                        </m:num>
                        <m:den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𝒊</m:t>
                          </m:r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=</m:t>
                          </m:r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𝟏</m:t>
                          </m:r>
                        </m:sub>
                        <m:sup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𝒏</m:t>
                          </m:r>
                        </m:sup>
                        <m:e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𝐻</m:t>
                          </m:r>
                          <m:d>
                            <m:dPr>
                              <m:ctrlP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𝒊</m:t>
                                  </m:r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, </m:t>
                              </m:r>
                              <m:sSup>
                                <m:sSupPr>
                                  <m:ctrlP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trlPr>
                                        <a:rPr altLang="zh-CN" sz="2000" i="1" dirty="0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altLang="zh-CN" sz="2000" i="1" dirty="0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Arial" panose="020B0604020202020204" pitchFamily="34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𝒊</m:t>
                                  </m:r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altLang="zh-CN" sz="2000" i="1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80" y="2605405"/>
                <a:ext cx="4697095" cy="1647190"/>
              </a:xfrm>
              <a:prstGeom prst="rect">
                <a:avLst/>
              </a:prstGeom>
              <a:blipFill rotWithShape="1">
                <a:blip r:embed="rId2"/>
                <a:stretch>
                  <a:fillRect l="-203" t="-578" r="-203" b="-578"/>
                </a:stretch>
              </a:blipFill>
              <a:ln w="19050" cmpd="sng"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标题 2"/>
          <p:cNvSpPr txBox="1"/>
          <p:nvPr/>
        </p:nvSpPr>
        <p:spPr>
          <a:xfrm>
            <a:off x="1883410" y="1285875"/>
            <a:ext cx="153416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交叉熵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损失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4699635" y="1902460"/>
            <a:ext cx="5175250" cy="1114425"/>
          </a:xfrm>
          <a:prstGeom prst="straightConnector1">
            <a:avLst/>
          </a:prstGeom>
          <a:ln w="28575" cmpd="sng">
            <a:solidFill>
              <a:srgbClr val="92D050"/>
            </a:solidFill>
            <a:prstDash val="lgDashDot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865360" y="1650365"/>
            <a:ext cx="1123950" cy="2578100"/>
          </a:xfrm>
          <a:prstGeom prst="rect">
            <a:avLst/>
          </a:prstGeom>
          <a:noFill/>
          <a:ln w="22225" cmpd="sng">
            <a:solidFill>
              <a:srgbClr val="7030A0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标题 2"/>
          <p:cNvSpPr txBox="1"/>
          <p:nvPr/>
        </p:nvSpPr>
        <p:spPr>
          <a:xfrm>
            <a:off x="869950" y="5221605"/>
            <a:ext cx="400431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真实标签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y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实际上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非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即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，只考虑到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标签表示的类别概率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作为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损失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9.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Fitting 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2280" y="-403225"/>
            <a:ext cx="2025015" cy="361315"/>
          </a:xfrm>
          <a:prstGeom prst="rect">
            <a:avLst/>
          </a:prstGeom>
        </p:spPr>
        <p:txBody>
          <a:bodyPr/>
          <a:p>
            <a:endParaRPr sz="1600"/>
          </a:p>
        </p:txBody>
      </p:sp>
      <p:pic>
        <p:nvPicPr>
          <p:cNvPr id="6" name="图片 5"/>
          <p:cNvPicPr/>
          <p:nvPr/>
        </p:nvPicPr>
        <p:blipFill>
          <a:blip r:embed="rId1"/>
        </p:blipFill>
        <p:spPr>
          <a:xfrm>
            <a:off x="5010785" y="1653540"/>
            <a:ext cx="6306185" cy="3583305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</p:pic>
      <p:cxnSp>
        <p:nvCxnSpPr>
          <p:cNvPr id="10" name="直接箭头连接符 9"/>
          <p:cNvCxnSpPr/>
          <p:nvPr/>
        </p:nvCxnSpPr>
        <p:spPr>
          <a:xfrm flipH="1">
            <a:off x="8837930" y="4887595"/>
            <a:ext cx="1085215" cy="854075"/>
          </a:xfrm>
          <a:prstGeom prst="straightConnector1">
            <a:avLst/>
          </a:prstGeom>
          <a:ln w="22225" cmpd="sng">
            <a:solidFill>
              <a:srgbClr val="FF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标题 2"/>
          <p:cNvSpPr txBox="1"/>
          <p:nvPr/>
        </p:nvSpPr>
        <p:spPr>
          <a:xfrm>
            <a:off x="7625715" y="5767070"/>
            <a:ext cx="246253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Model 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Complexity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200150" y="1848485"/>
            <a:ext cx="2602230" cy="1134110"/>
            <a:chOff x="1890" y="2911"/>
            <a:chExt cx="4098" cy="1786"/>
          </a:xfrm>
        </p:grpSpPr>
        <p:sp>
          <p:nvSpPr>
            <p:cNvPr id="15" name="标题 2"/>
            <p:cNvSpPr txBox="1"/>
            <p:nvPr/>
          </p:nvSpPr>
          <p:spPr>
            <a:xfrm>
              <a:off x="1890" y="2911"/>
              <a:ext cx="4098" cy="17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zh-CN" altLang="zh-CN" sz="2000" dirty="0">
                  <a:solidFill>
                    <a:srgbClr val="FF0000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模型复杂度</a:t>
              </a:r>
              <a:r>
                <a:rPr lang="zh-CN" altLang="en-US" sz="2000" dirty="0">
                  <a:solidFill>
                    <a:srgbClr val="FF0000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：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endParaRPr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 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大</a:t>
              </a:r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-&gt;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过拟合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938" y="3044"/>
              <a:ext cx="2320" cy="580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200150" y="3778250"/>
            <a:ext cx="2602230" cy="1134110"/>
            <a:chOff x="1890" y="2911"/>
            <a:chExt cx="4098" cy="1786"/>
          </a:xfrm>
        </p:grpSpPr>
        <p:sp>
          <p:nvSpPr>
            <p:cNvPr id="25" name="标题 2"/>
            <p:cNvSpPr txBox="1"/>
            <p:nvPr/>
          </p:nvSpPr>
          <p:spPr>
            <a:xfrm>
              <a:off x="1890" y="2911"/>
              <a:ext cx="4098" cy="17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altLang="zh-CN" sz="2000" dirty="0">
                  <a:solidFill>
                    <a:srgbClr val="FF0000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  </a:t>
              </a:r>
              <a:r>
                <a:rPr lang="zh-CN" altLang="en-US" sz="2000" dirty="0">
                  <a:solidFill>
                    <a:srgbClr val="FF0000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样本</a:t>
              </a:r>
              <a:r>
                <a:rPr lang="zh-CN" altLang="en-US" sz="2000" dirty="0">
                  <a:solidFill>
                    <a:srgbClr val="FF0000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规模：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endParaRPr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 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小</a:t>
              </a:r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-&gt;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过拟合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938" y="3044"/>
              <a:ext cx="2320" cy="580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28" name="直接箭头连接符 27"/>
          <p:cNvCxnSpPr>
            <a:stCxn id="17" idx="3"/>
          </p:cNvCxnSpPr>
          <p:nvPr/>
        </p:nvCxnSpPr>
        <p:spPr>
          <a:xfrm flipV="1">
            <a:off x="2703830" y="1448435"/>
            <a:ext cx="1229995" cy="668655"/>
          </a:xfrm>
          <a:prstGeom prst="straightConnector1">
            <a:avLst/>
          </a:prstGeom>
          <a:ln w="12700" cmpd="sng">
            <a:solidFill>
              <a:srgbClr val="00B0F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3"/>
          </p:cNvCxnSpPr>
          <p:nvPr/>
        </p:nvCxnSpPr>
        <p:spPr>
          <a:xfrm flipV="1">
            <a:off x="2703830" y="1680845"/>
            <a:ext cx="1404620" cy="2366010"/>
          </a:xfrm>
          <a:prstGeom prst="straightConnector1">
            <a:avLst/>
          </a:prstGeom>
          <a:ln w="12700" cmpd="sng">
            <a:solidFill>
              <a:srgbClr val="00B0F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标题 2"/>
          <p:cNvSpPr txBox="1"/>
          <p:nvPr/>
        </p:nvSpPr>
        <p:spPr>
          <a:xfrm>
            <a:off x="4108450" y="1002665"/>
            <a:ext cx="1271270" cy="650875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两大因素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9. Fitting 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2280" y="-403225"/>
            <a:ext cx="2025015" cy="361315"/>
          </a:xfrm>
          <a:prstGeom prst="rect">
            <a:avLst/>
          </a:prstGeom>
        </p:spPr>
        <p:txBody>
          <a:bodyPr/>
          <a:p>
            <a:endParaRPr sz="1600"/>
          </a:p>
        </p:txBody>
      </p:sp>
      <p:sp>
        <p:nvSpPr>
          <p:cNvPr id="2" name="标题 2"/>
          <p:cNvSpPr txBox="1"/>
          <p:nvPr/>
        </p:nvSpPr>
        <p:spPr>
          <a:xfrm>
            <a:off x="2661285" y="847725"/>
            <a:ext cx="611822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Weight Decay also called “L2 regularization”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1"/>
        </p:blipFill>
        <p:spPr>
          <a:xfrm>
            <a:off x="5554980" y="2008505"/>
            <a:ext cx="6012180" cy="3550285"/>
          </a:xfrm>
          <a:prstGeom prst="rect">
            <a:avLst/>
          </a:prstGeom>
          <a:ln w="41275" cap="rnd" cmpd="sng">
            <a:solidFill>
              <a:srgbClr val="00B050"/>
            </a:solidFill>
            <a:prstDash val="sysDot"/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2" name="矩形 11"/>
          <p:cNvSpPr/>
          <p:nvPr/>
        </p:nvSpPr>
        <p:spPr>
          <a:xfrm>
            <a:off x="10011410" y="4578985"/>
            <a:ext cx="1366520" cy="755650"/>
          </a:xfrm>
          <a:prstGeom prst="rect">
            <a:avLst/>
          </a:prstGeom>
          <a:noFill/>
          <a:ln w="22225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12" idx="1"/>
            <a:endCxn id="19" idx="3"/>
          </p:cNvCxnSpPr>
          <p:nvPr/>
        </p:nvCxnSpPr>
        <p:spPr>
          <a:xfrm flipH="1" flipV="1">
            <a:off x="4100830" y="2642235"/>
            <a:ext cx="5910580" cy="2314575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标题 2"/>
          <p:cNvSpPr txBox="1"/>
          <p:nvPr/>
        </p:nvSpPr>
        <p:spPr>
          <a:xfrm>
            <a:off x="1828800" y="1522095"/>
            <a:ext cx="2272030" cy="2239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注意这里的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W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，是与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x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相乘的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W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，指的是权重，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不包括偏差（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bias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）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</p:blipFill>
        <p:spPr>
          <a:xfrm>
            <a:off x="606425" y="4269740"/>
            <a:ext cx="2664460" cy="1934845"/>
          </a:xfrm>
          <a:prstGeom prst="rect">
            <a:avLst/>
          </a:prstGeom>
          <a:ln w="15875" cmpd="sng">
            <a:solidFill>
              <a:srgbClr val="FF0000"/>
            </a:solidFill>
            <a:prstDash val="dash"/>
          </a:ln>
        </p:spPr>
      </p:pic>
      <p:sp>
        <p:nvSpPr>
          <p:cNvPr id="10" name="标题 2"/>
          <p:cNvSpPr txBox="1"/>
          <p:nvPr/>
        </p:nvSpPr>
        <p:spPr>
          <a:xfrm>
            <a:off x="3996690" y="5859145"/>
            <a:ext cx="611822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Dropout: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在训练时随机设置值为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0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，其他模式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冻结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10.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Convolution 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2280" y="-403225"/>
            <a:ext cx="2025015" cy="361315"/>
          </a:xfrm>
          <a:prstGeom prst="rect">
            <a:avLst/>
          </a:prstGeom>
        </p:spPr>
        <p:txBody>
          <a:bodyPr/>
          <a:p>
            <a:endParaRPr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标题 2"/>
              <p:cNvSpPr txBox="1"/>
              <p:nvPr/>
            </p:nvSpPr>
            <p:spPr>
              <a:xfrm>
                <a:off x="4338955" y="1029970"/>
                <a:ext cx="8173085" cy="6508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𝑵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, 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𝒊𝒏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, 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𝑯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, 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𝑾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 </m:t>
                      </m:r>
                      <m:r>
                        <a:rPr lang="en-US" altLang="zh-CN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−</m:t>
                      </m:r>
                      <m:r>
                        <a:rPr lang="en-US" altLang="zh-CN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&gt;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𝑵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, 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𝒐𝒖𝒕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, 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𝑯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, 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𝑾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charset="0"/>
                  <a:ea typeface="MS Mincho" charset="0"/>
                  <a:cs typeface="Cambria Math" panose="0204050305040603020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955" y="1029970"/>
                <a:ext cx="8173085" cy="65087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619125" y="1793240"/>
            <a:ext cx="5080000" cy="6350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pic>
        <p:nvPicPr>
          <p:cNvPr id="13" name="图片 12"/>
          <p:cNvPicPr/>
          <p:nvPr/>
        </p:nvPicPr>
        <p:blipFill>
          <a:blip r:embed="rId2"/>
        </p:blipFill>
        <p:spPr>
          <a:xfrm>
            <a:off x="6242685" y="3048635"/>
            <a:ext cx="5339080" cy="2940685"/>
          </a:xfrm>
          <a:prstGeom prst="rect">
            <a:avLst/>
          </a:prstGeom>
          <a:ln w="22225" cmpd="sng">
            <a:solidFill>
              <a:srgbClr val="FF0000"/>
            </a:solidFill>
            <a:prstDash val="dash"/>
          </a:ln>
        </p:spPr>
      </p:pic>
      <p:pic>
        <p:nvPicPr>
          <p:cNvPr id="22" name="图片 21"/>
          <p:cNvPicPr/>
          <p:nvPr/>
        </p:nvPicPr>
        <p:blipFill>
          <a:blip r:embed="rId3"/>
        </p:blipFill>
        <p:spPr>
          <a:xfrm>
            <a:off x="252095" y="1972945"/>
            <a:ext cx="5814060" cy="2211070"/>
          </a:xfrm>
          <a:prstGeom prst="rect">
            <a:avLst/>
          </a:prstGeom>
          <a:ln w="31750" cmpd="sng">
            <a:solidFill>
              <a:schemeClr val="accent1">
                <a:shade val="50000"/>
              </a:schemeClr>
            </a:solidFill>
            <a:prstDash val="sysDot"/>
          </a:ln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30" y="4742815"/>
            <a:ext cx="4114800" cy="1752600"/>
          </a:xfrm>
          <a:prstGeom prst="rect">
            <a:avLst/>
          </a:prstGeom>
        </p:spPr>
      </p:pic>
    </p:spTree>
  </p:cSld>
  <p:clrMapOvr>
    <a:masterClrMapping/>
  </p:clrMapOvr>
  <p:transition advClick="0" advTm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11.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LeNet 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2280" y="-403225"/>
            <a:ext cx="2025015" cy="361315"/>
          </a:xfrm>
          <a:prstGeom prst="rect">
            <a:avLst/>
          </a:prstGeom>
        </p:spPr>
        <p:txBody>
          <a:bodyPr/>
          <a:p>
            <a:endParaRPr sz="1600"/>
          </a:p>
        </p:txBody>
      </p:sp>
      <p:pic>
        <p:nvPicPr>
          <p:cNvPr id="2" name="图片 1"/>
          <p:cNvPicPr/>
          <p:nvPr/>
        </p:nvPicPr>
        <p:blipFill>
          <a:blip r:embed="rId1"/>
        </p:blipFill>
        <p:spPr>
          <a:xfrm>
            <a:off x="1588135" y="2011680"/>
            <a:ext cx="9215120" cy="3047365"/>
          </a:xfrm>
          <a:prstGeom prst="rect">
            <a:avLst/>
          </a:prstGeom>
          <a:ln w="19050" cmpd="sng">
            <a:solidFill>
              <a:srgbClr val="FF0000"/>
            </a:solidFill>
            <a:prstDash val="lgDash"/>
          </a:ln>
        </p:spPr>
      </p:pic>
      <p:cxnSp>
        <p:nvCxnSpPr>
          <p:cNvPr id="4" name="直接箭头连接符 3"/>
          <p:cNvCxnSpPr/>
          <p:nvPr/>
        </p:nvCxnSpPr>
        <p:spPr>
          <a:xfrm flipV="1">
            <a:off x="7093585" y="1525905"/>
            <a:ext cx="978535" cy="803910"/>
          </a:xfrm>
          <a:prstGeom prst="straightConnector1">
            <a:avLst/>
          </a:prstGeom>
          <a:ln w="22225" cmpd="sng">
            <a:solidFill>
              <a:srgbClr val="92D050"/>
            </a:solidFill>
            <a:prstDash val="lg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标题 2"/>
              <p:cNvSpPr txBox="1"/>
              <p:nvPr/>
            </p:nvSpPr>
            <p:spPr>
              <a:xfrm>
                <a:off x="7926705" y="750570"/>
                <a:ext cx="1271270" cy="65087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𝟑𝟐</m:t>
                          </m:r>
                        </m:num>
                        <m:den>
                          <m:r>
                            <a:rPr lang="en-US"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𝟒</m:t>
                          </m:r>
                        </m:den>
                      </m:f>
                      <m:r>
                        <a:rPr lang="en-US"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</m:t>
                      </m:r>
                      <m:r>
                        <a:rPr lang="en-US"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−</m:t>
                      </m:r>
                      <m:r>
                        <a:rPr lang="en-US"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</m:t>
                      </m:r>
                      <m:r>
                        <a:rPr lang="en-US"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𝟑</m:t>
                      </m:r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0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705" y="750570"/>
                <a:ext cx="1271270" cy="650875"/>
              </a:xfrm>
              <a:prstGeom prst="rect">
                <a:avLst/>
              </a:prstGeom>
              <a:blipFill rotWithShape="1">
                <a:blip r:embed="rId2"/>
                <a:stretch>
                  <a:fillRect l="-5395" t="-10537" r="-5345" b="-10439"/>
                </a:stretch>
              </a:blipFill>
              <a:ln>
                <a:solidFill>
                  <a:schemeClr val="accent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2"/>
          <p:cNvSpPr txBox="1"/>
          <p:nvPr/>
        </p:nvSpPr>
        <p:spPr>
          <a:xfrm>
            <a:off x="1588135" y="5422900"/>
            <a:ext cx="8705215" cy="1000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在论文中，其实下采样步骤不只是平均池化，还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连接了一个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(c_in, c_in, 1, 1)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的卷积层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，这也是为什么论文中会有参数的原因；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并且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C5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是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卷积层卷积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，并不是对于图像的直接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展平！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标题 2"/>
          <p:cNvSpPr txBox="1"/>
          <p:nvPr/>
        </p:nvSpPr>
        <p:spPr>
          <a:xfrm>
            <a:off x="877570" y="828675"/>
            <a:ext cx="6118225" cy="1212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Why?	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参数共享；考虑空间特征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End to End: 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直接基于图像的原始像素进行分类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11.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AlexNet 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2280" y="-403225"/>
            <a:ext cx="2025015" cy="361315"/>
          </a:xfrm>
          <a:prstGeom prst="rect">
            <a:avLst/>
          </a:prstGeom>
        </p:spPr>
        <p:txBody>
          <a:bodyPr/>
          <a:p>
            <a:endParaRPr sz="1600"/>
          </a:p>
        </p:txBody>
      </p:sp>
      <p:pic>
        <p:nvPicPr>
          <p:cNvPr id="10" name="图片 9"/>
          <p:cNvPicPr/>
          <p:nvPr/>
        </p:nvPicPr>
        <p:blipFill>
          <a:blip r:embed="rId1"/>
        </p:blipFill>
        <p:spPr>
          <a:xfrm>
            <a:off x="1044575" y="2399665"/>
            <a:ext cx="5368925" cy="2486025"/>
          </a:xfrm>
          <a:prstGeom prst="rect">
            <a:avLst/>
          </a:prstGeom>
          <a:ln w="28575" cmpd="sng">
            <a:solidFill>
              <a:srgbClr val="00B050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2" name="左大括号 11"/>
          <p:cNvSpPr/>
          <p:nvPr/>
        </p:nvSpPr>
        <p:spPr>
          <a:xfrm>
            <a:off x="6974840" y="1910080"/>
            <a:ext cx="941705" cy="3465195"/>
          </a:xfrm>
          <a:prstGeom prst="leftBrace">
            <a:avLst>
              <a:gd name="adj1" fmla="val 8333"/>
              <a:gd name="adj2" fmla="val 50284"/>
            </a:avLst>
          </a:prstGeom>
          <a:noFill/>
          <a:ln w="25400" cmpd="sng">
            <a:solidFill>
              <a:srgbClr val="0070C0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8188325" y="1644650"/>
            <a:ext cx="2602230" cy="1134110"/>
            <a:chOff x="1890" y="2911"/>
            <a:chExt cx="4098" cy="1786"/>
          </a:xfrm>
        </p:grpSpPr>
        <p:sp>
          <p:nvSpPr>
            <p:cNvPr id="15" name="标题 2"/>
            <p:cNvSpPr txBox="1"/>
            <p:nvPr/>
          </p:nvSpPr>
          <p:spPr>
            <a:xfrm>
              <a:off x="1890" y="2911"/>
              <a:ext cx="4098" cy="17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网络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结构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endParaRPr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  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938" y="3044"/>
              <a:ext cx="2320" cy="580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218805" y="2595245"/>
            <a:ext cx="2602230" cy="1134110"/>
            <a:chOff x="1890" y="2911"/>
            <a:chExt cx="4098" cy="1786"/>
          </a:xfrm>
        </p:grpSpPr>
        <p:sp>
          <p:nvSpPr>
            <p:cNvPr id="16" name="标题 2"/>
            <p:cNvSpPr txBox="1"/>
            <p:nvPr/>
          </p:nvSpPr>
          <p:spPr>
            <a:xfrm>
              <a:off x="1890" y="2911"/>
              <a:ext cx="4098" cy="17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激活函数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endParaRPr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  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938" y="3044"/>
              <a:ext cx="2320" cy="580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249285" y="3462655"/>
            <a:ext cx="2602230" cy="1134110"/>
            <a:chOff x="1890" y="2911"/>
            <a:chExt cx="4098" cy="1786"/>
          </a:xfrm>
        </p:grpSpPr>
        <p:sp>
          <p:nvSpPr>
            <p:cNvPr id="20" name="标题 2"/>
            <p:cNvSpPr txBox="1"/>
            <p:nvPr/>
          </p:nvSpPr>
          <p:spPr>
            <a:xfrm>
              <a:off x="1890" y="2911"/>
              <a:ext cx="4098" cy="17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全连接层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endParaRPr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  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938" y="3044"/>
              <a:ext cx="2320" cy="580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251190" y="4287520"/>
            <a:ext cx="2602230" cy="1134110"/>
            <a:chOff x="1890" y="2911"/>
            <a:chExt cx="4098" cy="1786"/>
          </a:xfrm>
        </p:grpSpPr>
        <p:sp>
          <p:nvSpPr>
            <p:cNvPr id="24" name="标题 2"/>
            <p:cNvSpPr txBox="1"/>
            <p:nvPr/>
          </p:nvSpPr>
          <p:spPr>
            <a:xfrm>
              <a:off x="1890" y="2911"/>
              <a:ext cx="4098" cy="17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 DropOut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endParaRPr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  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938" y="3044"/>
              <a:ext cx="2320" cy="580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249285" y="5160645"/>
            <a:ext cx="2602230" cy="1134110"/>
            <a:chOff x="1890" y="2911"/>
            <a:chExt cx="4098" cy="1786"/>
          </a:xfrm>
        </p:grpSpPr>
        <p:sp>
          <p:nvSpPr>
            <p:cNvPr id="27" name="标题 2"/>
            <p:cNvSpPr txBox="1"/>
            <p:nvPr/>
          </p:nvSpPr>
          <p:spPr>
            <a:xfrm>
              <a:off x="1890" y="2911"/>
              <a:ext cx="4098" cy="17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图像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增强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endParaRPr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  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1938" y="3044"/>
              <a:ext cx="2320" cy="580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advClick="0"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2. Bigram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标题 2"/>
          <p:cNvSpPr txBox="1"/>
          <p:nvPr/>
        </p:nvSpPr>
        <p:spPr>
          <a:xfrm>
            <a:off x="672774" y="1238845"/>
            <a:ext cx="3537720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一种基于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二元组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的单词生成器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45981" y="2532905"/>
            <a:ext cx="1353879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Words.txt</a:t>
            </a:r>
            <a:endParaRPr lang="zh-CN" altLang="en-US" dirty="0"/>
          </a:p>
        </p:txBody>
      </p:sp>
      <p:sp>
        <p:nvSpPr>
          <p:cNvPr id="5" name="箭头: 右 4"/>
          <p:cNvSpPr/>
          <p:nvPr/>
        </p:nvSpPr>
        <p:spPr>
          <a:xfrm>
            <a:off x="2924521" y="2679241"/>
            <a:ext cx="574766" cy="224779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823948" y="2532905"/>
            <a:ext cx="1353879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Bigram</a:t>
            </a:r>
            <a:endParaRPr lang="zh-CN" altLang="en-US" dirty="0"/>
          </a:p>
        </p:txBody>
      </p:sp>
      <p:sp>
        <p:nvSpPr>
          <p:cNvPr id="10" name="箭头: 右 9"/>
          <p:cNvSpPr/>
          <p:nvPr/>
        </p:nvSpPr>
        <p:spPr>
          <a:xfrm>
            <a:off x="5502488" y="2679241"/>
            <a:ext cx="574766" cy="224779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01915" y="2532905"/>
            <a:ext cx="1353879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12" name="箭头: 右 11"/>
          <p:cNvSpPr/>
          <p:nvPr/>
        </p:nvSpPr>
        <p:spPr>
          <a:xfrm>
            <a:off x="8080455" y="2679241"/>
            <a:ext cx="574766" cy="224779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979882" y="2532905"/>
            <a:ext cx="1767731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Create Words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125726" y="5798126"/>
            <a:ext cx="9737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hlinkClick r:id="rId1"/>
              </a:rPr>
              <a:t>karpathy</a:t>
            </a:r>
            <a:r>
              <a:rPr lang="en-US" altLang="zh-CN" dirty="0">
                <a:hlinkClick r:id="rId1"/>
              </a:rPr>
              <a:t>/</a:t>
            </a:r>
            <a:r>
              <a:rPr lang="en-US" altLang="zh-CN" dirty="0" err="1">
                <a:hlinkClick r:id="rId1"/>
              </a:rPr>
              <a:t>makemore</a:t>
            </a:r>
            <a:r>
              <a:rPr lang="en-US" altLang="zh-CN" dirty="0">
                <a:hlinkClick r:id="rId1"/>
              </a:rPr>
              <a:t>: An autoregressive character-level language model for making more things (github.com)</a:t>
            </a:r>
            <a:endParaRPr lang="zh-CN" altLang="en-US" dirty="0"/>
          </a:p>
        </p:txBody>
      </p:sp>
      <p:sp>
        <p:nvSpPr>
          <p:cNvPr id="16" name="标题 2"/>
          <p:cNvSpPr txBox="1"/>
          <p:nvPr/>
        </p:nvSpPr>
        <p:spPr>
          <a:xfrm>
            <a:off x="4094114" y="3446060"/>
            <a:ext cx="2698222" cy="1943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基于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Pytorch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实现：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1. one_hot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2. arrange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3. Generator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4. multinomial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……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11. Resnet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2280" y="-403225"/>
            <a:ext cx="2025015" cy="361315"/>
          </a:xfrm>
          <a:prstGeom prst="rect">
            <a:avLst/>
          </a:prstGeom>
        </p:spPr>
        <p:txBody>
          <a:bodyPr/>
          <a:p>
            <a:endParaRPr sz="1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2205" y="1384300"/>
            <a:ext cx="3076575" cy="1552575"/>
          </a:xfrm>
          <a:prstGeom prst="rect">
            <a:avLst/>
          </a:prstGeom>
          <a:ln w="25400" cmpd="sng">
            <a:solidFill>
              <a:srgbClr val="FF0000"/>
            </a:solidFill>
            <a:prstDash val="lgDash"/>
          </a:ln>
        </p:spPr>
      </p:pic>
      <p:pic>
        <p:nvPicPr>
          <p:cNvPr id="9" name="图片 8"/>
          <p:cNvPicPr/>
          <p:nvPr/>
        </p:nvPicPr>
        <p:blipFill>
          <a:blip r:embed="rId2"/>
        </p:blipFill>
        <p:spPr>
          <a:xfrm>
            <a:off x="374650" y="1281113"/>
            <a:ext cx="7981949" cy="4295775"/>
          </a:xfrm>
          <a:prstGeom prst="rect">
            <a:avLst/>
          </a:prstGeom>
          <a:ln w="22225">
            <a:solidFill>
              <a:schemeClr val="accent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st="381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9000000"/>
            </a:lightRig>
          </a:scene3d>
        </p:spPr>
      </p:pic>
      <p:cxnSp>
        <p:nvCxnSpPr>
          <p:cNvPr id="29" name="直接箭头连接符 28"/>
          <p:cNvCxnSpPr>
            <a:endCxn id="2" idx="1"/>
          </p:cNvCxnSpPr>
          <p:nvPr/>
        </p:nvCxnSpPr>
        <p:spPr>
          <a:xfrm flipV="1">
            <a:off x="6240780" y="2160905"/>
            <a:ext cx="2511425" cy="66992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标题 2"/>
          <p:cNvSpPr txBox="1"/>
          <p:nvPr/>
        </p:nvSpPr>
        <p:spPr>
          <a:xfrm>
            <a:off x="9026525" y="3661410"/>
            <a:ext cx="2966085" cy="1250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虚线代表在这个过程中我们会使用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1*1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的卷积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，其余的就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不用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1. XXX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2. Bigram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标题 2"/>
          <p:cNvSpPr txBox="1"/>
          <p:nvPr/>
        </p:nvSpPr>
        <p:spPr>
          <a:xfrm>
            <a:off x="2548882" y="691840"/>
            <a:ext cx="1275066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核心结构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385125" y="1846013"/>
            <a:ext cx="5184557" cy="4358602"/>
            <a:chOff x="1066116" y="1846013"/>
            <a:chExt cx="5184557" cy="4358602"/>
          </a:xfrm>
        </p:grpSpPr>
        <p:sp>
          <p:nvSpPr>
            <p:cNvPr id="14" name="椭圆 13"/>
            <p:cNvSpPr/>
            <p:nvPr/>
          </p:nvSpPr>
          <p:spPr>
            <a:xfrm>
              <a:off x="1066116" y="358554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279796" y="1846013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279796" y="273311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279795" y="358554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标题 2"/>
            <p:cNvSpPr txBox="1"/>
            <p:nvPr/>
          </p:nvSpPr>
          <p:spPr>
            <a:xfrm>
              <a:off x="3461711" y="4444752"/>
              <a:ext cx="229216" cy="7163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1000" dirty="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.</a:t>
              </a:r>
              <a:endPara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lang="en-US" altLang="zh-CN" sz="1000" dirty="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.</a:t>
              </a:r>
              <a:endPara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lang="en-US" altLang="zh-CN" sz="1000" dirty="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.</a:t>
              </a:r>
              <a:endPara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endPara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277548" y="5161079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箭头连接符 22"/>
            <p:cNvCxnSpPr>
              <a:stCxn id="14" idx="6"/>
              <a:endCxn id="17" idx="2"/>
            </p:cNvCxnSpPr>
            <p:nvPr/>
          </p:nvCxnSpPr>
          <p:spPr>
            <a:xfrm flipV="1">
              <a:off x="1663657" y="2150608"/>
              <a:ext cx="1616139" cy="1739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4" idx="6"/>
              <a:endCxn id="18" idx="2"/>
            </p:cNvCxnSpPr>
            <p:nvPr/>
          </p:nvCxnSpPr>
          <p:spPr>
            <a:xfrm flipV="1">
              <a:off x="1663657" y="3037712"/>
              <a:ext cx="1616139" cy="852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4" idx="6"/>
              <a:endCxn id="19" idx="2"/>
            </p:cNvCxnSpPr>
            <p:nvPr/>
          </p:nvCxnSpPr>
          <p:spPr>
            <a:xfrm>
              <a:off x="1663657" y="3890142"/>
              <a:ext cx="16161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4" idx="6"/>
              <a:endCxn id="21" idx="2"/>
            </p:cNvCxnSpPr>
            <p:nvPr/>
          </p:nvCxnSpPr>
          <p:spPr>
            <a:xfrm>
              <a:off x="1663657" y="3890142"/>
              <a:ext cx="1613891" cy="1575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5498459" y="358554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/>
            <p:cNvCxnSpPr>
              <a:stCxn id="21" idx="6"/>
              <a:endCxn id="34" idx="2"/>
            </p:cNvCxnSpPr>
            <p:nvPr/>
          </p:nvCxnSpPr>
          <p:spPr>
            <a:xfrm flipV="1">
              <a:off x="3875089" y="3890142"/>
              <a:ext cx="1623370" cy="1575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9" idx="6"/>
              <a:endCxn id="34" idx="2"/>
            </p:cNvCxnSpPr>
            <p:nvPr/>
          </p:nvCxnSpPr>
          <p:spPr>
            <a:xfrm>
              <a:off x="3877336" y="3890142"/>
              <a:ext cx="16211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18" idx="6"/>
              <a:endCxn id="34" idx="2"/>
            </p:cNvCxnSpPr>
            <p:nvPr/>
          </p:nvCxnSpPr>
          <p:spPr>
            <a:xfrm>
              <a:off x="3877337" y="3037712"/>
              <a:ext cx="1621122" cy="852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7" idx="6"/>
              <a:endCxn id="34" idx="2"/>
            </p:cNvCxnSpPr>
            <p:nvPr/>
          </p:nvCxnSpPr>
          <p:spPr>
            <a:xfrm>
              <a:off x="3877337" y="2150608"/>
              <a:ext cx="1621122" cy="1739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标题 2"/>
            <p:cNvSpPr txBox="1"/>
            <p:nvPr/>
          </p:nvSpPr>
          <p:spPr>
            <a:xfrm>
              <a:off x="1086588" y="4267187"/>
              <a:ext cx="597541" cy="3822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1200" dirty="0">
                  <a:latin typeface="Arial" panose="020B0604020202020204" pitchFamily="34" charset="0"/>
                  <a:sym typeface="Arial" panose="020B0604020202020204" pitchFamily="34" charset="0"/>
                </a:rPr>
                <a:t>Input</a:t>
              </a:r>
              <a:endParaRPr lang="en-US" altLang="zh-CN" sz="12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1" name="标题 2"/>
            <p:cNvSpPr txBox="1"/>
            <p:nvPr/>
          </p:nvSpPr>
          <p:spPr>
            <a:xfrm>
              <a:off x="3116979" y="5822403"/>
              <a:ext cx="997818" cy="3822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1200" dirty="0">
                  <a:latin typeface="Arial" panose="020B0604020202020204" pitchFamily="34" charset="0"/>
                  <a:sym typeface="Arial" panose="020B0604020202020204" pitchFamily="34" charset="0"/>
                </a:rPr>
                <a:t>Neural Net</a:t>
              </a:r>
              <a:endParaRPr lang="en-US" altLang="zh-CN" sz="12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2" name="标题 2"/>
            <p:cNvSpPr txBox="1"/>
            <p:nvPr/>
          </p:nvSpPr>
          <p:spPr>
            <a:xfrm>
              <a:off x="5483080" y="4267187"/>
              <a:ext cx="767593" cy="3822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1200" dirty="0">
                  <a:latin typeface="Arial" panose="020B0604020202020204" pitchFamily="34" charset="0"/>
                  <a:sym typeface="Arial" panose="020B0604020202020204" pitchFamily="34" charset="0"/>
                </a:rPr>
                <a:t>Output</a:t>
              </a:r>
              <a:endParaRPr lang="en-US" altLang="zh-CN" sz="12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54" name="标题 2"/>
          <p:cNvSpPr txBox="1"/>
          <p:nvPr/>
        </p:nvSpPr>
        <p:spPr>
          <a:xfrm>
            <a:off x="5619739" y="691840"/>
            <a:ext cx="6602743" cy="1869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Input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(1, 27)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Neural Net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： 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(27, 27)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Output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(1, 27)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Loss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:-probs[</a:t>
            </a:r>
            <a:r>
              <a:rPr lang="en-US" altLang="zh-CN" sz="2000" dirty="0" err="1">
                <a:latin typeface="Arial" panose="020B0604020202020204" pitchFamily="34" charset="0"/>
                <a:sym typeface="Arial" panose="020B0604020202020204" pitchFamily="34" charset="0"/>
              </a:rPr>
              <a:t>torch.arange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(num),</a:t>
            </a:r>
            <a:r>
              <a:rPr lang="en-US" altLang="zh-CN" sz="2000" dirty="0" err="1">
                <a:latin typeface="Arial" panose="020B0604020202020204" pitchFamily="34" charset="0"/>
                <a:sym typeface="Arial" panose="020B0604020202020204" pitchFamily="34" charset="0"/>
              </a:rPr>
              <a:t>ys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].log().mean() + 0.01 * (W**2).mean()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7787345" y="3372056"/>
            <a:ext cx="1686476" cy="2611704"/>
            <a:chOff x="7773697" y="3158565"/>
            <a:chExt cx="1686476" cy="2611704"/>
          </a:xfrm>
        </p:grpSpPr>
        <p:sp>
          <p:nvSpPr>
            <p:cNvPr id="59" name="标题 2"/>
            <p:cNvSpPr txBox="1"/>
            <p:nvPr/>
          </p:nvSpPr>
          <p:spPr>
            <a:xfrm>
              <a:off x="7930649" y="4111975"/>
              <a:ext cx="1529524" cy="6509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训练模型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0" name="标题 2"/>
            <p:cNvSpPr txBox="1"/>
            <p:nvPr/>
          </p:nvSpPr>
          <p:spPr>
            <a:xfrm>
              <a:off x="7773697" y="3158565"/>
              <a:ext cx="1529524" cy="6509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生成数据集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" name="标题 2"/>
            <p:cNvSpPr txBox="1"/>
            <p:nvPr/>
          </p:nvSpPr>
          <p:spPr>
            <a:xfrm>
              <a:off x="7930649" y="5119295"/>
              <a:ext cx="1529524" cy="6509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生成单词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2" name="箭头: 下 61"/>
            <p:cNvSpPr/>
            <p:nvPr/>
          </p:nvSpPr>
          <p:spPr>
            <a:xfrm>
              <a:off x="8442891" y="3703543"/>
              <a:ext cx="170597" cy="460518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箭头: 下 62"/>
            <p:cNvSpPr/>
            <p:nvPr/>
          </p:nvSpPr>
          <p:spPr>
            <a:xfrm>
              <a:off x="8453160" y="4677908"/>
              <a:ext cx="170597" cy="460518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标题 2"/>
          <p:cNvSpPr txBox="1"/>
          <p:nvPr/>
        </p:nvSpPr>
        <p:spPr>
          <a:xfrm>
            <a:off x="5664873" y="2741810"/>
            <a:ext cx="1275066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代码逻辑：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3.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MLP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26785" y="1364615"/>
            <a:ext cx="5409565" cy="4574540"/>
          </a:xfrm>
          <a:prstGeom prst="rect">
            <a:avLst/>
          </a:prstGeom>
        </p:spPr>
      </p:pic>
      <p:sp>
        <p:nvSpPr>
          <p:cNvPr id="14" name="标题 2"/>
          <p:cNvSpPr txBox="1"/>
          <p:nvPr/>
        </p:nvSpPr>
        <p:spPr>
          <a:xfrm>
            <a:off x="173990" y="1177925"/>
            <a:ext cx="592201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A Neural Probabilistic Language 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Model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（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2003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）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26785" y="4411980"/>
            <a:ext cx="4895215" cy="159575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5" idx="1"/>
            <a:endCxn id="17" idx="0"/>
          </p:cNvCxnSpPr>
          <p:nvPr/>
        </p:nvCxnSpPr>
        <p:spPr>
          <a:xfrm flipH="1">
            <a:off x="5043170" y="5210175"/>
            <a:ext cx="983615" cy="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标题 2"/>
          <p:cNvSpPr txBox="1"/>
          <p:nvPr/>
        </p:nvSpPr>
        <p:spPr>
          <a:xfrm>
            <a:off x="4678680" y="5210175"/>
            <a:ext cx="728345" cy="391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输入层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8" name="直接箭头连接符 17"/>
          <p:cNvCxnSpPr>
            <a:endCxn id="19" idx="3"/>
          </p:cNvCxnSpPr>
          <p:nvPr/>
        </p:nvCxnSpPr>
        <p:spPr>
          <a:xfrm flipH="1" flipV="1">
            <a:off x="6026785" y="3168015"/>
            <a:ext cx="1590040" cy="400685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标题 2"/>
          <p:cNvSpPr txBox="1"/>
          <p:nvPr/>
        </p:nvSpPr>
        <p:spPr>
          <a:xfrm>
            <a:off x="5298440" y="2972435"/>
            <a:ext cx="728345" cy="391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隐藏层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标题 2"/>
          <p:cNvSpPr txBox="1"/>
          <p:nvPr/>
        </p:nvSpPr>
        <p:spPr>
          <a:xfrm>
            <a:off x="384810" y="1910715"/>
            <a:ext cx="3644265" cy="2501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C(Vocab_size, n_embd):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将一个字母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(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或单词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)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转成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n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维特征向量上的一个点，是网络结构参数的一部分。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考虑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上下文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关系，通过前面的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m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个字母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/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单词输出下一个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结果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标题 2"/>
          <p:cNvSpPr txBox="1"/>
          <p:nvPr/>
        </p:nvSpPr>
        <p:spPr>
          <a:xfrm>
            <a:off x="173990" y="5089525"/>
            <a:ext cx="3527425" cy="918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输出下一个结果的概率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3.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MLP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885" y="2749550"/>
            <a:ext cx="7753350" cy="2642870"/>
          </a:xfrm>
          <a:prstGeom prst="rect">
            <a:avLst/>
          </a:prstGeom>
        </p:spPr>
      </p:pic>
      <p:sp>
        <p:nvSpPr>
          <p:cNvPr id="5" name="标题 2"/>
          <p:cNvSpPr txBox="1"/>
          <p:nvPr/>
        </p:nvSpPr>
        <p:spPr>
          <a:xfrm>
            <a:off x="784860" y="945515"/>
            <a:ext cx="411353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Kaiming(He) Normalization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4483735" y="5107940"/>
            <a:ext cx="1384300" cy="79819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标题 2"/>
          <p:cNvSpPr txBox="1"/>
          <p:nvPr/>
        </p:nvSpPr>
        <p:spPr>
          <a:xfrm>
            <a:off x="4958715" y="5974715"/>
            <a:ext cx="6019165" cy="515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利用这个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gain(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经验得到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5/3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)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来对抗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tanh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造成的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挤压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标题 2"/>
          <p:cNvSpPr txBox="1"/>
          <p:nvPr/>
        </p:nvSpPr>
        <p:spPr>
          <a:xfrm>
            <a:off x="384810" y="1910715"/>
            <a:ext cx="3819525" cy="630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初始化网络参数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的一种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方法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1" name="直接箭头连接符 10"/>
          <p:cNvCxnSpPr>
            <a:stCxn id="20" idx="3"/>
          </p:cNvCxnSpPr>
          <p:nvPr/>
        </p:nvCxnSpPr>
        <p:spPr>
          <a:xfrm flipV="1">
            <a:off x="4204335" y="2221865"/>
            <a:ext cx="2533650" cy="4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标题 2"/>
          <p:cNvSpPr txBox="1"/>
          <p:nvPr/>
        </p:nvSpPr>
        <p:spPr>
          <a:xfrm>
            <a:off x="6737985" y="1910715"/>
            <a:ext cx="2347595" cy="630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提高训练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质量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3.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MLP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标题 2"/>
          <p:cNvSpPr txBox="1"/>
          <p:nvPr/>
        </p:nvSpPr>
        <p:spPr>
          <a:xfrm>
            <a:off x="807085" y="942340"/>
            <a:ext cx="10418445" cy="999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Batch Normalization: 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用于激活函数之前，对于激活层前的输入进行压缩，避免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Flat Tail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标题 2"/>
          <p:cNvSpPr txBox="1"/>
          <p:nvPr/>
        </p:nvSpPr>
        <p:spPr>
          <a:xfrm>
            <a:off x="1089025" y="5664200"/>
            <a:ext cx="904176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bnmean_running &amp; bnstd_running: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并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不是通过反向传播实现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，而是在训练过程中不断迭代生成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---&gt; with torch.no_grad(): &amp; 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Monentum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2875" y="1941830"/>
            <a:ext cx="5172075" cy="3347085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2"/>
        </p:blipFill>
        <p:spPr>
          <a:xfrm>
            <a:off x="1360170" y="2302510"/>
            <a:ext cx="4145915" cy="2625725"/>
          </a:xfrm>
          <a:prstGeom prst="rect">
            <a:avLst/>
          </a:prstGeom>
        </p:spPr>
      </p:pic>
      <p:sp>
        <p:nvSpPr>
          <p:cNvPr id="12" name="标题 2"/>
          <p:cNvSpPr txBox="1"/>
          <p:nvPr/>
        </p:nvSpPr>
        <p:spPr>
          <a:xfrm>
            <a:off x="2606040" y="4995545"/>
            <a:ext cx="1212215" cy="505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altLang="zh-CN" sz="1400" dirty="0">
                <a:latin typeface="Arial" panose="020B0604020202020204" pitchFamily="34" charset="0"/>
                <a:sym typeface="Arial" panose="020B0604020202020204" pitchFamily="34" charset="0"/>
              </a:rPr>
              <a:t>tanh</a:t>
            </a:r>
            <a:endParaRPr altLang="zh-CN" sz="14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253490" y="4535170"/>
            <a:ext cx="1695450" cy="658495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810635" y="2302510"/>
            <a:ext cx="1695450" cy="658495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endCxn id="14" idx="0"/>
          </p:cNvCxnSpPr>
          <p:nvPr/>
        </p:nvCxnSpPr>
        <p:spPr>
          <a:xfrm flipH="1">
            <a:off x="4658360" y="1737360"/>
            <a:ext cx="3465195" cy="56515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3" idx="6"/>
          </p:cNvCxnSpPr>
          <p:nvPr/>
        </p:nvCxnSpPr>
        <p:spPr>
          <a:xfrm flipH="1">
            <a:off x="2948940" y="1727835"/>
            <a:ext cx="5174615" cy="313690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4. Become a backprop Ninja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95950" y="1705610"/>
            <a:ext cx="5524500" cy="3724275"/>
          </a:xfrm>
          <a:prstGeom prst="rect">
            <a:avLst/>
          </a:prstGeom>
          <a:ln w="22225" cap="rnd" cmpd="sng">
            <a:solidFill>
              <a:srgbClr val="00B050"/>
            </a:solidFill>
            <a:prstDash val="lgDash"/>
          </a:ln>
        </p:spPr>
      </p:pic>
      <p:sp>
        <p:nvSpPr>
          <p:cNvPr id="9" name="标题 2"/>
          <p:cNvSpPr txBox="1"/>
          <p:nvPr/>
        </p:nvSpPr>
        <p:spPr>
          <a:xfrm>
            <a:off x="384810" y="1110615"/>
            <a:ext cx="4965700" cy="1483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Broadcast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：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一个点被用了多次，那么会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累加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其用到的梯度（包括一个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节点多次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使用）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226435" y="2008505"/>
            <a:ext cx="998220" cy="2558415"/>
          </a:xfrm>
          <a:prstGeom prst="straightConnector1">
            <a:avLst/>
          </a:prstGeom>
          <a:ln w="28575" cmpd="thickThin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标题 2"/>
          <p:cNvSpPr txBox="1"/>
          <p:nvPr/>
        </p:nvSpPr>
        <p:spPr>
          <a:xfrm>
            <a:off x="1363345" y="4328795"/>
            <a:ext cx="3909695" cy="1483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在每一次求导的过程中，注意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矩阵的形状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4. Become a backprop Ninja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标题 2"/>
          <p:cNvSpPr txBox="1"/>
          <p:nvPr/>
        </p:nvSpPr>
        <p:spPr>
          <a:xfrm>
            <a:off x="1461135" y="876300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矩阵乘法的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求导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40" y="1631315"/>
            <a:ext cx="3771900" cy="6000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22570" y="1631315"/>
            <a:ext cx="4857750" cy="4419600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8159750" y="4761865"/>
            <a:ext cx="1337310" cy="725805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标题 2"/>
              <p:cNvSpPr txBox="1"/>
              <p:nvPr/>
            </p:nvSpPr>
            <p:spPr>
              <a:xfrm>
                <a:off x="1132840" y="2621915"/>
                <a:ext cx="3028950" cy="535305"/>
              </a:xfrm>
              <a:prstGeom prst="rect">
                <a:avLst/>
              </a:prstGeom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𝑯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=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𝑨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@ 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𝑩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+ 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𝑪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</m:t>
                      </m:r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40" y="2621915"/>
                <a:ext cx="3028950" cy="535305"/>
              </a:xfrm>
              <a:prstGeom prst="rect">
                <a:avLst/>
              </a:prstGeom>
              <a:blipFill rotWithShape="1">
                <a:blip r:embed="rId3"/>
                <a:stretch>
                  <a:fillRect l="-964" t="-5457" r="-2704" b="-15302"/>
                </a:stretch>
              </a:blipFill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标题 2"/>
              <p:cNvSpPr txBox="1"/>
              <p:nvPr/>
            </p:nvSpPr>
            <p:spPr>
              <a:xfrm>
                <a:off x="231140" y="3810000"/>
                <a:ext cx="3028950" cy="951865"/>
              </a:xfrm>
              <a:prstGeom prst="rect">
                <a:avLst/>
              </a:prstGeom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𝒅𝑨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= </m:t>
                      </m:r>
                      <m:f>
                        <m:fPr>
                          <m:ctrlP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𝒅𝑳</m:t>
                          </m:r>
                        </m:num>
                        <m:den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𝒅𝑯</m:t>
                          </m:r>
                        </m:den>
                      </m:f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@ </m:t>
                      </m:r>
                      <m:sSup>
                        <m:sSupPr>
                          <m:ctrlP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𝑩</m:t>
                          </m:r>
                        </m:e>
                        <m:sup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</m:t>
                      </m:r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40" y="3810000"/>
                <a:ext cx="3028950" cy="951865"/>
              </a:xfrm>
              <a:prstGeom prst="rect">
                <a:avLst/>
              </a:prstGeom>
              <a:blipFill rotWithShape="1">
                <a:blip r:embed="rId4"/>
                <a:stretch>
                  <a:fillRect l="-964" t="-3069" r="-2704" b="-8606"/>
                </a:stretch>
              </a:blipFill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标题 2"/>
              <p:cNvSpPr txBox="1"/>
              <p:nvPr/>
            </p:nvSpPr>
            <p:spPr>
              <a:xfrm>
                <a:off x="1860550" y="5099050"/>
                <a:ext cx="3028950" cy="951865"/>
              </a:xfrm>
              <a:prstGeom prst="rect">
                <a:avLst/>
              </a:prstGeom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𝒅𝑩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@ </m:t>
                      </m:r>
                      <m:f>
                        <m:fPr>
                          <m:ctrlP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𝒅𝑳</m:t>
                          </m:r>
                        </m:num>
                        <m:den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𝒅𝑯</m:t>
                          </m:r>
                        </m:den>
                      </m:f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 </m:t>
                      </m:r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550" y="5099050"/>
                <a:ext cx="3028950" cy="951865"/>
              </a:xfrm>
              <a:prstGeom prst="rect">
                <a:avLst/>
              </a:prstGeom>
              <a:blipFill rotWithShape="1">
                <a:blip r:embed="rId5"/>
                <a:stretch>
                  <a:fillRect l="-964" t="-3069" r="-2704" b="-8606"/>
                </a:stretch>
              </a:blipFill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/>
          <p:cNvCxnSpPr/>
          <p:nvPr/>
        </p:nvCxnSpPr>
        <p:spPr>
          <a:xfrm flipH="1">
            <a:off x="1143000" y="3026410"/>
            <a:ext cx="1172210" cy="1094740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lgDashDot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2703195" y="3038475"/>
            <a:ext cx="165735" cy="2216785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lgDashDot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275330" y="2696845"/>
            <a:ext cx="339090" cy="37782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24" idx="2"/>
          </p:cNvCxnSpPr>
          <p:nvPr/>
        </p:nvCxnSpPr>
        <p:spPr>
          <a:xfrm>
            <a:off x="3444875" y="3074670"/>
            <a:ext cx="499110" cy="542925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lgDashDot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标题 2"/>
              <p:cNvSpPr txBox="1"/>
              <p:nvPr/>
            </p:nvSpPr>
            <p:spPr>
              <a:xfrm>
                <a:off x="3444875" y="3470275"/>
                <a:ext cx="1544955" cy="8255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14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𝒅𝑳</m:t>
                          </m:r>
                        </m:num>
                        <m:den>
                          <m:r>
                            <a:rPr lang="en-US" altLang="zh-CN" sz="14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𝒅𝑯</m:t>
                          </m:r>
                        </m:den>
                      </m:f>
                    </m:oMath>
                  </m:oMathPara>
                </a14:m>
                <a:endParaRPr lang="en-US" altLang="zh-CN" sz="1400" b="1" i="1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  <a:p>
                <a:endParaRPr lang="en-US" altLang="zh-CN" sz="1400" b="1" i="1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  <a:p>
                <a:r>
                  <a:rPr lang="zh-CN" altLang="en-US" sz="900" dirty="0">
                    <a:latin typeface="Cambria Math" panose="02040503050406030204" charset="0"/>
                    <a:cs typeface="Cambria Math" panose="02040503050406030204" charset="0"/>
                    <a:sym typeface="Arial" panose="020B0604020202020204" pitchFamily="34" charset="0"/>
                  </a:rPr>
                  <a:t>怎么求和形状一样就对</a:t>
                </a:r>
                <a:r>
                  <a:rPr altLang="zh-CN" sz="900" dirty="0">
                    <a:latin typeface="Cambria Math" panose="02040503050406030204" charset="0"/>
                    <a:cs typeface="Cambria Math" panose="02040503050406030204" charset="0"/>
                    <a:sym typeface="Arial" panose="020B0604020202020204" pitchFamily="34" charset="0"/>
                  </a:rPr>
                  <a:t> : )</a:t>
                </a:r>
                <a:endParaRPr altLang="zh-CN" sz="900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875" y="3470275"/>
                <a:ext cx="1544955" cy="8255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 advTm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5. wavenet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标题 2"/>
          <p:cNvSpPr txBox="1"/>
          <p:nvPr/>
        </p:nvSpPr>
        <p:spPr>
          <a:xfrm>
            <a:off x="908685" y="1129030"/>
            <a:ext cx="3842385" cy="1542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torch.nn -&gt; Containers 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很多方法，将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layers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转变成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list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或者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dicts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3885" y="1779905"/>
            <a:ext cx="5948045" cy="40697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55" y="3429000"/>
            <a:ext cx="3804920" cy="1913255"/>
          </a:xfrm>
          <a:prstGeom prst="rect">
            <a:avLst/>
          </a:prstGeom>
          <a:ln w="41275" cap="rnd" cmpd="sng">
            <a:solidFill>
              <a:srgbClr val="FF000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cxnSp>
        <p:nvCxnSpPr>
          <p:cNvPr id="6" name="直接箭头连接符 5"/>
          <p:cNvCxnSpPr/>
          <p:nvPr/>
        </p:nvCxnSpPr>
        <p:spPr>
          <a:xfrm flipH="1">
            <a:off x="4903470" y="3122930"/>
            <a:ext cx="842645" cy="485140"/>
          </a:xfrm>
          <a:prstGeom prst="straightConnector1">
            <a:avLst/>
          </a:prstGeom>
          <a:ln w="53975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0"/>
</p:sld>
</file>

<file path=ppt/tags/tag1.xml><?xml version="1.0" encoding="utf-8"?>
<p:tagLst xmlns:p="http://schemas.openxmlformats.org/presentationml/2006/main">
  <p:tag name="commondata" val="eyJoZGlkIjoiY2FmYTYyYWNkNTFkZTNmY2FlZjYwMTA0ODlkOGE3M2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2631</Words>
  <Application>WPS 演示</Application>
  <PresentationFormat>宽屏</PresentationFormat>
  <Paragraphs>322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Cambria Math</vt:lpstr>
      <vt:lpstr>MS Mincho</vt:lpstr>
      <vt:lpstr>等线</vt:lpstr>
      <vt:lpstr>Arial Unicode MS</vt:lpstr>
      <vt:lpstr>等线 Light</vt:lpstr>
      <vt:lpstr>Calibri</vt:lpstr>
      <vt:lpstr>Segoe Print</vt:lpstr>
      <vt:lpstr>Office 主题​​</vt:lpstr>
      <vt:lpstr>1_Office 主题​​</vt:lpstr>
      <vt:lpstr>1. Micrograd</vt:lpstr>
      <vt:lpstr>2. Bigram</vt:lpstr>
      <vt:lpstr>2. Bigram</vt:lpstr>
      <vt:lpstr>3. MLP</vt:lpstr>
      <vt:lpstr>3. MLP</vt:lpstr>
      <vt:lpstr>3. MLP</vt:lpstr>
      <vt:lpstr>4. Become a backprop Ninja</vt:lpstr>
      <vt:lpstr>4. Become a backprop Ninja</vt:lpstr>
      <vt:lpstr>5. wavenet</vt:lpstr>
      <vt:lpstr>5. wavenet</vt:lpstr>
      <vt:lpstr>6. Generalily Pre-trained Transformer</vt:lpstr>
      <vt:lpstr>7. Linear Regression</vt:lpstr>
      <vt:lpstr>7. Linear Regression</vt:lpstr>
      <vt:lpstr>8. SOFTMAX </vt:lpstr>
      <vt:lpstr>9. Fitting </vt:lpstr>
      <vt:lpstr>9. Fitting </vt:lpstr>
      <vt:lpstr>9. Convolution </vt:lpstr>
      <vt:lpstr>10. Convolution </vt:lpstr>
      <vt:lpstr>11. LeNet </vt:lpstr>
      <vt:lpstr>11. AlexNet </vt:lpstr>
      <vt:lpstr>1. XXX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昱涵 黄</dc:creator>
  <cp:lastModifiedBy>Administrator</cp:lastModifiedBy>
  <cp:revision>330</cp:revision>
  <dcterms:created xsi:type="dcterms:W3CDTF">2024-07-11T03:16:00Z</dcterms:created>
  <dcterms:modified xsi:type="dcterms:W3CDTF">2024-07-24T13:30:05Z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7AE639DC333F4D76B754B95CC6DB0FE0_12</vt:lpwstr>
  </property>
  <property fmtid="{D5CDD505-2E9C-101B-9397-08002B2CF9AE}" pid="3" name="KSOProductBuildVer">
    <vt:lpwstr>2052-12.1.0.17147</vt:lpwstr>
  </property>
</Properties>
</file>