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1446" r:id="rId4"/>
    <p:sldId id="1448" r:id="rId6"/>
    <p:sldId id="1449" r:id="rId7"/>
    <p:sldId id="1454" r:id="rId8"/>
    <p:sldId id="1451" r:id="rId9"/>
    <p:sldId id="1452" r:id="rId10"/>
    <p:sldId id="1458" r:id="rId11"/>
    <p:sldId id="1459" r:id="rId12"/>
    <p:sldId id="1461" r:id="rId13"/>
    <p:sldId id="1463" r:id="rId14"/>
    <p:sldId id="1465" r:id="rId15"/>
    <p:sldId id="1467" r:id="rId16"/>
    <p:sldId id="1469" r:id="rId17"/>
    <p:sldId id="1470" r:id="rId18"/>
    <p:sldId id="1447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C1989-2ADC-4D27-8872-418CF8BF6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7525-DAD7-4EF4-8B64-4EE4E354A6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</a:fld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</a:fld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karpathy/microgra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karpathy/makemo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GI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Micrograd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标题 2"/>
          <p:cNvSpPr txBox="1"/>
          <p:nvPr/>
        </p:nvSpPr>
        <p:spPr>
          <a:xfrm>
            <a:off x="620895" y="2286739"/>
            <a:ext cx="4638557" cy="395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      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类：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参数：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data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：保存数据本身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grad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 该步骤梯度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_backward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反向传播函数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_prev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_children,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子结点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op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操作方法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label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标签，在可视化的时候用上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 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982792" y="2613548"/>
            <a:ext cx="5222021" cy="3214048"/>
            <a:chOff x="5808162" y="1889103"/>
            <a:chExt cx="5046921" cy="2293936"/>
          </a:xfrm>
        </p:grpSpPr>
        <p:sp>
          <p:nvSpPr>
            <p:cNvPr id="15" name="矩形 14"/>
            <p:cNvSpPr/>
            <p:nvPr/>
          </p:nvSpPr>
          <p:spPr>
            <a:xfrm>
              <a:off x="5808162" y="1889103"/>
              <a:ext cx="5046921" cy="2293936"/>
            </a:xfrm>
            <a:prstGeom prst="rect">
              <a:avLst/>
            </a:prstGeom>
            <a:noFill/>
            <a:ln w="31750">
              <a:gradFill flip="none" rotWithShape="1">
                <a:gsLst>
                  <a:gs pos="0">
                    <a:schemeClr val="bg1"/>
                  </a:gs>
                  <a:gs pos="97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898114" y="2463421"/>
              <a:ext cx="4899546" cy="0"/>
            </a:xfrm>
            <a:prstGeom prst="line">
              <a:avLst/>
            </a:prstGeom>
            <a:ln w="15875" cmpd="thickThin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标题 2"/>
            <p:cNvSpPr txBox="1"/>
            <p:nvPr/>
          </p:nvSpPr>
          <p:spPr>
            <a:xfrm>
              <a:off x="7886674" y="1970991"/>
              <a:ext cx="868365" cy="422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Value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898114" y="3059373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标题 2"/>
            <p:cNvSpPr txBox="1"/>
            <p:nvPr/>
          </p:nvSpPr>
          <p:spPr>
            <a:xfrm>
              <a:off x="5898114" y="2528472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data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666932" y="246342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标题 2"/>
            <p:cNvSpPr txBox="1"/>
            <p:nvPr/>
          </p:nvSpPr>
          <p:spPr>
            <a:xfrm>
              <a:off x="6919424" y="2517680"/>
              <a:ext cx="1439831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_children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8570792" y="2452629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标题 2"/>
            <p:cNvSpPr txBox="1"/>
            <p:nvPr/>
          </p:nvSpPr>
          <p:spPr>
            <a:xfrm>
              <a:off x="8697655" y="2511968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_op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9429562" y="245374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标题 2"/>
            <p:cNvSpPr txBox="1"/>
            <p:nvPr/>
          </p:nvSpPr>
          <p:spPr>
            <a:xfrm>
              <a:off x="9757914" y="2531526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label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898114" y="3600734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标题 2"/>
            <p:cNvSpPr txBox="1"/>
            <p:nvPr/>
          </p:nvSpPr>
          <p:spPr>
            <a:xfrm>
              <a:off x="7075504" y="3065085"/>
              <a:ext cx="2716766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Operator Overloding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8" name="标题 2"/>
            <p:cNvSpPr txBox="1"/>
            <p:nvPr/>
          </p:nvSpPr>
          <p:spPr>
            <a:xfrm>
              <a:off x="7596976" y="3682620"/>
              <a:ext cx="1447759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Backward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0" name="标题 2"/>
          <p:cNvSpPr txBox="1"/>
          <p:nvPr/>
        </p:nvSpPr>
        <p:spPr>
          <a:xfrm>
            <a:off x="672773" y="1238845"/>
            <a:ext cx="112979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自动实现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反向传播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的一个引擎，核心在于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876666" y="1023339"/>
            <a:ext cx="4531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1"/>
              </a:rPr>
              <a:t>karpathy</a:t>
            </a:r>
            <a:r>
              <a:rPr lang="en-US" altLang="zh-CN" dirty="0">
                <a:hlinkClick r:id="rId1"/>
              </a:rPr>
              <a:t>/</a:t>
            </a:r>
            <a:r>
              <a:rPr lang="en-US" altLang="zh-CN" dirty="0" err="1">
                <a:hlinkClick r:id="rId1"/>
              </a:rPr>
              <a:t>micrograd</a:t>
            </a:r>
            <a:r>
              <a:rPr lang="en-US" altLang="zh-CN" dirty="0">
                <a:hlinkClick r:id="rId1"/>
              </a:rPr>
              <a:t>: A tiny scalar-valued </a:t>
            </a:r>
            <a:r>
              <a:rPr lang="en-US" altLang="zh-CN" dirty="0" err="1">
                <a:hlinkClick r:id="rId1"/>
              </a:rPr>
              <a:t>autograd</a:t>
            </a:r>
            <a:r>
              <a:rPr lang="en-US" altLang="zh-CN" dirty="0">
                <a:hlinkClick r:id="rId1"/>
              </a:rPr>
              <a:t> engine and a neural net library on top of it with </a:t>
            </a:r>
            <a:r>
              <a:rPr lang="en-US" altLang="zh-CN" dirty="0" err="1">
                <a:hlinkClick r:id="rId1"/>
              </a:rPr>
              <a:t>PyTorch</a:t>
            </a:r>
            <a:r>
              <a:rPr lang="en-US" altLang="zh-CN" dirty="0">
                <a:hlinkClick r:id="rId1"/>
              </a:rPr>
              <a:t>-like API (github.com)</a:t>
            </a:r>
            <a:endParaRPr lang="zh-CN" altLang="en-US" dirty="0"/>
          </a:p>
        </p:txBody>
      </p:sp>
    </p:spTree>
  </p:cSld>
  <p:clrMapOvr>
    <a:masterClrMapping/>
  </p:clrMapOvr>
  <p:transition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5. wavenet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073150" y="1423035"/>
            <a:ext cx="9301480" cy="3176905"/>
            <a:chOff x="1690" y="2806"/>
            <a:chExt cx="14648" cy="500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90" y="2806"/>
              <a:ext cx="14648" cy="5003"/>
            </a:xfrm>
            <a:prstGeom prst="rect">
              <a:avLst/>
            </a:prstGeom>
            <a:ln w="38100">
              <a:gradFill>
                <a:gsLst>
                  <a:gs pos="0">
                    <a:srgbClr val="FF000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</p:pic>
        <p:sp>
          <p:nvSpPr>
            <p:cNvPr id="2" name="矩形 1"/>
            <p:cNvSpPr/>
            <p:nvPr/>
          </p:nvSpPr>
          <p:spPr>
            <a:xfrm>
              <a:off x="2029" y="6246"/>
              <a:ext cx="1374" cy="1391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631" y="6246"/>
              <a:ext cx="1420" cy="1391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787" y="4953"/>
              <a:ext cx="3418" cy="285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2" name="肘形连接符 11"/>
          <p:cNvCxnSpPr>
            <a:stCxn id="9" idx="2"/>
          </p:cNvCxnSpPr>
          <p:nvPr/>
        </p:nvCxnSpPr>
        <p:spPr>
          <a:xfrm rot="5400000" flipV="1">
            <a:off x="3040380" y="3779520"/>
            <a:ext cx="1227455" cy="2867660"/>
          </a:xfrm>
          <a:prstGeom prst="bentConnector2">
            <a:avLst/>
          </a:prstGeom>
          <a:ln w="41275" cmpd="thickThin">
            <a:solidFill>
              <a:srgbClr val="00B050"/>
            </a:solidFill>
            <a:tailEnd type="arrow"/>
          </a:ln>
          <a:effectLst>
            <a:glow rad="127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标题 2"/>
          <p:cNvSpPr txBox="1"/>
          <p:nvPr/>
        </p:nvSpPr>
        <p:spPr>
          <a:xfrm>
            <a:off x="5221605" y="5469890"/>
            <a:ext cx="463740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输出以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（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的矩阵，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高维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6.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Generalily Pre-trained Transformer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标题 2"/>
          <p:cNvSpPr txBox="1"/>
          <p:nvPr/>
        </p:nvSpPr>
        <p:spPr>
          <a:xfrm>
            <a:off x="1461135" y="8763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Encode &amp;&amp; Decode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标题 2"/>
          <p:cNvSpPr txBox="1"/>
          <p:nvPr/>
        </p:nvSpPr>
        <p:spPr>
          <a:xfrm>
            <a:off x="1549400" y="37465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Self-Attention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标题 2"/>
          <p:cNvSpPr txBox="1"/>
          <p:nvPr/>
        </p:nvSpPr>
        <p:spPr>
          <a:xfrm>
            <a:off x="1549400" y="4667885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不会联系到之后的，只会联系到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之前的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标题 2"/>
          <p:cNvSpPr txBox="1"/>
          <p:nvPr/>
        </p:nvSpPr>
        <p:spPr>
          <a:xfrm>
            <a:off x="4273550" y="37465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a communication mechanism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7. Linear Regression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标题 2"/>
          <p:cNvSpPr txBox="1"/>
          <p:nvPr/>
        </p:nvSpPr>
        <p:spPr>
          <a:xfrm>
            <a:off x="842010" y="876300"/>
            <a:ext cx="611822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（从这里，进入《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Dive-into-DL-Pytorch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》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标题 2"/>
          <p:cNvSpPr txBox="1"/>
          <p:nvPr/>
        </p:nvSpPr>
        <p:spPr>
          <a:xfrm>
            <a:off x="7129145" y="82423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输出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连续值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，预测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问题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75335" y="2275205"/>
            <a:ext cx="6632575" cy="3576955"/>
            <a:chOff x="2701" y="3994"/>
            <a:chExt cx="10445" cy="56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标题 2"/>
                <p:cNvSpPr txBox="1"/>
                <p:nvPr/>
              </p:nvSpPr>
              <p:spPr>
                <a:xfrm>
                  <a:off x="4578" y="3994"/>
                  <a:ext cx="8569" cy="16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algn="l" defTabSz="6858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buNone/>
                    <a:defRPr lang="en-US" sz="3200" b="1" kern="1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</a:lstStyle>
                <a:p>
                  <a:r>
                    <a:rPr altLang="zh-CN" sz="4000" i="1" dirty="0">
                      <a:latin typeface="Cambria Math" panose="02040503050406030204" charset="0"/>
                      <a:cs typeface="Cambria Math" panose="02040503050406030204" charset="0"/>
                      <a:sym typeface="Arial" panose="020B0604020202020204" pitchFamily="34" charset="0"/>
                    </a:rPr>
                    <a:t>y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4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+ </m:t>
                      </m:r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4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+</m:t>
                      </m:r>
                      <m:r>
                        <a:rPr lang="en-US" altLang="zh-CN" sz="4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𝒃</m:t>
                      </m:r>
                    </m:oMath>
                  </a14:m>
                  <a:endParaRPr altLang="zh-CN" sz="4000" i="1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标题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8" y="3994"/>
                  <a:ext cx="8569" cy="1696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/>
            <p:nvPr/>
          </p:nvCxnSpPr>
          <p:spPr>
            <a:xfrm flipH="1">
              <a:off x="3555" y="5346"/>
              <a:ext cx="1160" cy="2106"/>
            </a:xfrm>
            <a:prstGeom prst="straightConnector1">
              <a:avLst/>
            </a:prstGeom>
            <a:ln w="31750" cmpd="sng">
              <a:solidFill>
                <a:srgbClr val="92D05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3" name="标题 2"/>
            <p:cNvSpPr txBox="1"/>
            <p:nvPr/>
          </p:nvSpPr>
          <p:spPr>
            <a:xfrm>
              <a:off x="2701" y="7624"/>
              <a:ext cx="1303" cy="843"/>
            </a:xfrm>
            <a:prstGeom prst="rect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房价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7" name="直接箭头连接符 16"/>
            <p:cNvCxnSpPr>
              <a:endCxn id="18" idx="0"/>
            </p:cNvCxnSpPr>
            <p:nvPr/>
          </p:nvCxnSpPr>
          <p:spPr>
            <a:xfrm flipH="1">
              <a:off x="7125" y="5407"/>
              <a:ext cx="276" cy="3378"/>
            </a:xfrm>
            <a:prstGeom prst="straightConnector1">
              <a:avLst/>
            </a:prstGeom>
            <a:ln w="31750" cmpd="sng">
              <a:solidFill>
                <a:srgbClr val="92D05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" name="标题 2"/>
            <p:cNvSpPr txBox="1"/>
            <p:nvPr/>
          </p:nvSpPr>
          <p:spPr>
            <a:xfrm>
              <a:off x="6473" y="8785"/>
              <a:ext cx="1303" cy="843"/>
            </a:xfrm>
            <a:prstGeom prst="rect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面积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10820" y="5468"/>
              <a:ext cx="870" cy="2488"/>
            </a:xfrm>
            <a:prstGeom prst="straightConnector1">
              <a:avLst/>
            </a:prstGeom>
            <a:ln w="31750" cmpd="sng">
              <a:solidFill>
                <a:srgbClr val="92D05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" name="标题 2"/>
            <p:cNvSpPr txBox="1"/>
            <p:nvPr/>
          </p:nvSpPr>
          <p:spPr>
            <a:xfrm>
              <a:off x="11099" y="7956"/>
              <a:ext cx="1303" cy="843"/>
            </a:xfrm>
            <a:prstGeom prst="rect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房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龄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>
                  <a:alpha val="100000"/>
                </a:srgbClr>
              </a:clrFrom>
              <a:clrTo>
                <a:srgbClr val="FCFCF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9565" y="2656205"/>
            <a:ext cx="2905760" cy="2134870"/>
          </a:xfrm>
          <a:prstGeom prst="rect">
            <a:avLst/>
          </a:prstGeom>
          <a:ln w="38100" cmpd="sng">
            <a:solidFill>
              <a:srgbClr val="FF0000"/>
            </a:solidFill>
            <a:prstDash val="sysDot"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advClick="0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7. Linear Regression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图片 15"/>
          <p:cNvPicPr/>
          <p:nvPr/>
        </p:nvPicPr>
        <p:blipFill>
          <a:blip r:embed="rId1"/>
        </p:blipFill>
        <p:spPr>
          <a:xfrm>
            <a:off x="6931025" y="4526280"/>
            <a:ext cx="3848099" cy="1333500"/>
          </a:xfrm>
          <a:prstGeom prst="rect">
            <a:avLst/>
          </a:prstGeom>
          <a:ln w="25400" cmpd="sng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文本框 23"/>
          <p:cNvSpPr txBox="1"/>
          <p:nvPr/>
        </p:nvSpPr>
        <p:spPr>
          <a:xfrm>
            <a:off x="911860" y="1102995"/>
            <a:ext cx="5873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https://en.wikipedia.org/wiki/Stochastic_gradient_descent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" y="1960245"/>
            <a:ext cx="7350760" cy="1762125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16" idx="1"/>
            <a:endCxn id="27" idx="0"/>
          </p:cNvCxnSpPr>
          <p:nvPr/>
        </p:nvCxnSpPr>
        <p:spPr>
          <a:xfrm flipH="1">
            <a:off x="3634740" y="5193030"/>
            <a:ext cx="3296285" cy="548640"/>
          </a:xfrm>
          <a:prstGeom prst="straightConnector1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标题 2"/>
          <p:cNvSpPr txBox="1"/>
          <p:nvPr/>
        </p:nvSpPr>
        <p:spPr>
          <a:xfrm>
            <a:off x="1617345" y="5741670"/>
            <a:ext cx="403415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损失函数：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Mean Squared Error</a:t>
            </a:r>
            <a:endParaRPr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标题 2"/>
          <p:cNvSpPr txBox="1"/>
          <p:nvPr/>
        </p:nvSpPr>
        <p:spPr>
          <a:xfrm>
            <a:off x="8237220" y="1750695"/>
            <a:ext cx="3109595" cy="2181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并不是把所有的样本误差计算完之后统一进行梯度下降，我们参考这个思想，选取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一个批次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，然后进行梯度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下降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8. SOFTMAX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/>
          <p:nvPr/>
        </p:nvPicPr>
        <p:blipFill>
          <a:blip r:embed="rId1"/>
        </p:blipFill>
        <p:spPr>
          <a:xfrm>
            <a:off x="6607175" y="1393825"/>
            <a:ext cx="4448175" cy="307213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Dot"/>
          </a:ln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标题 2"/>
              <p:cNvSpPr txBox="1"/>
              <p:nvPr/>
            </p:nvSpPr>
            <p:spPr>
              <a:xfrm>
                <a:off x="462280" y="2605405"/>
                <a:ext cx="4697095" cy="1647190"/>
              </a:xfrm>
              <a:prstGeom prst="rect">
                <a:avLst/>
              </a:prstGeom>
              <a:ln w="19050" cmpd="sng">
                <a:solidFill>
                  <a:srgbClr val="FF0000"/>
                </a:solidFill>
                <a:prstDash val="solid"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sSup>
                            <m:s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= </m:t>
                      </m:r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𝒋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𝒒</m:t>
                          </m:r>
                        </m:sup>
                        <m:e>
                          <m:sSubSup>
                            <m:sSub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𝒍𝒐𝒈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 </m:t>
                          </m:r>
                          <m:sSubSup>
                            <m:sSub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altLang="zh-CN" sz="2000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endParaRPr altLang="zh-CN" sz="2000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𝒍</m:t>
                      </m:r>
                      <m:d>
                        <m:d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𝜽</m:t>
                          </m:r>
                        </m:e>
                      </m:d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𝒊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𝒏</m:t>
                          </m:r>
                        </m:sup>
                        <m:e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𝐻</m:t>
                          </m:r>
                          <m:d>
                            <m:d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𝒊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, </m:t>
                              </m:r>
                              <m:sSup>
                                <m:sSup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trlPr>
                                        <a:rPr altLang="zh-CN" sz="2000" i="1" dirty="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altLang="zh-CN" sz="2000" i="1" dirty="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Arial" panose="020B0604020202020204" pitchFamily="34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𝒊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altLang="zh-CN" sz="2000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80" y="2605405"/>
                <a:ext cx="4697095" cy="1647190"/>
              </a:xfrm>
              <a:prstGeom prst="rect">
                <a:avLst/>
              </a:prstGeom>
              <a:blipFill rotWithShape="1">
                <a:blip r:embed="rId2"/>
                <a:stretch>
                  <a:fillRect l="-203" t="-578" r="-203" b="-578"/>
                </a:stretch>
              </a:blipFill>
              <a:ln w="19050" cmpd="sng"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标题 2"/>
          <p:cNvSpPr txBox="1"/>
          <p:nvPr/>
        </p:nvSpPr>
        <p:spPr>
          <a:xfrm>
            <a:off x="1883410" y="1285875"/>
            <a:ext cx="153416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交叉熵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损失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4699635" y="1902460"/>
            <a:ext cx="5175250" cy="1114425"/>
          </a:xfrm>
          <a:prstGeom prst="straightConnector1">
            <a:avLst/>
          </a:prstGeom>
          <a:ln w="28575" cmpd="sng">
            <a:solidFill>
              <a:srgbClr val="92D05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65360" y="1650365"/>
            <a:ext cx="1123950" cy="2578100"/>
          </a:xfrm>
          <a:prstGeom prst="rect">
            <a:avLst/>
          </a:prstGeom>
          <a:noFill/>
          <a:ln w="22225" cmpd="sng">
            <a:solidFill>
              <a:srgbClr val="7030A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标题 2"/>
          <p:cNvSpPr txBox="1"/>
          <p:nvPr/>
        </p:nvSpPr>
        <p:spPr>
          <a:xfrm>
            <a:off x="869950" y="5221605"/>
            <a:ext cx="400431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真实标签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y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实际上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非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即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，只考虑到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标签表示的类别概率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作为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损失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XXX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672774" y="1238845"/>
            <a:ext cx="35377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一种基于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二元组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的单词生成器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5981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Words.txt</a:t>
            </a:r>
            <a:endParaRPr lang="zh-CN" altLang="en-US" dirty="0"/>
          </a:p>
        </p:txBody>
      </p:sp>
      <p:sp>
        <p:nvSpPr>
          <p:cNvPr id="5" name="箭头: 右 4"/>
          <p:cNvSpPr/>
          <p:nvPr/>
        </p:nvSpPr>
        <p:spPr>
          <a:xfrm>
            <a:off x="2924521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23948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Bigram</a:t>
            </a:r>
            <a:endParaRPr lang="zh-CN" altLang="en-US" dirty="0"/>
          </a:p>
        </p:txBody>
      </p:sp>
      <p:sp>
        <p:nvSpPr>
          <p:cNvPr id="10" name="箭头: 右 9"/>
          <p:cNvSpPr/>
          <p:nvPr/>
        </p:nvSpPr>
        <p:spPr>
          <a:xfrm>
            <a:off x="5502488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01915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>
            <a:off x="8080455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79882" y="2532905"/>
            <a:ext cx="1767731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Words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25726" y="5798126"/>
            <a:ext cx="9737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1"/>
              </a:rPr>
              <a:t>karpathy</a:t>
            </a:r>
            <a:r>
              <a:rPr lang="en-US" altLang="zh-CN" dirty="0">
                <a:hlinkClick r:id="rId1"/>
              </a:rPr>
              <a:t>/</a:t>
            </a:r>
            <a:r>
              <a:rPr lang="en-US" altLang="zh-CN" dirty="0" err="1">
                <a:hlinkClick r:id="rId1"/>
              </a:rPr>
              <a:t>makemore</a:t>
            </a:r>
            <a:r>
              <a:rPr lang="en-US" altLang="zh-CN" dirty="0">
                <a:hlinkClick r:id="rId1"/>
              </a:rPr>
              <a:t>: An autoregressive character-level language model for making more things (github.com)</a:t>
            </a:r>
            <a:endParaRPr lang="zh-CN" altLang="en-US" dirty="0"/>
          </a:p>
        </p:txBody>
      </p:sp>
      <p:sp>
        <p:nvSpPr>
          <p:cNvPr id="16" name="标题 2"/>
          <p:cNvSpPr txBox="1"/>
          <p:nvPr/>
        </p:nvSpPr>
        <p:spPr>
          <a:xfrm>
            <a:off x="4094114" y="3446060"/>
            <a:ext cx="2698222" cy="1943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基于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Pytorch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实现：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1. one_hot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2. arrange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3. Generator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4. multinomial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……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2548882" y="69184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核心结构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85125" y="1846013"/>
            <a:ext cx="5184557" cy="4358602"/>
            <a:chOff x="1066116" y="1846013"/>
            <a:chExt cx="5184557" cy="4358602"/>
          </a:xfrm>
        </p:grpSpPr>
        <p:sp>
          <p:nvSpPr>
            <p:cNvPr id="14" name="椭圆 13"/>
            <p:cNvSpPr/>
            <p:nvPr/>
          </p:nvSpPr>
          <p:spPr>
            <a:xfrm>
              <a:off x="1066116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79796" y="1846013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279796" y="273311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79795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标题 2"/>
            <p:cNvSpPr txBox="1"/>
            <p:nvPr/>
          </p:nvSpPr>
          <p:spPr>
            <a:xfrm>
              <a:off x="3461711" y="4444752"/>
              <a:ext cx="229216" cy="7163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277548" y="5161079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>
              <a:stCxn id="14" idx="6"/>
              <a:endCxn id="17" idx="2"/>
            </p:cNvCxnSpPr>
            <p:nvPr/>
          </p:nvCxnSpPr>
          <p:spPr>
            <a:xfrm flipV="1">
              <a:off x="1663657" y="2150608"/>
              <a:ext cx="1616139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6"/>
              <a:endCxn id="18" idx="2"/>
            </p:cNvCxnSpPr>
            <p:nvPr/>
          </p:nvCxnSpPr>
          <p:spPr>
            <a:xfrm flipV="1">
              <a:off x="1663657" y="3037712"/>
              <a:ext cx="1616139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4" idx="6"/>
              <a:endCxn id="19" idx="2"/>
            </p:cNvCxnSpPr>
            <p:nvPr/>
          </p:nvCxnSpPr>
          <p:spPr>
            <a:xfrm>
              <a:off x="1663657" y="3890142"/>
              <a:ext cx="16161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4" idx="6"/>
              <a:endCxn id="21" idx="2"/>
            </p:cNvCxnSpPr>
            <p:nvPr/>
          </p:nvCxnSpPr>
          <p:spPr>
            <a:xfrm>
              <a:off x="1663657" y="3890142"/>
              <a:ext cx="1613891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5498459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21" idx="6"/>
              <a:endCxn id="34" idx="2"/>
            </p:cNvCxnSpPr>
            <p:nvPr/>
          </p:nvCxnSpPr>
          <p:spPr>
            <a:xfrm flipV="1">
              <a:off x="3875089" y="3890142"/>
              <a:ext cx="1623370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9" idx="6"/>
              <a:endCxn id="34" idx="2"/>
            </p:cNvCxnSpPr>
            <p:nvPr/>
          </p:nvCxnSpPr>
          <p:spPr>
            <a:xfrm>
              <a:off x="3877336" y="3890142"/>
              <a:ext cx="16211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8" idx="6"/>
              <a:endCxn id="34" idx="2"/>
            </p:cNvCxnSpPr>
            <p:nvPr/>
          </p:nvCxnSpPr>
          <p:spPr>
            <a:xfrm>
              <a:off x="3877337" y="3037712"/>
              <a:ext cx="1621122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7" idx="6"/>
              <a:endCxn id="34" idx="2"/>
            </p:cNvCxnSpPr>
            <p:nvPr/>
          </p:nvCxnSpPr>
          <p:spPr>
            <a:xfrm>
              <a:off x="3877337" y="2150608"/>
              <a:ext cx="1621122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标题 2"/>
            <p:cNvSpPr txBox="1"/>
            <p:nvPr/>
          </p:nvSpPr>
          <p:spPr>
            <a:xfrm>
              <a:off x="1086588" y="4267187"/>
              <a:ext cx="597541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Input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" name="标题 2"/>
            <p:cNvSpPr txBox="1"/>
            <p:nvPr/>
          </p:nvSpPr>
          <p:spPr>
            <a:xfrm>
              <a:off x="3116979" y="5822403"/>
              <a:ext cx="997818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Neural Net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2" name="标题 2"/>
            <p:cNvSpPr txBox="1"/>
            <p:nvPr/>
          </p:nvSpPr>
          <p:spPr>
            <a:xfrm>
              <a:off x="5483080" y="4267187"/>
              <a:ext cx="767593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Output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4" name="标题 2"/>
          <p:cNvSpPr txBox="1"/>
          <p:nvPr/>
        </p:nvSpPr>
        <p:spPr>
          <a:xfrm>
            <a:off x="5619739" y="691840"/>
            <a:ext cx="6602743" cy="1869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Input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(1, 27)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Neural Net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(27, 27)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Output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(1,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Loss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:-probs[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torch.arange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(num),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ys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].log().mean() + 0.01 * (W**2).mean()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787345" y="3372056"/>
            <a:ext cx="1686476" cy="2611704"/>
            <a:chOff x="7773697" y="3158565"/>
            <a:chExt cx="1686476" cy="2611704"/>
          </a:xfrm>
        </p:grpSpPr>
        <p:sp>
          <p:nvSpPr>
            <p:cNvPr id="59" name="标题 2"/>
            <p:cNvSpPr txBox="1"/>
            <p:nvPr/>
          </p:nvSpPr>
          <p:spPr>
            <a:xfrm>
              <a:off x="7930649" y="411197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训练模型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0" name="标题 2"/>
            <p:cNvSpPr txBox="1"/>
            <p:nvPr/>
          </p:nvSpPr>
          <p:spPr>
            <a:xfrm>
              <a:off x="7773697" y="315856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生成数据集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" name="标题 2"/>
            <p:cNvSpPr txBox="1"/>
            <p:nvPr/>
          </p:nvSpPr>
          <p:spPr>
            <a:xfrm>
              <a:off x="7930649" y="511929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生成单词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2" name="箭头: 下 61"/>
            <p:cNvSpPr/>
            <p:nvPr/>
          </p:nvSpPr>
          <p:spPr>
            <a:xfrm>
              <a:off x="8442891" y="3703543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箭头: 下 62"/>
            <p:cNvSpPr/>
            <p:nvPr/>
          </p:nvSpPr>
          <p:spPr>
            <a:xfrm>
              <a:off x="8453160" y="4677908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标题 2"/>
          <p:cNvSpPr txBox="1"/>
          <p:nvPr/>
        </p:nvSpPr>
        <p:spPr>
          <a:xfrm>
            <a:off x="5664873" y="274181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代码逻辑：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6785" y="1364615"/>
            <a:ext cx="5409565" cy="4574540"/>
          </a:xfrm>
          <a:prstGeom prst="rect">
            <a:avLst/>
          </a:prstGeom>
        </p:spPr>
      </p:pic>
      <p:sp>
        <p:nvSpPr>
          <p:cNvPr id="14" name="标题 2"/>
          <p:cNvSpPr txBox="1"/>
          <p:nvPr/>
        </p:nvSpPr>
        <p:spPr>
          <a:xfrm>
            <a:off x="173990" y="1177925"/>
            <a:ext cx="592201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A Neural Probabilistic Language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Model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（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2003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26785" y="4411980"/>
            <a:ext cx="4895215" cy="159575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5" idx="1"/>
            <a:endCxn id="17" idx="0"/>
          </p:cNvCxnSpPr>
          <p:nvPr/>
        </p:nvCxnSpPr>
        <p:spPr>
          <a:xfrm flipH="1">
            <a:off x="5043170" y="5210175"/>
            <a:ext cx="983615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标题 2"/>
          <p:cNvSpPr txBox="1"/>
          <p:nvPr/>
        </p:nvSpPr>
        <p:spPr>
          <a:xfrm>
            <a:off x="4678680" y="5210175"/>
            <a:ext cx="728345" cy="391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输入层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endCxn id="19" idx="3"/>
          </p:cNvCxnSpPr>
          <p:nvPr/>
        </p:nvCxnSpPr>
        <p:spPr>
          <a:xfrm flipH="1" flipV="1">
            <a:off x="6026785" y="3168015"/>
            <a:ext cx="1590040" cy="400685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标题 2"/>
          <p:cNvSpPr txBox="1"/>
          <p:nvPr/>
        </p:nvSpPr>
        <p:spPr>
          <a:xfrm>
            <a:off x="5298440" y="2972435"/>
            <a:ext cx="728345" cy="391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隐藏层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384810" y="1910715"/>
            <a:ext cx="3644265" cy="2501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C(Vocab_size, n_embd):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将一个字母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或单词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转成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维特征向量上的一个点，是网络结构参数的一部分。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考虑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上下文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关系，通过前面的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个字母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单词输出下一个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结果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标题 2"/>
          <p:cNvSpPr txBox="1"/>
          <p:nvPr/>
        </p:nvSpPr>
        <p:spPr>
          <a:xfrm>
            <a:off x="173990" y="5089525"/>
            <a:ext cx="3527425" cy="918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输出下一个结果的概率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885" y="2749550"/>
            <a:ext cx="7753350" cy="2642870"/>
          </a:xfrm>
          <a:prstGeom prst="rect">
            <a:avLst/>
          </a:prstGeom>
        </p:spPr>
      </p:pic>
      <p:sp>
        <p:nvSpPr>
          <p:cNvPr id="5" name="标题 2"/>
          <p:cNvSpPr txBox="1"/>
          <p:nvPr/>
        </p:nvSpPr>
        <p:spPr>
          <a:xfrm>
            <a:off x="784860" y="945515"/>
            <a:ext cx="411353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Kaiming(He) Normalization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483735" y="5107940"/>
            <a:ext cx="1384300" cy="7981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4958715" y="5974715"/>
            <a:ext cx="6019165" cy="515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利用这个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gain(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经验得到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5/3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来对抗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tanh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造成的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挤压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384810" y="1910715"/>
            <a:ext cx="3819525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初始化网络参数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的一种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方法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20" idx="3"/>
          </p:cNvCxnSpPr>
          <p:nvPr/>
        </p:nvCxnSpPr>
        <p:spPr>
          <a:xfrm flipV="1">
            <a:off x="4204335" y="2221865"/>
            <a:ext cx="2533650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标题 2"/>
          <p:cNvSpPr txBox="1"/>
          <p:nvPr/>
        </p:nvSpPr>
        <p:spPr>
          <a:xfrm>
            <a:off x="6737985" y="1910715"/>
            <a:ext cx="2347595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提高训练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质量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807085" y="942340"/>
            <a:ext cx="10418445" cy="999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Batch Normalization: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用于激活函数之前，对于激活层前的输入进行压缩，避免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Flat Tail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 2"/>
          <p:cNvSpPr txBox="1"/>
          <p:nvPr/>
        </p:nvSpPr>
        <p:spPr>
          <a:xfrm>
            <a:off x="1089025" y="5664200"/>
            <a:ext cx="904176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bnmean_running &amp; bnstd_running: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并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不是通过反向传播实现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，而是在训练过程中不断迭代生成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---&gt; with torch.no_grad(): &amp;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Monentum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2875" y="1941830"/>
            <a:ext cx="5172075" cy="334708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2"/>
        </p:blipFill>
        <p:spPr>
          <a:xfrm>
            <a:off x="1360170" y="2302510"/>
            <a:ext cx="4145915" cy="2625725"/>
          </a:xfrm>
          <a:prstGeom prst="rect">
            <a:avLst/>
          </a:prstGeom>
        </p:spPr>
      </p:pic>
      <p:sp>
        <p:nvSpPr>
          <p:cNvPr id="12" name="标题 2"/>
          <p:cNvSpPr txBox="1"/>
          <p:nvPr/>
        </p:nvSpPr>
        <p:spPr>
          <a:xfrm>
            <a:off x="2606040" y="4995545"/>
            <a:ext cx="1212215" cy="505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altLang="zh-CN" sz="1400" dirty="0">
                <a:latin typeface="Arial" panose="020B0604020202020204" pitchFamily="34" charset="0"/>
                <a:sym typeface="Arial" panose="020B0604020202020204" pitchFamily="34" charset="0"/>
              </a:rPr>
              <a:t>tanh</a:t>
            </a:r>
            <a:endParaRPr altLang="zh-CN" sz="1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253490" y="4535170"/>
            <a:ext cx="1695450" cy="658495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810635" y="2302510"/>
            <a:ext cx="1695450" cy="658495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14" idx="0"/>
          </p:cNvCxnSpPr>
          <p:nvPr/>
        </p:nvCxnSpPr>
        <p:spPr>
          <a:xfrm flipH="1">
            <a:off x="4658360" y="1737360"/>
            <a:ext cx="3465195" cy="5651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3" idx="6"/>
          </p:cNvCxnSpPr>
          <p:nvPr/>
        </p:nvCxnSpPr>
        <p:spPr>
          <a:xfrm flipH="1">
            <a:off x="2948940" y="1727835"/>
            <a:ext cx="5174615" cy="313690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Become a backprop Ninja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5950" y="1705610"/>
            <a:ext cx="5524500" cy="3724275"/>
          </a:xfrm>
          <a:prstGeom prst="rect">
            <a:avLst/>
          </a:prstGeom>
          <a:ln w="22225" cap="rnd" cmpd="sng">
            <a:solidFill>
              <a:srgbClr val="00B050"/>
            </a:solidFill>
            <a:prstDash val="lgDash"/>
          </a:ln>
        </p:spPr>
      </p:pic>
      <p:sp>
        <p:nvSpPr>
          <p:cNvPr id="9" name="标题 2"/>
          <p:cNvSpPr txBox="1"/>
          <p:nvPr/>
        </p:nvSpPr>
        <p:spPr>
          <a:xfrm>
            <a:off x="384810" y="1110615"/>
            <a:ext cx="4965700" cy="148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Broadcast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一个点被用了多次，那么会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累加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其用到的梯度（包括一个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节点多次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使用）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226435" y="2008505"/>
            <a:ext cx="998220" cy="2558415"/>
          </a:xfrm>
          <a:prstGeom prst="straightConnector1">
            <a:avLst/>
          </a:prstGeom>
          <a:ln w="28575" cmpd="thickThin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标题 2"/>
          <p:cNvSpPr txBox="1"/>
          <p:nvPr/>
        </p:nvSpPr>
        <p:spPr>
          <a:xfrm>
            <a:off x="1363345" y="4328795"/>
            <a:ext cx="3909695" cy="148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在每一次求导的过程中，注意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矩阵的形状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Become a backprop Ninja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1461135" y="8763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矩阵乘法的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求导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1631315"/>
            <a:ext cx="3771900" cy="600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2570" y="1631315"/>
            <a:ext cx="4857750" cy="441960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159750" y="4761865"/>
            <a:ext cx="1337310" cy="72580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标题 2"/>
              <p:cNvSpPr txBox="1"/>
              <p:nvPr/>
            </p:nvSpPr>
            <p:spPr>
              <a:xfrm>
                <a:off x="1132840" y="2621915"/>
                <a:ext cx="3028950" cy="53530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𝑯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𝑨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@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𝑩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+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𝑪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40" y="2621915"/>
                <a:ext cx="3028950" cy="535305"/>
              </a:xfrm>
              <a:prstGeom prst="rect">
                <a:avLst/>
              </a:prstGeom>
              <a:blipFill rotWithShape="1">
                <a:blip r:embed="rId3"/>
                <a:stretch>
                  <a:fillRect l="-964" t="-5457" r="-2704" b="-15302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标题 2"/>
              <p:cNvSpPr txBox="1"/>
              <p:nvPr/>
            </p:nvSpPr>
            <p:spPr>
              <a:xfrm>
                <a:off x="231140" y="3810000"/>
                <a:ext cx="3028950" cy="95186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𝒅𝑨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 </m:t>
                      </m:r>
                      <m:f>
                        <m:f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@ </m:t>
                      </m:r>
                      <m:sSup>
                        <m:sSup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0" y="3810000"/>
                <a:ext cx="3028950" cy="951865"/>
              </a:xfrm>
              <a:prstGeom prst="rect">
                <a:avLst/>
              </a:prstGeom>
              <a:blipFill rotWithShape="1">
                <a:blip r:embed="rId4"/>
                <a:stretch>
                  <a:fillRect l="-964" t="-3069" r="-2704" b="-8606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标题 2"/>
              <p:cNvSpPr txBox="1"/>
              <p:nvPr/>
            </p:nvSpPr>
            <p:spPr>
              <a:xfrm>
                <a:off x="1860550" y="5099050"/>
                <a:ext cx="3028950" cy="95186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𝒅𝑩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@ </m:t>
                      </m:r>
                      <m:f>
                        <m:f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550" y="5099050"/>
                <a:ext cx="3028950" cy="951865"/>
              </a:xfrm>
              <a:prstGeom prst="rect">
                <a:avLst/>
              </a:prstGeom>
              <a:blipFill rotWithShape="1">
                <a:blip r:embed="rId5"/>
                <a:stretch>
                  <a:fillRect l="-964" t="-3069" r="-2704" b="-8606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H="1">
            <a:off x="1143000" y="3026410"/>
            <a:ext cx="1172210" cy="10947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703195" y="3038475"/>
            <a:ext cx="165735" cy="221678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75330" y="2696845"/>
            <a:ext cx="339090" cy="37782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24" idx="2"/>
          </p:cNvCxnSpPr>
          <p:nvPr/>
        </p:nvCxnSpPr>
        <p:spPr>
          <a:xfrm>
            <a:off x="3444875" y="3074670"/>
            <a:ext cx="499110" cy="54292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标题 2"/>
              <p:cNvSpPr txBox="1"/>
              <p:nvPr/>
            </p:nvSpPr>
            <p:spPr>
              <a:xfrm>
                <a:off x="3444875" y="3470275"/>
                <a:ext cx="1544955" cy="8255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</m:oMath>
                  </m:oMathPara>
                </a14:m>
                <a:endParaRPr lang="en-US" altLang="zh-CN" sz="1400" b="1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endParaRPr lang="en-US" altLang="zh-CN" sz="1400" b="1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r>
                  <a:rPr lang="zh-CN" altLang="en-US" sz="900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rPr>
                  <a:t>怎么求和形状一样就对</a:t>
                </a:r>
                <a:r>
                  <a:rPr altLang="zh-CN" sz="900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rPr>
                  <a:t> : )</a:t>
                </a:r>
                <a:endParaRPr altLang="zh-CN" sz="900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75" y="3470275"/>
                <a:ext cx="1544955" cy="8255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5. wavenet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908685" y="1129030"/>
            <a:ext cx="3842385" cy="1542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torch.nn -&gt; Containers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很多方法，将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layers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转变成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list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或者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dicts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885" y="1779905"/>
            <a:ext cx="5948045" cy="4069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" y="3429000"/>
            <a:ext cx="3804920" cy="1913255"/>
          </a:xfrm>
          <a:prstGeom prst="rect">
            <a:avLst/>
          </a:prstGeom>
          <a:ln w="41275" cap="rnd" cmpd="sng">
            <a:solidFill>
              <a:srgbClr val="FF00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cxnSp>
        <p:nvCxnSpPr>
          <p:cNvPr id="6" name="直接箭头连接符 5"/>
          <p:cNvCxnSpPr/>
          <p:nvPr/>
        </p:nvCxnSpPr>
        <p:spPr>
          <a:xfrm flipH="1">
            <a:off x="4903470" y="3122930"/>
            <a:ext cx="842645" cy="485140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tags/tag1.xml><?xml version="1.0" encoding="utf-8"?>
<p:tagLst xmlns:p="http://schemas.openxmlformats.org/presentationml/2006/main">
  <p:tag name="commondata" val="eyJoZGlkIjoiY2FmYTYyYWNkNTFkZTNmY2FlZjYwMTA0ODlkOGE3M2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2103</Words>
  <Application>WPS 演示</Application>
  <PresentationFormat>宽屏</PresentationFormat>
  <Paragraphs>247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Cambria Math</vt:lpstr>
      <vt:lpstr>等线</vt:lpstr>
      <vt:lpstr>Arial Unicode MS</vt:lpstr>
      <vt:lpstr>等线 Light</vt:lpstr>
      <vt:lpstr>Calibri</vt:lpstr>
      <vt:lpstr>Office 主题​​</vt:lpstr>
      <vt:lpstr>1_Office 主题​​</vt:lpstr>
      <vt:lpstr>1. Micrograd</vt:lpstr>
      <vt:lpstr>2. Bigram</vt:lpstr>
      <vt:lpstr>2. Bigram</vt:lpstr>
      <vt:lpstr>3. MLP</vt:lpstr>
      <vt:lpstr>3. MLP</vt:lpstr>
      <vt:lpstr>3. MLP</vt:lpstr>
      <vt:lpstr>4. Become a backprop Ninja</vt:lpstr>
      <vt:lpstr>4. Become a backprop Ninja</vt:lpstr>
      <vt:lpstr>4. wavenet</vt:lpstr>
      <vt:lpstr>4. wavenet</vt:lpstr>
      <vt:lpstr>4. Generalily Pre-trained Transformer</vt:lpstr>
      <vt:lpstr>4. Linear Regression</vt:lpstr>
      <vt:lpstr>4. Linear Regression</vt:lpstr>
      <vt:lpstr>4. Linear Regression</vt:lpstr>
      <vt:lpstr>1. XXX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昱涵 黄</dc:creator>
  <cp:lastModifiedBy>Administrator</cp:lastModifiedBy>
  <cp:revision>252</cp:revision>
  <dcterms:created xsi:type="dcterms:W3CDTF">2024-07-11T03:16:00Z</dcterms:created>
  <dcterms:modified xsi:type="dcterms:W3CDTF">2024-07-21T07:30:08Z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7AE639DC333F4D76B754B95CC6DB0FE0_12</vt:lpwstr>
  </property>
  <property fmtid="{D5CDD505-2E9C-101B-9397-08002B2CF9AE}" pid="3" name="KSOProductBuildVer">
    <vt:lpwstr>2052-12.1.0.17147</vt:lpwstr>
  </property>
</Properties>
</file>